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1" r:id="rId1"/>
  </p:sldMasterIdLst>
  <p:notesMasterIdLst>
    <p:notesMasterId r:id="rId31"/>
  </p:notesMasterIdLst>
  <p:sldIdLst>
    <p:sldId id="256" r:id="rId2"/>
    <p:sldId id="290" r:id="rId3"/>
    <p:sldId id="343" r:id="rId4"/>
    <p:sldId id="341" r:id="rId5"/>
    <p:sldId id="342" r:id="rId6"/>
    <p:sldId id="371" r:id="rId7"/>
    <p:sldId id="344" r:id="rId8"/>
    <p:sldId id="345" r:id="rId9"/>
    <p:sldId id="353" r:id="rId10"/>
    <p:sldId id="352" r:id="rId11"/>
    <p:sldId id="296" r:id="rId12"/>
    <p:sldId id="372" r:id="rId13"/>
    <p:sldId id="300" r:id="rId14"/>
    <p:sldId id="354" r:id="rId15"/>
    <p:sldId id="355" r:id="rId16"/>
    <p:sldId id="356" r:id="rId17"/>
    <p:sldId id="357" r:id="rId18"/>
    <p:sldId id="358" r:id="rId19"/>
    <p:sldId id="359" r:id="rId20"/>
    <p:sldId id="365" r:id="rId21"/>
    <p:sldId id="363" r:id="rId22"/>
    <p:sldId id="257" r:id="rId23"/>
    <p:sldId id="259" r:id="rId24"/>
    <p:sldId id="367" r:id="rId25"/>
    <p:sldId id="369" r:id="rId26"/>
    <p:sldId id="370" r:id="rId27"/>
    <p:sldId id="264" r:id="rId28"/>
    <p:sldId id="266" r:id="rId29"/>
    <p:sldId id="326" r:id="rId3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6" d="100"/>
          <a:sy n="46" d="100"/>
        </p:scale>
        <p:origin x="-64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E47E14EF-DD73-49C6-8A18-4DAFA55A28A5}" type="datetimeFigureOut">
              <a:rPr lang="en-US"/>
              <a:pPr>
                <a:defRPr/>
              </a:pPr>
              <a:t>1/3/2005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40B8A176-F0CB-4A0B-A099-89AE1A292A4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13439D66-34EC-4527-95BE-BFA2A90AD497}" type="slidenum">
              <a:rPr lang="en-US" smtClean="0"/>
              <a:pPr/>
              <a:t>4</a:t>
            </a:fld>
            <a:endParaRPr lang="en-US" smtClean="0"/>
          </a:p>
        </p:txBody>
      </p:sp>
      <p:sp>
        <p:nvSpPr>
          <p:cNvPr id="399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994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Physical activity is a bit broader term that includes not just exercise but things like …</a:t>
            </a:r>
          </a:p>
          <a:p>
            <a:pPr eaLnBrk="1" hangingPunct="1">
              <a:spcBef>
                <a:spcPct val="0"/>
              </a:spcBef>
            </a:pPr>
            <a:endParaRPr lang="en-US" smtClean="0"/>
          </a:p>
          <a:p>
            <a:pPr eaLnBrk="1" hangingPunct="1">
              <a:spcBef>
                <a:spcPct val="0"/>
              </a:spcBef>
            </a:pPr>
            <a:r>
              <a:rPr lang="en-US" smtClean="0"/>
              <a:t>So all exercise is physical activity, but not all physical activity is exercise.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06AED16A-DD2B-4E1D-8C31-C37D25391D34}" type="slidenum">
              <a:rPr lang="en-US" smtClean="0"/>
              <a:pPr/>
              <a:t>5</a:t>
            </a:fld>
            <a:endParaRPr lang="en-US" smtClean="0"/>
          </a:p>
        </p:txBody>
      </p:sp>
      <p:sp>
        <p:nvSpPr>
          <p:cNvPr id="4096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096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Fitness is a product. Most would agree it’s a product of exercise and/or physical activity and can be broken into components. Some of these components, like strength, muscular endurance, and flexibility, cardiorespiratory endurance and body composition relate more to health while others like power and agility have more to do with motor skill and performance.</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661265B7-BDA4-420A-A6DC-8FD66283D2F4}"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transition>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DEBF6DA7-B618-48DE-88E1-4C223C76C1C1}" type="slidenum">
              <a:rPr lang="en-US"/>
              <a:pPr>
                <a:defRPr/>
              </a:pPr>
              <a:t>‹#›</a:t>
            </a:fld>
            <a:endParaRPr lang="en-US"/>
          </a:p>
        </p:txBody>
      </p:sp>
    </p:spTree>
  </p:cSld>
  <p:clrMapOvr>
    <a:masterClrMapping/>
  </p:clrMapOvr>
  <p:transition>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FD500445-736C-4E04-96ED-9825366C1B65}" type="slidenum">
              <a:rPr lang="en-US"/>
              <a:pPr>
                <a:defRPr/>
              </a:pPr>
              <a:t>‹#›</a:t>
            </a:fld>
            <a:endParaRPr lang="en-US"/>
          </a:p>
        </p:txBody>
      </p:sp>
    </p:spTree>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7E373D03-7B92-4474-B26C-61C06155F392}" type="slidenum">
              <a:rPr lang="en-US"/>
              <a:pPr>
                <a:defRPr/>
              </a:pPr>
              <a:t>‹#›</a:t>
            </a:fld>
            <a:endParaRPr lang="en-US"/>
          </a:p>
        </p:txBody>
      </p:sp>
    </p:spTree>
  </p:cSld>
  <p:clrMapOvr>
    <a:masterClrMapping/>
  </p:clrMapOvr>
  <p:transition>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96614AB-C135-4570-8706-DE2A172CF12A}"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transition>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C13EFC42-F4C6-40CE-97CB-040DB358CF89}" type="slidenum">
              <a:rPr lang="en-US"/>
              <a:pPr>
                <a:defRPr/>
              </a:pPr>
              <a:t>‹#›</a:t>
            </a:fld>
            <a:endParaRPr lang="en-US"/>
          </a:p>
        </p:txBody>
      </p:sp>
    </p:spTree>
  </p:cSld>
  <p:clrMapOvr>
    <a:masterClrMapping/>
  </p:clrMapOvr>
  <p:transition>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F84A72C3-B656-48CB-88D3-6A03235D92FA}" type="slidenum">
              <a:rPr lang="en-US"/>
              <a:pPr>
                <a:defRPr/>
              </a:pPr>
              <a:t>‹#›</a:t>
            </a:fld>
            <a:endParaRPr lang="en-US"/>
          </a:p>
        </p:txBody>
      </p:sp>
    </p:spTree>
  </p:cSld>
  <p:clrMapOvr>
    <a:masterClrMapping/>
  </p:clrMapOvr>
  <p:transitio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312D095B-FA45-43BA-8266-9C0218AC574E}" type="slidenum">
              <a:rPr lang="en-US"/>
              <a:pPr>
                <a:defRPr/>
              </a:pPr>
              <a:t>‹#›</a:t>
            </a:fld>
            <a:endParaRPr lang="en-US"/>
          </a:p>
        </p:txBody>
      </p:sp>
    </p:spTree>
  </p:cSld>
  <p:clrMapOvr>
    <a:masterClrMapping/>
  </p:clrMapOvr>
  <p:transitio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CCC0682C-682F-4E41-8B59-3F414537F989}" type="slidenum">
              <a:rPr lang="en-US"/>
              <a:pPr>
                <a:defRPr/>
              </a:pPr>
              <a:t>‹#›</a:t>
            </a:fld>
            <a:endParaRPr lang="en-US"/>
          </a:p>
        </p:txBody>
      </p:sp>
    </p:spTree>
  </p:cSld>
  <p:clrMapOvr>
    <a:masterClrMapping/>
  </p:clrMapOvr>
  <p:transition>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BF77F987-62B2-412A-8FBE-C7BB578C90CC}" type="slidenum">
              <a:rPr lang="en-US"/>
              <a:pPr>
                <a:defRPr/>
              </a:pPr>
              <a:t>‹#›</a:t>
            </a:fld>
            <a:endParaRPr lang="en-US"/>
          </a:p>
        </p:txBody>
      </p:sp>
    </p:spTree>
  </p:cSld>
  <p:clrMapOvr>
    <a:masterClrMapping/>
  </p:clrMapOvr>
  <p:transition>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EEA3CCBA-11FB-4B10-92C2-A0BEFB2B2398}" type="slidenum">
              <a:rPr lang="en-US"/>
              <a:pPr>
                <a:defRPr/>
              </a:pPr>
              <a:t>‹#›</a:t>
            </a:fld>
            <a:endParaRPr lang="en-US"/>
          </a:p>
        </p:txBody>
      </p:sp>
    </p:spTree>
  </p:cSld>
  <p:clrMapOvr>
    <a:masterClrMapping/>
  </p:clrMapOvr>
  <p:transition>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9"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30"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ED7E2591-DD2E-426B-A6FA-D6C9EE6690A7}" type="slidenum">
              <a:rPr lang="en-US"/>
              <a:pPr>
                <a:defRPr/>
              </a:pPr>
              <a:t>‹#›</a:t>
            </a:fld>
            <a:endParaRPr lang="en-US"/>
          </a:p>
        </p:txBody>
      </p:sp>
      <p:grpSp>
        <p:nvGrpSpPr>
          <p:cNvPr id="8201"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982" r:id="rId1"/>
    <p:sldLayoutId id="2147483974" r:id="rId2"/>
    <p:sldLayoutId id="2147483983" r:id="rId3"/>
    <p:sldLayoutId id="2147483975" r:id="rId4"/>
    <p:sldLayoutId id="2147483976" r:id="rId5"/>
    <p:sldLayoutId id="2147483977" r:id="rId6"/>
    <p:sldLayoutId id="2147483978" r:id="rId7"/>
    <p:sldLayoutId id="2147483979" r:id="rId8"/>
    <p:sldLayoutId id="2147483984" r:id="rId9"/>
    <p:sldLayoutId id="2147483980" r:id="rId10"/>
    <p:sldLayoutId id="2147483981" r:id="rId11"/>
  </p:sldLayoutIdLst>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768" decel="100000"/>
                                        <p:tgtEl>
                                          <p:spTgt spid="9"/>
                                        </p:tgtEl>
                                      </p:cBhvr>
                                    </p:animEffect>
                                    <p:animScale>
                                      <p:cBhvr>
                                        <p:cTn id="8" dur="768" decel="100000"/>
                                        <p:tgtEl>
                                          <p:spTgt spid="9"/>
                                        </p:tgtEl>
                                      </p:cBhvr>
                                      <p:from x="10000" y="10000"/>
                                      <p:to x="200000" y="450000"/>
                                    </p:animScale>
                                    <p:animScale>
                                      <p:cBhvr>
                                        <p:cTn id="9" dur="1230" accel="100000" fill="hold">
                                          <p:stCondLst>
                                            <p:cond delay="768"/>
                                          </p:stCondLst>
                                        </p:cTn>
                                        <p:tgtEl>
                                          <p:spTgt spid="9"/>
                                        </p:tgtEl>
                                      </p:cBhvr>
                                      <p:from x="200000" y="450000"/>
                                      <p:to x="100000" y="100000"/>
                                    </p:animScale>
                                    <p:set>
                                      <p:cBhvr>
                                        <p:cTn id="10" dur="768" fill="hold"/>
                                        <p:tgtEl>
                                          <p:spTgt spid="9"/>
                                        </p:tgtEl>
                                        <p:attrNameLst>
                                          <p:attrName>ppt_x</p:attrName>
                                        </p:attrNameLst>
                                      </p:cBhvr>
                                      <p:to>
                                        <p:strVal val="(0.5)"/>
                                      </p:to>
                                    </p:set>
                                    <p:anim from="(0.5)" to="(#ppt_x)" calcmode="lin" valueType="num">
                                      <p:cBhvr>
                                        <p:cTn id="11" dur="1230" accel="100000" fill="hold">
                                          <p:stCondLst>
                                            <p:cond delay="768"/>
                                          </p:stCondLst>
                                        </p:cTn>
                                        <p:tgtEl>
                                          <p:spTgt spid="9"/>
                                        </p:tgtEl>
                                        <p:attrNameLst>
                                          <p:attrName>ppt_x</p:attrName>
                                        </p:attrNameLst>
                                      </p:cBhvr>
                                    </p:anim>
                                    <p:set>
                                      <p:cBhvr>
                                        <p:cTn id="12" dur="768" fill="hold"/>
                                        <p:tgtEl>
                                          <p:spTgt spid="9"/>
                                        </p:tgtEl>
                                        <p:attrNameLst>
                                          <p:attrName>ppt_y</p:attrName>
                                        </p:attrNameLst>
                                      </p:cBhvr>
                                      <p:to>
                                        <p:strVal val="(#ppt_y+0.4)"/>
                                      </p:to>
                                    </p:set>
                                    <p:anim from="(#ppt_y+0.4)" to="(#ppt_y)" calcmode="lin" valueType="num">
                                      <p:cBhvr>
                                        <p:cTn id="13" dur="1230" accel="100000" fill="hold">
                                          <p:stCondLst>
                                            <p:cond delay="768"/>
                                          </p:stCondLst>
                                        </p:cTn>
                                        <p:tgtEl>
                                          <p:spTgt spid="9"/>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30">
                                            <p:txEl>
                                              <p:pRg st="0" end="0"/>
                                            </p:txEl>
                                          </p:spTgt>
                                        </p:tgtEl>
                                        <p:attrNameLst>
                                          <p:attrName>style.visibility</p:attrName>
                                        </p:attrNameLst>
                                      </p:cBhvr>
                                      <p:to>
                                        <p:strVal val="visible"/>
                                      </p:to>
                                    </p:set>
                                    <p:anim calcmode="lin" valueType="num">
                                      <p:cBhvr>
                                        <p:cTn id="18" dur="500" fill="hold"/>
                                        <p:tgtEl>
                                          <p:spTgt spid="30">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30">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30">
                                            <p:txEl>
                                              <p:pRg st="0" end="0"/>
                                            </p:txEl>
                                          </p:spTgt>
                                        </p:tgtEl>
                                      </p:cBhvr>
                                    </p:animEffect>
                                  </p:childTnLst>
                                </p:cTn>
                              </p:par>
                              <p:par>
                                <p:cTn id="21" presetID="53" presetClass="entr" presetSubtype="0" fill="hold" grpId="0" nodeType="withEffect">
                                  <p:stCondLst>
                                    <p:cond delay="0"/>
                                  </p:stCondLst>
                                  <p:childTnLst>
                                    <p:set>
                                      <p:cBhvr>
                                        <p:cTn id="22" dur="1" fill="hold">
                                          <p:stCondLst>
                                            <p:cond delay="0"/>
                                          </p:stCondLst>
                                        </p:cTn>
                                        <p:tgtEl>
                                          <p:spTgt spid="30">
                                            <p:txEl>
                                              <p:pRg st="1" end="1"/>
                                            </p:txEl>
                                          </p:spTgt>
                                        </p:tgtEl>
                                        <p:attrNameLst>
                                          <p:attrName>style.visibility</p:attrName>
                                        </p:attrNameLst>
                                      </p:cBhvr>
                                      <p:to>
                                        <p:strVal val="visible"/>
                                      </p:to>
                                    </p:set>
                                    <p:anim calcmode="lin" valueType="num">
                                      <p:cBhvr>
                                        <p:cTn id="23" dur="500" fill="hold"/>
                                        <p:tgtEl>
                                          <p:spTgt spid="30">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30">
                                            <p:txEl>
                                              <p:pRg st="1" end="1"/>
                                            </p:txEl>
                                          </p:spTgt>
                                        </p:tgtEl>
                                        <p:attrNameLst>
                                          <p:attrName>ppt_h</p:attrName>
                                        </p:attrNameLst>
                                      </p:cBhvr>
                                      <p:tavLst>
                                        <p:tav tm="0">
                                          <p:val>
                                            <p:fltVal val="0"/>
                                          </p:val>
                                        </p:tav>
                                        <p:tav tm="100000">
                                          <p:val>
                                            <p:strVal val="#ppt_h"/>
                                          </p:val>
                                        </p:tav>
                                      </p:tavLst>
                                    </p:anim>
                                    <p:animEffect transition="in" filter="fade">
                                      <p:cBhvr>
                                        <p:cTn id="25" dur="500"/>
                                        <p:tgtEl>
                                          <p:spTgt spid="30">
                                            <p:txEl>
                                              <p:pRg st="1" end="1"/>
                                            </p:txEl>
                                          </p:spTgt>
                                        </p:tgtEl>
                                      </p:cBhvr>
                                    </p:animEffect>
                                  </p:childTnLst>
                                </p:cTn>
                              </p:par>
                              <p:par>
                                <p:cTn id="26" presetID="53" presetClass="entr" presetSubtype="0" fill="hold" grpId="0" nodeType="withEffect">
                                  <p:stCondLst>
                                    <p:cond delay="0"/>
                                  </p:stCondLst>
                                  <p:childTnLst>
                                    <p:set>
                                      <p:cBhvr>
                                        <p:cTn id="27" dur="1" fill="hold">
                                          <p:stCondLst>
                                            <p:cond delay="0"/>
                                          </p:stCondLst>
                                        </p:cTn>
                                        <p:tgtEl>
                                          <p:spTgt spid="30">
                                            <p:txEl>
                                              <p:pRg st="2" end="2"/>
                                            </p:txEl>
                                          </p:spTgt>
                                        </p:tgtEl>
                                        <p:attrNameLst>
                                          <p:attrName>style.visibility</p:attrName>
                                        </p:attrNameLst>
                                      </p:cBhvr>
                                      <p:to>
                                        <p:strVal val="visible"/>
                                      </p:to>
                                    </p:set>
                                    <p:anim calcmode="lin" valueType="num">
                                      <p:cBhvr>
                                        <p:cTn id="28" dur="500" fill="hold"/>
                                        <p:tgtEl>
                                          <p:spTgt spid="30">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30">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30">
                                            <p:txEl>
                                              <p:pRg st="2" end="2"/>
                                            </p:txEl>
                                          </p:spTgt>
                                        </p:tgtEl>
                                      </p:cBhvr>
                                    </p:animEffect>
                                  </p:childTnLst>
                                </p:cTn>
                              </p:par>
                              <p:par>
                                <p:cTn id="31" presetID="53" presetClass="entr" presetSubtype="0" fill="hold" grpId="0" nodeType="withEffect">
                                  <p:stCondLst>
                                    <p:cond delay="0"/>
                                  </p:stCondLst>
                                  <p:childTnLst>
                                    <p:set>
                                      <p:cBhvr>
                                        <p:cTn id="32" dur="1" fill="hold">
                                          <p:stCondLst>
                                            <p:cond delay="0"/>
                                          </p:stCondLst>
                                        </p:cTn>
                                        <p:tgtEl>
                                          <p:spTgt spid="30">
                                            <p:txEl>
                                              <p:pRg st="3" end="3"/>
                                            </p:txEl>
                                          </p:spTgt>
                                        </p:tgtEl>
                                        <p:attrNameLst>
                                          <p:attrName>style.visibility</p:attrName>
                                        </p:attrNameLst>
                                      </p:cBhvr>
                                      <p:to>
                                        <p:strVal val="visible"/>
                                      </p:to>
                                    </p:set>
                                    <p:anim calcmode="lin" valueType="num">
                                      <p:cBhvr>
                                        <p:cTn id="33" dur="500" fill="hold"/>
                                        <p:tgtEl>
                                          <p:spTgt spid="30">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30">
                                            <p:txEl>
                                              <p:pRg st="3" end="3"/>
                                            </p:txEl>
                                          </p:spTgt>
                                        </p:tgtEl>
                                        <p:attrNameLst>
                                          <p:attrName>ppt_h</p:attrName>
                                        </p:attrNameLst>
                                      </p:cBhvr>
                                      <p:tavLst>
                                        <p:tav tm="0">
                                          <p:val>
                                            <p:fltVal val="0"/>
                                          </p:val>
                                        </p:tav>
                                        <p:tav tm="100000">
                                          <p:val>
                                            <p:strVal val="#ppt_h"/>
                                          </p:val>
                                        </p:tav>
                                      </p:tavLst>
                                    </p:anim>
                                    <p:animEffect transition="in" filter="fade">
                                      <p:cBhvr>
                                        <p:cTn id="35" dur="500"/>
                                        <p:tgtEl>
                                          <p:spTgt spid="30">
                                            <p:txEl>
                                              <p:pRg st="3" end="3"/>
                                            </p:txEl>
                                          </p:spTgt>
                                        </p:tgtEl>
                                      </p:cBhvr>
                                    </p:animEffect>
                                  </p:childTnLst>
                                </p:cTn>
                              </p:par>
                              <p:par>
                                <p:cTn id="36" presetID="53" presetClass="entr" presetSubtype="0" fill="hold" grpId="0" nodeType="withEffect">
                                  <p:stCondLst>
                                    <p:cond delay="0"/>
                                  </p:stCondLst>
                                  <p:childTnLst>
                                    <p:set>
                                      <p:cBhvr>
                                        <p:cTn id="37" dur="1" fill="hold">
                                          <p:stCondLst>
                                            <p:cond delay="0"/>
                                          </p:stCondLst>
                                        </p:cTn>
                                        <p:tgtEl>
                                          <p:spTgt spid="30">
                                            <p:txEl>
                                              <p:pRg st="4" end="4"/>
                                            </p:txEl>
                                          </p:spTgt>
                                        </p:tgtEl>
                                        <p:attrNameLst>
                                          <p:attrName>style.visibility</p:attrName>
                                        </p:attrNameLst>
                                      </p:cBhvr>
                                      <p:to>
                                        <p:strVal val="visible"/>
                                      </p:to>
                                    </p:set>
                                    <p:anim calcmode="lin" valueType="num">
                                      <p:cBhvr>
                                        <p:cTn id="38" dur="500" fill="hold"/>
                                        <p:tgtEl>
                                          <p:spTgt spid="30">
                                            <p:txEl>
                                              <p:pRg st="4" end="4"/>
                                            </p:txEl>
                                          </p:spTgt>
                                        </p:tgtEl>
                                        <p:attrNameLst>
                                          <p:attrName>ppt_w</p:attrName>
                                        </p:attrNameLst>
                                      </p:cBhvr>
                                      <p:tavLst>
                                        <p:tav tm="0">
                                          <p:val>
                                            <p:fltVal val="0"/>
                                          </p:val>
                                        </p:tav>
                                        <p:tav tm="100000">
                                          <p:val>
                                            <p:strVal val="#ppt_w"/>
                                          </p:val>
                                        </p:tav>
                                      </p:tavLst>
                                    </p:anim>
                                    <p:anim calcmode="lin" valueType="num">
                                      <p:cBhvr>
                                        <p:cTn id="39" dur="500" fill="hold"/>
                                        <p:tgtEl>
                                          <p:spTgt spid="30">
                                            <p:txEl>
                                              <p:pRg st="4" end="4"/>
                                            </p:txEl>
                                          </p:spTgt>
                                        </p:tgtEl>
                                        <p:attrNameLst>
                                          <p:attrName>ppt_h</p:attrName>
                                        </p:attrNameLst>
                                      </p:cBhvr>
                                      <p:tavLst>
                                        <p:tav tm="0">
                                          <p:val>
                                            <p:fltVal val="0"/>
                                          </p:val>
                                        </p:tav>
                                        <p:tav tm="100000">
                                          <p:val>
                                            <p:strVal val="#ppt_h"/>
                                          </p:val>
                                        </p:tav>
                                      </p:tavLst>
                                    </p:anim>
                                    <p:animEffect transition="in" filter="fade">
                                      <p:cBhvr>
                                        <p:cTn id="40" dur="500"/>
                                        <p:tgtEl>
                                          <p:spTgt spid="3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0" grpId="0" build="p"/>
    </p:bldLst>
  </p:timing>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5.xml"/><Relationship Id="rId1" Type="http://schemas.openxmlformats.org/officeDocument/2006/relationships/vmlDrawing" Target="../drawings/vmlDrawing1.v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5.xml"/><Relationship Id="rId1" Type="http://schemas.openxmlformats.org/officeDocument/2006/relationships/vmlDrawing" Target="../drawings/vmlDrawing2.v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5.xml"/><Relationship Id="rId1" Type="http://schemas.openxmlformats.org/officeDocument/2006/relationships/vmlDrawing" Target="../drawings/vmlDrawing3.v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5.xml"/><Relationship Id="rId1" Type="http://schemas.openxmlformats.org/officeDocument/2006/relationships/vmlDrawing" Target="../drawings/vmlDrawing4.v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5.xml"/><Relationship Id="rId1" Type="http://schemas.openxmlformats.org/officeDocument/2006/relationships/vmlDrawing" Target="../drawings/vmlDrawing5.vml"/><Relationship Id="rId4" Type="http://schemas.openxmlformats.org/officeDocument/2006/relationships/oleObject" Target="../embeddings/oleObject6.bin"/></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5.xml"/><Relationship Id="rId1" Type="http://schemas.openxmlformats.org/officeDocument/2006/relationships/vmlDrawing" Target="../drawings/vmlDrawing6.vml"/><Relationship Id="rId4" Type="http://schemas.openxmlformats.org/officeDocument/2006/relationships/oleObject" Target="../embeddings/oleObject8.bin"/></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6.xml"/><Relationship Id="rId1" Type="http://schemas.openxmlformats.org/officeDocument/2006/relationships/vmlDrawing" Target="../drawings/vmlDrawing7.v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484313"/>
            <a:ext cx="7772400" cy="2160587"/>
          </a:xfrm>
        </p:spPr>
        <p:txBody>
          <a:bodyPr/>
          <a:lstStyle/>
          <a:p>
            <a:pPr marL="484632" eaLnBrk="1" fontAlgn="auto" hangingPunct="1">
              <a:spcAft>
                <a:spcPts val="0"/>
              </a:spcAft>
              <a:defRPr/>
            </a:pPr>
            <a:r>
              <a:rPr lang="en-US" sz="4800" dirty="0" err="1">
                <a:solidFill>
                  <a:schemeClr val="bg1"/>
                </a:solidFill>
              </a:rPr>
              <a:t>Terapi</a:t>
            </a:r>
            <a:r>
              <a:rPr lang="en-US" sz="4800" dirty="0">
                <a:solidFill>
                  <a:schemeClr val="bg1"/>
                </a:solidFill>
              </a:rPr>
              <a:t> </a:t>
            </a:r>
            <a:r>
              <a:rPr lang="en-US" sz="4800" dirty="0" err="1">
                <a:solidFill>
                  <a:schemeClr val="bg1"/>
                </a:solidFill>
              </a:rPr>
              <a:t>Latihan</a:t>
            </a:r>
            <a:r>
              <a:rPr lang="en-US" sz="4800" dirty="0">
                <a:solidFill>
                  <a:schemeClr val="bg1"/>
                </a:solidFill>
              </a:rPr>
              <a:t> </a:t>
            </a:r>
            <a:r>
              <a:rPr lang="en-US" sz="4800" dirty="0" err="1" smtClean="0">
                <a:solidFill>
                  <a:schemeClr val="bg1"/>
                </a:solidFill>
              </a:rPr>
              <a:t>Dasar</a:t>
            </a:r>
            <a:r>
              <a:rPr lang="en-US" sz="4800" dirty="0" smtClean="0">
                <a:solidFill>
                  <a:schemeClr val="bg1"/>
                </a:solidFill>
              </a:rPr>
              <a:t> </a:t>
            </a:r>
            <a:r>
              <a:rPr lang="en-US" sz="4800" dirty="0" err="1">
                <a:solidFill>
                  <a:schemeClr val="bg1"/>
                </a:solidFill>
              </a:rPr>
              <a:t>dan</a:t>
            </a:r>
            <a:r>
              <a:rPr lang="en-US" sz="4800" dirty="0">
                <a:solidFill>
                  <a:schemeClr val="bg1"/>
                </a:solidFill>
              </a:rPr>
              <a:t> </a:t>
            </a:r>
            <a:r>
              <a:rPr lang="en-US" sz="4800" dirty="0" err="1">
                <a:solidFill>
                  <a:schemeClr val="bg1"/>
                </a:solidFill>
              </a:rPr>
              <a:t>Latihan</a:t>
            </a:r>
            <a:r>
              <a:rPr lang="en-US" sz="4800" dirty="0">
                <a:solidFill>
                  <a:schemeClr val="bg1"/>
                </a:solidFill>
              </a:rPr>
              <a:t> </a:t>
            </a:r>
            <a:r>
              <a:rPr lang="en-US" sz="4800" dirty="0" err="1" smtClean="0">
                <a:solidFill>
                  <a:schemeClr val="bg1"/>
                </a:solidFill>
              </a:rPr>
              <a:t>Fungsi</a:t>
            </a:r>
            <a:r>
              <a:rPr lang="en-US" sz="4800" dirty="0" smtClean="0">
                <a:solidFill>
                  <a:schemeClr val="bg1"/>
                </a:solidFill>
              </a:rPr>
              <a:t> (1)</a:t>
            </a:r>
            <a:endParaRPr lang="en-US" sz="4800" dirty="0">
              <a:solidFill>
                <a:schemeClr val="bg1"/>
              </a:solidFill>
            </a:endParaRPr>
          </a:p>
        </p:txBody>
      </p:sp>
      <p:sp>
        <p:nvSpPr>
          <p:cNvPr id="12291" name="Rectangle 3"/>
          <p:cNvSpPr>
            <a:spLocks noGrp="1" noChangeArrowheads="1"/>
          </p:cNvSpPr>
          <p:nvPr>
            <p:ph type="subTitle" idx="1"/>
          </p:nvPr>
        </p:nvSpPr>
        <p:spPr>
          <a:xfrm>
            <a:off x="468313" y="5013325"/>
            <a:ext cx="8135937" cy="1584325"/>
          </a:xfrm>
        </p:spPr>
        <p:txBody>
          <a:bodyPr/>
          <a:lstStyle/>
          <a:p>
            <a:pPr marR="0" eaLnBrk="1" hangingPunct="1">
              <a:lnSpc>
                <a:spcPct val="90000"/>
              </a:lnSpc>
            </a:pPr>
            <a:r>
              <a:rPr lang="en-US" sz="1800" b="1" smtClean="0">
                <a:solidFill>
                  <a:srgbClr val="FF0000"/>
                </a:solidFill>
              </a:rPr>
              <a:t>Lenny Agustaria Banjarnahor, SSt, M. Fis</a:t>
            </a:r>
          </a:p>
          <a:p>
            <a:pPr marR="0" eaLnBrk="1" hangingPunct="1">
              <a:lnSpc>
                <a:spcPct val="90000"/>
              </a:lnSpc>
            </a:pPr>
            <a:endParaRPr lang="en-US" sz="1800" b="1" smtClean="0">
              <a:solidFill>
                <a:srgbClr val="FF0000"/>
              </a:solidFill>
            </a:endParaRPr>
          </a:p>
          <a:p>
            <a:pPr marR="0" eaLnBrk="1" hangingPunct="1">
              <a:lnSpc>
                <a:spcPct val="90000"/>
              </a:lnSpc>
            </a:pPr>
            <a:r>
              <a:rPr lang="en-US" sz="1800" b="1" smtClean="0">
                <a:solidFill>
                  <a:srgbClr val="FF0000"/>
                </a:solidFill>
              </a:rPr>
              <a:t>Materi disampaikan pada mahasiswa/i Fisioterapi </a:t>
            </a:r>
          </a:p>
          <a:p>
            <a:pPr marR="0" eaLnBrk="1" hangingPunct="1">
              <a:lnSpc>
                <a:spcPct val="90000"/>
              </a:lnSpc>
            </a:pPr>
            <a:r>
              <a:rPr lang="en-US" sz="1800" b="1" smtClean="0">
                <a:solidFill>
                  <a:srgbClr val="FF0000"/>
                </a:solidFill>
              </a:rPr>
              <a:t>Program reguler </a:t>
            </a:r>
          </a:p>
          <a:p>
            <a:pPr marR="0" eaLnBrk="1" hangingPunct="1">
              <a:lnSpc>
                <a:spcPct val="90000"/>
              </a:lnSpc>
            </a:pPr>
            <a:r>
              <a:rPr lang="en-US" sz="1800" b="1" smtClean="0">
                <a:solidFill>
                  <a:srgbClr val="FF0000"/>
                </a:solidFill>
              </a:rPr>
              <a:t>UEU Jakarta 2013</a:t>
            </a:r>
          </a:p>
          <a:p>
            <a:pPr marR="0" eaLnBrk="1" hangingPunct="1">
              <a:lnSpc>
                <a:spcPct val="90000"/>
              </a:lnSpc>
            </a:pPr>
            <a:endParaRPr lang="en-US" sz="1800" b="1" smtClean="0">
              <a:solidFill>
                <a:srgbClr val="FF0000"/>
              </a:solidFill>
            </a:endParaRPr>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484632" eaLnBrk="1" fontAlgn="auto" hangingPunct="1">
              <a:spcAft>
                <a:spcPts val="0"/>
              </a:spcAft>
              <a:defRPr/>
            </a:pPr>
            <a:r>
              <a:rPr lang="en-US" sz="3600" dirty="0" err="1" smtClean="0">
                <a:solidFill>
                  <a:schemeClr val="accent1">
                    <a:tint val="83000"/>
                    <a:satMod val="150000"/>
                  </a:schemeClr>
                </a:solidFill>
              </a:rPr>
              <a:t>Tujuan</a:t>
            </a:r>
            <a:r>
              <a:rPr lang="en-US" sz="3600" dirty="0" smtClean="0">
                <a:solidFill>
                  <a:schemeClr val="accent1">
                    <a:tint val="83000"/>
                    <a:satMod val="150000"/>
                  </a:schemeClr>
                </a:solidFill>
              </a:rPr>
              <a:t> </a:t>
            </a:r>
            <a:r>
              <a:rPr lang="en-US" sz="3600" dirty="0" err="1" smtClean="0">
                <a:solidFill>
                  <a:schemeClr val="accent1">
                    <a:tint val="83000"/>
                    <a:satMod val="150000"/>
                  </a:schemeClr>
                </a:solidFill>
              </a:rPr>
              <a:t>jangka</a:t>
            </a:r>
            <a:r>
              <a:rPr lang="en-US" sz="3600" dirty="0" smtClean="0">
                <a:solidFill>
                  <a:schemeClr val="accent1">
                    <a:tint val="83000"/>
                    <a:satMod val="150000"/>
                  </a:schemeClr>
                </a:solidFill>
              </a:rPr>
              <a:t> </a:t>
            </a:r>
            <a:r>
              <a:rPr lang="en-US" sz="3600" dirty="0" err="1" smtClean="0">
                <a:solidFill>
                  <a:schemeClr val="accent1">
                    <a:tint val="83000"/>
                    <a:satMod val="150000"/>
                  </a:schemeClr>
                </a:solidFill>
              </a:rPr>
              <a:t>pendek</a:t>
            </a:r>
            <a:endParaRPr lang="en-US" sz="3600" dirty="0">
              <a:solidFill>
                <a:schemeClr val="accent1">
                  <a:tint val="83000"/>
                  <a:satMod val="150000"/>
                </a:schemeClr>
              </a:solidFill>
            </a:endParaRPr>
          </a:p>
        </p:txBody>
      </p:sp>
      <p:sp>
        <p:nvSpPr>
          <p:cNvPr id="26627" name="Content Placeholder 2"/>
          <p:cNvSpPr>
            <a:spLocks noGrp="1"/>
          </p:cNvSpPr>
          <p:nvPr>
            <p:ph idx="1"/>
          </p:nvPr>
        </p:nvSpPr>
        <p:spPr>
          <a:xfrm>
            <a:off x="457200" y="1935163"/>
            <a:ext cx="8229600" cy="4589462"/>
          </a:xfrm>
        </p:spPr>
        <p:txBody>
          <a:bodyPr/>
          <a:lstStyle/>
          <a:p>
            <a:pPr eaLnBrk="1" hangingPunct="1">
              <a:buFont typeface="Wingdings 2" pitchFamily="18" charset="2"/>
              <a:buNone/>
              <a:defRPr/>
            </a:pPr>
            <a:r>
              <a:rPr lang="en-US" dirty="0" smtClean="0"/>
              <a:t>Program yang </a:t>
            </a:r>
            <a:r>
              <a:rPr lang="en-US" dirty="0" err="1" smtClean="0"/>
              <a:t>dibuat</a:t>
            </a:r>
            <a:r>
              <a:rPr lang="en-US" dirty="0" smtClean="0"/>
              <a:t> </a:t>
            </a:r>
            <a:r>
              <a:rPr lang="en-US" dirty="0" err="1" smtClean="0"/>
              <a:t>untk</a:t>
            </a:r>
            <a:r>
              <a:rPr lang="en-US" dirty="0" smtClean="0"/>
              <a:t> </a:t>
            </a:r>
            <a:r>
              <a:rPr lang="en-US" dirty="0" err="1" smtClean="0"/>
              <a:t>rehabilitasi</a:t>
            </a:r>
            <a:r>
              <a:rPr lang="en-US" dirty="0" smtClean="0"/>
              <a:t>, </a:t>
            </a:r>
            <a:r>
              <a:rPr lang="en-US" dirty="0" err="1" smtClean="0"/>
              <a:t>relatif</a:t>
            </a:r>
            <a:r>
              <a:rPr lang="en-US" dirty="0" smtClean="0"/>
              <a:t> </a:t>
            </a:r>
            <a:r>
              <a:rPr lang="en-US" dirty="0" err="1" smtClean="0"/>
              <a:t>sederhana</a:t>
            </a:r>
            <a:r>
              <a:rPr lang="en-US" dirty="0" smtClean="0"/>
              <a:t> </a:t>
            </a:r>
            <a:r>
              <a:rPr lang="en-US" dirty="0" err="1" smtClean="0"/>
              <a:t>dan</a:t>
            </a:r>
            <a:r>
              <a:rPr lang="en-US" dirty="0" smtClean="0"/>
              <a:t> </a:t>
            </a:r>
            <a:r>
              <a:rPr lang="en-US" dirty="0" err="1" smtClean="0"/>
              <a:t>mencakup</a:t>
            </a:r>
            <a:r>
              <a:rPr lang="en-US" dirty="0" smtClean="0"/>
              <a:t> </a:t>
            </a:r>
            <a:r>
              <a:rPr lang="en-US" dirty="0" err="1" smtClean="0"/>
              <a:t>beberapa</a:t>
            </a:r>
            <a:r>
              <a:rPr lang="en-US" dirty="0" smtClean="0"/>
              <a:t> </a:t>
            </a:r>
            <a:r>
              <a:rPr lang="en-US" dirty="0" err="1" smtClean="0"/>
              <a:t>tujuan</a:t>
            </a:r>
            <a:r>
              <a:rPr lang="en-US" dirty="0" smtClean="0"/>
              <a:t> </a:t>
            </a:r>
            <a:r>
              <a:rPr lang="en-US" dirty="0" err="1" smtClean="0"/>
              <a:t>jangka</a:t>
            </a:r>
            <a:r>
              <a:rPr lang="en-US" dirty="0" smtClean="0"/>
              <a:t> </a:t>
            </a:r>
            <a:r>
              <a:rPr lang="en-US" dirty="0" err="1" smtClean="0"/>
              <a:t>pendek</a:t>
            </a:r>
            <a:r>
              <a:rPr lang="en-US" dirty="0" smtClean="0"/>
              <a:t> </a:t>
            </a:r>
            <a:r>
              <a:rPr lang="en-US" dirty="0" err="1" smtClean="0"/>
              <a:t>di</a:t>
            </a:r>
            <a:r>
              <a:rPr lang="en-US" dirty="0" smtClean="0"/>
              <a:t> </a:t>
            </a:r>
            <a:r>
              <a:rPr lang="en-US" dirty="0" err="1" smtClean="0"/>
              <a:t>bawah</a:t>
            </a:r>
            <a:r>
              <a:rPr lang="en-US" dirty="0" smtClean="0"/>
              <a:t> </a:t>
            </a:r>
            <a:r>
              <a:rPr lang="en-US" dirty="0" err="1" smtClean="0"/>
              <a:t>ini</a:t>
            </a:r>
            <a:r>
              <a:rPr lang="en-US" dirty="0" smtClean="0"/>
              <a:t>:</a:t>
            </a:r>
          </a:p>
          <a:p>
            <a:pPr eaLnBrk="1" hangingPunct="1">
              <a:defRPr/>
            </a:pPr>
            <a:r>
              <a:rPr lang="en-US" dirty="0" smtClean="0"/>
              <a:t>Maintain ROM</a:t>
            </a:r>
          </a:p>
          <a:p>
            <a:pPr eaLnBrk="1" hangingPunct="1">
              <a:defRPr/>
            </a:pPr>
            <a:r>
              <a:rPr lang="en-US" dirty="0" smtClean="0"/>
              <a:t>maintaining or improving/ Increase flexibility</a:t>
            </a:r>
          </a:p>
          <a:p>
            <a:pPr eaLnBrk="1" hangingPunct="1">
              <a:defRPr/>
            </a:pPr>
            <a:r>
              <a:rPr lang="en-US" dirty="0" smtClean="0"/>
              <a:t>restoring or increasing strength</a:t>
            </a:r>
          </a:p>
          <a:p>
            <a:pPr eaLnBrk="1" hangingPunct="1">
              <a:defRPr/>
            </a:pPr>
            <a:r>
              <a:rPr lang="en-US" dirty="0" smtClean="0"/>
              <a:t>maintaining levels of cardiovascular fitness</a:t>
            </a:r>
          </a:p>
          <a:p>
            <a:pPr eaLnBrk="1" hangingPunct="1">
              <a:defRPr/>
            </a:pPr>
            <a:r>
              <a:rPr lang="en-US" dirty="0" smtClean="0"/>
              <a:t>re-establishing neuromuscular control</a:t>
            </a:r>
          </a:p>
          <a:p>
            <a:pPr eaLnBrk="1" hangingPunct="1">
              <a:defRPr/>
            </a:pPr>
            <a:r>
              <a:rPr lang="en-US" dirty="0" smtClean="0"/>
              <a:t>Promote Endurance</a:t>
            </a:r>
          </a:p>
          <a:p>
            <a:pPr eaLnBrk="1" hangingPunct="1">
              <a:defRPr/>
            </a:pPr>
            <a:r>
              <a:rPr lang="en-US" dirty="0" smtClean="0"/>
              <a:t>controlling pain</a:t>
            </a:r>
          </a:p>
          <a:p>
            <a:pPr marL="533400" indent="-533400" eaLnBrk="1" hangingPunct="1">
              <a:buFont typeface="Wingdings" pitchFamily="2" charset="2"/>
              <a:buAutoNum type="alphaLcPeriod"/>
              <a:defRPr/>
            </a:pPr>
            <a:endParaRPr lang="en-US" dirty="0" smtClean="0"/>
          </a:p>
          <a:p>
            <a:pPr marL="533400" indent="-533400" eaLnBrk="1" hangingPunct="1">
              <a:buFont typeface="Wingdings" pitchFamily="2" charset="2"/>
              <a:buAutoNum type="alphaLcPeriod"/>
              <a:defRPr/>
            </a:pPr>
            <a:endParaRPr lang="en-US" dirty="0" smtClean="0"/>
          </a:p>
          <a:p>
            <a:pPr eaLnBrk="1" hangingPunct="1">
              <a:defRPr/>
            </a:pPr>
            <a:endParaRPr lang="en-US" dirty="0" smtClean="0"/>
          </a:p>
          <a:p>
            <a:pPr eaLnBrk="1" hangingPunct="1">
              <a:defRPr/>
            </a:pPr>
            <a:endParaRPr lang="en-US" dirty="0" smtClean="0"/>
          </a:p>
        </p:txBody>
      </p:sp>
    </p:spTree>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23850" y="404813"/>
            <a:ext cx="8162925" cy="762000"/>
          </a:xfrm>
        </p:spPr>
        <p:txBody>
          <a:bodyPr>
            <a:normAutofit fontScale="90000"/>
          </a:bodyPr>
          <a:lstStyle/>
          <a:p>
            <a:pPr marL="484632" eaLnBrk="1" fontAlgn="auto" hangingPunct="1">
              <a:spcAft>
                <a:spcPts val="0"/>
              </a:spcAft>
              <a:defRPr/>
            </a:pPr>
            <a:r>
              <a:rPr lang="en-US" dirty="0" smtClean="0">
                <a:solidFill>
                  <a:schemeClr val="accent1">
                    <a:tint val="83000"/>
                    <a:satMod val="150000"/>
                  </a:schemeClr>
                </a:solidFill>
              </a:rPr>
              <a:t>Therapeutic Exercises	</a:t>
            </a:r>
          </a:p>
        </p:txBody>
      </p:sp>
      <p:sp>
        <p:nvSpPr>
          <p:cNvPr id="25603" name="Rectangle 3"/>
          <p:cNvSpPr>
            <a:spLocks noGrp="1" noChangeArrowheads="1"/>
          </p:cNvSpPr>
          <p:nvPr>
            <p:ph idx="1"/>
          </p:nvPr>
        </p:nvSpPr>
        <p:spPr>
          <a:xfrm>
            <a:off x="457200" y="1268413"/>
            <a:ext cx="8229600" cy="5329237"/>
          </a:xfrm>
        </p:spPr>
        <p:txBody>
          <a:bodyPr/>
          <a:lstStyle/>
          <a:p>
            <a:pPr eaLnBrk="1" hangingPunct="1"/>
            <a:r>
              <a:rPr lang="en-US" smtClean="0"/>
              <a:t>Tujuan jangka panjang Therex pada atlet adalah mengembalikan atlet yang cidera agar dapat kembali berlatih atau bertanding secepat dan seaman mungkin!</a:t>
            </a:r>
          </a:p>
          <a:p>
            <a:pPr eaLnBrk="1" hangingPunct="1"/>
            <a:r>
              <a:rPr lang="en-US" smtClean="0"/>
              <a:t>Tujuan yang mau dicapai adalah agar atlet yang cidera dapat kembali berpartisipasi dalam berlatih dan bertanding secara penuh tanpa rasa nyeri</a:t>
            </a:r>
          </a:p>
          <a:p>
            <a:pPr eaLnBrk="1" hangingPunct="1"/>
            <a:r>
              <a:rPr lang="en-US" smtClean="0"/>
              <a:t>Fokus Area :</a:t>
            </a:r>
          </a:p>
          <a:p>
            <a:pPr lvl="1" eaLnBrk="1" hangingPunct="1"/>
            <a:r>
              <a:rPr lang="en-US" smtClean="0"/>
              <a:t>Pain Modulation		Muscular Strength</a:t>
            </a:r>
          </a:p>
          <a:p>
            <a:pPr lvl="1" eaLnBrk="1" hangingPunct="1"/>
            <a:r>
              <a:rPr lang="en-US" smtClean="0"/>
              <a:t>Normal ROM			Endurance</a:t>
            </a:r>
          </a:p>
          <a:p>
            <a:pPr lvl="1" eaLnBrk="1" hangingPunct="1"/>
            <a:r>
              <a:rPr lang="en-US" smtClean="0"/>
              <a:t>Kinematics			Coordination</a:t>
            </a:r>
          </a:p>
          <a:p>
            <a:pPr lvl="1" eaLnBrk="1" hangingPunct="1"/>
            <a:r>
              <a:rPr lang="en-US" smtClean="0"/>
              <a:t>Flexibility			Power</a:t>
            </a:r>
          </a:p>
        </p:txBody>
      </p:sp>
    </p:spTree>
  </p:cSld>
  <p:clrMapOvr>
    <a:masterClrMapping/>
  </p:clrMapOvr>
  <p:transition>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88" y="476250"/>
            <a:ext cx="8229600" cy="636588"/>
          </a:xfrm>
        </p:spPr>
        <p:txBody>
          <a:bodyPr/>
          <a:lstStyle/>
          <a:p>
            <a:pPr>
              <a:defRPr/>
            </a:pPr>
            <a:r>
              <a:rPr lang="en-US" sz="4000" b="1" dirty="0" err="1" smtClean="0">
                <a:effectLst>
                  <a:outerShdw blurRad="38100" dist="38100" dir="2700000" algn="tl">
                    <a:srgbClr val="000000">
                      <a:alpha val="43137"/>
                    </a:srgbClr>
                  </a:outerShdw>
                </a:effectLst>
              </a:rPr>
              <a:t>Tujuan</a:t>
            </a:r>
            <a:r>
              <a:rPr lang="en-US" sz="4000" b="1" dirty="0" smtClean="0">
                <a:effectLst>
                  <a:outerShdw blurRad="38100" dist="38100" dir="2700000" algn="tl">
                    <a:srgbClr val="000000">
                      <a:alpha val="43137"/>
                    </a:srgbClr>
                  </a:outerShdw>
                </a:effectLst>
              </a:rPr>
              <a:t> </a:t>
            </a:r>
            <a:r>
              <a:rPr lang="en-US" sz="4000" b="1" dirty="0" smtClean="0">
                <a:solidFill>
                  <a:schemeClr val="accent1">
                    <a:tint val="83000"/>
                    <a:satMod val="150000"/>
                  </a:schemeClr>
                </a:solidFill>
                <a:effectLst>
                  <a:outerShdw blurRad="38100" dist="38100" dir="2700000" algn="tl">
                    <a:srgbClr val="000000">
                      <a:alpha val="43137"/>
                    </a:srgbClr>
                  </a:outerShdw>
                </a:effectLst>
              </a:rPr>
              <a:t>Therapeutic Exercises</a:t>
            </a:r>
            <a:r>
              <a:rPr lang="en-US" sz="4000" b="1" dirty="0" smtClean="0">
                <a:effectLst>
                  <a:outerShdw blurRad="38100" dist="38100" dir="2700000" algn="tl">
                    <a:srgbClr val="000000">
                      <a:alpha val="43137"/>
                    </a:srgbClr>
                  </a:outerShdw>
                </a:effectLst>
              </a:rPr>
              <a:t> </a:t>
            </a:r>
            <a:endParaRPr lang="en-US" sz="4000" b="1" dirty="0">
              <a:effectLst>
                <a:outerShdw blurRad="38100" dist="38100" dir="2700000" algn="tl">
                  <a:srgbClr val="000000">
                    <a:alpha val="43137"/>
                  </a:srgbClr>
                </a:outerShdw>
              </a:effectLst>
            </a:endParaRPr>
          </a:p>
        </p:txBody>
      </p:sp>
      <p:sp>
        <p:nvSpPr>
          <p:cNvPr id="3" name="Content Placeholder 2"/>
          <p:cNvSpPr>
            <a:spLocks noGrp="1"/>
          </p:cNvSpPr>
          <p:nvPr>
            <p:ph sz="half" idx="1"/>
          </p:nvPr>
        </p:nvSpPr>
        <p:spPr>
          <a:xfrm>
            <a:off x="0" y="1412875"/>
            <a:ext cx="4859338" cy="5445125"/>
          </a:xfrm>
        </p:spPr>
        <p:txBody>
          <a:bodyPr/>
          <a:lstStyle/>
          <a:p>
            <a:pPr marL="578358" indent="-514350" eaLnBrk="1" fontAlgn="auto" hangingPunct="1">
              <a:spcAft>
                <a:spcPts val="0"/>
              </a:spcAft>
              <a:buClr>
                <a:schemeClr val="accent3"/>
              </a:buClr>
              <a:buFont typeface="+mj-lt"/>
              <a:buAutoNum type="arabicPeriod"/>
              <a:defRPr/>
            </a:pPr>
            <a:r>
              <a:rPr lang="en-US" sz="2000" dirty="0" smtClean="0"/>
              <a:t>To improve circulation.</a:t>
            </a:r>
          </a:p>
          <a:p>
            <a:pPr marL="578358" indent="-514350" eaLnBrk="1" fontAlgn="auto" hangingPunct="1">
              <a:spcAft>
                <a:spcPts val="0"/>
              </a:spcAft>
              <a:buClr>
                <a:schemeClr val="accent3"/>
              </a:buClr>
              <a:buFont typeface="+mj-lt"/>
              <a:buAutoNum type="arabicPeriod"/>
              <a:defRPr/>
            </a:pPr>
            <a:r>
              <a:rPr lang="en-US" sz="2000" dirty="0" smtClean="0"/>
              <a:t>To improve strength and power.</a:t>
            </a:r>
          </a:p>
          <a:p>
            <a:pPr marL="578358" indent="-514350" eaLnBrk="1" fontAlgn="auto" hangingPunct="1">
              <a:spcAft>
                <a:spcPts val="0"/>
              </a:spcAft>
              <a:buClr>
                <a:schemeClr val="accent3"/>
              </a:buClr>
              <a:buFont typeface="+mj-lt"/>
              <a:buAutoNum type="arabicPeriod"/>
              <a:defRPr/>
            </a:pPr>
            <a:r>
              <a:rPr lang="en-US" sz="2000" dirty="0" smtClean="0"/>
              <a:t>To stimulate and increase sensory awareness of movement.</a:t>
            </a:r>
          </a:p>
          <a:p>
            <a:pPr marL="578358" indent="-514350" eaLnBrk="1" fontAlgn="auto" hangingPunct="1">
              <a:spcAft>
                <a:spcPts val="0"/>
              </a:spcAft>
              <a:buClr>
                <a:schemeClr val="accent3"/>
              </a:buClr>
              <a:buFont typeface="+mj-lt"/>
              <a:buAutoNum type="arabicPeriod"/>
              <a:defRPr/>
            </a:pPr>
            <a:r>
              <a:rPr lang="en-US" sz="2000" dirty="0" smtClean="0"/>
              <a:t>To maintain and increase mobility of the joints</a:t>
            </a:r>
          </a:p>
          <a:p>
            <a:pPr marL="577850" indent="-514350" eaLnBrk="1" hangingPunct="1">
              <a:buFont typeface="+mj-lt"/>
              <a:buAutoNum type="arabicPeriod"/>
              <a:defRPr/>
            </a:pPr>
            <a:r>
              <a:rPr lang="en-US" sz="2000" dirty="0" smtClean="0"/>
              <a:t>5. To restore the physiological properties of the muscle (excitability, contractility, and elasticity).</a:t>
            </a:r>
          </a:p>
          <a:p>
            <a:pPr marL="577850" indent="-514350" eaLnBrk="1" hangingPunct="1">
              <a:buFont typeface="+mj-lt"/>
              <a:buAutoNum type="arabicPeriod"/>
              <a:defRPr/>
            </a:pPr>
            <a:r>
              <a:rPr lang="en-US" sz="2000" dirty="0" smtClean="0"/>
              <a:t>6. To improve co-ordination and neuromuscular control.</a:t>
            </a:r>
          </a:p>
          <a:p>
            <a:pPr marL="577850" indent="-514350" eaLnBrk="1" hangingPunct="1">
              <a:buFont typeface="+mj-lt"/>
              <a:buAutoNum type="arabicPeriod"/>
              <a:defRPr/>
            </a:pPr>
            <a:r>
              <a:rPr lang="en-US" sz="2000" dirty="0" smtClean="0"/>
              <a:t>7. To increase muscle performance and functional capacity (endurance).</a:t>
            </a:r>
          </a:p>
          <a:p>
            <a:pPr marL="577850" indent="-514350" eaLnBrk="1" hangingPunct="1">
              <a:buFont typeface="+mj-lt"/>
              <a:buAutoNum type="arabicPeriod"/>
              <a:defRPr/>
            </a:pPr>
            <a:r>
              <a:rPr lang="en-US" sz="2000" dirty="0" smtClean="0"/>
              <a:t>8.  To gain relaxation (general or local).</a:t>
            </a:r>
          </a:p>
          <a:p>
            <a:pPr marL="578358" indent="-514350" eaLnBrk="1" fontAlgn="auto" hangingPunct="1">
              <a:spcAft>
                <a:spcPts val="0"/>
              </a:spcAft>
              <a:buClr>
                <a:schemeClr val="accent3"/>
              </a:buClr>
              <a:buFont typeface="+mj-lt"/>
              <a:buAutoNum type="arabicPeriod"/>
              <a:defRPr/>
            </a:pPr>
            <a:endParaRPr lang="en-US" sz="2000" dirty="0"/>
          </a:p>
        </p:txBody>
      </p:sp>
      <p:sp>
        <p:nvSpPr>
          <p:cNvPr id="4" name="Content Placeholder 3"/>
          <p:cNvSpPr>
            <a:spLocks noGrp="1"/>
          </p:cNvSpPr>
          <p:nvPr>
            <p:ph sz="half" idx="2"/>
          </p:nvPr>
        </p:nvSpPr>
        <p:spPr>
          <a:xfrm>
            <a:off x="4787900" y="1196975"/>
            <a:ext cx="4356100" cy="5661025"/>
          </a:xfrm>
        </p:spPr>
        <p:txBody>
          <a:bodyPr/>
          <a:lstStyle/>
          <a:p>
            <a:pPr marL="814769" lvl="1" indent="-384048" eaLnBrk="1" fontAlgn="auto" hangingPunct="1">
              <a:spcAft>
                <a:spcPts val="0"/>
              </a:spcAft>
              <a:buClr>
                <a:schemeClr val="accent3"/>
              </a:buClr>
              <a:buFont typeface="+mj-lt"/>
              <a:buAutoNum type="arabicPeriod" startAt="9"/>
              <a:defRPr/>
            </a:pPr>
            <a:r>
              <a:rPr lang="en-US" sz="2000" dirty="0" smtClean="0"/>
              <a:t>To facilitate </a:t>
            </a:r>
            <a:r>
              <a:rPr lang="en-US" sz="2000" dirty="0" err="1" smtClean="0"/>
              <a:t>proprioceptive</a:t>
            </a:r>
            <a:r>
              <a:rPr lang="en-US" sz="2000" dirty="0" smtClean="0"/>
              <a:t> neuromuscular function</a:t>
            </a:r>
          </a:p>
          <a:p>
            <a:pPr marL="814769" lvl="1" indent="-384048" eaLnBrk="1" fontAlgn="auto" hangingPunct="1">
              <a:spcAft>
                <a:spcPts val="0"/>
              </a:spcAft>
              <a:buClr>
                <a:schemeClr val="accent3"/>
              </a:buClr>
              <a:buFont typeface="+mj-lt"/>
              <a:buAutoNum type="arabicPeriod" startAt="9"/>
              <a:defRPr/>
            </a:pPr>
            <a:r>
              <a:rPr lang="en-US" sz="2000" dirty="0" smtClean="0"/>
              <a:t> To improve respiratory capacity.</a:t>
            </a:r>
          </a:p>
          <a:p>
            <a:pPr marL="814769" lvl="1" indent="-384048" eaLnBrk="1" fontAlgn="auto" hangingPunct="1">
              <a:spcAft>
                <a:spcPts val="0"/>
              </a:spcAft>
              <a:buClr>
                <a:schemeClr val="accent3"/>
              </a:buClr>
              <a:buFont typeface="+mj-lt"/>
              <a:buAutoNum type="arabicPeriod" startAt="9"/>
              <a:defRPr/>
            </a:pPr>
            <a:r>
              <a:rPr lang="en-US" sz="2000" dirty="0" smtClean="0"/>
              <a:t> To assist subject to control and improve his balance.</a:t>
            </a:r>
          </a:p>
          <a:p>
            <a:pPr marL="814769" lvl="1" indent="-384048" eaLnBrk="1" fontAlgn="auto" hangingPunct="1">
              <a:spcAft>
                <a:spcPts val="0"/>
              </a:spcAft>
              <a:buClr>
                <a:schemeClr val="accent3"/>
              </a:buClr>
              <a:buFont typeface="+mj-lt"/>
              <a:buAutoNum type="arabicPeriod" startAt="9"/>
              <a:defRPr/>
            </a:pPr>
            <a:r>
              <a:rPr lang="en-US" sz="2000" dirty="0" smtClean="0"/>
              <a:t>To reduce pain.</a:t>
            </a:r>
          </a:p>
          <a:p>
            <a:pPr marL="814769" lvl="1" indent="-384048" eaLnBrk="1" fontAlgn="auto" hangingPunct="1">
              <a:spcAft>
                <a:spcPts val="0"/>
              </a:spcAft>
              <a:buClr>
                <a:schemeClr val="accent3"/>
              </a:buClr>
              <a:buFont typeface="+mj-lt"/>
              <a:buAutoNum type="arabicPeriod" startAt="9"/>
              <a:defRPr/>
            </a:pPr>
            <a:r>
              <a:rPr lang="en-US" sz="2000" dirty="0" smtClean="0"/>
              <a:t>To help regaining of proper postural alignment (improve and correct posture).</a:t>
            </a:r>
          </a:p>
          <a:p>
            <a:pPr marL="814769" lvl="1" indent="-384048" eaLnBrk="1" fontAlgn="auto" hangingPunct="1">
              <a:spcAft>
                <a:spcPts val="0"/>
              </a:spcAft>
              <a:buClr>
                <a:schemeClr val="accent3"/>
              </a:buClr>
              <a:buFont typeface="+mj-lt"/>
              <a:buAutoNum type="arabicPeriod" startAt="9"/>
              <a:defRPr/>
            </a:pPr>
            <a:r>
              <a:rPr lang="en-US" sz="2000" dirty="0" smtClean="0"/>
              <a:t>To increase and maintain flexibility of the muscles, tendons, ligaments, and fascia.</a:t>
            </a:r>
          </a:p>
          <a:p>
            <a:pPr lvl="1" eaLnBrk="1" hangingPunct="1">
              <a:buFont typeface="+mj-lt"/>
              <a:buAutoNum type="arabicPeriod" startAt="9"/>
              <a:defRPr/>
            </a:pPr>
            <a:r>
              <a:rPr lang="en-US" sz="2000" dirty="0" smtClean="0"/>
              <a:t> To increase physical fitness.</a:t>
            </a:r>
          </a:p>
          <a:p>
            <a:pPr lvl="1" eaLnBrk="1" hangingPunct="1">
              <a:buFont typeface="+mj-lt"/>
              <a:buAutoNum type="arabicPeriod" startAt="9"/>
              <a:defRPr/>
            </a:pPr>
            <a:r>
              <a:rPr lang="en-US" sz="2000" dirty="0" smtClean="0"/>
              <a:t> improve gait and ambulation (assist subject to walk properly).</a:t>
            </a:r>
          </a:p>
          <a:p>
            <a:pPr marL="814769" lvl="1" indent="-384048" eaLnBrk="1" fontAlgn="auto" hangingPunct="1">
              <a:spcAft>
                <a:spcPts val="0"/>
              </a:spcAft>
              <a:buClr>
                <a:schemeClr val="accent3"/>
              </a:buClr>
              <a:buFont typeface="+mj-lt"/>
              <a:buAutoNum type="arabicPeriod" startAt="9"/>
              <a:defRPr/>
            </a:pPr>
            <a:endParaRPr lang="en-US" sz="2000" dirty="0" smtClean="0"/>
          </a:p>
          <a:p>
            <a:pPr lvl="1">
              <a:buFont typeface="+mj-lt"/>
              <a:buAutoNum type="arabicPeriod" startAt="9"/>
              <a:defRPr/>
            </a:pPr>
            <a:endParaRPr lang="en-US" sz="1800" dirty="0"/>
          </a:p>
        </p:txBody>
      </p:sp>
    </p:spTree>
  </p:cSld>
  <p:clrMapOvr>
    <a:masterClrMapping/>
  </p:clrMapOvr>
  <p:transition>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871538" y="862013"/>
            <a:ext cx="8162925" cy="762000"/>
          </a:xfrm>
        </p:spPr>
        <p:txBody>
          <a:bodyPr>
            <a:normAutofit fontScale="90000"/>
          </a:bodyPr>
          <a:lstStyle/>
          <a:p>
            <a:pPr eaLnBrk="1" fontAlgn="auto" hangingPunct="1">
              <a:spcAft>
                <a:spcPts val="0"/>
              </a:spcAft>
              <a:defRPr/>
            </a:pPr>
            <a:r>
              <a:rPr lang="en-US" smtClean="0">
                <a:solidFill>
                  <a:schemeClr val="accent1">
                    <a:tint val="83000"/>
                    <a:satMod val="150000"/>
                  </a:schemeClr>
                </a:solidFill>
              </a:rPr>
              <a:t>Goal Setting</a:t>
            </a:r>
          </a:p>
        </p:txBody>
      </p:sp>
      <p:sp>
        <p:nvSpPr>
          <p:cNvPr id="27651" name="Rectangle 3"/>
          <p:cNvSpPr>
            <a:spLocks noGrp="1" noChangeArrowheads="1"/>
          </p:cNvSpPr>
          <p:nvPr>
            <p:ph sz="half" idx="1"/>
          </p:nvPr>
        </p:nvSpPr>
        <p:spPr>
          <a:xfrm>
            <a:off x="457200" y="1920875"/>
            <a:ext cx="4038600" cy="4433888"/>
          </a:xfrm>
        </p:spPr>
        <p:txBody>
          <a:bodyPr/>
          <a:lstStyle/>
          <a:p>
            <a:pPr eaLnBrk="1" hangingPunct="1">
              <a:lnSpc>
                <a:spcPct val="90000"/>
              </a:lnSpc>
            </a:pPr>
            <a:r>
              <a:rPr lang="en-US" smtClean="0"/>
              <a:t>Specific and measurable</a:t>
            </a:r>
          </a:p>
          <a:p>
            <a:pPr eaLnBrk="1" hangingPunct="1">
              <a:lnSpc>
                <a:spcPct val="90000"/>
              </a:lnSpc>
            </a:pPr>
            <a:r>
              <a:rPr lang="en-US" smtClean="0"/>
              <a:t>Positive rather than negative</a:t>
            </a:r>
          </a:p>
          <a:p>
            <a:pPr eaLnBrk="1" hangingPunct="1">
              <a:lnSpc>
                <a:spcPct val="90000"/>
              </a:lnSpc>
            </a:pPr>
            <a:r>
              <a:rPr lang="en-US" smtClean="0"/>
              <a:t>Challenging yet realistic</a:t>
            </a:r>
          </a:p>
          <a:p>
            <a:pPr eaLnBrk="1" hangingPunct="1">
              <a:lnSpc>
                <a:spcPct val="90000"/>
              </a:lnSpc>
            </a:pPr>
            <a:r>
              <a:rPr lang="en-US" smtClean="0"/>
              <a:t>Established time table for completion</a:t>
            </a:r>
          </a:p>
        </p:txBody>
      </p:sp>
      <p:sp>
        <p:nvSpPr>
          <p:cNvPr id="27652" name="Rectangle 4"/>
          <p:cNvSpPr>
            <a:spLocks noGrp="1" noChangeArrowheads="1"/>
          </p:cNvSpPr>
          <p:nvPr>
            <p:ph sz="half" idx="2"/>
          </p:nvPr>
        </p:nvSpPr>
        <p:spPr>
          <a:xfrm>
            <a:off x="4648200" y="1920875"/>
            <a:ext cx="4038600" cy="4433888"/>
          </a:xfrm>
        </p:spPr>
        <p:txBody>
          <a:bodyPr/>
          <a:lstStyle/>
          <a:p>
            <a:pPr eaLnBrk="1" hangingPunct="1">
              <a:lnSpc>
                <a:spcPct val="90000"/>
              </a:lnSpc>
            </a:pPr>
            <a:r>
              <a:rPr lang="en-US" smtClean="0"/>
              <a:t>Integration of short- intermediate- and long term goals</a:t>
            </a:r>
          </a:p>
          <a:p>
            <a:pPr eaLnBrk="1" hangingPunct="1">
              <a:lnSpc>
                <a:spcPct val="90000"/>
              </a:lnSpc>
            </a:pPr>
            <a:r>
              <a:rPr lang="en-US" smtClean="0"/>
              <a:t>Personalized and internalized</a:t>
            </a:r>
          </a:p>
          <a:p>
            <a:pPr eaLnBrk="1" hangingPunct="1">
              <a:lnSpc>
                <a:spcPct val="90000"/>
              </a:lnSpc>
            </a:pPr>
            <a:r>
              <a:rPr lang="en-US" smtClean="0"/>
              <a:t>Monitored and evaluated</a:t>
            </a:r>
          </a:p>
          <a:p>
            <a:pPr eaLnBrk="1" hangingPunct="1">
              <a:lnSpc>
                <a:spcPct val="90000"/>
              </a:lnSpc>
            </a:pPr>
            <a:r>
              <a:rPr lang="en-US" smtClean="0"/>
              <a:t>LINKED TO LIFE GOALS!!!</a:t>
            </a:r>
          </a:p>
          <a:p>
            <a:pPr eaLnBrk="1" hangingPunct="1">
              <a:lnSpc>
                <a:spcPct val="90000"/>
              </a:lnSpc>
            </a:pPr>
            <a:endParaRPr lang="en-US" smtClean="0"/>
          </a:p>
        </p:txBody>
      </p:sp>
    </p:spTree>
  </p:cSld>
  <p:clrMapOvr>
    <a:masterClrMapping/>
  </p:clrMapOvr>
  <p:transition>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title"/>
          </p:nvPr>
        </p:nvSpPr>
        <p:spPr>
          <a:xfrm>
            <a:off x="457200" y="704850"/>
            <a:ext cx="8229600" cy="1143000"/>
          </a:xfrm>
        </p:spPr>
        <p:txBody>
          <a:bodyPr/>
          <a:lstStyle/>
          <a:p>
            <a:pPr eaLnBrk="1" hangingPunct="1"/>
            <a:r>
              <a:rPr lang="en-US" smtClean="0"/>
              <a:t>FACT vs FALLACY dalam Latihan</a:t>
            </a:r>
          </a:p>
        </p:txBody>
      </p:sp>
      <p:sp>
        <p:nvSpPr>
          <p:cNvPr id="1028" name="Text Placeholder 2"/>
          <p:cNvSpPr>
            <a:spLocks noGrp="1"/>
          </p:cNvSpPr>
          <p:nvPr>
            <p:ph type="body" idx="1"/>
          </p:nvPr>
        </p:nvSpPr>
        <p:spPr>
          <a:xfrm>
            <a:off x="457200" y="1855788"/>
            <a:ext cx="4040188" cy="658812"/>
          </a:xfrm>
        </p:spPr>
        <p:txBody>
          <a:bodyPr/>
          <a:lstStyle/>
          <a:p>
            <a:pPr eaLnBrk="1" hangingPunct="1"/>
            <a:r>
              <a:rPr lang="en-US" smtClean="0"/>
              <a:t>FALLACY			</a:t>
            </a:r>
          </a:p>
        </p:txBody>
      </p:sp>
      <p:sp>
        <p:nvSpPr>
          <p:cNvPr id="1029" name="Text Placeholder 3"/>
          <p:cNvSpPr>
            <a:spLocks noGrp="1"/>
          </p:cNvSpPr>
          <p:nvPr>
            <p:ph type="body" sz="half" idx="3"/>
          </p:nvPr>
        </p:nvSpPr>
        <p:spPr>
          <a:xfrm>
            <a:off x="4645025" y="1860550"/>
            <a:ext cx="4041775" cy="654050"/>
          </a:xfrm>
        </p:spPr>
        <p:txBody>
          <a:bodyPr/>
          <a:lstStyle/>
          <a:p>
            <a:pPr eaLnBrk="1" hangingPunct="1"/>
            <a:r>
              <a:rPr lang="en-US" smtClean="0"/>
              <a:t>FACT	</a:t>
            </a:r>
          </a:p>
        </p:txBody>
      </p:sp>
      <p:sp>
        <p:nvSpPr>
          <p:cNvPr id="1030" name="Content Placeholder 4"/>
          <p:cNvSpPr>
            <a:spLocks noGrp="1"/>
          </p:cNvSpPr>
          <p:nvPr>
            <p:ph sz="quarter" idx="2"/>
          </p:nvPr>
        </p:nvSpPr>
        <p:spPr>
          <a:xfrm>
            <a:off x="457200" y="2514600"/>
            <a:ext cx="4040188" cy="3846513"/>
          </a:xfrm>
        </p:spPr>
        <p:txBody>
          <a:bodyPr/>
          <a:lstStyle/>
          <a:p>
            <a:pPr eaLnBrk="1" hangingPunct="1"/>
            <a:r>
              <a:rPr lang="en-US" smtClean="0"/>
              <a:t>Spot Reduction Can Reduce The Amount Of Fat In Certain Parts Of The Body</a:t>
            </a:r>
          </a:p>
          <a:p>
            <a:pPr eaLnBrk="1" hangingPunct="1"/>
            <a:endParaRPr lang="en-US" smtClean="0"/>
          </a:p>
        </p:txBody>
      </p:sp>
      <p:sp>
        <p:nvSpPr>
          <p:cNvPr id="1031" name="Content Placeholder 5"/>
          <p:cNvSpPr>
            <a:spLocks noGrp="1"/>
          </p:cNvSpPr>
          <p:nvPr>
            <p:ph sz="quarter" idx="4"/>
          </p:nvPr>
        </p:nvSpPr>
        <p:spPr>
          <a:xfrm>
            <a:off x="4645025" y="2514600"/>
            <a:ext cx="4041775" cy="3846513"/>
          </a:xfrm>
        </p:spPr>
        <p:txBody>
          <a:bodyPr/>
          <a:lstStyle/>
          <a:p>
            <a:pPr eaLnBrk="1" hangingPunct="1"/>
            <a:r>
              <a:rPr lang="en-US" sz="2000" smtClean="0"/>
              <a:t>Exercise, Even When Localized, Draws From All Of The Fat Stores Of The Body</a:t>
            </a:r>
          </a:p>
          <a:p>
            <a:pPr eaLnBrk="1" hangingPunct="1"/>
            <a:r>
              <a:rPr lang="en-US" sz="2000" smtClean="0"/>
              <a:t>Decrease In Girth Is A Result Of Increase In Muscle Tone</a:t>
            </a:r>
          </a:p>
          <a:p>
            <a:pPr eaLnBrk="1" hangingPunct="1"/>
            <a:r>
              <a:rPr lang="en-US" sz="2000" smtClean="0"/>
              <a:t>High Intensity Aerobic Exercises Uses 65% Of The Body Energy Stores While Low Intensity Exercises Uses More Fat As An Energy Source But It Does Not Necessarily Lead To A Greater Expenditure Of Calories</a:t>
            </a:r>
          </a:p>
          <a:p>
            <a:pPr eaLnBrk="1" hangingPunct="1"/>
            <a:endParaRPr lang="en-US" smtClean="0"/>
          </a:p>
        </p:txBody>
      </p:sp>
      <p:graphicFrame>
        <p:nvGraphicFramePr>
          <p:cNvPr id="1026" name="Object 4"/>
          <p:cNvGraphicFramePr>
            <a:graphicFrameLocks noChangeAspect="1"/>
          </p:cNvGraphicFramePr>
          <p:nvPr/>
        </p:nvGraphicFramePr>
        <p:xfrm>
          <a:off x="1187450" y="3716338"/>
          <a:ext cx="2571750" cy="3141662"/>
        </p:xfrm>
        <a:graphic>
          <a:graphicData uri="http://schemas.openxmlformats.org/presentationml/2006/ole">
            <p:oleObj spid="_x0000_s1026" name="Clip" r:id="rId3" imgW="909720" imgH="1834920" progId="">
              <p:embed/>
            </p:oleObj>
          </a:graphicData>
        </a:graphic>
      </p:graphicFrame>
    </p:spTree>
  </p:cSld>
  <p:clrMapOvr>
    <a:masterClrMapping/>
  </p:clrMapOvr>
  <p:transition>
    <p:wedg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395288" y="260350"/>
            <a:ext cx="8229600" cy="1143000"/>
          </a:xfrm>
        </p:spPr>
        <p:txBody>
          <a:bodyPr/>
          <a:lstStyle/>
          <a:p>
            <a:pPr eaLnBrk="1" hangingPunct="1"/>
            <a:r>
              <a:rPr lang="en-US" smtClean="0"/>
              <a:t>FACT vs FALLACY dalam Latihan</a:t>
            </a:r>
          </a:p>
        </p:txBody>
      </p:sp>
      <p:sp>
        <p:nvSpPr>
          <p:cNvPr id="2052" name="Text Placeholder 2"/>
          <p:cNvSpPr>
            <a:spLocks noGrp="1"/>
          </p:cNvSpPr>
          <p:nvPr>
            <p:ph type="body" idx="1"/>
          </p:nvPr>
        </p:nvSpPr>
        <p:spPr>
          <a:xfrm>
            <a:off x="395288" y="1557338"/>
            <a:ext cx="4040187" cy="503237"/>
          </a:xfrm>
        </p:spPr>
        <p:txBody>
          <a:bodyPr/>
          <a:lstStyle/>
          <a:p>
            <a:pPr eaLnBrk="1" hangingPunct="1"/>
            <a:r>
              <a:rPr lang="en-US" smtClean="0"/>
              <a:t>FALLACY</a:t>
            </a:r>
          </a:p>
        </p:txBody>
      </p:sp>
      <p:sp>
        <p:nvSpPr>
          <p:cNvPr id="2053" name="Text Placeholder 3"/>
          <p:cNvSpPr>
            <a:spLocks noGrp="1"/>
          </p:cNvSpPr>
          <p:nvPr>
            <p:ph type="body" sz="half" idx="3"/>
          </p:nvPr>
        </p:nvSpPr>
        <p:spPr>
          <a:xfrm>
            <a:off x="4643438" y="1628775"/>
            <a:ext cx="4041775" cy="655638"/>
          </a:xfrm>
        </p:spPr>
        <p:txBody>
          <a:bodyPr/>
          <a:lstStyle/>
          <a:p>
            <a:pPr eaLnBrk="1" hangingPunct="1"/>
            <a:r>
              <a:rPr lang="en-US" smtClean="0"/>
              <a:t>FACT	</a:t>
            </a:r>
          </a:p>
        </p:txBody>
      </p:sp>
      <p:sp>
        <p:nvSpPr>
          <p:cNvPr id="2054" name="Content Placeholder 4"/>
          <p:cNvSpPr>
            <a:spLocks noGrp="1"/>
          </p:cNvSpPr>
          <p:nvPr>
            <p:ph sz="quarter" idx="2"/>
          </p:nvPr>
        </p:nvSpPr>
        <p:spPr>
          <a:xfrm>
            <a:off x="457200" y="2060575"/>
            <a:ext cx="4040188" cy="4797425"/>
          </a:xfrm>
        </p:spPr>
        <p:txBody>
          <a:bodyPr/>
          <a:lstStyle/>
          <a:p>
            <a:pPr eaLnBrk="1" hangingPunct="1"/>
            <a:r>
              <a:rPr lang="en-US" smtClean="0"/>
              <a:t>Exercise And Sports Will Deter Bone Growth In Children</a:t>
            </a:r>
          </a:p>
          <a:p>
            <a:pPr eaLnBrk="1" hangingPunct="1"/>
            <a:endParaRPr lang="en-US" smtClean="0"/>
          </a:p>
          <a:p>
            <a:pPr eaLnBrk="1" hangingPunct="1"/>
            <a:endParaRPr lang="en-US" smtClean="0"/>
          </a:p>
        </p:txBody>
      </p:sp>
      <p:sp>
        <p:nvSpPr>
          <p:cNvPr id="6" name="Content Placeholder 5"/>
          <p:cNvSpPr>
            <a:spLocks noGrp="1"/>
          </p:cNvSpPr>
          <p:nvPr>
            <p:ph sz="quarter" idx="4"/>
          </p:nvPr>
        </p:nvSpPr>
        <p:spPr>
          <a:xfrm>
            <a:off x="4500563" y="2205038"/>
            <a:ext cx="4186237" cy="4464050"/>
          </a:xfrm>
        </p:spPr>
        <p:txBody>
          <a:bodyPr/>
          <a:lstStyle/>
          <a:p>
            <a:pPr marL="448056" indent="-384048" eaLnBrk="1" fontAlgn="auto" hangingPunct="1">
              <a:spcAft>
                <a:spcPts val="0"/>
              </a:spcAft>
              <a:buClr>
                <a:schemeClr val="accent3"/>
              </a:buClr>
              <a:buFont typeface="Wingdings 2"/>
              <a:buChar char=""/>
              <a:defRPr/>
            </a:pPr>
            <a:r>
              <a:rPr lang="en-US" sz="2000" dirty="0" smtClean="0"/>
              <a:t>Exercise Affects Primarily Bone Width, Density And Strength But Does Not Affect The Bone Length</a:t>
            </a:r>
          </a:p>
          <a:p>
            <a:pPr marL="448056" indent="-384048" eaLnBrk="1" fontAlgn="auto" hangingPunct="1">
              <a:spcAft>
                <a:spcPts val="0"/>
              </a:spcAft>
              <a:buClr>
                <a:schemeClr val="accent3"/>
              </a:buClr>
              <a:buFont typeface="Wingdings 2"/>
              <a:buChar char=""/>
              <a:defRPr/>
            </a:pPr>
            <a:r>
              <a:rPr lang="en-US" sz="2000" dirty="0" smtClean="0"/>
              <a:t>Exercise Along With Adequate Diet Is Essential For Proper Bone Growth</a:t>
            </a:r>
          </a:p>
          <a:p>
            <a:pPr marL="448056" indent="-384048" eaLnBrk="1" fontAlgn="auto" hangingPunct="1">
              <a:spcAft>
                <a:spcPts val="0"/>
              </a:spcAft>
              <a:buClr>
                <a:schemeClr val="accent3"/>
              </a:buClr>
              <a:buFont typeface="Wingdings 2"/>
              <a:buChar char=""/>
              <a:defRPr/>
            </a:pPr>
            <a:r>
              <a:rPr lang="en-US" sz="2000" dirty="0" smtClean="0"/>
              <a:t>Sports Only Contribute To About 23% Of </a:t>
            </a:r>
            <a:r>
              <a:rPr lang="en-US" sz="2000" dirty="0" err="1" smtClean="0"/>
              <a:t>Epiphyseal</a:t>
            </a:r>
            <a:r>
              <a:rPr lang="en-US" sz="2000" dirty="0" smtClean="0"/>
              <a:t> Injury In Children</a:t>
            </a:r>
          </a:p>
          <a:p>
            <a:pPr marL="448056" indent="-384048" eaLnBrk="1" fontAlgn="auto" hangingPunct="1">
              <a:spcAft>
                <a:spcPts val="0"/>
              </a:spcAft>
              <a:buClr>
                <a:schemeClr val="accent3"/>
              </a:buClr>
              <a:buFont typeface="Wingdings 2"/>
              <a:buChar char=""/>
              <a:defRPr/>
            </a:pPr>
            <a:r>
              <a:rPr lang="en-US" sz="2000" dirty="0" err="1" smtClean="0"/>
              <a:t>Competetitve</a:t>
            </a:r>
            <a:r>
              <a:rPr lang="en-US" sz="2000" dirty="0" smtClean="0"/>
              <a:t> Baseball, Tennis And Swimming Carry Higher Risks For Shoulder Injury In Children</a:t>
            </a:r>
          </a:p>
          <a:p>
            <a:pPr eaLnBrk="1" hangingPunct="1">
              <a:defRPr/>
            </a:pPr>
            <a:endParaRPr lang="en-US" dirty="0"/>
          </a:p>
        </p:txBody>
      </p:sp>
      <p:graphicFrame>
        <p:nvGraphicFramePr>
          <p:cNvPr id="2050" name="Object 4"/>
          <p:cNvGraphicFramePr>
            <a:graphicFrameLocks noChangeAspect="1"/>
          </p:cNvGraphicFramePr>
          <p:nvPr/>
        </p:nvGraphicFramePr>
        <p:xfrm>
          <a:off x="2195513" y="2781300"/>
          <a:ext cx="1619250" cy="3816350"/>
        </p:xfrm>
        <a:graphic>
          <a:graphicData uri="http://schemas.openxmlformats.org/presentationml/2006/ole">
            <p:oleObj spid="_x0000_s2050" name="Clip" r:id="rId3" imgW="726840" imgH="2349000" progId="">
              <p:embed/>
            </p:oleObj>
          </a:graphicData>
        </a:graphic>
      </p:graphicFrame>
    </p:spTree>
  </p:cSld>
  <p:clrMapOvr>
    <a:masterClrMapping/>
  </p:clrMapOvr>
  <p:transition>
    <p:wedg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1"/>
          <p:cNvSpPr>
            <a:spLocks noGrp="1"/>
          </p:cNvSpPr>
          <p:nvPr>
            <p:ph type="title"/>
          </p:nvPr>
        </p:nvSpPr>
        <p:spPr>
          <a:xfrm>
            <a:off x="395288" y="260350"/>
            <a:ext cx="8229600" cy="1143000"/>
          </a:xfrm>
        </p:spPr>
        <p:txBody>
          <a:bodyPr/>
          <a:lstStyle/>
          <a:p>
            <a:pPr eaLnBrk="1" hangingPunct="1"/>
            <a:r>
              <a:rPr lang="en-US" smtClean="0"/>
              <a:t>FACT vs FALLACY dalam Latihan</a:t>
            </a:r>
          </a:p>
        </p:txBody>
      </p:sp>
      <p:sp>
        <p:nvSpPr>
          <p:cNvPr id="3076" name="Text Placeholder 2"/>
          <p:cNvSpPr>
            <a:spLocks noGrp="1"/>
          </p:cNvSpPr>
          <p:nvPr>
            <p:ph type="body" idx="1"/>
          </p:nvPr>
        </p:nvSpPr>
        <p:spPr>
          <a:xfrm>
            <a:off x="395288" y="1557338"/>
            <a:ext cx="4040187" cy="658812"/>
          </a:xfrm>
        </p:spPr>
        <p:txBody>
          <a:bodyPr/>
          <a:lstStyle/>
          <a:p>
            <a:pPr eaLnBrk="1" hangingPunct="1"/>
            <a:r>
              <a:rPr lang="en-US" smtClean="0"/>
              <a:t>FALLACY 			</a:t>
            </a:r>
          </a:p>
        </p:txBody>
      </p:sp>
      <p:sp>
        <p:nvSpPr>
          <p:cNvPr id="3077" name="Text Placeholder 3"/>
          <p:cNvSpPr>
            <a:spLocks noGrp="1"/>
          </p:cNvSpPr>
          <p:nvPr>
            <p:ph type="body" sz="half" idx="3"/>
          </p:nvPr>
        </p:nvSpPr>
        <p:spPr>
          <a:xfrm>
            <a:off x="4643438" y="1628775"/>
            <a:ext cx="4041775" cy="655638"/>
          </a:xfrm>
        </p:spPr>
        <p:txBody>
          <a:bodyPr/>
          <a:lstStyle/>
          <a:p>
            <a:pPr eaLnBrk="1" hangingPunct="1"/>
            <a:r>
              <a:rPr lang="en-US" smtClean="0"/>
              <a:t>FACT	</a:t>
            </a:r>
          </a:p>
        </p:txBody>
      </p:sp>
      <p:sp>
        <p:nvSpPr>
          <p:cNvPr id="3078" name="Content Placeholder 4"/>
          <p:cNvSpPr>
            <a:spLocks noGrp="1"/>
          </p:cNvSpPr>
          <p:nvPr>
            <p:ph sz="quarter" idx="2"/>
          </p:nvPr>
        </p:nvSpPr>
        <p:spPr>
          <a:xfrm>
            <a:off x="457200" y="2060575"/>
            <a:ext cx="4040188" cy="4797425"/>
          </a:xfrm>
        </p:spPr>
        <p:txBody>
          <a:bodyPr/>
          <a:lstStyle/>
          <a:p>
            <a:pPr eaLnBrk="1" hangingPunct="1"/>
            <a:r>
              <a:rPr lang="en-US" smtClean="0"/>
              <a:t>When A Fat Baby Grows Up, Baby Fat Will Disappear</a:t>
            </a:r>
          </a:p>
          <a:p>
            <a:pPr eaLnBrk="1" hangingPunct="1"/>
            <a:endParaRPr lang="en-US" smtClean="0"/>
          </a:p>
          <a:p>
            <a:pPr eaLnBrk="1" hangingPunct="1"/>
            <a:endParaRPr lang="en-US" smtClean="0"/>
          </a:p>
        </p:txBody>
      </p:sp>
      <p:sp>
        <p:nvSpPr>
          <p:cNvPr id="3079" name="Content Placeholder 5"/>
          <p:cNvSpPr>
            <a:spLocks noGrp="1"/>
          </p:cNvSpPr>
          <p:nvPr>
            <p:ph sz="quarter" idx="4"/>
          </p:nvPr>
        </p:nvSpPr>
        <p:spPr>
          <a:xfrm>
            <a:off x="4500563" y="2205038"/>
            <a:ext cx="4186237" cy="4464050"/>
          </a:xfrm>
        </p:spPr>
        <p:txBody>
          <a:bodyPr/>
          <a:lstStyle/>
          <a:p>
            <a:pPr eaLnBrk="1" hangingPunct="1"/>
            <a:r>
              <a:rPr lang="en-US" sz="2000" smtClean="0"/>
              <a:t>Fat Babies Make Fat Adults</a:t>
            </a:r>
          </a:p>
          <a:p>
            <a:pPr eaLnBrk="1" hangingPunct="1"/>
            <a:r>
              <a:rPr lang="en-US" sz="2000" smtClean="0"/>
              <a:t>Fat Cells Are Formed During The Fetal Development Up To Death</a:t>
            </a:r>
          </a:p>
          <a:p>
            <a:pPr eaLnBrk="1" hangingPunct="1"/>
            <a:r>
              <a:rPr lang="en-US" sz="2000" smtClean="0"/>
              <a:t>Fat Hyperplasia Occurs When Existing Fat Cells Continue To Fill With Fat To A Certain Critical Volume</a:t>
            </a:r>
          </a:p>
          <a:p>
            <a:pPr eaLnBrk="1" hangingPunct="1"/>
            <a:endParaRPr lang="en-US" smtClean="0"/>
          </a:p>
        </p:txBody>
      </p:sp>
      <p:graphicFrame>
        <p:nvGraphicFramePr>
          <p:cNvPr id="3074" name="Object 4"/>
          <p:cNvGraphicFramePr>
            <a:graphicFrameLocks noChangeAspect="1"/>
          </p:cNvGraphicFramePr>
          <p:nvPr/>
        </p:nvGraphicFramePr>
        <p:xfrm>
          <a:off x="1042988" y="2852738"/>
          <a:ext cx="2714625" cy="3578225"/>
        </p:xfrm>
        <a:graphic>
          <a:graphicData uri="http://schemas.openxmlformats.org/presentationml/2006/ole">
            <p:oleObj spid="_x0000_s3074" name="Clip" r:id="rId3" imgW="750600" imgH="987120" progId="">
              <p:embed/>
            </p:oleObj>
          </a:graphicData>
        </a:graphic>
      </p:graphicFrame>
    </p:spTree>
  </p:cSld>
  <p:clrMapOvr>
    <a:masterClrMapping/>
  </p:clrMapOvr>
  <p:transition>
    <p:wedg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395288" y="260350"/>
            <a:ext cx="8229600" cy="1143000"/>
          </a:xfrm>
        </p:spPr>
        <p:txBody>
          <a:bodyPr/>
          <a:lstStyle/>
          <a:p>
            <a:pPr eaLnBrk="1" hangingPunct="1"/>
            <a:r>
              <a:rPr lang="en-US" smtClean="0"/>
              <a:t>FACT vs FALLACY dalam Latihan</a:t>
            </a:r>
          </a:p>
        </p:txBody>
      </p:sp>
      <p:sp>
        <p:nvSpPr>
          <p:cNvPr id="4100" name="Text Placeholder 2"/>
          <p:cNvSpPr>
            <a:spLocks noGrp="1"/>
          </p:cNvSpPr>
          <p:nvPr>
            <p:ph type="body" idx="1"/>
          </p:nvPr>
        </p:nvSpPr>
        <p:spPr>
          <a:xfrm>
            <a:off x="395288" y="1557338"/>
            <a:ext cx="4040187" cy="658812"/>
          </a:xfrm>
        </p:spPr>
        <p:txBody>
          <a:bodyPr/>
          <a:lstStyle/>
          <a:p>
            <a:pPr eaLnBrk="1" hangingPunct="1"/>
            <a:r>
              <a:rPr lang="en-US" smtClean="0"/>
              <a:t>FALLACY 			</a:t>
            </a:r>
          </a:p>
        </p:txBody>
      </p:sp>
      <p:sp>
        <p:nvSpPr>
          <p:cNvPr id="4101" name="Text Placeholder 3"/>
          <p:cNvSpPr>
            <a:spLocks noGrp="1"/>
          </p:cNvSpPr>
          <p:nvPr>
            <p:ph type="body" sz="half" idx="3"/>
          </p:nvPr>
        </p:nvSpPr>
        <p:spPr>
          <a:xfrm>
            <a:off x="4643438" y="1628775"/>
            <a:ext cx="4041775" cy="655638"/>
          </a:xfrm>
        </p:spPr>
        <p:txBody>
          <a:bodyPr/>
          <a:lstStyle/>
          <a:p>
            <a:pPr eaLnBrk="1" hangingPunct="1"/>
            <a:r>
              <a:rPr lang="en-US" smtClean="0"/>
              <a:t>FACT	</a:t>
            </a:r>
          </a:p>
        </p:txBody>
      </p:sp>
      <p:sp>
        <p:nvSpPr>
          <p:cNvPr id="4102" name="Content Placeholder 4"/>
          <p:cNvSpPr>
            <a:spLocks noGrp="1"/>
          </p:cNvSpPr>
          <p:nvPr>
            <p:ph sz="quarter" idx="2"/>
          </p:nvPr>
        </p:nvSpPr>
        <p:spPr>
          <a:xfrm>
            <a:off x="457200" y="2060575"/>
            <a:ext cx="4040188" cy="4797425"/>
          </a:xfrm>
        </p:spPr>
        <p:txBody>
          <a:bodyPr/>
          <a:lstStyle/>
          <a:p>
            <a:pPr eaLnBrk="1" hangingPunct="1"/>
            <a:r>
              <a:rPr lang="en-US" smtClean="0"/>
              <a:t>Strength Training Is Contraindicated In Children</a:t>
            </a:r>
          </a:p>
          <a:p>
            <a:pPr eaLnBrk="1" hangingPunct="1"/>
            <a:endParaRPr lang="en-US" smtClean="0"/>
          </a:p>
          <a:p>
            <a:pPr eaLnBrk="1" hangingPunct="1"/>
            <a:endParaRPr lang="en-US" smtClean="0"/>
          </a:p>
        </p:txBody>
      </p:sp>
      <p:sp>
        <p:nvSpPr>
          <p:cNvPr id="4103" name="Content Placeholder 5"/>
          <p:cNvSpPr>
            <a:spLocks noGrp="1"/>
          </p:cNvSpPr>
          <p:nvPr>
            <p:ph sz="quarter" idx="4"/>
          </p:nvPr>
        </p:nvSpPr>
        <p:spPr>
          <a:xfrm>
            <a:off x="4500563" y="2205038"/>
            <a:ext cx="4186237" cy="4464050"/>
          </a:xfrm>
        </p:spPr>
        <p:txBody>
          <a:bodyPr/>
          <a:lstStyle/>
          <a:p>
            <a:pPr eaLnBrk="1" hangingPunct="1"/>
            <a:r>
              <a:rPr lang="en-US" sz="2000" smtClean="0"/>
              <a:t>Prepubescent Children Can Improve Strength With Resistance Training Due To Synchronization Of Motor Units Firing.  It Is Only During Pubescent Period That Increase In Strength Is Due To Increase In Muscle Mass</a:t>
            </a:r>
          </a:p>
          <a:p>
            <a:pPr eaLnBrk="1" hangingPunct="1"/>
            <a:r>
              <a:rPr lang="en-US" sz="2000" smtClean="0"/>
              <a:t>Resistance Training Is Allowed In Children With The Proper Guidance Of A Trained Weight Trainor</a:t>
            </a:r>
          </a:p>
          <a:p>
            <a:pPr eaLnBrk="1" hangingPunct="1"/>
            <a:endParaRPr lang="en-US" sz="2000" smtClean="0"/>
          </a:p>
          <a:p>
            <a:pPr eaLnBrk="1" hangingPunct="1"/>
            <a:endParaRPr lang="en-US" smtClean="0"/>
          </a:p>
        </p:txBody>
      </p:sp>
      <p:graphicFrame>
        <p:nvGraphicFramePr>
          <p:cNvPr id="4098" name="Object 4"/>
          <p:cNvGraphicFramePr>
            <a:graphicFrameLocks noChangeAspect="1"/>
          </p:cNvGraphicFramePr>
          <p:nvPr/>
        </p:nvGraphicFramePr>
        <p:xfrm>
          <a:off x="1476375" y="2997200"/>
          <a:ext cx="2322513" cy="3455988"/>
        </p:xfrm>
        <a:graphic>
          <a:graphicData uri="http://schemas.openxmlformats.org/presentationml/2006/ole">
            <p:oleObj spid="_x0000_s4098" name="Clip" r:id="rId3" imgW="678240" imgH="1476360" progId="">
              <p:embed/>
            </p:oleObj>
          </a:graphicData>
        </a:graphic>
      </p:graphicFrame>
    </p:spTree>
  </p:cSld>
  <p:clrMapOvr>
    <a:masterClrMapping/>
  </p:clrMapOvr>
  <p:transition>
    <p:wedg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itle 1"/>
          <p:cNvSpPr>
            <a:spLocks noGrp="1"/>
          </p:cNvSpPr>
          <p:nvPr>
            <p:ph type="title"/>
          </p:nvPr>
        </p:nvSpPr>
        <p:spPr>
          <a:xfrm>
            <a:off x="395288" y="260350"/>
            <a:ext cx="8229600" cy="1143000"/>
          </a:xfrm>
        </p:spPr>
        <p:txBody>
          <a:bodyPr/>
          <a:lstStyle/>
          <a:p>
            <a:pPr eaLnBrk="1" hangingPunct="1"/>
            <a:r>
              <a:rPr lang="en-US" smtClean="0"/>
              <a:t>FACT vs FALLACY dalam Latihan</a:t>
            </a:r>
          </a:p>
        </p:txBody>
      </p:sp>
      <p:sp>
        <p:nvSpPr>
          <p:cNvPr id="5125" name="Text Placeholder 2"/>
          <p:cNvSpPr>
            <a:spLocks noGrp="1"/>
          </p:cNvSpPr>
          <p:nvPr>
            <p:ph type="body" idx="1"/>
          </p:nvPr>
        </p:nvSpPr>
        <p:spPr>
          <a:xfrm>
            <a:off x="395288" y="1557338"/>
            <a:ext cx="4040187" cy="658812"/>
          </a:xfrm>
        </p:spPr>
        <p:txBody>
          <a:bodyPr/>
          <a:lstStyle/>
          <a:p>
            <a:pPr eaLnBrk="1" hangingPunct="1"/>
            <a:r>
              <a:rPr lang="en-US" smtClean="0"/>
              <a:t>FALLACY 			</a:t>
            </a:r>
          </a:p>
        </p:txBody>
      </p:sp>
      <p:sp>
        <p:nvSpPr>
          <p:cNvPr id="5126" name="Text Placeholder 3"/>
          <p:cNvSpPr>
            <a:spLocks noGrp="1"/>
          </p:cNvSpPr>
          <p:nvPr>
            <p:ph type="body" sz="half" idx="3"/>
          </p:nvPr>
        </p:nvSpPr>
        <p:spPr>
          <a:xfrm>
            <a:off x="4643438" y="1628775"/>
            <a:ext cx="4041775" cy="655638"/>
          </a:xfrm>
        </p:spPr>
        <p:txBody>
          <a:bodyPr/>
          <a:lstStyle/>
          <a:p>
            <a:pPr eaLnBrk="1" hangingPunct="1"/>
            <a:r>
              <a:rPr lang="en-US" smtClean="0"/>
              <a:t>FACT	</a:t>
            </a:r>
          </a:p>
        </p:txBody>
      </p:sp>
      <p:sp>
        <p:nvSpPr>
          <p:cNvPr id="5127" name="Content Placeholder 4"/>
          <p:cNvSpPr>
            <a:spLocks noGrp="1"/>
          </p:cNvSpPr>
          <p:nvPr>
            <p:ph sz="quarter" idx="2"/>
          </p:nvPr>
        </p:nvSpPr>
        <p:spPr>
          <a:xfrm>
            <a:off x="457200" y="2060575"/>
            <a:ext cx="4040188" cy="4797425"/>
          </a:xfrm>
        </p:spPr>
        <p:txBody>
          <a:bodyPr/>
          <a:lstStyle/>
          <a:p>
            <a:pPr eaLnBrk="1" hangingPunct="1"/>
            <a:r>
              <a:rPr lang="en-US" smtClean="0"/>
              <a:t>There Is An Increase In Metabolic Rate After Exercise ( Excessive Post Exercise Oxygen Consumption) Regardless Of The Type Of Exercise.</a:t>
            </a:r>
          </a:p>
          <a:p>
            <a:pPr eaLnBrk="1" hangingPunct="1"/>
            <a:endParaRPr lang="en-US" smtClean="0"/>
          </a:p>
          <a:p>
            <a:pPr eaLnBrk="1" hangingPunct="1"/>
            <a:endParaRPr lang="en-US" smtClean="0"/>
          </a:p>
        </p:txBody>
      </p:sp>
      <p:sp>
        <p:nvSpPr>
          <p:cNvPr id="5128" name="Content Placeholder 5"/>
          <p:cNvSpPr>
            <a:spLocks noGrp="1"/>
          </p:cNvSpPr>
          <p:nvPr>
            <p:ph sz="quarter" idx="4"/>
          </p:nvPr>
        </p:nvSpPr>
        <p:spPr>
          <a:xfrm>
            <a:off x="4500563" y="2205038"/>
            <a:ext cx="4186237" cy="4464050"/>
          </a:xfrm>
        </p:spPr>
        <p:txBody>
          <a:bodyPr/>
          <a:lstStyle/>
          <a:p>
            <a:pPr eaLnBrk="1" hangingPunct="1"/>
            <a:r>
              <a:rPr lang="en-US" sz="2000" smtClean="0"/>
              <a:t>E.P.O.C. Is Increased Depending On The Intensity Of Exercise</a:t>
            </a:r>
          </a:p>
          <a:p>
            <a:pPr eaLnBrk="1" hangingPunct="1"/>
            <a:endParaRPr lang="en-US" sz="2000" smtClean="0"/>
          </a:p>
          <a:p>
            <a:pPr eaLnBrk="1" hangingPunct="1"/>
            <a:endParaRPr lang="en-US" smtClean="0"/>
          </a:p>
        </p:txBody>
      </p:sp>
      <p:graphicFrame>
        <p:nvGraphicFramePr>
          <p:cNvPr id="5122" name="Object 4"/>
          <p:cNvGraphicFramePr>
            <a:graphicFrameLocks noChangeAspect="1"/>
          </p:cNvGraphicFramePr>
          <p:nvPr/>
        </p:nvGraphicFramePr>
        <p:xfrm>
          <a:off x="684213" y="4221163"/>
          <a:ext cx="3527425" cy="2320925"/>
        </p:xfrm>
        <a:graphic>
          <a:graphicData uri="http://schemas.openxmlformats.org/presentationml/2006/ole">
            <p:oleObj spid="_x0000_s5122" name="Clip" r:id="rId3" imgW="2557080" imgH="1180440" progId="">
              <p:embed/>
            </p:oleObj>
          </a:graphicData>
        </a:graphic>
      </p:graphicFrame>
      <p:graphicFrame>
        <p:nvGraphicFramePr>
          <p:cNvPr id="5123" name="Object 3"/>
          <p:cNvGraphicFramePr>
            <a:graphicFrameLocks noChangeAspect="1"/>
          </p:cNvGraphicFramePr>
          <p:nvPr/>
        </p:nvGraphicFramePr>
        <p:xfrm>
          <a:off x="4932363" y="2997200"/>
          <a:ext cx="2938462" cy="3671888"/>
        </p:xfrm>
        <a:graphic>
          <a:graphicData uri="http://schemas.openxmlformats.org/presentationml/2006/ole">
            <p:oleObj spid="_x0000_s5123" name="Clip" r:id="rId4" imgW="2185920" imgH="3543120" progId="">
              <p:embed/>
            </p:oleObj>
          </a:graphicData>
        </a:graphic>
      </p:graphicFrame>
    </p:spTree>
  </p:cSld>
  <p:clrMapOvr>
    <a:masterClrMapping/>
  </p:clrMapOvr>
  <p:transition>
    <p:wedg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395288" y="260350"/>
            <a:ext cx="8229600" cy="1143000"/>
          </a:xfrm>
        </p:spPr>
        <p:txBody>
          <a:bodyPr/>
          <a:lstStyle/>
          <a:p>
            <a:pPr eaLnBrk="1" hangingPunct="1"/>
            <a:r>
              <a:rPr lang="en-US" smtClean="0"/>
              <a:t>FACT vs FALLACY dalam Latihan</a:t>
            </a:r>
          </a:p>
        </p:txBody>
      </p:sp>
      <p:sp>
        <p:nvSpPr>
          <p:cNvPr id="28675" name="Text Placeholder 2"/>
          <p:cNvSpPr>
            <a:spLocks noGrp="1"/>
          </p:cNvSpPr>
          <p:nvPr>
            <p:ph type="body" idx="1"/>
          </p:nvPr>
        </p:nvSpPr>
        <p:spPr>
          <a:xfrm>
            <a:off x="395288" y="1557338"/>
            <a:ext cx="4040187" cy="658812"/>
          </a:xfrm>
        </p:spPr>
        <p:txBody>
          <a:bodyPr/>
          <a:lstStyle/>
          <a:p>
            <a:pPr eaLnBrk="1" hangingPunct="1"/>
            <a:r>
              <a:rPr lang="en-US" smtClean="0"/>
              <a:t>FALLACY 			</a:t>
            </a:r>
          </a:p>
        </p:txBody>
      </p:sp>
      <p:sp>
        <p:nvSpPr>
          <p:cNvPr id="28676" name="Text Placeholder 3"/>
          <p:cNvSpPr>
            <a:spLocks noGrp="1"/>
          </p:cNvSpPr>
          <p:nvPr>
            <p:ph type="body" sz="half" idx="3"/>
          </p:nvPr>
        </p:nvSpPr>
        <p:spPr>
          <a:xfrm>
            <a:off x="4643438" y="1628775"/>
            <a:ext cx="4041775" cy="655638"/>
          </a:xfrm>
        </p:spPr>
        <p:txBody>
          <a:bodyPr/>
          <a:lstStyle/>
          <a:p>
            <a:pPr eaLnBrk="1" hangingPunct="1"/>
            <a:r>
              <a:rPr lang="en-US" smtClean="0"/>
              <a:t>FACT	</a:t>
            </a:r>
          </a:p>
        </p:txBody>
      </p:sp>
      <p:sp>
        <p:nvSpPr>
          <p:cNvPr id="28677" name="Content Placeholder 4"/>
          <p:cNvSpPr>
            <a:spLocks noGrp="1"/>
          </p:cNvSpPr>
          <p:nvPr>
            <p:ph sz="quarter" idx="2"/>
          </p:nvPr>
        </p:nvSpPr>
        <p:spPr>
          <a:xfrm>
            <a:off x="457200" y="2060575"/>
            <a:ext cx="4040188" cy="4797425"/>
          </a:xfrm>
        </p:spPr>
        <p:txBody>
          <a:bodyPr/>
          <a:lstStyle/>
          <a:p>
            <a:pPr eaLnBrk="1" hangingPunct="1"/>
            <a:r>
              <a:rPr lang="en-US" smtClean="0"/>
              <a:t>Diet And Weight Resistance Training Are The Best Combination In Decreasing Body Weight.</a:t>
            </a:r>
          </a:p>
          <a:p>
            <a:pPr eaLnBrk="1" hangingPunct="1"/>
            <a:endParaRPr lang="en-US" smtClean="0"/>
          </a:p>
          <a:p>
            <a:pPr eaLnBrk="1" hangingPunct="1"/>
            <a:endParaRPr lang="en-US" smtClean="0"/>
          </a:p>
        </p:txBody>
      </p:sp>
      <p:sp>
        <p:nvSpPr>
          <p:cNvPr id="28678" name="Content Placeholder 5"/>
          <p:cNvSpPr>
            <a:spLocks noGrp="1"/>
          </p:cNvSpPr>
          <p:nvPr>
            <p:ph sz="quarter" idx="4"/>
          </p:nvPr>
        </p:nvSpPr>
        <p:spPr>
          <a:xfrm>
            <a:off x="4500563" y="2205038"/>
            <a:ext cx="4186237" cy="4464050"/>
          </a:xfrm>
        </p:spPr>
        <p:txBody>
          <a:bodyPr/>
          <a:lstStyle/>
          <a:p>
            <a:pPr eaLnBrk="1" hangingPunct="1"/>
            <a:r>
              <a:rPr lang="en-US" sz="2000" smtClean="0"/>
              <a:t>Diet And Aerobic Exercise Decreases Body Weight And Percentage Body Fat But Maintains Free Fat Mass</a:t>
            </a:r>
          </a:p>
          <a:p>
            <a:pPr eaLnBrk="1" hangingPunct="1"/>
            <a:endParaRPr lang="en-US" sz="2000" smtClean="0"/>
          </a:p>
          <a:p>
            <a:pPr eaLnBrk="1" hangingPunct="1"/>
            <a:endParaRPr lang="en-US" smtClean="0"/>
          </a:p>
        </p:txBody>
      </p:sp>
    </p:spTree>
  </p:cSld>
  <p:clrMapOvr>
    <a:masterClrMapping/>
  </p:clrMapOvr>
  <p:transition>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normAutofit/>
          </a:bodyPr>
          <a:lstStyle/>
          <a:p>
            <a:pPr marL="484632" eaLnBrk="1" fontAlgn="auto" hangingPunct="1">
              <a:spcAft>
                <a:spcPts val="0"/>
              </a:spcAft>
              <a:defRPr/>
            </a:pPr>
            <a:r>
              <a:rPr lang="en-US">
                <a:solidFill>
                  <a:schemeClr val="accent1">
                    <a:tint val="83000"/>
                    <a:satMod val="150000"/>
                  </a:schemeClr>
                </a:solidFill>
              </a:rPr>
              <a:t>Kepustakaan</a:t>
            </a:r>
          </a:p>
        </p:txBody>
      </p:sp>
      <p:sp>
        <p:nvSpPr>
          <p:cNvPr id="15363" name="Rectangle 3"/>
          <p:cNvSpPr>
            <a:spLocks noGrp="1" noChangeArrowheads="1"/>
          </p:cNvSpPr>
          <p:nvPr>
            <p:ph idx="1"/>
          </p:nvPr>
        </p:nvSpPr>
        <p:spPr>
          <a:xfrm>
            <a:off x="457200" y="1773238"/>
            <a:ext cx="8362950" cy="4824412"/>
          </a:xfrm>
        </p:spPr>
        <p:txBody>
          <a:bodyPr/>
          <a:lstStyle/>
          <a:p>
            <a:pPr eaLnBrk="1" hangingPunct="1">
              <a:lnSpc>
                <a:spcPct val="80000"/>
              </a:lnSpc>
              <a:buFont typeface="Wingdings" pitchFamily="2" charset="2"/>
              <a:buNone/>
            </a:pPr>
            <a:r>
              <a:rPr lang="en-US" sz="2800" smtClean="0"/>
              <a:t>Wajib</a:t>
            </a:r>
          </a:p>
          <a:p>
            <a:pPr eaLnBrk="1" hangingPunct="1">
              <a:lnSpc>
                <a:spcPct val="80000"/>
              </a:lnSpc>
            </a:pPr>
            <a:r>
              <a:rPr lang="en-US" sz="2800" smtClean="0"/>
              <a:t>Kisner, Carolyn &amp; Allen Colby, Lynn Therapeutic Exercise (Foundations &amp; Techniques)</a:t>
            </a:r>
          </a:p>
          <a:p>
            <a:pPr eaLnBrk="1" hangingPunct="1">
              <a:lnSpc>
                <a:spcPct val="80000"/>
              </a:lnSpc>
              <a:buFont typeface="Wingdings" pitchFamily="2" charset="2"/>
              <a:buNone/>
            </a:pPr>
            <a:endParaRPr lang="en-US" sz="2800" smtClean="0"/>
          </a:p>
          <a:p>
            <a:pPr eaLnBrk="1" hangingPunct="1">
              <a:lnSpc>
                <a:spcPct val="80000"/>
              </a:lnSpc>
              <a:buFont typeface="Wingdings" pitchFamily="2" charset="2"/>
              <a:buNone/>
            </a:pPr>
            <a:r>
              <a:rPr lang="en-US" sz="2800" smtClean="0"/>
              <a:t>Penunjang</a:t>
            </a:r>
          </a:p>
          <a:p>
            <a:pPr eaLnBrk="1" hangingPunct="1">
              <a:lnSpc>
                <a:spcPct val="80000"/>
              </a:lnSpc>
            </a:pPr>
            <a:r>
              <a:rPr lang="en-US" sz="2800" smtClean="0"/>
              <a:t>Basmajian, John V, Therapeutic Exercise (Third edition)</a:t>
            </a:r>
          </a:p>
          <a:p>
            <a:pPr eaLnBrk="1" hangingPunct="1">
              <a:lnSpc>
                <a:spcPct val="80000"/>
              </a:lnSpc>
            </a:pPr>
            <a:r>
              <a:rPr lang="en-US" sz="2800" smtClean="0"/>
              <a:t>Hollis Margaret, Practical Exercise Therapy</a:t>
            </a:r>
          </a:p>
          <a:p>
            <a:pPr eaLnBrk="1" hangingPunct="1">
              <a:lnSpc>
                <a:spcPct val="80000"/>
              </a:lnSpc>
            </a:pPr>
            <a:r>
              <a:rPr lang="en-US" sz="2800" smtClean="0"/>
              <a:t>Licth, Sidney, Therapeutic Exercise </a:t>
            </a:r>
          </a:p>
          <a:p>
            <a:pPr eaLnBrk="1" hangingPunct="1">
              <a:lnSpc>
                <a:spcPct val="80000"/>
              </a:lnSpc>
            </a:pPr>
            <a:r>
              <a:rPr lang="en-US" sz="2800" smtClean="0"/>
              <a:t>Situs/web relevan</a:t>
            </a:r>
          </a:p>
        </p:txBody>
      </p:sp>
    </p:spTree>
  </p:cSld>
  <p:clrMapOvr>
    <a:masterClrMapping/>
  </p:clrMapOvr>
  <p:transition>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Title 1"/>
          <p:cNvSpPr>
            <a:spLocks noGrp="1"/>
          </p:cNvSpPr>
          <p:nvPr>
            <p:ph type="title"/>
          </p:nvPr>
        </p:nvSpPr>
        <p:spPr>
          <a:xfrm>
            <a:off x="395288" y="260350"/>
            <a:ext cx="8229600" cy="1143000"/>
          </a:xfrm>
        </p:spPr>
        <p:txBody>
          <a:bodyPr/>
          <a:lstStyle/>
          <a:p>
            <a:pPr eaLnBrk="1" hangingPunct="1"/>
            <a:r>
              <a:rPr lang="en-US" smtClean="0"/>
              <a:t>FACT vs FALLACY dalam Latihan</a:t>
            </a:r>
          </a:p>
        </p:txBody>
      </p:sp>
      <p:sp>
        <p:nvSpPr>
          <p:cNvPr id="6149" name="Text Placeholder 2"/>
          <p:cNvSpPr>
            <a:spLocks noGrp="1"/>
          </p:cNvSpPr>
          <p:nvPr>
            <p:ph type="body" idx="1"/>
          </p:nvPr>
        </p:nvSpPr>
        <p:spPr>
          <a:xfrm>
            <a:off x="395288" y="1557338"/>
            <a:ext cx="4040187" cy="658812"/>
          </a:xfrm>
        </p:spPr>
        <p:txBody>
          <a:bodyPr/>
          <a:lstStyle/>
          <a:p>
            <a:pPr eaLnBrk="1" hangingPunct="1"/>
            <a:r>
              <a:rPr lang="en-US" smtClean="0"/>
              <a:t>FALLACY 			</a:t>
            </a:r>
          </a:p>
        </p:txBody>
      </p:sp>
      <p:sp>
        <p:nvSpPr>
          <p:cNvPr id="6150" name="Text Placeholder 3"/>
          <p:cNvSpPr>
            <a:spLocks noGrp="1"/>
          </p:cNvSpPr>
          <p:nvPr>
            <p:ph type="body" sz="half" idx="3"/>
          </p:nvPr>
        </p:nvSpPr>
        <p:spPr>
          <a:xfrm>
            <a:off x="4643438" y="1484313"/>
            <a:ext cx="4041775" cy="504825"/>
          </a:xfrm>
        </p:spPr>
        <p:txBody>
          <a:bodyPr/>
          <a:lstStyle/>
          <a:p>
            <a:pPr eaLnBrk="1" hangingPunct="1"/>
            <a:r>
              <a:rPr lang="en-US" smtClean="0"/>
              <a:t>FACT	</a:t>
            </a:r>
          </a:p>
        </p:txBody>
      </p:sp>
      <p:sp>
        <p:nvSpPr>
          <p:cNvPr id="6151" name="Content Placeholder 4"/>
          <p:cNvSpPr>
            <a:spLocks noGrp="1"/>
          </p:cNvSpPr>
          <p:nvPr>
            <p:ph sz="quarter" idx="2"/>
          </p:nvPr>
        </p:nvSpPr>
        <p:spPr>
          <a:xfrm>
            <a:off x="395288" y="2060575"/>
            <a:ext cx="4040187" cy="4797425"/>
          </a:xfrm>
        </p:spPr>
        <p:txBody>
          <a:bodyPr/>
          <a:lstStyle/>
          <a:p>
            <a:r>
              <a:rPr lang="en-US" smtClean="0"/>
              <a:t>Some Health Fads Are More Effective Than Others</a:t>
            </a:r>
          </a:p>
          <a:p>
            <a:pPr eaLnBrk="1" hangingPunct="1"/>
            <a:endParaRPr lang="en-US" smtClean="0"/>
          </a:p>
          <a:p>
            <a:pPr eaLnBrk="1" hangingPunct="1"/>
            <a:endParaRPr lang="en-US" smtClean="0"/>
          </a:p>
        </p:txBody>
      </p:sp>
      <p:sp>
        <p:nvSpPr>
          <p:cNvPr id="6152" name="Content Placeholder 5"/>
          <p:cNvSpPr>
            <a:spLocks noGrp="1"/>
          </p:cNvSpPr>
          <p:nvPr>
            <p:ph sz="quarter" idx="4"/>
          </p:nvPr>
        </p:nvSpPr>
        <p:spPr>
          <a:xfrm>
            <a:off x="4500563" y="2060575"/>
            <a:ext cx="4186237" cy="4797425"/>
          </a:xfrm>
        </p:spPr>
        <p:txBody>
          <a:bodyPr/>
          <a:lstStyle/>
          <a:p>
            <a:pPr marL="448056" indent="-384048" fontAlgn="auto">
              <a:spcAft>
                <a:spcPts val="0"/>
              </a:spcAft>
              <a:buClr>
                <a:schemeClr val="accent3"/>
              </a:buClr>
              <a:buFont typeface="Wingdings 2"/>
              <a:buChar char=""/>
              <a:defRPr/>
            </a:pPr>
            <a:r>
              <a:rPr lang="en-US" sz="1800" dirty="0" smtClean="0"/>
              <a:t>The Most Important Factor In Weight Reduction Is The Development Of A Caloric Deficit While Maintaining A Complete Balanced Diet That Meets The Body Vitamins And Mineral Requirement</a:t>
            </a:r>
          </a:p>
          <a:p>
            <a:pPr eaLnBrk="1" hangingPunct="1">
              <a:defRPr/>
            </a:pPr>
            <a:endParaRPr lang="en-US" sz="2000" dirty="0" smtClean="0"/>
          </a:p>
          <a:p>
            <a:pPr eaLnBrk="1" hangingPunct="1">
              <a:defRPr/>
            </a:pPr>
            <a:endParaRPr lang="en-US" dirty="0" smtClean="0"/>
          </a:p>
        </p:txBody>
      </p:sp>
      <p:graphicFrame>
        <p:nvGraphicFramePr>
          <p:cNvPr id="6146" name="Object 4"/>
          <p:cNvGraphicFramePr>
            <a:graphicFrameLocks noChangeAspect="1"/>
          </p:cNvGraphicFramePr>
          <p:nvPr/>
        </p:nvGraphicFramePr>
        <p:xfrm>
          <a:off x="611188" y="3357563"/>
          <a:ext cx="3168650" cy="1401762"/>
        </p:xfrm>
        <a:graphic>
          <a:graphicData uri="http://schemas.openxmlformats.org/presentationml/2006/ole">
            <p:oleObj spid="_x0000_s6146" name="Clip" r:id="rId3" imgW="5128560" imgH="1714320" progId="">
              <p:embed/>
            </p:oleObj>
          </a:graphicData>
        </a:graphic>
      </p:graphicFrame>
      <p:graphicFrame>
        <p:nvGraphicFramePr>
          <p:cNvPr id="6147" name="Object 3"/>
          <p:cNvGraphicFramePr>
            <a:graphicFrameLocks noChangeAspect="1"/>
          </p:cNvGraphicFramePr>
          <p:nvPr/>
        </p:nvGraphicFramePr>
        <p:xfrm>
          <a:off x="5940425" y="3789363"/>
          <a:ext cx="1223963" cy="2863850"/>
        </p:xfrm>
        <a:graphic>
          <a:graphicData uri="http://schemas.openxmlformats.org/presentationml/2006/ole">
            <p:oleObj spid="_x0000_s6147" name="Clip" r:id="rId4" imgW="476280" imgH="1748880" progId="">
              <p:embed/>
            </p:oleObj>
          </a:graphicData>
        </a:graphic>
      </p:graphicFrame>
    </p:spTree>
  </p:cSld>
  <p:clrMapOvr>
    <a:masterClrMapping/>
  </p:clrMapOvr>
  <p:transition>
    <p:wedg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395288" y="260350"/>
            <a:ext cx="8229600" cy="1143000"/>
          </a:xfrm>
        </p:spPr>
        <p:txBody>
          <a:bodyPr/>
          <a:lstStyle/>
          <a:p>
            <a:pPr eaLnBrk="1" hangingPunct="1"/>
            <a:r>
              <a:rPr lang="en-US" smtClean="0"/>
              <a:t>FACT vs FALLACY dalam Latihan</a:t>
            </a:r>
          </a:p>
        </p:txBody>
      </p:sp>
      <p:sp>
        <p:nvSpPr>
          <p:cNvPr id="29699" name="Text Placeholder 2"/>
          <p:cNvSpPr>
            <a:spLocks noGrp="1"/>
          </p:cNvSpPr>
          <p:nvPr>
            <p:ph type="body" idx="1"/>
          </p:nvPr>
        </p:nvSpPr>
        <p:spPr>
          <a:xfrm>
            <a:off x="395288" y="1557338"/>
            <a:ext cx="4040187" cy="658812"/>
          </a:xfrm>
        </p:spPr>
        <p:txBody>
          <a:bodyPr/>
          <a:lstStyle/>
          <a:p>
            <a:pPr eaLnBrk="1" hangingPunct="1"/>
            <a:r>
              <a:rPr lang="en-US" smtClean="0"/>
              <a:t>FALLACY 			</a:t>
            </a:r>
          </a:p>
        </p:txBody>
      </p:sp>
      <p:sp>
        <p:nvSpPr>
          <p:cNvPr id="29700" name="Text Placeholder 3"/>
          <p:cNvSpPr>
            <a:spLocks noGrp="1"/>
          </p:cNvSpPr>
          <p:nvPr>
            <p:ph type="body" sz="half" idx="3"/>
          </p:nvPr>
        </p:nvSpPr>
        <p:spPr>
          <a:xfrm>
            <a:off x="4643438" y="1628775"/>
            <a:ext cx="4041775" cy="655638"/>
          </a:xfrm>
        </p:spPr>
        <p:txBody>
          <a:bodyPr/>
          <a:lstStyle/>
          <a:p>
            <a:pPr eaLnBrk="1" hangingPunct="1"/>
            <a:r>
              <a:rPr lang="en-US" smtClean="0"/>
              <a:t>FACT	</a:t>
            </a:r>
          </a:p>
        </p:txBody>
      </p:sp>
      <p:sp>
        <p:nvSpPr>
          <p:cNvPr id="29701" name="Content Placeholder 4"/>
          <p:cNvSpPr>
            <a:spLocks noGrp="1"/>
          </p:cNvSpPr>
          <p:nvPr>
            <p:ph sz="quarter" idx="2"/>
          </p:nvPr>
        </p:nvSpPr>
        <p:spPr>
          <a:xfrm>
            <a:off x="457200" y="2060575"/>
            <a:ext cx="4040188" cy="4797425"/>
          </a:xfrm>
        </p:spPr>
        <p:txBody>
          <a:bodyPr/>
          <a:lstStyle/>
          <a:p>
            <a:pPr eaLnBrk="1" hangingPunct="1"/>
            <a:r>
              <a:rPr lang="en-US" smtClean="0"/>
              <a:t>Exercise Is An Appetite Stimulant</a:t>
            </a:r>
          </a:p>
          <a:p>
            <a:pPr eaLnBrk="1" hangingPunct="1"/>
            <a:endParaRPr lang="en-US" smtClean="0"/>
          </a:p>
          <a:p>
            <a:pPr eaLnBrk="1" hangingPunct="1"/>
            <a:endParaRPr lang="en-US" smtClean="0"/>
          </a:p>
        </p:txBody>
      </p:sp>
      <p:sp>
        <p:nvSpPr>
          <p:cNvPr id="29702" name="Content Placeholder 5"/>
          <p:cNvSpPr>
            <a:spLocks noGrp="1"/>
          </p:cNvSpPr>
          <p:nvPr>
            <p:ph sz="quarter" idx="4"/>
          </p:nvPr>
        </p:nvSpPr>
        <p:spPr>
          <a:xfrm>
            <a:off x="4500563" y="2205038"/>
            <a:ext cx="4186237" cy="4464050"/>
          </a:xfrm>
        </p:spPr>
        <p:txBody>
          <a:bodyPr/>
          <a:lstStyle/>
          <a:p>
            <a:pPr eaLnBrk="1" hangingPunct="1"/>
            <a:r>
              <a:rPr lang="en-US" sz="2000" smtClean="0"/>
              <a:t>Exercise Appears To Be A Mild Appetite Suppressant For The First Few Hours Following Intense Exercise Training Due To An Increase In Catecholamine</a:t>
            </a:r>
          </a:p>
        </p:txBody>
      </p:sp>
    </p:spTree>
  </p:cSld>
  <p:clrMapOvr>
    <a:masterClrMapping/>
  </p:clrMapOvr>
  <p:transition>
    <p:wedg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457200" y="620713"/>
            <a:ext cx="8229600" cy="2016125"/>
          </a:xfrm>
        </p:spPr>
        <p:txBody>
          <a:bodyPr>
            <a:normAutofit/>
          </a:bodyPr>
          <a:lstStyle/>
          <a:p>
            <a:pPr marL="1117600" indent="-1117600" eaLnBrk="1" fontAlgn="auto" hangingPunct="1">
              <a:spcAft>
                <a:spcPts val="0"/>
              </a:spcAft>
              <a:buFontTx/>
              <a:buAutoNum type="romanUcPeriod"/>
              <a:defRPr/>
            </a:pPr>
            <a:r>
              <a:rPr lang="en-US">
                <a:solidFill>
                  <a:schemeClr val="accent1">
                    <a:tint val="83000"/>
                    <a:satMod val="150000"/>
                  </a:schemeClr>
                </a:solidFill>
              </a:rPr>
              <a:t>Pendekatan Evaluasi dan Program Pada Pasien</a:t>
            </a:r>
            <a:br>
              <a:rPr lang="en-US">
                <a:solidFill>
                  <a:schemeClr val="accent1">
                    <a:tint val="83000"/>
                    <a:satMod val="150000"/>
                  </a:schemeClr>
                </a:solidFill>
              </a:rPr>
            </a:br>
            <a:r>
              <a:rPr lang="en-US" sz="1800">
                <a:solidFill>
                  <a:schemeClr val="accent1">
                    <a:tint val="83000"/>
                    <a:satMod val="150000"/>
                  </a:schemeClr>
                </a:solidFill>
              </a:rPr>
              <a:t>(Problem Solving Process Pierson, Burnett &amp; Kisnerr, 1986)</a:t>
            </a:r>
          </a:p>
        </p:txBody>
      </p:sp>
      <p:sp>
        <p:nvSpPr>
          <p:cNvPr id="30723" name="Text Box 6"/>
          <p:cNvSpPr>
            <a:spLocks noGrp="1" noChangeArrowheads="1"/>
          </p:cNvSpPr>
          <p:nvPr>
            <p:ph idx="1"/>
          </p:nvPr>
        </p:nvSpPr>
        <p:spPr/>
        <p:txBody>
          <a:bodyPr/>
          <a:lstStyle/>
          <a:p>
            <a:pPr eaLnBrk="1" hangingPunct="1">
              <a:buFont typeface="Wingdings" pitchFamily="2" charset="2"/>
              <a:buNone/>
            </a:pPr>
            <a:endParaRPr lang="en-US" smtClean="0"/>
          </a:p>
          <a:p>
            <a:pPr eaLnBrk="1" hangingPunct="1">
              <a:buFont typeface="Wingdings" pitchFamily="2" charset="2"/>
              <a:buNone/>
            </a:pPr>
            <a:endParaRPr lang="en-US" smtClean="0"/>
          </a:p>
        </p:txBody>
      </p:sp>
      <p:sp>
        <p:nvSpPr>
          <p:cNvPr id="30724" name="Text Box 4"/>
          <p:cNvSpPr txBox="1">
            <a:spLocks noChangeArrowheads="1"/>
          </p:cNvSpPr>
          <p:nvPr/>
        </p:nvSpPr>
        <p:spPr bwMode="auto">
          <a:xfrm>
            <a:off x="879475" y="2147888"/>
            <a:ext cx="1820863" cy="366712"/>
          </a:xfrm>
          <a:prstGeom prst="rect">
            <a:avLst/>
          </a:prstGeom>
          <a:noFill/>
          <a:ln w="9525">
            <a:noFill/>
            <a:miter lim="800000"/>
            <a:headEnd/>
            <a:tailEnd/>
          </a:ln>
        </p:spPr>
        <p:txBody>
          <a:bodyPr>
            <a:spAutoFit/>
          </a:bodyPr>
          <a:lstStyle/>
          <a:p>
            <a:endParaRPr lang="en-US"/>
          </a:p>
        </p:txBody>
      </p:sp>
      <p:sp>
        <p:nvSpPr>
          <p:cNvPr id="30725" name="Text Box 5"/>
          <p:cNvSpPr txBox="1">
            <a:spLocks noChangeArrowheads="1"/>
          </p:cNvSpPr>
          <p:nvPr/>
        </p:nvSpPr>
        <p:spPr bwMode="auto">
          <a:xfrm>
            <a:off x="1116013" y="2349500"/>
            <a:ext cx="184150" cy="366713"/>
          </a:xfrm>
          <a:prstGeom prst="rect">
            <a:avLst/>
          </a:prstGeom>
          <a:noFill/>
          <a:ln w="9525">
            <a:noFill/>
            <a:miter lim="800000"/>
            <a:headEnd/>
            <a:tailEnd/>
          </a:ln>
        </p:spPr>
        <p:txBody>
          <a:bodyPr wrap="none">
            <a:spAutoFit/>
          </a:bodyPr>
          <a:lstStyle/>
          <a:p>
            <a:endParaRPr lang="en-US"/>
          </a:p>
        </p:txBody>
      </p:sp>
      <p:sp>
        <p:nvSpPr>
          <p:cNvPr id="30726" name="Text Box 10"/>
          <p:cNvSpPr txBox="1">
            <a:spLocks noChangeArrowheads="1"/>
          </p:cNvSpPr>
          <p:nvPr/>
        </p:nvSpPr>
        <p:spPr bwMode="auto">
          <a:xfrm>
            <a:off x="2241550" y="2205038"/>
            <a:ext cx="458788" cy="576262"/>
          </a:xfrm>
          <a:prstGeom prst="rect">
            <a:avLst/>
          </a:prstGeom>
          <a:noFill/>
          <a:ln w="9525">
            <a:noFill/>
            <a:miter lim="800000"/>
            <a:headEnd/>
            <a:tailEnd/>
          </a:ln>
        </p:spPr>
        <p:txBody>
          <a:bodyPr vert="eaVert">
            <a:spAutoFit/>
          </a:bodyPr>
          <a:lstStyle/>
          <a:p>
            <a:pPr>
              <a:spcBef>
                <a:spcPct val="50000"/>
              </a:spcBef>
            </a:pPr>
            <a:endParaRPr lang="en-US"/>
          </a:p>
        </p:txBody>
      </p:sp>
      <p:sp>
        <p:nvSpPr>
          <p:cNvPr id="30727" name="Text Box 11"/>
          <p:cNvSpPr txBox="1">
            <a:spLocks noChangeArrowheads="1"/>
          </p:cNvSpPr>
          <p:nvPr/>
        </p:nvSpPr>
        <p:spPr bwMode="auto">
          <a:xfrm>
            <a:off x="900113" y="2565400"/>
            <a:ext cx="1584325" cy="366713"/>
          </a:xfrm>
          <a:prstGeom prst="rect">
            <a:avLst/>
          </a:prstGeom>
          <a:noFill/>
          <a:ln w="9525">
            <a:noFill/>
            <a:miter lim="800000"/>
            <a:headEnd/>
            <a:tailEnd/>
          </a:ln>
        </p:spPr>
        <p:txBody>
          <a:bodyPr>
            <a:spAutoFit/>
          </a:bodyPr>
          <a:lstStyle/>
          <a:p>
            <a:endParaRPr lang="en-US"/>
          </a:p>
        </p:txBody>
      </p:sp>
      <p:sp>
        <p:nvSpPr>
          <p:cNvPr id="30728" name="Text Box 12"/>
          <p:cNvSpPr txBox="1">
            <a:spLocks noChangeArrowheads="1"/>
          </p:cNvSpPr>
          <p:nvPr/>
        </p:nvSpPr>
        <p:spPr bwMode="auto">
          <a:xfrm>
            <a:off x="900113" y="2781300"/>
            <a:ext cx="1584325" cy="366713"/>
          </a:xfrm>
          <a:prstGeom prst="rect">
            <a:avLst/>
          </a:prstGeom>
          <a:noFill/>
          <a:ln w="9525">
            <a:noFill/>
            <a:miter lim="800000"/>
            <a:headEnd/>
            <a:tailEnd/>
          </a:ln>
        </p:spPr>
        <p:txBody>
          <a:bodyPr>
            <a:spAutoFit/>
          </a:bodyPr>
          <a:lstStyle/>
          <a:p>
            <a:endParaRPr lang="en-US"/>
          </a:p>
        </p:txBody>
      </p:sp>
      <p:sp>
        <p:nvSpPr>
          <p:cNvPr id="30729" name="Text Box 15"/>
          <p:cNvSpPr txBox="1">
            <a:spLocks noChangeArrowheads="1"/>
          </p:cNvSpPr>
          <p:nvPr/>
        </p:nvSpPr>
        <p:spPr bwMode="auto">
          <a:xfrm>
            <a:off x="900113" y="3140075"/>
            <a:ext cx="2376487" cy="366713"/>
          </a:xfrm>
          <a:prstGeom prst="rect">
            <a:avLst/>
          </a:prstGeom>
          <a:noFill/>
          <a:ln w="9525">
            <a:noFill/>
            <a:miter lim="800000"/>
            <a:headEnd/>
            <a:tailEnd/>
          </a:ln>
        </p:spPr>
        <p:txBody>
          <a:bodyPr>
            <a:spAutoFit/>
          </a:bodyPr>
          <a:lstStyle/>
          <a:p>
            <a:endParaRPr lang="en-US"/>
          </a:p>
        </p:txBody>
      </p:sp>
      <p:sp>
        <p:nvSpPr>
          <p:cNvPr id="30730" name="Text Box 16"/>
          <p:cNvSpPr txBox="1">
            <a:spLocks noChangeArrowheads="1"/>
          </p:cNvSpPr>
          <p:nvPr/>
        </p:nvSpPr>
        <p:spPr bwMode="auto">
          <a:xfrm>
            <a:off x="1116013" y="3355975"/>
            <a:ext cx="2376487" cy="366713"/>
          </a:xfrm>
          <a:prstGeom prst="rect">
            <a:avLst/>
          </a:prstGeom>
          <a:noFill/>
          <a:ln w="9525">
            <a:noFill/>
            <a:miter lim="800000"/>
            <a:headEnd/>
            <a:tailEnd/>
          </a:ln>
        </p:spPr>
        <p:txBody>
          <a:bodyPr>
            <a:spAutoFit/>
          </a:bodyPr>
          <a:lstStyle/>
          <a:p>
            <a:endParaRPr lang="en-US"/>
          </a:p>
        </p:txBody>
      </p:sp>
      <p:sp>
        <p:nvSpPr>
          <p:cNvPr id="30731" name="Text Box 18"/>
          <p:cNvSpPr txBox="1">
            <a:spLocks noChangeArrowheads="1"/>
          </p:cNvSpPr>
          <p:nvPr/>
        </p:nvSpPr>
        <p:spPr bwMode="auto">
          <a:xfrm>
            <a:off x="1403350" y="3141663"/>
            <a:ext cx="1223963" cy="558800"/>
          </a:xfrm>
          <a:prstGeom prst="rect">
            <a:avLst/>
          </a:prstGeom>
          <a:noFill/>
          <a:ln w="9525">
            <a:solidFill>
              <a:schemeClr val="tx1"/>
            </a:solidFill>
            <a:miter lim="800000"/>
            <a:headEnd/>
            <a:tailEnd/>
          </a:ln>
        </p:spPr>
        <p:txBody>
          <a:bodyPr>
            <a:spAutoFit/>
          </a:bodyPr>
          <a:lstStyle/>
          <a:p>
            <a:pPr algn="ctr" eaLnBrk="1" latinLnBrk="1" hangingPunct="1">
              <a:spcBef>
                <a:spcPct val="50000"/>
              </a:spcBef>
            </a:pPr>
            <a:r>
              <a:rPr kumimoji="1" lang="en-US" altLang="ko-KR" sz="1200">
                <a:latin typeface="Times New Roman" pitchFamily="18" charset="0"/>
                <a:ea typeface="굴림" pitchFamily="34" charset="-127"/>
              </a:rPr>
              <a:t>ASSES </a:t>
            </a:r>
          </a:p>
          <a:p>
            <a:pPr algn="ctr" eaLnBrk="1" latinLnBrk="1" hangingPunct="1">
              <a:spcBef>
                <a:spcPct val="50000"/>
              </a:spcBef>
            </a:pPr>
            <a:r>
              <a:rPr kumimoji="1" lang="en-US" altLang="ko-KR" sz="1200">
                <a:latin typeface="Times New Roman" pitchFamily="18" charset="0"/>
                <a:ea typeface="굴림" pitchFamily="34" charset="-127"/>
              </a:rPr>
              <a:t>NEEDS</a:t>
            </a:r>
          </a:p>
        </p:txBody>
      </p:sp>
      <p:sp>
        <p:nvSpPr>
          <p:cNvPr id="30732" name="Text Box 19"/>
          <p:cNvSpPr txBox="1">
            <a:spLocks noChangeArrowheads="1"/>
          </p:cNvSpPr>
          <p:nvPr/>
        </p:nvSpPr>
        <p:spPr bwMode="auto">
          <a:xfrm>
            <a:off x="3059113" y="3141663"/>
            <a:ext cx="1223962" cy="558800"/>
          </a:xfrm>
          <a:prstGeom prst="rect">
            <a:avLst/>
          </a:prstGeom>
          <a:noFill/>
          <a:ln w="9525">
            <a:solidFill>
              <a:schemeClr val="tx1"/>
            </a:solidFill>
            <a:miter lim="800000"/>
            <a:headEnd/>
            <a:tailEnd/>
          </a:ln>
        </p:spPr>
        <p:txBody>
          <a:bodyPr>
            <a:spAutoFit/>
          </a:bodyPr>
          <a:lstStyle/>
          <a:p>
            <a:pPr algn="ctr" eaLnBrk="1" latinLnBrk="1" hangingPunct="1">
              <a:spcBef>
                <a:spcPct val="50000"/>
              </a:spcBef>
            </a:pPr>
            <a:r>
              <a:rPr kumimoji="1" lang="en-US" altLang="ko-KR" sz="1200">
                <a:latin typeface="Times New Roman" pitchFamily="18" charset="0"/>
                <a:ea typeface="굴림" pitchFamily="34" charset="-127"/>
              </a:rPr>
              <a:t>DEVELOP </a:t>
            </a:r>
          </a:p>
          <a:p>
            <a:pPr algn="ctr" eaLnBrk="1" latinLnBrk="1" hangingPunct="1">
              <a:spcBef>
                <a:spcPct val="50000"/>
              </a:spcBef>
            </a:pPr>
            <a:r>
              <a:rPr kumimoji="1" lang="en-US" altLang="ko-KR" sz="1200">
                <a:latin typeface="Times New Roman" pitchFamily="18" charset="0"/>
                <a:ea typeface="굴림" pitchFamily="34" charset="-127"/>
              </a:rPr>
              <a:t>PLAN</a:t>
            </a:r>
          </a:p>
        </p:txBody>
      </p:sp>
      <p:sp>
        <p:nvSpPr>
          <p:cNvPr id="30733" name="Line 22"/>
          <p:cNvSpPr>
            <a:spLocks noChangeShapeType="1"/>
          </p:cNvSpPr>
          <p:nvPr/>
        </p:nvSpPr>
        <p:spPr bwMode="auto">
          <a:xfrm>
            <a:off x="2627313" y="3429000"/>
            <a:ext cx="431800" cy="0"/>
          </a:xfrm>
          <a:prstGeom prst="line">
            <a:avLst/>
          </a:prstGeom>
          <a:noFill/>
          <a:ln w="9525">
            <a:solidFill>
              <a:schemeClr val="tx1"/>
            </a:solidFill>
            <a:round/>
            <a:headEnd/>
            <a:tailEnd type="triangle" w="med" len="med"/>
          </a:ln>
        </p:spPr>
        <p:txBody>
          <a:bodyPr/>
          <a:lstStyle/>
          <a:p>
            <a:endParaRPr lang="en-US"/>
          </a:p>
        </p:txBody>
      </p:sp>
      <p:sp>
        <p:nvSpPr>
          <p:cNvPr id="30734" name="Text Box 23"/>
          <p:cNvSpPr txBox="1">
            <a:spLocks noChangeArrowheads="1"/>
          </p:cNvSpPr>
          <p:nvPr/>
        </p:nvSpPr>
        <p:spPr bwMode="auto">
          <a:xfrm>
            <a:off x="4716463" y="3141663"/>
            <a:ext cx="1223962" cy="558800"/>
          </a:xfrm>
          <a:prstGeom prst="rect">
            <a:avLst/>
          </a:prstGeom>
          <a:noFill/>
          <a:ln w="9525">
            <a:solidFill>
              <a:schemeClr val="tx1"/>
            </a:solidFill>
            <a:miter lim="800000"/>
            <a:headEnd/>
            <a:tailEnd/>
          </a:ln>
        </p:spPr>
        <p:txBody>
          <a:bodyPr>
            <a:spAutoFit/>
          </a:bodyPr>
          <a:lstStyle/>
          <a:p>
            <a:pPr algn="ctr" eaLnBrk="1" latinLnBrk="1" hangingPunct="1">
              <a:spcBef>
                <a:spcPct val="50000"/>
              </a:spcBef>
            </a:pPr>
            <a:r>
              <a:rPr kumimoji="1" lang="en-US" altLang="ko-KR" sz="1200">
                <a:latin typeface="Times New Roman" pitchFamily="18" charset="0"/>
                <a:ea typeface="굴림" pitchFamily="34" charset="-127"/>
              </a:rPr>
              <a:t>IMPLEMENT</a:t>
            </a:r>
          </a:p>
          <a:p>
            <a:pPr algn="ctr" eaLnBrk="1" latinLnBrk="1" hangingPunct="1">
              <a:spcBef>
                <a:spcPct val="50000"/>
              </a:spcBef>
            </a:pPr>
            <a:r>
              <a:rPr kumimoji="1" lang="en-US" altLang="ko-KR" sz="1200">
                <a:latin typeface="Times New Roman" pitchFamily="18" charset="0"/>
                <a:ea typeface="굴림" pitchFamily="34" charset="-127"/>
              </a:rPr>
              <a:t>PLAN</a:t>
            </a:r>
          </a:p>
        </p:txBody>
      </p:sp>
      <p:sp>
        <p:nvSpPr>
          <p:cNvPr id="30735" name="Text Box 24"/>
          <p:cNvSpPr txBox="1">
            <a:spLocks noChangeArrowheads="1"/>
          </p:cNvSpPr>
          <p:nvPr/>
        </p:nvSpPr>
        <p:spPr bwMode="auto">
          <a:xfrm>
            <a:off x="6372225" y="3141663"/>
            <a:ext cx="1223963" cy="558800"/>
          </a:xfrm>
          <a:prstGeom prst="rect">
            <a:avLst/>
          </a:prstGeom>
          <a:noFill/>
          <a:ln w="9525">
            <a:solidFill>
              <a:schemeClr val="tx1"/>
            </a:solidFill>
            <a:miter lim="800000"/>
            <a:headEnd/>
            <a:tailEnd/>
          </a:ln>
        </p:spPr>
        <p:txBody>
          <a:bodyPr>
            <a:spAutoFit/>
          </a:bodyPr>
          <a:lstStyle/>
          <a:p>
            <a:pPr algn="ctr" eaLnBrk="1" latinLnBrk="1" hangingPunct="1">
              <a:spcBef>
                <a:spcPct val="50000"/>
              </a:spcBef>
            </a:pPr>
            <a:r>
              <a:rPr kumimoji="1" lang="en-US" altLang="ko-KR" sz="1200">
                <a:latin typeface="Times New Roman" pitchFamily="18" charset="0"/>
                <a:ea typeface="굴림" pitchFamily="34" charset="-127"/>
              </a:rPr>
              <a:t>EVALUATE</a:t>
            </a:r>
          </a:p>
          <a:p>
            <a:pPr algn="ctr" eaLnBrk="1" latinLnBrk="1" hangingPunct="1">
              <a:spcBef>
                <a:spcPct val="50000"/>
              </a:spcBef>
            </a:pPr>
            <a:r>
              <a:rPr kumimoji="1" lang="en-US" altLang="ko-KR" sz="1200">
                <a:latin typeface="Times New Roman" pitchFamily="18" charset="0"/>
                <a:ea typeface="굴림" pitchFamily="34" charset="-127"/>
              </a:rPr>
              <a:t>PLAN</a:t>
            </a:r>
          </a:p>
        </p:txBody>
      </p:sp>
      <p:sp>
        <p:nvSpPr>
          <p:cNvPr id="30736" name="Line 25"/>
          <p:cNvSpPr>
            <a:spLocks noChangeShapeType="1"/>
          </p:cNvSpPr>
          <p:nvPr/>
        </p:nvSpPr>
        <p:spPr bwMode="auto">
          <a:xfrm>
            <a:off x="4284663" y="3429000"/>
            <a:ext cx="431800" cy="0"/>
          </a:xfrm>
          <a:prstGeom prst="line">
            <a:avLst/>
          </a:prstGeom>
          <a:noFill/>
          <a:ln w="9525">
            <a:solidFill>
              <a:schemeClr val="tx1"/>
            </a:solidFill>
            <a:round/>
            <a:headEnd/>
            <a:tailEnd type="triangle" w="med" len="med"/>
          </a:ln>
        </p:spPr>
        <p:txBody>
          <a:bodyPr/>
          <a:lstStyle/>
          <a:p>
            <a:endParaRPr lang="en-US"/>
          </a:p>
        </p:txBody>
      </p:sp>
      <p:sp>
        <p:nvSpPr>
          <p:cNvPr id="30737" name="Line 26"/>
          <p:cNvSpPr>
            <a:spLocks noChangeShapeType="1"/>
          </p:cNvSpPr>
          <p:nvPr/>
        </p:nvSpPr>
        <p:spPr bwMode="auto">
          <a:xfrm>
            <a:off x="5940425" y="3429000"/>
            <a:ext cx="431800" cy="0"/>
          </a:xfrm>
          <a:prstGeom prst="line">
            <a:avLst/>
          </a:prstGeom>
          <a:noFill/>
          <a:ln w="9525">
            <a:solidFill>
              <a:schemeClr val="tx1"/>
            </a:solidFill>
            <a:round/>
            <a:headEnd/>
            <a:tailEnd type="triangle" w="med" len="med"/>
          </a:ln>
        </p:spPr>
        <p:txBody>
          <a:bodyPr/>
          <a:lstStyle/>
          <a:p>
            <a:endParaRPr lang="en-US"/>
          </a:p>
        </p:txBody>
      </p:sp>
      <p:sp>
        <p:nvSpPr>
          <p:cNvPr id="30738" name="Line 27"/>
          <p:cNvSpPr>
            <a:spLocks noChangeShapeType="1"/>
          </p:cNvSpPr>
          <p:nvPr/>
        </p:nvSpPr>
        <p:spPr bwMode="auto">
          <a:xfrm>
            <a:off x="6948488" y="3716338"/>
            <a:ext cx="0" cy="649287"/>
          </a:xfrm>
          <a:prstGeom prst="line">
            <a:avLst/>
          </a:prstGeom>
          <a:noFill/>
          <a:ln w="9525">
            <a:solidFill>
              <a:schemeClr val="tx1"/>
            </a:solidFill>
            <a:round/>
            <a:headEnd/>
            <a:tailEnd type="triangle" w="med" len="med"/>
          </a:ln>
        </p:spPr>
        <p:txBody>
          <a:bodyPr/>
          <a:lstStyle/>
          <a:p>
            <a:endParaRPr lang="en-US"/>
          </a:p>
        </p:txBody>
      </p:sp>
      <p:sp>
        <p:nvSpPr>
          <p:cNvPr id="30739" name="Line 28"/>
          <p:cNvSpPr>
            <a:spLocks noChangeShapeType="1"/>
          </p:cNvSpPr>
          <p:nvPr/>
        </p:nvSpPr>
        <p:spPr bwMode="auto">
          <a:xfrm flipH="1" flipV="1">
            <a:off x="2051050" y="4365625"/>
            <a:ext cx="4826000" cy="0"/>
          </a:xfrm>
          <a:prstGeom prst="line">
            <a:avLst/>
          </a:prstGeom>
          <a:noFill/>
          <a:ln w="9525">
            <a:solidFill>
              <a:schemeClr val="tx1"/>
            </a:solidFill>
            <a:round/>
            <a:headEnd/>
            <a:tailEnd type="triangle" w="med" len="med"/>
          </a:ln>
        </p:spPr>
        <p:txBody>
          <a:bodyPr/>
          <a:lstStyle/>
          <a:p>
            <a:endParaRPr lang="en-US"/>
          </a:p>
        </p:txBody>
      </p:sp>
      <p:sp>
        <p:nvSpPr>
          <p:cNvPr id="30740" name="Line 29"/>
          <p:cNvSpPr>
            <a:spLocks noChangeShapeType="1"/>
          </p:cNvSpPr>
          <p:nvPr/>
        </p:nvSpPr>
        <p:spPr bwMode="auto">
          <a:xfrm flipV="1">
            <a:off x="2051050" y="3716338"/>
            <a:ext cx="0" cy="576262"/>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ransition>
    <p:wedg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323850" y="333375"/>
            <a:ext cx="8229600" cy="706438"/>
          </a:xfrm>
          <a:solidFill>
            <a:srgbClr val="FF0000"/>
          </a:solidFill>
        </p:spPr>
        <p:txBody>
          <a:bodyPr>
            <a:normAutofit fontScale="90000"/>
          </a:bodyPr>
          <a:lstStyle/>
          <a:p>
            <a:pPr marL="484632" eaLnBrk="1" fontAlgn="auto" hangingPunct="1">
              <a:spcAft>
                <a:spcPts val="0"/>
              </a:spcAft>
              <a:defRPr/>
            </a:pPr>
            <a:r>
              <a:rPr lang="en-US" dirty="0">
                <a:solidFill>
                  <a:schemeClr val="accent1">
                    <a:tint val="83000"/>
                    <a:satMod val="150000"/>
                  </a:schemeClr>
                </a:solidFill>
              </a:rPr>
              <a:t>A. Asses </a:t>
            </a:r>
            <a:r>
              <a:rPr lang="en-US" dirty="0" smtClean="0">
                <a:solidFill>
                  <a:schemeClr val="accent1">
                    <a:tint val="83000"/>
                    <a:satMod val="150000"/>
                  </a:schemeClr>
                </a:solidFill>
              </a:rPr>
              <a:t>Needs</a:t>
            </a:r>
            <a:endParaRPr lang="en-US" dirty="0">
              <a:solidFill>
                <a:schemeClr val="accent1">
                  <a:tint val="83000"/>
                  <a:satMod val="150000"/>
                </a:schemeClr>
              </a:solidFill>
            </a:endParaRPr>
          </a:p>
        </p:txBody>
      </p:sp>
      <p:sp>
        <p:nvSpPr>
          <p:cNvPr id="31747" name="Rectangle 3"/>
          <p:cNvSpPr>
            <a:spLocks noGrp="1" noChangeArrowheads="1"/>
          </p:cNvSpPr>
          <p:nvPr>
            <p:ph idx="1"/>
          </p:nvPr>
        </p:nvSpPr>
        <p:spPr>
          <a:xfrm>
            <a:off x="179388" y="981075"/>
            <a:ext cx="8785225" cy="5876925"/>
          </a:xfrm>
        </p:spPr>
        <p:txBody>
          <a:bodyPr/>
          <a:lstStyle/>
          <a:p>
            <a:pPr marL="609600" indent="-609600" eaLnBrk="1" hangingPunct="1">
              <a:buFont typeface="Wingdings" pitchFamily="2" charset="2"/>
              <a:buNone/>
            </a:pPr>
            <a:r>
              <a:rPr lang="en-US" smtClean="0"/>
              <a:t>1. Impairment </a:t>
            </a:r>
          </a:p>
          <a:p>
            <a:pPr marL="609600" indent="-609600" eaLnBrk="1" hangingPunct="1">
              <a:buFont typeface="Wingdings" pitchFamily="2" charset="2"/>
              <a:buNone/>
            </a:pPr>
            <a:r>
              <a:rPr lang="en-US" smtClean="0">
                <a:sym typeface="Wingdings" pitchFamily="2" charset="2"/>
              </a:rPr>
              <a:t>	kehilangan/abnormalitas fungsi psikologi, fisiologi &amp; struktur anatomi</a:t>
            </a:r>
          </a:p>
          <a:p>
            <a:pPr marL="609600" indent="-609600" eaLnBrk="1" hangingPunct="1">
              <a:buFont typeface="Wingdings" pitchFamily="2" charset="2"/>
              <a:buNone/>
            </a:pPr>
            <a:r>
              <a:rPr lang="en-US" smtClean="0"/>
              <a:t>2. Functional limitation </a:t>
            </a:r>
          </a:p>
          <a:p>
            <a:pPr marL="609600" indent="-609600" eaLnBrk="1" hangingPunct="1">
              <a:buFont typeface="Wingdings" pitchFamily="2" charset="2"/>
              <a:buNone/>
            </a:pPr>
            <a:r>
              <a:rPr lang="en-US" smtClean="0"/>
              <a:t>	</a:t>
            </a:r>
            <a:r>
              <a:rPr lang="en-US" smtClean="0">
                <a:sym typeface="Wingdings" pitchFamily="2" charset="2"/>
              </a:rPr>
              <a:t>keterbatasan krn suatu impairment &amp; berhubungan dgn fungsi normal</a:t>
            </a:r>
          </a:p>
          <a:p>
            <a:pPr marL="609600" indent="-609600" eaLnBrk="1" hangingPunct="1">
              <a:buFont typeface="Wingdings" pitchFamily="2" charset="2"/>
              <a:buNone/>
            </a:pPr>
            <a:r>
              <a:rPr lang="en-US" smtClean="0"/>
              <a:t>3. Disability</a:t>
            </a:r>
          </a:p>
          <a:p>
            <a:pPr marL="609600" indent="-609600" eaLnBrk="1" hangingPunct="1">
              <a:buFont typeface="Wingdings" pitchFamily="2" charset="2"/>
              <a:buNone/>
            </a:pPr>
            <a:r>
              <a:rPr lang="en-US" smtClean="0"/>
              <a:t>	Ketidakmampuan melakukan ADL normal</a:t>
            </a:r>
          </a:p>
          <a:p>
            <a:pPr marL="609600" indent="-609600" eaLnBrk="1" hangingPunct="1">
              <a:buFont typeface="Wingdings" pitchFamily="2" charset="2"/>
              <a:buNone/>
            </a:pPr>
            <a:r>
              <a:rPr lang="en-US" smtClean="0"/>
              <a:t>4. Handicap</a:t>
            </a:r>
          </a:p>
          <a:p>
            <a:pPr marL="609600" indent="-609600" eaLnBrk="1" hangingPunct="1">
              <a:buFont typeface="Wingdings" pitchFamily="2" charset="2"/>
              <a:buNone/>
            </a:pPr>
            <a:r>
              <a:rPr lang="en-US" smtClean="0"/>
              <a:t>	Ketidakberuntungan sosial akibat impairment/disability sehingga membatasi/mencegah seseorang thdp pekerjaan/ lingkungan &amp; setting sosial </a:t>
            </a:r>
          </a:p>
          <a:p>
            <a:pPr marL="609600" indent="-609600" eaLnBrk="1" hangingPunct="1">
              <a:buFont typeface="Wingdings" pitchFamily="2" charset="2"/>
              <a:buNone/>
            </a:pPr>
            <a:endParaRPr lang="en-US" smtClean="0"/>
          </a:p>
        </p:txBody>
      </p:sp>
    </p:spTree>
  </p:cSld>
  <p:clrMapOvr>
    <a:masterClrMapping/>
  </p:clrMapOvr>
  <p:transition>
    <p:wedg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3375"/>
            <a:ext cx="8229600" cy="574675"/>
          </a:xfrm>
        </p:spPr>
        <p:txBody>
          <a:bodyPr/>
          <a:lstStyle/>
          <a:p>
            <a:pPr algn="ctr">
              <a:defRPr/>
            </a:pPr>
            <a:r>
              <a:rPr lang="en-US" dirty="0" smtClean="0">
                <a:solidFill>
                  <a:schemeClr val="accent1">
                    <a:tint val="83000"/>
                    <a:satMod val="150000"/>
                  </a:schemeClr>
                </a:solidFill>
              </a:rPr>
              <a:t>Format SOAP</a:t>
            </a:r>
            <a:endParaRPr lang="en-US" dirty="0"/>
          </a:p>
        </p:txBody>
      </p:sp>
      <p:sp>
        <p:nvSpPr>
          <p:cNvPr id="32771" name="Text Placeholder 2"/>
          <p:cNvSpPr>
            <a:spLocks noGrp="1"/>
          </p:cNvSpPr>
          <p:nvPr>
            <p:ph type="body" idx="1"/>
          </p:nvPr>
        </p:nvSpPr>
        <p:spPr>
          <a:xfrm>
            <a:off x="457200" y="1628775"/>
            <a:ext cx="4040188" cy="647700"/>
          </a:xfrm>
        </p:spPr>
        <p:txBody>
          <a:bodyPr/>
          <a:lstStyle/>
          <a:p>
            <a:r>
              <a:rPr lang="en-US" sz="1600" smtClean="0"/>
              <a:t>Subjective information (riwayat kasus)</a:t>
            </a:r>
            <a:endParaRPr lang="en-US" smtClean="0"/>
          </a:p>
        </p:txBody>
      </p:sp>
      <p:sp>
        <p:nvSpPr>
          <p:cNvPr id="32772" name="Text Placeholder 3"/>
          <p:cNvSpPr>
            <a:spLocks noGrp="1"/>
          </p:cNvSpPr>
          <p:nvPr>
            <p:ph type="body" sz="half" idx="3"/>
          </p:nvPr>
        </p:nvSpPr>
        <p:spPr>
          <a:xfrm>
            <a:off x="4643438" y="1628775"/>
            <a:ext cx="4041775" cy="431800"/>
          </a:xfrm>
        </p:spPr>
        <p:txBody>
          <a:bodyPr/>
          <a:lstStyle/>
          <a:p>
            <a:pPr algn="ctr"/>
            <a:r>
              <a:rPr lang="en-US" sz="1600" smtClean="0"/>
              <a:t>Objective data (evaluasi klinis)</a:t>
            </a:r>
          </a:p>
        </p:txBody>
      </p:sp>
      <p:sp>
        <p:nvSpPr>
          <p:cNvPr id="32773" name="Content Placeholder 4"/>
          <p:cNvSpPr>
            <a:spLocks noGrp="1"/>
          </p:cNvSpPr>
          <p:nvPr>
            <p:ph sz="quarter" idx="2"/>
          </p:nvPr>
        </p:nvSpPr>
        <p:spPr>
          <a:xfrm>
            <a:off x="250825" y="2205038"/>
            <a:ext cx="4246563" cy="4652962"/>
          </a:xfrm>
        </p:spPr>
        <p:txBody>
          <a:bodyPr/>
          <a:lstStyle/>
          <a:p>
            <a:pPr eaLnBrk="1" hangingPunct="1">
              <a:buFont typeface="Wingdings" pitchFamily="2" charset="2"/>
              <a:buNone/>
            </a:pPr>
            <a:r>
              <a:rPr lang="en-US" smtClean="0"/>
              <a:t>1. Gambarkan simptom/mekanisme injuri</a:t>
            </a:r>
          </a:p>
          <a:p>
            <a:pPr eaLnBrk="1" hangingPunct="1">
              <a:buFont typeface="Wingdings" pitchFamily="2" charset="2"/>
              <a:buNone/>
            </a:pPr>
            <a:r>
              <a:rPr lang="en-US" smtClean="0"/>
              <a:t>2. Bagaimana simptom yg dirasakan</a:t>
            </a:r>
          </a:p>
          <a:p>
            <a:pPr eaLnBrk="1" hangingPunct="1">
              <a:buFont typeface="Wingdings" pitchFamily="2" charset="2"/>
              <a:buNone/>
            </a:pPr>
            <a:r>
              <a:rPr lang="en-US" smtClean="0"/>
              <a:t>3. Gambarkan keadaan simptom thd ADL</a:t>
            </a:r>
          </a:p>
          <a:p>
            <a:pPr eaLnBrk="1" hangingPunct="1">
              <a:buFont typeface="Wingdings" pitchFamily="2" charset="2"/>
              <a:buNone/>
            </a:pPr>
            <a:r>
              <a:rPr lang="en-US" smtClean="0"/>
              <a:t>4. Gambarkan keadaan kondisi sebelumnya</a:t>
            </a:r>
          </a:p>
          <a:p>
            <a:pPr eaLnBrk="1" hangingPunct="1">
              <a:buFont typeface="Wingdings" pitchFamily="2" charset="2"/>
              <a:buNone/>
            </a:pPr>
            <a:r>
              <a:rPr lang="en-US" smtClean="0"/>
              <a:t>5. Gambarkan riwayat penanganan sebelumnya</a:t>
            </a:r>
          </a:p>
          <a:p>
            <a:pPr eaLnBrk="1" hangingPunct="1">
              <a:buFont typeface="Wingdings" pitchFamily="2" charset="2"/>
              <a:buNone/>
            </a:pPr>
            <a:r>
              <a:rPr lang="en-US" smtClean="0"/>
              <a:t>6. Gambarkan keadaan kesehatan secara umum</a:t>
            </a:r>
          </a:p>
          <a:p>
            <a:pPr>
              <a:buFont typeface="Wingdings 2" pitchFamily="18" charset="2"/>
              <a:buNone/>
            </a:pPr>
            <a:endParaRPr lang="en-US" smtClean="0"/>
          </a:p>
        </p:txBody>
      </p:sp>
      <p:sp>
        <p:nvSpPr>
          <p:cNvPr id="32774" name="Content Placeholder 5"/>
          <p:cNvSpPr>
            <a:spLocks noGrp="1"/>
          </p:cNvSpPr>
          <p:nvPr>
            <p:ph sz="quarter" idx="4"/>
          </p:nvPr>
        </p:nvSpPr>
        <p:spPr>
          <a:xfrm>
            <a:off x="4645025" y="2205038"/>
            <a:ext cx="4319588" cy="4464050"/>
          </a:xfrm>
        </p:spPr>
        <p:txBody>
          <a:bodyPr/>
          <a:lstStyle/>
          <a:p>
            <a:pPr eaLnBrk="1" hangingPunct="1">
              <a:buFont typeface="Wingdings" pitchFamily="2" charset="2"/>
              <a:buNone/>
            </a:pPr>
            <a:r>
              <a:rPr lang="en-US" smtClean="0"/>
              <a:t>1) Inspeksi</a:t>
            </a:r>
          </a:p>
          <a:p>
            <a:pPr eaLnBrk="1" hangingPunct="1">
              <a:buFont typeface="Wingdings" pitchFamily="2" charset="2"/>
              <a:buNone/>
            </a:pPr>
            <a:r>
              <a:rPr lang="en-US" smtClean="0"/>
              <a:t>2) Provokasi tes</a:t>
            </a:r>
          </a:p>
          <a:p>
            <a:pPr eaLnBrk="1" hangingPunct="1">
              <a:buFont typeface="Wingdings" pitchFamily="2" charset="2"/>
              <a:buNone/>
            </a:pPr>
            <a:r>
              <a:rPr lang="en-US" smtClean="0"/>
              <a:t>		a) AROM</a:t>
            </a:r>
          </a:p>
          <a:p>
            <a:pPr eaLnBrk="1" hangingPunct="1">
              <a:buFont typeface="Wingdings" pitchFamily="2" charset="2"/>
              <a:buNone/>
            </a:pPr>
            <a:r>
              <a:rPr lang="en-US" smtClean="0"/>
              <a:t>		b) PROM</a:t>
            </a:r>
          </a:p>
          <a:p>
            <a:pPr eaLnBrk="1" hangingPunct="1">
              <a:buFont typeface="Wingdings" pitchFamily="2" charset="2"/>
              <a:buNone/>
            </a:pPr>
            <a:r>
              <a:rPr lang="en-US" smtClean="0"/>
              <a:t>		c) Joint integrity</a:t>
            </a:r>
          </a:p>
          <a:p>
            <a:pPr eaLnBrk="1" hangingPunct="1">
              <a:buFont typeface="Wingdings" pitchFamily="2" charset="2"/>
              <a:buNone/>
            </a:pPr>
            <a:r>
              <a:rPr lang="en-US" smtClean="0"/>
              <a:t>		d) Resisted test</a:t>
            </a:r>
          </a:p>
          <a:p>
            <a:pPr eaLnBrk="1" hangingPunct="1">
              <a:buFont typeface="Wingdings" pitchFamily="2" charset="2"/>
              <a:buNone/>
            </a:pPr>
            <a:r>
              <a:rPr lang="en-US" smtClean="0"/>
              <a:t>3) Palpasi</a:t>
            </a:r>
          </a:p>
          <a:p>
            <a:pPr eaLnBrk="1" hangingPunct="1">
              <a:buFont typeface="Wingdings" pitchFamily="2" charset="2"/>
              <a:buNone/>
            </a:pPr>
            <a:r>
              <a:rPr lang="en-US" smtClean="0"/>
              <a:t>4) Neurologic test </a:t>
            </a:r>
          </a:p>
          <a:p>
            <a:pPr eaLnBrk="1" hangingPunct="1">
              <a:buFont typeface="Wingdings" pitchFamily="2" charset="2"/>
              <a:buNone/>
            </a:pPr>
            <a:r>
              <a:rPr lang="en-US" smtClean="0"/>
              <a:t>5) Tes-tes tambahan</a:t>
            </a:r>
          </a:p>
          <a:p>
            <a:pPr eaLnBrk="1" hangingPunct="1">
              <a:buFont typeface="Wingdings" pitchFamily="2" charset="2"/>
              <a:buNone/>
            </a:pPr>
            <a:r>
              <a:rPr lang="en-US" smtClean="0"/>
              <a:t>6) Tes-tes khusus thdp </a:t>
            </a:r>
            <a:r>
              <a:rPr lang="en-US" i="1" smtClean="0"/>
              <a:t>limitation, disability &amp; handicap</a:t>
            </a:r>
            <a:endParaRPr lang="en-US" smtClean="0"/>
          </a:p>
        </p:txBody>
      </p:sp>
    </p:spTree>
  </p:cSld>
  <p:clrMapOvr>
    <a:masterClrMapping/>
  </p:clrMapOvr>
  <p:transition>
    <p:wedg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0"/>
            <a:ext cx="4533900" cy="611188"/>
          </a:xfrm>
        </p:spPr>
        <p:txBody>
          <a:bodyPr/>
          <a:lstStyle/>
          <a:p>
            <a:pPr>
              <a:defRPr/>
            </a:pPr>
            <a:r>
              <a:rPr lang="en-US" dirty="0" smtClean="0">
                <a:solidFill>
                  <a:schemeClr val="accent1">
                    <a:tint val="83000"/>
                    <a:satMod val="150000"/>
                  </a:schemeClr>
                </a:solidFill>
              </a:rPr>
              <a:t>Format SOAP</a:t>
            </a:r>
            <a:endParaRPr lang="en-US" dirty="0"/>
          </a:p>
        </p:txBody>
      </p:sp>
      <p:sp>
        <p:nvSpPr>
          <p:cNvPr id="33795" name="Text Placeholder 2"/>
          <p:cNvSpPr>
            <a:spLocks noGrp="1"/>
          </p:cNvSpPr>
          <p:nvPr>
            <p:ph type="body" idx="2"/>
          </p:nvPr>
        </p:nvSpPr>
        <p:spPr>
          <a:xfrm>
            <a:off x="395288" y="1676400"/>
            <a:ext cx="3033712" cy="4572000"/>
          </a:xfrm>
        </p:spPr>
        <p:txBody>
          <a:bodyPr/>
          <a:lstStyle/>
          <a:p>
            <a:r>
              <a:rPr lang="en-US" sz="2400" smtClean="0"/>
              <a:t>Assesmen</a:t>
            </a:r>
          </a:p>
          <a:p>
            <a:pPr eaLnBrk="1" hangingPunct="1"/>
            <a:r>
              <a:rPr lang="en-US" sz="2400" smtClean="0"/>
              <a:t>1) Identifikasi diagnosis &amp; impairment</a:t>
            </a:r>
          </a:p>
          <a:p>
            <a:pPr eaLnBrk="1" hangingPunct="1"/>
            <a:r>
              <a:rPr lang="en-US" sz="2400" smtClean="0"/>
              <a:t>2) Identifikasi keterbatasan fungsional &amp; </a:t>
            </a:r>
            <a:r>
              <a:rPr lang="en-US" sz="2400" i="1" smtClean="0"/>
              <a:t>disability</a:t>
            </a:r>
          </a:p>
          <a:p>
            <a:pPr eaLnBrk="1" hangingPunct="1"/>
            <a:r>
              <a:rPr lang="en-US" sz="2400" smtClean="0"/>
              <a:t>3)Identifikasi </a:t>
            </a:r>
            <a:r>
              <a:rPr lang="en-US" sz="2400" i="1" smtClean="0"/>
              <a:t>handicap</a:t>
            </a:r>
          </a:p>
          <a:p>
            <a:pPr eaLnBrk="1" hangingPunct="1"/>
            <a:r>
              <a:rPr lang="en-US" sz="2400" smtClean="0"/>
              <a:t>4) Buat referal yg tepat</a:t>
            </a:r>
          </a:p>
          <a:p>
            <a:endParaRPr lang="en-US" sz="2400" smtClean="0"/>
          </a:p>
          <a:p>
            <a:endParaRPr lang="en-US" sz="2400" smtClean="0"/>
          </a:p>
        </p:txBody>
      </p:sp>
      <p:sp>
        <p:nvSpPr>
          <p:cNvPr id="4" name="Content Placeholder 3"/>
          <p:cNvSpPr>
            <a:spLocks noGrp="1"/>
          </p:cNvSpPr>
          <p:nvPr>
            <p:ph sz="half" idx="1"/>
          </p:nvPr>
        </p:nvSpPr>
        <p:spPr>
          <a:xfrm>
            <a:off x="3575050" y="1676400"/>
            <a:ext cx="5389563" cy="5181600"/>
          </a:xfrm>
        </p:spPr>
        <p:txBody>
          <a:bodyPr/>
          <a:lstStyle/>
          <a:p>
            <a:pPr>
              <a:defRPr/>
            </a:pPr>
            <a:r>
              <a:rPr lang="en-US" dirty="0" smtClean="0">
                <a:solidFill>
                  <a:schemeClr val="accent1">
                    <a:tint val="83000"/>
                    <a:satMod val="150000"/>
                  </a:schemeClr>
                </a:solidFill>
              </a:rPr>
              <a:t>Examination of patient</a:t>
            </a:r>
          </a:p>
          <a:p>
            <a:pPr marL="448056" indent="-384048" eaLnBrk="1" fontAlgn="auto" hangingPunct="1">
              <a:spcAft>
                <a:spcPts val="0"/>
              </a:spcAft>
              <a:buClr>
                <a:schemeClr val="accent3"/>
              </a:buClr>
              <a:buFont typeface="Wingdings 2"/>
              <a:buNone/>
              <a:defRPr/>
            </a:pPr>
            <a:r>
              <a:rPr lang="en-US" sz="2400" dirty="0" smtClean="0"/>
              <a:t>1. Assessment</a:t>
            </a:r>
          </a:p>
          <a:p>
            <a:pPr marL="448056" indent="-384048" eaLnBrk="1" fontAlgn="auto" hangingPunct="1">
              <a:spcAft>
                <a:spcPts val="0"/>
              </a:spcAft>
              <a:buClr>
                <a:schemeClr val="accent3"/>
              </a:buClr>
              <a:buFont typeface="Wingdings 2"/>
              <a:buChar char=""/>
              <a:defRPr/>
            </a:pPr>
            <a:r>
              <a:rPr lang="en-US" sz="2400" dirty="0" smtClean="0"/>
              <a:t>Assessment includes:</a:t>
            </a:r>
          </a:p>
          <a:p>
            <a:pPr marL="448056" indent="-384048" eaLnBrk="1" fontAlgn="auto" hangingPunct="1">
              <a:spcAft>
                <a:spcPts val="0"/>
              </a:spcAft>
              <a:buClr>
                <a:schemeClr val="accent3"/>
              </a:buClr>
              <a:buFont typeface="Wingdings 2"/>
              <a:buChar char=""/>
              <a:defRPr/>
            </a:pPr>
            <a:r>
              <a:rPr lang="en-US" sz="2400" dirty="0" smtClean="0"/>
              <a:t>subjective information:</a:t>
            </a:r>
          </a:p>
          <a:p>
            <a:pPr marL="448056" indent="-384048" eaLnBrk="1" fontAlgn="auto" hangingPunct="1">
              <a:spcAft>
                <a:spcPts val="0"/>
              </a:spcAft>
              <a:buClr>
                <a:schemeClr val="accent3"/>
              </a:buClr>
              <a:buFont typeface="Wingdings 2"/>
              <a:buNone/>
              <a:defRPr/>
            </a:pPr>
            <a:r>
              <a:rPr lang="en-US" sz="2400" dirty="0" smtClean="0"/>
              <a:t>- name, age, sex, address, occupation, diagnosis.</a:t>
            </a:r>
          </a:p>
          <a:p>
            <a:pPr marL="448056" indent="-384048" eaLnBrk="1" fontAlgn="auto" hangingPunct="1">
              <a:spcAft>
                <a:spcPts val="0"/>
              </a:spcAft>
              <a:buClr>
                <a:schemeClr val="accent3"/>
              </a:buClr>
              <a:buFont typeface="Wingdings 2"/>
              <a:buNone/>
              <a:defRPr/>
            </a:pPr>
            <a:r>
              <a:rPr lang="en-US" sz="2400" dirty="0" smtClean="0"/>
              <a:t>- How the patient perceive his symptoms.</a:t>
            </a:r>
          </a:p>
          <a:p>
            <a:pPr marL="448056" indent="-384048" eaLnBrk="1" fontAlgn="auto" hangingPunct="1">
              <a:spcAft>
                <a:spcPts val="0"/>
              </a:spcAft>
              <a:buClr>
                <a:schemeClr val="accent3"/>
              </a:buClr>
              <a:buFont typeface="Wingdings 2"/>
              <a:buNone/>
              <a:defRPr/>
            </a:pPr>
            <a:r>
              <a:rPr lang="en-US" sz="2400" dirty="0" smtClean="0"/>
              <a:t>- Describe the behavior of the symptoms.</a:t>
            </a:r>
          </a:p>
          <a:p>
            <a:pPr marL="448056" indent="-384048" eaLnBrk="1" fontAlgn="auto" hangingPunct="1">
              <a:spcAft>
                <a:spcPts val="0"/>
              </a:spcAft>
              <a:buClr>
                <a:schemeClr val="accent3"/>
              </a:buClr>
              <a:buFont typeface="Wingdings 2"/>
              <a:buNone/>
              <a:defRPr/>
            </a:pPr>
            <a:r>
              <a:rPr lang="en-US" sz="2400" dirty="0" smtClean="0"/>
              <a:t>- Related History of any previous medical or surgical history.</a:t>
            </a:r>
          </a:p>
          <a:p>
            <a:pPr>
              <a:defRPr/>
            </a:pPr>
            <a:endParaRPr lang="en-US" sz="2400" dirty="0"/>
          </a:p>
        </p:txBody>
      </p:sp>
    </p:spTree>
  </p:cSld>
  <p:clrMapOvr>
    <a:masterClrMapping/>
  </p:clrMapOvr>
  <p:transition>
    <p:wedg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636588"/>
          </a:xfrm>
        </p:spPr>
        <p:txBody>
          <a:bodyPr/>
          <a:lstStyle/>
          <a:p>
            <a:pPr>
              <a:defRPr/>
            </a:pPr>
            <a:r>
              <a:rPr lang="en-US" sz="2800" dirty="0" smtClean="0">
                <a:solidFill>
                  <a:schemeClr val="accent1">
                    <a:tint val="83000"/>
                    <a:satMod val="150000"/>
                  </a:schemeClr>
                </a:solidFill>
              </a:rPr>
              <a:t>Examination of patient Assessment</a:t>
            </a:r>
            <a:endParaRPr lang="en-US" sz="2800" dirty="0"/>
          </a:p>
        </p:txBody>
      </p:sp>
      <p:sp>
        <p:nvSpPr>
          <p:cNvPr id="34819" name="Text Placeholder 2"/>
          <p:cNvSpPr>
            <a:spLocks noGrp="1"/>
          </p:cNvSpPr>
          <p:nvPr>
            <p:ph type="body" idx="1"/>
          </p:nvPr>
        </p:nvSpPr>
        <p:spPr>
          <a:xfrm>
            <a:off x="457200" y="1855788"/>
            <a:ext cx="4040188" cy="658812"/>
          </a:xfrm>
        </p:spPr>
        <p:txBody>
          <a:bodyPr/>
          <a:lstStyle/>
          <a:p>
            <a:r>
              <a:rPr lang="en-US" smtClean="0"/>
              <a:t>Objective data:</a:t>
            </a:r>
          </a:p>
        </p:txBody>
      </p:sp>
      <p:sp>
        <p:nvSpPr>
          <p:cNvPr id="34820" name="Text Placeholder 3"/>
          <p:cNvSpPr>
            <a:spLocks noGrp="1"/>
          </p:cNvSpPr>
          <p:nvPr>
            <p:ph type="body" sz="half" idx="3"/>
          </p:nvPr>
        </p:nvSpPr>
        <p:spPr>
          <a:xfrm>
            <a:off x="4645025" y="1860550"/>
            <a:ext cx="4041775" cy="654050"/>
          </a:xfrm>
        </p:spPr>
        <p:txBody>
          <a:bodyPr/>
          <a:lstStyle/>
          <a:p>
            <a:r>
              <a:rPr lang="en-US" smtClean="0"/>
              <a:t>Goals of treatment</a:t>
            </a:r>
          </a:p>
        </p:txBody>
      </p:sp>
      <p:sp>
        <p:nvSpPr>
          <p:cNvPr id="34821" name="Content Placeholder 4"/>
          <p:cNvSpPr>
            <a:spLocks noGrp="1"/>
          </p:cNvSpPr>
          <p:nvPr>
            <p:ph sz="quarter" idx="2"/>
          </p:nvPr>
        </p:nvSpPr>
        <p:spPr>
          <a:xfrm>
            <a:off x="457200" y="2514600"/>
            <a:ext cx="4040188" cy="3846513"/>
          </a:xfrm>
        </p:spPr>
        <p:txBody>
          <a:bodyPr/>
          <a:lstStyle/>
          <a:p>
            <a:pPr eaLnBrk="1" hangingPunct="1">
              <a:buFont typeface="Wingdings 2" pitchFamily="18" charset="2"/>
              <a:buNone/>
            </a:pPr>
            <a:r>
              <a:rPr lang="en-US" smtClean="0"/>
              <a:t>- By Inspection (observation).</a:t>
            </a:r>
          </a:p>
          <a:p>
            <a:pPr eaLnBrk="1" hangingPunct="1">
              <a:buFont typeface="Wingdings 2" pitchFamily="18" charset="2"/>
              <a:buNone/>
            </a:pPr>
            <a:r>
              <a:rPr lang="en-US" smtClean="0"/>
              <a:t>- By palpation.</a:t>
            </a:r>
          </a:p>
          <a:p>
            <a:pPr eaLnBrk="1" hangingPunct="1">
              <a:buFont typeface="Wingdings 2" pitchFamily="18" charset="2"/>
              <a:buNone/>
            </a:pPr>
            <a:r>
              <a:rPr lang="en-US" smtClean="0"/>
              <a:t>- By measurement:</a:t>
            </a:r>
          </a:p>
          <a:p>
            <a:pPr lvl="1" eaLnBrk="1" hangingPunct="1"/>
            <a:r>
              <a:rPr lang="en-US" smtClean="0"/>
              <a:t>Muscle palpation, muscle testing,</a:t>
            </a:r>
          </a:p>
          <a:p>
            <a:pPr lvl="1" eaLnBrk="1" hangingPunct="1"/>
            <a:r>
              <a:rPr lang="en-US" smtClean="0"/>
              <a:t>functional ability, ROM, round and long measurement, muscle tone,</a:t>
            </a:r>
          </a:p>
          <a:p>
            <a:pPr lvl="1" eaLnBrk="1" hangingPunct="1"/>
            <a:r>
              <a:rPr lang="en-US" smtClean="0"/>
              <a:t>special tests.</a:t>
            </a:r>
          </a:p>
          <a:p>
            <a:pPr>
              <a:buFont typeface="Wingdings 2" pitchFamily="18" charset="2"/>
              <a:buNone/>
            </a:pPr>
            <a:endParaRPr lang="en-US" smtClean="0"/>
          </a:p>
        </p:txBody>
      </p:sp>
      <p:sp>
        <p:nvSpPr>
          <p:cNvPr id="34822" name="Content Placeholder 5"/>
          <p:cNvSpPr>
            <a:spLocks noGrp="1"/>
          </p:cNvSpPr>
          <p:nvPr>
            <p:ph sz="quarter" idx="4"/>
          </p:nvPr>
        </p:nvSpPr>
        <p:spPr>
          <a:xfrm>
            <a:off x="4645025" y="2514600"/>
            <a:ext cx="4041775" cy="3846513"/>
          </a:xfrm>
        </p:spPr>
        <p:txBody>
          <a:bodyPr/>
          <a:lstStyle/>
          <a:p>
            <a:pPr eaLnBrk="1" hangingPunct="1"/>
            <a:r>
              <a:rPr lang="en-US" smtClean="0"/>
              <a:t>according to assessment results.</a:t>
            </a:r>
          </a:p>
          <a:p>
            <a:pPr eaLnBrk="1" hangingPunct="1">
              <a:buFont typeface="Wingdings 2" pitchFamily="18" charset="2"/>
              <a:buNone/>
            </a:pPr>
            <a:r>
              <a:rPr lang="en-US" smtClean="0"/>
              <a:t>- Long term goals.</a:t>
            </a:r>
          </a:p>
          <a:p>
            <a:pPr eaLnBrk="1" hangingPunct="1">
              <a:buFontTx/>
              <a:buChar char="-"/>
            </a:pPr>
            <a:r>
              <a:rPr lang="en-US" smtClean="0"/>
              <a:t>Short term goals.</a:t>
            </a:r>
          </a:p>
          <a:p>
            <a:pPr eaLnBrk="1" hangingPunct="1">
              <a:buFontTx/>
              <a:buChar char="-"/>
            </a:pPr>
            <a:r>
              <a:rPr lang="en-US" smtClean="0"/>
              <a:t>Plane of treatment.</a:t>
            </a:r>
          </a:p>
          <a:p>
            <a:pPr>
              <a:buFont typeface="Wingdings 2" pitchFamily="18" charset="2"/>
              <a:buNone/>
            </a:pPr>
            <a:endParaRPr lang="en-US" smtClean="0"/>
          </a:p>
        </p:txBody>
      </p:sp>
    </p:spTree>
  </p:cSld>
  <p:clrMapOvr>
    <a:masterClrMapping/>
  </p:clrMapOvr>
  <p:transition>
    <p:wedg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457200" y="704850"/>
            <a:ext cx="8229600" cy="636588"/>
          </a:xfrm>
          <a:solidFill>
            <a:srgbClr val="FF0000"/>
          </a:solidFill>
        </p:spPr>
        <p:txBody>
          <a:bodyPr>
            <a:normAutofit fontScale="90000"/>
          </a:bodyPr>
          <a:lstStyle/>
          <a:p>
            <a:pPr marL="484632" eaLnBrk="1" fontAlgn="auto" hangingPunct="1">
              <a:spcAft>
                <a:spcPts val="0"/>
              </a:spcAft>
              <a:defRPr/>
            </a:pPr>
            <a:r>
              <a:rPr lang="en-US" dirty="0">
                <a:solidFill>
                  <a:schemeClr val="accent1">
                    <a:tint val="83000"/>
                    <a:satMod val="150000"/>
                  </a:schemeClr>
                </a:solidFill>
              </a:rPr>
              <a:t>B. Develop Plan</a:t>
            </a:r>
          </a:p>
        </p:txBody>
      </p:sp>
      <p:sp>
        <p:nvSpPr>
          <p:cNvPr id="35843" name="Rectangle 3"/>
          <p:cNvSpPr>
            <a:spLocks noGrp="1" noChangeArrowheads="1"/>
          </p:cNvSpPr>
          <p:nvPr>
            <p:ph idx="1"/>
          </p:nvPr>
        </p:nvSpPr>
        <p:spPr>
          <a:xfrm>
            <a:off x="468313" y="1844675"/>
            <a:ext cx="8229600" cy="5013325"/>
          </a:xfrm>
        </p:spPr>
        <p:txBody>
          <a:bodyPr/>
          <a:lstStyle/>
          <a:p>
            <a:pPr marL="609600" indent="-609600" eaLnBrk="1" hangingPunct="1">
              <a:buFont typeface="Wingdings 2" pitchFamily="18" charset="2"/>
              <a:buNone/>
            </a:pPr>
            <a:r>
              <a:rPr lang="en-US" smtClean="0"/>
              <a:t>1. Faktor-faktor yg mempengaruhi perencanaan</a:t>
            </a:r>
          </a:p>
          <a:p>
            <a:pPr marL="609600" indent="-609600" eaLnBrk="1" hangingPunct="1">
              <a:buFont typeface="Wingdings" pitchFamily="2" charset="2"/>
              <a:buNone/>
            </a:pPr>
            <a:r>
              <a:rPr lang="en-US" smtClean="0"/>
              <a:t>2. Menentukan tujuan &amp; </a:t>
            </a:r>
            <a:r>
              <a:rPr lang="en-US" i="1" smtClean="0"/>
              <a:t>outcome</a:t>
            </a:r>
            <a:r>
              <a:rPr lang="en-US" smtClean="0"/>
              <a:t> yg diharapkan</a:t>
            </a:r>
          </a:p>
          <a:p>
            <a:pPr marL="609600" indent="-609600" eaLnBrk="1" hangingPunct="1">
              <a:buFont typeface="Wingdings" pitchFamily="2" charset="2"/>
              <a:buNone/>
            </a:pPr>
            <a:r>
              <a:rPr lang="en-US" smtClean="0"/>
              <a:t>3. Identifikasi tujuan jangka pendek</a:t>
            </a:r>
          </a:p>
          <a:p>
            <a:pPr marL="609600" indent="-609600" eaLnBrk="1" hangingPunct="1">
              <a:buFont typeface="Wingdings" pitchFamily="2" charset="2"/>
              <a:buNone/>
            </a:pPr>
            <a:r>
              <a:rPr lang="en-US" smtClean="0"/>
              <a:t>4. Mengembangkan rencana</a:t>
            </a:r>
          </a:p>
          <a:p>
            <a:pPr marL="609600" indent="-609600" eaLnBrk="1" hangingPunct="1">
              <a:buFont typeface="Wingdings" pitchFamily="2" charset="2"/>
              <a:buNone/>
            </a:pPr>
            <a:endParaRPr lang="en-US" smtClean="0"/>
          </a:p>
          <a:p>
            <a:pPr marL="609600" indent="-609600" eaLnBrk="1" hangingPunct="1">
              <a:buFont typeface="Wingdings" pitchFamily="2" charset="2"/>
              <a:buAutoNum type="arabicPeriod"/>
            </a:pPr>
            <a:endParaRPr lang="en-US" smtClean="0"/>
          </a:p>
          <a:p>
            <a:pPr marL="609600" indent="-609600" eaLnBrk="1" hangingPunct="1">
              <a:buFont typeface="Wingdings" pitchFamily="2" charset="2"/>
              <a:buAutoNum type="arabicPeriod"/>
            </a:pPr>
            <a:endParaRPr lang="en-US" smtClean="0"/>
          </a:p>
          <a:p>
            <a:pPr marL="609600" indent="-609600" eaLnBrk="1" hangingPunct="1">
              <a:buFont typeface="Wingdings" pitchFamily="2" charset="2"/>
              <a:buAutoNum type="arabicPeriod"/>
            </a:pPr>
            <a:endParaRPr lang="en-US" smtClean="0"/>
          </a:p>
        </p:txBody>
      </p:sp>
      <p:sp>
        <p:nvSpPr>
          <p:cNvPr id="5" name="Rectangle 2"/>
          <p:cNvSpPr txBox="1">
            <a:spLocks noChangeArrowheads="1"/>
          </p:cNvSpPr>
          <p:nvPr/>
        </p:nvSpPr>
        <p:spPr bwMode="auto">
          <a:xfrm>
            <a:off x="468313" y="3789363"/>
            <a:ext cx="6480175" cy="792162"/>
          </a:xfrm>
          <a:prstGeom prst="rect">
            <a:avLst/>
          </a:prstGeom>
          <a:solidFill>
            <a:srgbClr val="FF0000"/>
          </a:solidFill>
          <a:ln w="9525">
            <a:noFill/>
            <a:miter lim="800000"/>
            <a:headEnd/>
            <a:tailEnd/>
          </a:ln>
        </p:spPr>
        <p:txBody>
          <a:bodyPr lIns="0" rIns="0" bIns="0" anchor="b">
            <a:normAutofit lnSpcReduction="10000"/>
          </a:bodyPr>
          <a:lstStyle/>
          <a:p>
            <a:pPr marL="484632" eaLnBrk="1" fontAlgn="auto" hangingPunct="1">
              <a:spcAft>
                <a:spcPts val="0"/>
              </a:spcAft>
              <a:defRPr/>
            </a:pPr>
            <a:r>
              <a:rPr lang="en-US" sz="5000" dirty="0">
                <a:solidFill>
                  <a:schemeClr val="accent1">
                    <a:tint val="83000"/>
                    <a:satMod val="150000"/>
                  </a:schemeClr>
                </a:solidFill>
                <a:latin typeface="+mj-lt"/>
                <a:ea typeface="+mj-ea"/>
                <a:cs typeface="+mj-cs"/>
              </a:rPr>
              <a:t>C. Implement Plan</a:t>
            </a:r>
          </a:p>
        </p:txBody>
      </p:sp>
      <p:sp>
        <p:nvSpPr>
          <p:cNvPr id="6" name="Rectangle 3"/>
          <p:cNvSpPr txBox="1">
            <a:spLocks noChangeArrowheads="1"/>
          </p:cNvSpPr>
          <p:nvPr/>
        </p:nvSpPr>
        <p:spPr bwMode="auto">
          <a:xfrm>
            <a:off x="468313" y="4797425"/>
            <a:ext cx="8229600" cy="1655763"/>
          </a:xfrm>
          <a:prstGeom prst="rect">
            <a:avLst/>
          </a:prstGeom>
          <a:solidFill>
            <a:schemeClr val="accent3">
              <a:lumMod val="75000"/>
            </a:schemeClr>
          </a:solidFill>
          <a:ln w="9525">
            <a:noFill/>
            <a:miter lim="800000"/>
            <a:headEnd/>
            <a:tailEnd/>
          </a:ln>
        </p:spPr>
        <p:txBody>
          <a:bodyPr/>
          <a:lstStyle/>
          <a:p>
            <a:pPr marL="609600" indent="-609600" eaLnBrk="1" hangingPunct="1">
              <a:spcBef>
                <a:spcPct val="20000"/>
              </a:spcBef>
              <a:buClr>
                <a:srgbClr val="0BD0D9"/>
              </a:buClr>
              <a:buSzPct val="95000"/>
              <a:buFont typeface="Wingdings" pitchFamily="2" charset="2"/>
              <a:buNone/>
              <a:defRPr/>
            </a:pPr>
            <a:r>
              <a:rPr lang="en-US" sz="2600" dirty="0">
                <a:latin typeface="+mn-lt"/>
              </a:rPr>
              <a:t>1. </a:t>
            </a:r>
            <a:r>
              <a:rPr lang="en-US" sz="2600" dirty="0" err="1">
                <a:latin typeface="+mn-lt"/>
              </a:rPr>
              <a:t>Gunakan</a:t>
            </a:r>
            <a:r>
              <a:rPr lang="en-US" sz="2600" dirty="0">
                <a:latin typeface="+mn-lt"/>
              </a:rPr>
              <a:t> </a:t>
            </a:r>
            <a:r>
              <a:rPr lang="en-US" sz="2600" dirty="0" err="1">
                <a:latin typeface="+mn-lt"/>
              </a:rPr>
              <a:t>prosedur</a:t>
            </a:r>
            <a:r>
              <a:rPr lang="en-US" sz="2600" dirty="0">
                <a:latin typeface="+mn-lt"/>
              </a:rPr>
              <a:t> &amp; </a:t>
            </a:r>
            <a:r>
              <a:rPr lang="en-US" sz="2600" dirty="0" err="1">
                <a:latin typeface="+mn-lt"/>
              </a:rPr>
              <a:t>teknik</a:t>
            </a:r>
            <a:r>
              <a:rPr lang="en-US" sz="2600" dirty="0">
                <a:latin typeface="+mn-lt"/>
              </a:rPr>
              <a:t> </a:t>
            </a:r>
            <a:r>
              <a:rPr lang="en-US" sz="2600" dirty="0" err="1">
                <a:latin typeface="+mn-lt"/>
              </a:rPr>
              <a:t>sesuai</a:t>
            </a:r>
            <a:r>
              <a:rPr lang="en-US" sz="2600" dirty="0">
                <a:latin typeface="+mn-lt"/>
              </a:rPr>
              <a:t> </a:t>
            </a:r>
            <a:r>
              <a:rPr lang="en-US" sz="2600" dirty="0" err="1">
                <a:latin typeface="+mn-lt"/>
              </a:rPr>
              <a:t>rencana</a:t>
            </a:r>
            <a:r>
              <a:rPr lang="en-US" sz="2600" dirty="0">
                <a:latin typeface="+mn-lt"/>
              </a:rPr>
              <a:t> &amp; </a:t>
            </a:r>
            <a:r>
              <a:rPr lang="en-US" sz="2600" dirty="0" err="1">
                <a:latin typeface="+mn-lt"/>
              </a:rPr>
              <a:t>tujuan</a:t>
            </a:r>
            <a:r>
              <a:rPr lang="en-US" sz="2600" dirty="0">
                <a:latin typeface="+mn-lt"/>
              </a:rPr>
              <a:t> </a:t>
            </a:r>
            <a:r>
              <a:rPr lang="en-US" sz="2600" dirty="0" err="1">
                <a:latin typeface="+mn-lt"/>
              </a:rPr>
              <a:t>yg</a:t>
            </a:r>
            <a:r>
              <a:rPr lang="en-US" sz="2600" dirty="0">
                <a:latin typeface="+mn-lt"/>
              </a:rPr>
              <a:t> </a:t>
            </a:r>
            <a:r>
              <a:rPr lang="en-US" sz="2600" dirty="0" err="1">
                <a:latin typeface="+mn-lt"/>
              </a:rPr>
              <a:t>diharapkan</a:t>
            </a:r>
            <a:endParaRPr lang="en-US" sz="2600" dirty="0">
              <a:latin typeface="+mn-lt"/>
            </a:endParaRPr>
          </a:p>
          <a:p>
            <a:pPr marL="609600" indent="-609600" eaLnBrk="1" hangingPunct="1">
              <a:spcBef>
                <a:spcPct val="20000"/>
              </a:spcBef>
              <a:buClr>
                <a:srgbClr val="0BD0D9"/>
              </a:buClr>
              <a:buSzPct val="95000"/>
              <a:buFont typeface="Wingdings" pitchFamily="2" charset="2"/>
              <a:buNone/>
              <a:defRPr/>
            </a:pPr>
            <a:r>
              <a:rPr lang="en-US" sz="2600" dirty="0">
                <a:latin typeface="+mn-lt"/>
              </a:rPr>
              <a:t>2. </a:t>
            </a:r>
            <a:r>
              <a:rPr lang="en-US" sz="2600" dirty="0" err="1">
                <a:latin typeface="+mn-lt"/>
              </a:rPr>
              <a:t>Libatkan</a:t>
            </a:r>
            <a:r>
              <a:rPr lang="en-US" sz="2600" dirty="0">
                <a:latin typeface="+mn-lt"/>
              </a:rPr>
              <a:t> </a:t>
            </a:r>
            <a:r>
              <a:rPr lang="en-US" sz="2600" dirty="0" err="1">
                <a:latin typeface="+mn-lt"/>
              </a:rPr>
              <a:t>pasien</a:t>
            </a:r>
            <a:r>
              <a:rPr lang="en-US" sz="2600" dirty="0">
                <a:latin typeface="+mn-lt"/>
              </a:rPr>
              <a:t> &amp; </a:t>
            </a:r>
            <a:r>
              <a:rPr lang="en-US" sz="2600" dirty="0" err="1">
                <a:latin typeface="+mn-lt"/>
              </a:rPr>
              <a:t>keluarganya</a:t>
            </a:r>
            <a:endParaRPr lang="en-US" sz="2600" dirty="0">
              <a:latin typeface="+mn-lt"/>
            </a:endParaRPr>
          </a:p>
        </p:txBody>
      </p:sp>
    </p:spTree>
  </p:cSld>
  <p:clrMapOvr>
    <a:masterClrMapping/>
  </p:clrMapOvr>
  <p:transition>
    <p:wedg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457200" y="704850"/>
            <a:ext cx="8229600" cy="779463"/>
          </a:xfrm>
          <a:solidFill>
            <a:srgbClr val="FF0000"/>
          </a:solidFill>
        </p:spPr>
        <p:txBody>
          <a:bodyPr>
            <a:normAutofit fontScale="90000"/>
          </a:bodyPr>
          <a:lstStyle/>
          <a:p>
            <a:pPr marL="484632" eaLnBrk="1" fontAlgn="auto" hangingPunct="1">
              <a:spcAft>
                <a:spcPts val="0"/>
              </a:spcAft>
              <a:defRPr/>
            </a:pPr>
            <a:r>
              <a:rPr lang="en-US" dirty="0">
                <a:solidFill>
                  <a:schemeClr val="accent1">
                    <a:tint val="83000"/>
                    <a:satMod val="150000"/>
                  </a:schemeClr>
                </a:solidFill>
              </a:rPr>
              <a:t>D. Evaluate Plan</a:t>
            </a:r>
          </a:p>
        </p:txBody>
      </p:sp>
      <p:sp>
        <p:nvSpPr>
          <p:cNvPr id="51203" name="Rectangle 3"/>
          <p:cNvSpPr>
            <a:spLocks noGrp="1" noChangeArrowheads="1"/>
          </p:cNvSpPr>
          <p:nvPr>
            <p:ph idx="1"/>
          </p:nvPr>
        </p:nvSpPr>
        <p:spPr>
          <a:xfrm>
            <a:off x="468313" y="1773238"/>
            <a:ext cx="8229600" cy="1152525"/>
          </a:xfrm>
          <a:solidFill>
            <a:schemeClr val="accent3">
              <a:lumMod val="60000"/>
              <a:lumOff val="40000"/>
            </a:schemeClr>
          </a:solidFill>
        </p:spPr>
        <p:txBody>
          <a:bodyPr/>
          <a:lstStyle/>
          <a:p>
            <a:pPr marL="609600" indent="-609600" eaLnBrk="1" hangingPunct="1">
              <a:buFont typeface="Wingdings" pitchFamily="2" charset="2"/>
              <a:buNone/>
              <a:defRPr/>
            </a:pPr>
            <a:r>
              <a:rPr lang="en-US" dirty="0" smtClean="0"/>
              <a:t>1. </a:t>
            </a:r>
            <a:r>
              <a:rPr lang="en-US" dirty="0" err="1" smtClean="0"/>
              <a:t>Bandingkan</a:t>
            </a:r>
            <a:r>
              <a:rPr lang="en-US" dirty="0" smtClean="0"/>
              <a:t> data </a:t>
            </a:r>
            <a:r>
              <a:rPr lang="en-US" dirty="0" err="1" smtClean="0"/>
              <a:t>asli</a:t>
            </a:r>
            <a:r>
              <a:rPr lang="en-US" dirty="0" smtClean="0"/>
              <a:t> </a:t>
            </a:r>
            <a:r>
              <a:rPr lang="en-US" dirty="0" err="1" smtClean="0"/>
              <a:t>dgn</a:t>
            </a:r>
            <a:r>
              <a:rPr lang="en-US" dirty="0" smtClean="0"/>
              <a:t> data </a:t>
            </a:r>
            <a:r>
              <a:rPr lang="en-US" dirty="0" err="1" smtClean="0"/>
              <a:t>terbaru</a:t>
            </a:r>
            <a:endParaRPr lang="en-US" dirty="0" smtClean="0"/>
          </a:p>
          <a:p>
            <a:pPr marL="609600" indent="-609600" eaLnBrk="1" hangingPunct="1">
              <a:buFont typeface="Wingdings" pitchFamily="2" charset="2"/>
              <a:buNone/>
              <a:defRPr/>
            </a:pPr>
            <a:r>
              <a:rPr lang="en-US" dirty="0" smtClean="0"/>
              <a:t>2. </a:t>
            </a:r>
            <a:r>
              <a:rPr lang="en-US" dirty="0" err="1" smtClean="0"/>
              <a:t>Identifikasi</a:t>
            </a:r>
            <a:r>
              <a:rPr lang="en-US" dirty="0" smtClean="0"/>
              <a:t> </a:t>
            </a:r>
            <a:r>
              <a:rPr lang="en-US" dirty="0" err="1" smtClean="0"/>
              <a:t>tujuan</a:t>
            </a:r>
            <a:r>
              <a:rPr lang="en-US" dirty="0" smtClean="0"/>
              <a:t> &amp; </a:t>
            </a:r>
            <a:r>
              <a:rPr lang="en-US" dirty="0" err="1" smtClean="0"/>
              <a:t>hasil</a:t>
            </a:r>
            <a:r>
              <a:rPr lang="en-US" dirty="0" smtClean="0"/>
              <a:t> </a:t>
            </a:r>
            <a:r>
              <a:rPr lang="en-US" dirty="0" err="1" smtClean="0"/>
              <a:t>utk</a:t>
            </a:r>
            <a:r>
              <a:rPr lang="en-US" dirty="0" smtClean="0"/>
              <a:t> </a:t>
            </a:r>
            <a:r>
              <a:rPr lang="en-US" dirty="0" err="1" smtClean="0"/>
              <a:t>modifikasi</a:t>
            </a:r>
            <a:endParaRPr lang="en-US" dirty="0" smtClean="0"/>
          </a:p>
          <a:p>
            <a:pPr marL="609600" indent="-609600" eaLnBrk="1" hangingPunct="1">
              <a:defRPr/>
            </a:pPr>
            <a:endParaRPr lang="en-US" dirty="0" smtClean="0"/>
          </a:p>
        </p:txBody>
      </p:sp>
      <p:sp>
        <p:nvSpPr>
          <p:cNvPr id="4" name="Rectangle 2"/>
          <p:cNvSpPr txBox="1">
            <a:spLocks noChangeArrowheads="1"/>
          </p:cNvSpPr>
          <p:nvPr/>
        </p:nvSpPr>
        <p:spPr bwMode="auto">
          <a:xfrm>
            <a:off x="611188" y="3141663"/>
            <a:ext cx="8229600" cy="850900"/>
          </a:xfrm>
          <a:prstGeom prst="rect">
            <a:avLst/>
          </a:prstGeom>
          <a:solidFill>
            <a:srgbClr val="FF0000"/>
          </a:solidFill>
          <a:ln w="9525">
            <a:noFill/>
            <a:miter lim="800000"/>
            <a:headEnd/>
            <a:tailEnd/>
          </a:ln>
        </p:spPr>
        <p:txBody>
          <a:bodyPr lIns="0" rIns="0" bIns="0" anchor="b">
            <a:normAutofit/>
          </a:bodyPr>
          <a:lstStyle/>
          <a:p>
            <a:pPr marL="484632" eaLnBrk="1" fontAlgn="auto" hangingPunct="1">
              <a:spcAft>
                <a:spcPts val="0"/>
              </a:spcAft>
              <a:defRPr/>
            </a:pPr>
            <a:r>
              <a:rPr lang="en-US" sz="5000">
                <a:solidFill>
                  <a:schemeClr val="accent1">
                    <a:tint val="83000"/>
                    <a:satMod val="150000"/>
                  </a:schemeClr>
                </a:solidFill>
                <a:latin typeface="+mj-lt"/>
                <a:ea typeface="+mj-ea"/>
                <a:cs typeface="+mj-cs"/>
              </a:rPr>
              <a:t>E. Home Program</a:t>
            </a:r>
            <a:endParaRPr lang="en-US" sz="5000" dirty="0">
              <a:solidFill>
                <a:schemeClr val="accent1">
                  <a:tint val="83000"/>
                  <a:satMod val="150000"/>
                </a:schemeClr>
              </a:solidFill>
              <a:latin typeface="+mj-lt"/>
              <a:ea typeface="+mj-ea"/>
              <a:cs typeface="+mj-cs"/>
            </a:endParaRPr>
          </a:p>
        </p:txBody>
      </p:sp>
      <p:sp>
        <p:nvSpPr>
          <p:cNvPr id="5" name="Rectangle 3"/>
          <p:cNvSpPr txBox="1">
            <a:spLocks noChangeArrowheads="1"/>
          </p:cNvSpPr>
          <p:nvPr/>
        </p:nvSpPr>
        <p:spPr bwMode="auto">
          <a:xfrm>
            <a:off x="684213" y="4221163"/>
            <a:ext cx="8208962" cy="935037"/>
          </a:xfrm>
          <a:prstGeom prst="rect">
            <a:avLst/>
          </a:prstGeom>
          <a:solidFill>
            <a:schemeClr val="accent3">
              <a:lumMod val="60000"/>
              <a:lumOff val="40000"/>
            </a:schemeClr>
          </a:solidFill>
          <a:ln w="9525">
            <a:noFill/>
            <a:miter lim="800000"/>
            <a:headEnd/>
            <a:tailEnd/>
          </a:ln>
        </p:spPr>
        <p:txBody>
          <a:bodyPr/>
          <a:lstStyle/>
          <a:p>
            <a:pPr marL="273050" indent="-273050" eaLnBrk="1" hangingPunct="1">
              <a:spcBef>
                <a:spcPct val="20000"/>
              </a:spcBef>
              <a:buClr>
                <a:srgbClr val="0BD0D9"/>
              </a:buClr>
              <a:buSzPct val="95000"/>
              <a:buFont typeface="Wingdings" pitchFamily="2" charset="2"/>
              <a:buNone/>
              <a:defRPr/>
            </a:pPr>
            <a:r>
              <a:rPr lang="en-US" sz="2600">
                <a:latin typeface="+mn-lt"/>
              </a:rPr>
              <a:t>Merupakan perluasan dr pengembangan</a:t>
            </a:r>
          </a:p>
          <a:p>
            <a:pPr marL="273050" indent="-273050" eaLnBrk="1" hangingPunct="1">
              <a:spcBef>
                <a:spcPct val="20000"/>
              </a:spcBef>
              <a:buClr>
                <a:srgbClr val="0BD0D9"/>
              </a:buClr>
              <a:buSzPct val="95000"/>
              <a:buFont typeface="Wingdings" pitchFamily="2" charset="2"/>
              <a:buNone/>
              <a:defRPr/>
            </a:pPr>
            <a:r>
              <a:rPr lang="en-US" sz="2600">
                <a:latin typeface="+mn-lt"/>
              </a:rPr>
              <a:t>perencanaan </a:t>
            </a:r>
            <a:endParaRPr lang="en-US" sz="2600" dirty="0">
              <a:latin typeface="+mn-lt"/>
            </a:endParaRPr>
          </a:p>
        </p:txBody>
      </p:sp>
    </p:spTree>
  </p:cSld>
  <p:clrMapOvr>
    <a:masterClrMapping/>
  </p:clrMapOvr>
  <p:transition>
    <p:wedg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p:txBody>
          <a:bodyPr/>
          <a:lstStyle/>
          <a:p>
            <a:pPr marL="484632" eaLnBrk="1" fontAlgn="auto" hangingPunct="1">
              <a:spcAft>
                <a:spcPts val="0"/>
              </a:spcAft>
              <a:defRPr/>
            </a:pPr>
            <a:r>
              <a:rPr lang="en-US" smtClean="0">
                <a:solidFill>
                  <a:schemeClr val="accent1">
                    <a:tint val="83000"/>
                    <a:satMod val="150000"/>
                  </a:schemeClr>
                </a:solidFill>
              </a:rPr>
              <a:t>THANK YOU VERY MUCH</a:t>
            </a:r>
          </a:p>
        </p:txBody>
      </p:sp>
      <p:graphicFrame>
        <p:nvGraphicFramePr>
          <p:cNvPr id="7170" name="Object 3"/>
          <p:cNvGraphicFramePr>
            <a:graphicFrameLocks noChangeAspect="1"/>
          </p:cNvGraphicFramePr>
          <p:nvPr/>
        </p:nvGraphicFramePr>
        <p:xfrm>
          <a:off x="4876800" y="1524000"/>
          <a:ext cx="3927475" cy="4438650"/>
        </p:xfrm>
        <a:graphic>
          <a:graphicData uri="http://schemas.openxmlformats.org/presentationml/2006/ole">
            <p:oleObj spid="_x0000_s7170" name="Clip" r:id="rId3" imgW="2241720" imgH="2533320" progId="">
              <p:embed/>
            </p:oleObj>
          </a:graphicData>
        </a:graphic>
      </p:graphicFrame>
    </p:spTree>
  </p:cSld>
  <p:clrMapOvr>
    <a:masterClrMapping/>
  </p:clrMapOvr>
  <p:transition>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563910"/>
          </a:xfrm>
        </p:spPr>
        <p:txBody>
          <a:bodyPr>
            <a:normAutofit fontScale="90000"/>
          </a:bodyPr>
          <a:lstStyle/>
          <a:p>
            <a:pPr marL="484632" eaLnBrk="1" fontAlgn="auto" hangingPunct="1">
              <a:spcAft>
                <a:spcPts val="0"/>
              </a:spcAft>
              <a:defRPr/>
            </a:pPr>
            <a:r>
              <a:rPr lang="en-US" b="1" dirty="0" err="1" smtClean="0">
                <a:solidFill>
                  <a:schemeClr val="accent1">
                    <a:tint val="83000"/>
                    <a:satMod val="150000"/>
                  </a:schemeClr>
                </a:solidFill>
              </a:rPr>
              <a:t>Pendahuluan</a:t>
            </a:r>
            <a:r>
              <a:rPr lang="en-US" b="1" dirty="0" smtClean="0">
                <a:solidFill>
                  <a:schemeClr val="accent1">
                    <a:tint val="83000"/>
                    <a:satMod val="150000"/>
                  </a:schemeClr>
                </a:solidFill>
              </a:rPr>
              <a:t> </a:t>
            </a:r>
            <a:endParaRPr lang="en-US" dirty="0">
              <a:solidFill>
                <a:schemeClr val="accent1">
                  <a:tint val="83000"/>
                  <a:satMod val="150000"/>
                </a:schemeClr>
              </a:solidFill>
            </a:endParaRPr>
          </a:p>
        </p:txBody>
      </p:sp>
      <p:sp>
        <p:nvSpPr>
          <p:cNvPr id="16387" name="Content Placeholder 2"/>
          <p:cNvSpPr>
            <a:spLocks noGrp="1"/>
          </p:cNvSpPr>
          <p:nvPr>
            <p:ph idx="1"/>
          </p:nvPr>
        </p:nvSpPr>
        <p:spPr>
          <a:xfrm>
            <a:off x="179512" y="1268760"/>
            <a:ext cx="8784976" cy="5589240"/>
          </a:xfrm>
        </p:spPr>
        <p:txBody>
          <a:bodyPr/>
          <a:lstStyle/>
          <a:p>
            <a:pPr eaLnBrk="1" hangingPunct="1"/>
            <a:r>
              <a:rPr lang="en-US" dirty="0" err="1" smtClean="0"/>
              <a:t>Terapi</a:t>
            </a:r>
            <a:r>
              <a:rPr lang="en-US" dirty="0" smtClean="0"/>
              <a:t> </a:t>
            </a:r>
            <a:r>
              <a:rPr lang="en-US" dirty="0" err="1" smtClean="0"/>
              <a:t>Latihan</a:t>
            </a:r>
            <a:r>
              <a:rPr lang="en-US" dirty="0" smtClean="0"/>
              <a:t> </a:t>
            </a:r>
            <a:r>
              <a:rPr lang="en-US" dirty="0" err="1" smtClean="0"/>
              <a:t>dapat</a:t>
            </a:r>
            <a:r>
              <a:rPr lang="en-US" dirty="0" smtClean="0"/>
              <a:t> </a:t>
            </a:r>
            <a:r>
              <a:rPr lang="en-US" dirty="0" err="1" smtClean="0"/>
              <a:t>membantu</a:t>
            </a:r>
            <a:r>
              <a:rPr lang="en-US" dirty="0" smtClean="0"/>
              <a:t> </a:t>
            </a:r>
            <a:r>
              <a:rPr lang="en-US" dirty="0" err="1" smtClean="0"/>
              <a:t>bagian</a:t>
            </a:r>
            <a:r>
              <a:rPr lang="en-US" dirty="0" smtClean="0"/>
              <a:t> </a:t>
            </a:r>
            <a:r>
              <a:rPr lang="en-US" dirty="0" err="1" smtClean="0"/>
              <a:t>tubuh</a:t>
            </a:r>
            <a:r>
              <a:rPr lang="en-US" dirty="0" smtClean="0"/>
              <a:t> </a:t>
            </a:r>
            <a:r>
              <a:rPr lang="en-US" dirty="0" err="1" smtClean="0"/>
              <a:t>cidera</a:t>
            </a:r>
            <a:r>
              <a:rPr lang="en-US" dirty="0" smtClean="0"/>
              <a:t> </a:t>
            </a:r>
            <a:r>
              <a:rPr lang="en-US" dirty="0" err="1" smtClean="0"/>
              <a:t>untuk</a:t>
            </a:r>
            <a:r>
              <a:rPr lang="en-US" dirty="0" smtClean="0"/>
              <a:t> </a:t>
            </a:r>
            <a:r>
              <a:rPr lang="en-US" dirty="0" err="1" smtClean="0"/>
              <a:t>kembali</a:t>
            </a:r>
            <a:r>
              <a:rPr lang="en-US" dirty="0" smtClean="0"/>
              <a:t> </a:t>
            </a:r>
            <a:r>
              <a:rPr lang="en-US" dirty="0" err="1" smtClean="0"/>
              <a:t>berfungsi</a:t>
            </a:r>
            <a:r>
              <a:rPr lang="en-US" dirty="0" smtClean="0"/>
              <a:t> </a:t>
            </a:r>
            <a:r>
              <a:rPr lang="en-US" dirty="0" err="1" smtClean="0"/>
              <a:t>secara</a:t>
            </a:r>
            <a:r>
              <a:rPr lang="en-US" dirty="0" smtClean="0"/>
              <a:t> normal.</a:t>
            </a:r>
          </a:p>
          <a:p>
            <a:pPr eaLnBrk="1" hangingPunct="1"/>
            <a:r>
              <a:rPr lang="en-US" dirty="0" smtClean="0"/>
              <a:t>Ft </a:t>
            </a:r>
            <a:r>
              <a:rPr lang="en-US" dirty="0" err="1" smtClean="0"/>
              <a:t>memberikan</a:t>
            </a:r>
            <a:r>
              <a:rPr lang="en-US" dirty="0" smtClean="0"/>
              <a:t> </a:t>
            </a:r>
            <a:r>
              <a:rPr lang="en-US" dirty="0" err="1" smtClean="0"/>
              <a:t>terapi</a:t>
            </a:r>
            <a:r>
              <a:rPr lang="en-US" dirty="0" smtClean="0"/>
              <a:t> </a:t>
            </a:r>
            <a:r>
              <a:rPr lang="en-US" dirty="0" err="1" smtClean="0"/>
              <a:t>latihan</a:t>
            </a:r>
            <a:r>
              <a:rPr lang="en-US" dirty="0" smtClean="0"/>
              <a:t> </a:t>
            </a:r>
            <a:r>
              <a:rPr lang="en-US" dirty="0" err="1" smtClean="0"/>
              <a:t>dengan</a:t>
            </a:r>
            <a:r>
              <a:rPr lang="en-US" dirty="0" smtClean="0"/>
              <a:t>  </a:t>
            </a:r>
            <a:r>
              <a:rPr lang="en-US" dirty="0" err="1" smtClean="0"/>
              <a:t>terlebih</a:t>
            </a:r>
            <a:r>
              <a:rPr lang="en-US" dirty="0" smtClean="0"/>
              <a:t> </a:t>
            </a:r>
            <a:r>
              <a:rPr lang="en-US" dirty="0" err="1" smtClean="0"/>
              <a:t>dahulu</a:t>
            </a:r>
            <a:r>
              <a:rPr lang="en-US" dirty="0" smtClean="0"/>
              <a:t> </a:t>
            </a:r>
            <a:r>
              <a:rPr lang="en-US" dirty="0" err="1" smtClean="0"/>
              <a:t>melakukan</a:t>
            </a:r>
            <a:r>
              <a:rPr lang="en-US" dirty="0" smtClean="0"/>
              <a:t> </a:t>
            </a:r>
            <a:r>
              <a:rPr lang="en-US" dirty="0" err="1" smtClean="0"/>
              <a:t>evaluasi</a:t>
            </a:r>
            <a:r>
              <a:rPr lang="en-US" dirty="0" smtClean="0"/>
              <a:t>, </a:t>
            </a:r>
            <a:r>
              <a:rPr lang="en-US" dirty="0" err="1" smtClean="0"/>
              <a:t>perencanaan</a:t>
            </a:r>
            <a:r>
              <a:rPr lang="en-US" dirty="0" smtClean="0"/>
              <a:t>, </a:t>
            </a:r>
            <a:r>
              <a:rPr lang="en-US" dirty="0" err="1" smtClean="0"/>
              <a:t>penyusunan</a:t>
            </a:r>
            <a:r>
              <a:rPr lang="en-US" dirty="0" smtClean="0"/>
              <a:t> </a:t>
            </a:r>
            <a:r>
              <a:rPr lang="en-US" dirty="0" err="1" smtClean="0"/>
              <a:t>dan</a:t>
            </a:r>
            <a:r>
              <a:rPr lang="en-US" dirty="0" smtClean="0"/>
              <a:t> </a:t>
            </a:r>
            <a:r>
              <a:rPr lang="en-US" dirty="0" err="1" smtClean="0"/>
              <a:t>memberikan</a:t>
            </a:r>
            <a:r>
              <a:rPr lang="en-US" dirty="0" smtClean="0"/>
              <a:t> program </a:t>
            </a:r>
            <a:r>
              <a:rPr lang="en-US" dirty="0" err="1" smtClean="0"/>
              <a:t>kepada</a:t>
            </a:r>
            <a:r>
              <a:rPr lang="en-US" dirty="0" smtClean="0"/>
              <a:t> </a:t>
            </a:r>
            <a:r>
              <a:rPr lang="en-US" dirty="0" err="1" smtClean="0"/>
              <a:t>pasien</a:t>
            </a:r>
            <a:r>
              <a:rPr lang="en-US" dirty="0" smtClean="0"/>
              <a:t>  </a:t>
            </a:r>
            <a:r>
              <a:rPr lang="en-US" dirty="0" err="1" smtClean="0"/>
              <a:t>atas</a:t>
            </a:r>
            <a:r>
              <a:rPr lang="en-US" dirty="0" smtClean="0"/>
              <a:t> </a:t>
            </a:r>
            <a:r>
              <a:rPr lang="en-US" dirty="0" err="1" smtClean="0"/>
              <a:t>bagian</a:t>
            </a:r>
            <a:r>
              <a:rPr lang="en-US" dirty="0" smtClean="0"/>
              <a:t> </a:t>
            </a:r>
            <a:r>
              <a:rPr lang="en-US" dirty="0" err="1" smtClean="0"/>
              <a:t>tubuh</a:t>
            </a:r>
            <a:r>
              <a:rPr lang="en-US" dirty="0" smtClean="0"/>
              <a:t> yang </a:t>
            </a:r>
            <a:r>
              <a:rPr lang="en-US" dirty="0" err="1" smtClean="0"/>
              <a:t>fungsinya</a:t>
            </a:r>
            <a:r>
              <a:rPr lang="en-US" dirty="0" smtClean="0"/>
              <a:t> </a:t>
            </a:r>
            <a:r>
              <a:rPr lang="en-US" dirty="0" err="1" smtClean="0"/>
              <a:t>dipulihkan</a:t>
            </a:r>
            <a:r>
              <a:rPr lang="en-US" dirty="0" smtClean="0"/>
              <a:t>. </a:t>
            </a:r>
          </a:p>
          <a:p>
            <a:pPr eaLnBrk="1" hangingPunct="1"/>
            <a:r>
              <a:rPr lang="en-US" dirty="0" err="1" smtClean="0"/>
              <a:t>Latihan</a:t>
            </a:r>
            <a:r>
              <a:rPr lang="en-US" dirty="0" smtClean="0"/>
              <a:t>/ Exercise:</a:t>
            </a:r>
          </a:p>
          <a:p>
            <a:pPr lvl="1" eaLnBrk="1" hangingPunct="1"/>
            <a:r>
              <a:rPr lang="en-US" dirty="0" err="1" smtClean="0"/>
              <a:t>Menggunakan</a:t>
            </a:r>
            <a:r>
              <a:rPr lang="en-US" dirty="0" smtClean="0"/>
              <a:t> </a:t>
            </a:r>
            <a:r>
              <a:rPr lang="en-US" dirty="0" err="1" smtClean="0"/>
              <a:t>otot</a:t>
            </a:r>
            <a:r>
              <a:rPr lang="en-US" dirty="0" smtClean="0"/>
              <a:t> </a:t>
            </a:r>
            <a:r>
              <a:rPr lang="en-US" dirty="0" err="1" smtClean="0"/>
              <a:t>pada</a:t>
            </a:r>
            <a:r>
              <a:rPr lang="en-US" dirty="0" smtClean="0"/>
              <a:t> </a:t>
            </a:r>
            <a:r>
              <a:rPr lang="en-US" dirty="0" err="1" smtClean="0"/>
              <a:t>berbagai</a:t>
            </a:r>
            <a:r>
              <a:rPr lang="en-US" dirty="0" smtClean="0"/>
              <a:t> </a:t>
            </a:r>
            <a:r>
              <a:rPr lang="en-US" dirty="0" err="1" smtClean="0"/>
              <a:t>tipe</a:t>
            </a:r>
            <a:r>
              <a:rPr lang="en-US" dirty="0" smtClean="0"/>
              <a:t> </a:t>
            </a:r>
            <a:r>
              <a:rPr lang="en-US" dirty="0" err="1" smtClean="0"/>
              <a:t>usaha</a:t>
            </a:r>
            <a:r>
              <a:rPr lang="en-US" dirty="0" smtClean="0"/>
              <a:t> yang </a:t>
            </a:r>
            <a:r>
              <a:rPr lang="en-US" dirty="0" err="1" smtClean="0"/>
              <a:t>menyebabkan</a:t>
            </a:r>
            <a:r>
              <a:rPr lang="en-US" dirty="0" smtClean="0"/>
              <a:t> </a:t>
            </a:r>
            <a:r>
              <a:rPr lang="en-US" dirty="0" err="1" smtClean="0"/>
              <a:t>bagian</a:t>
            </a:r>
            <a:r>
              <a:rPr lang="en-US" dirty="0" smtClean="0"/>
              <a:t> </a:t>
            </a:r>
            <a:r>
              <a:rPr lang="en-US" dirty="0" err="1" smtClean="0"/>
              <a:t>tubuh</a:t>
            </a:r>
            <a:r>
              <a:rPr lang="en-US" dirty="0" smtClean="0"/>
              <a:t> </a:t>
            </a:r>
            <a:r>
              <a:rPr lang="en-US" dirty="0" err="1" smtClean="0"/>
              <a:t>tertentu</a:t>
            </a:r>
            <a:r>
              <a:rPr lang="en-US" dirty="0" smtClean="0"/>
              <a:t> </a:t>
            </a:r>
            <a:r>
              <a:rPr lang="en-US" dirty="0" err="1" smtClean="0"/>
              <a:t>bergerak</a:t>
            </a:r>
            <a:endParaRPr lang="en-US" dirty="0" smtClean="0"/>
          </a:p>
          <a:p>
            <a:pPr eaLnBrk="1" hangingPunct="1"/>
            <a:r>
              <a:rPr lang="en-US" dirty="0" err="1" smtClean="0"/>
              <a:t>Terapi</a:t>
            </a:r>
            <a:r>
              <a:rPr lang="en-US" dirty="0" smtClean="0"/>
              <a:t>/ Therapeutic:</a:t>
            </a:r>
          </a:p>
          <a:p>
            <a:pPr lvl="1" eaLnBrk="1" hangingPunct="1"/>
            <a:r>
              <a:rPr lang="en-US" dirty="0" err="1" smtClean="0"/>
              <a:t>Latihan</a:t>
            </a:r>
            <a:r>
              <a:rPr lang="en-US" dirty="0" smtClean="0"/>
              <a:t>/ Exercise </a:t>
            </a:r>
            <a:r>
              <a:rPr lang="en-US" dirty="0" err="1" smtClean="0"/>
              <a:t>menjadi</a:t>
            </a:r>
            <a:r>
              <a:rPr lang="en-US" dirty="0" smtClean="0"/>
              <a:t> </a:t>
            </a:r>
            <a:r>
              <a:rPr lang="en-US" dirty="0" err="1" smtClean="0"/>
              <a:t>bagian</a:t>
            </a:r>
            <a:r>
              <a:rPr lang="en-US" dirty="0" smtClean="0"/>
              <a:t> </a:t>
            </a:r>
            <a:r>
              <a:rPr lang="en-US" dirty="0" err="1" smtClean="0"/>
              <a:t>pengobatan</a:t>
            </a:r>
            <a:r>
              <a:rPr lang="en-US" dirty="0" smtClean="0"/>
              <a:t> </a:t>
            </a:r>
            <a:r>
              <a:rPr lang="en-US" dirty="0" err="1" smtClean="0"/>
              <a:t>di</a:t>
            </a:r>
            <a:r>
              <a:rPr lang="en-US" dirty="0" smtClean="0"/>
              <a:t> </a:t>
            </a:r>
            <a:r>
              <a:rPr lang="en-US" dirty="0" err="1" smtClean="0"/>
              <a:t>bawah</a:t>
            </a:r>
            <a:r>
              <a:rPr lang="en-US" dirty="0" smtClean="0"/>
              <a:t> </a:t>
            </a:r>
            <a:r>
              <a:rPr lang="en-US" dirty="0" err="1" smtClean="0"/>
              <a:t>pengawasan</a:t>
            </a:r>
            <a:r>
              <a:rPr lang="en-US" dirty="0" smtClean="0"/>
              <a:t>/ </a:t>
            </a:r>
            <a:r>
              <a:rPr lang="en-US" dirty="0" err="1" smtClean="0"/>
              <a:t>supervisi</a:t>
            </a:r>
            <a:r>
              <a:rPr lang="en-US" dirty="0" smtClean="0"/>
              <a:t> </a:t>
            </a:r>
            <a:r>
              <a:rPr lang="en-US" dirty="0" err="1" smtClean="0"/>
              <a:t>medis</a:t>
            </a:r>
            <a:r>
              <a:rPr lang="en-US" dirty="0" smtClean="0"/>
              <a:t> </a:t>
            </a:r>
            <a:r>
              <a:rPr lang="en-US" dirty="0" err="1" smtClean="0"/>
              <a:t>dan</a:t>
            </a:r>
            <a:r>
              <a:rPr lang="en-US" dirty="0" smtClean="0"/>
              <a:t> </a:t>
            </a:r>
            <a:r>
              <a:rPr lang="en-US" dirty="0" err="1" smtClean="0"/>
              <a:t>diresepkan</a:t>
            </a:r>
            <a:r>
              <a:rPr lang="en-US" dirty="0" smtClean="0"/>
              <a:t> </a:t>
            </a:r>
            <a:r>
              <a:rPr lang="en-US" dirty="0" err="1" smtClean="0"/>
              <a:t>dengan</a:t>
            </a:r>
            <a:r>
              <a:rPr lang="en-US" dirty="0" smtClean="0"/>
              <a:t> </a:t>
            </a:r>
            <a:r>
              <a:rPr lang="en-US" dirty="0" err="1" smtClean="0"/>
              <a:t>tepat</a:t>
            </a:r>
            <a:r>
              <a:rPr lang="en-US" dirty="0" smtClean="0"/>
              <a:t> </a:t>
            </a:r>
            <a:r>
              <a:rPr lang="en-US" dirty="0" err="1" smtClean="0"/>
              <a:t>oleh</a:t>
            </a:r>
            <a:r>
              <a:rPr lang="en-US" dirty="0" smtClean="0"/>
              <a:t> </a:t>
            </a:r>
            <a:r>
              <a:rPr lang="en-US" dirty="0" err="1" smtClean="0"/>
              <a:t>dokter</a:t>
            </a:r>
            <a:endParaRPr lang="en-US" dirty="0" smtClean="0"/>
          </a:p>
          <a:p>
            <a:pPr eaLnBrk="1" hangingPunct="1"/>
            <a:endParaRPr lang="en-US" dirty="0" smtClean="0"/>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4"/>
          <p:cNvSpPr>
            <a:spLocks noGrp="1" noChangeArrowheads="1"/>
          </p:cNvSpPr>
          <p:nvPr>
            <p:ph type="title"/>
          </p:nvPr>
        </p:nvSpPr>
        <p:spPr>
          <a:xfrm>
            <a:off x="457200" y="704850"/>
            <a:ext cx="8229600" cy="779463"/>
          </a:xfrm>
        </p:spPr>
        <p:txBody>
          <a:bodyPr>
            <a:normAutofit fontScale="90000"/>
          </a:bodyPr>
          <a:lstStyle/>
          <a:p>
            <a:pPr marL="484632" eaLnBrk="1" fontAlgn="auto" hangingPunct="1">
              <a:spcAft>
                <a:spcPts val="0"/>
              </a:spcAft>
              <a:defRPr/>
            </a:pPr>
            <a:r>
              <a:rPr lang="en-US" dirty="0" err="1" smtClean="0">
                <a:solidFill>
                  <a:schemeClr val="accent1">
                    <a:tint val="83000"/>
                    <a:satMod val="150000"/>
                  </a:schemeClr>
                </a:solidFill>
              </a:rPr>
              <a:t>Latihan</a:t>
            </a:r>
            <a:r>
              <a:rPr lang="en-US" dirty="0" smtClean="0">
                <a:solidFill>
                  <a:schemeClr val="accent1">
                    <a:tint val="83000"/>
                    <a:satMod val="150000"/>
                  </a:schemeClr>
                </a:solidFill>
              </a:rPr>
              <a:t>/ Exercise?</a:t>
            </a:r>
          </a:p>
        </p:txBody>
      </p:sp>
      <p:sp>
        <p:nvSpPr>
          <p:cNvPr id="6147" name="Rectangle 3"/>
          <p:cNvSpPr>
            <a:spLocks noGrp="1" noChangeArrowheads="1"/>
          </p:cNvSpPr>
          <p:nvPr>
            <p:ph idx="1"/>
          </p:nvPr>
        </p:nvSpPr>
        <p:spPr/>
        <p:txBody>
          <a:bodyPr/>
          <a:lstStyle/>
          <a:p>
            <a:pPr marL="0" indent="0" eaLnBrk="1" hangingPunct="1">
              <a:lnSpc>
                <a:spcPct val="90000"/>
              </a:lnSpc>
              <a:spcBef>
                <a:spcPct val="0"/>
              </a:spcBef>
              <a:buFont typeface="Wingdings" pitchFamily="2" charset="2"/>
              <a:buNone/>
            </a:pPr>
            <a:r>
              <a:rPr lang="en-US" b="1" smtClean="0"/>
              <a:t>Aktivitas Fisik?</a:t>
            </a:r>
            <a:endParaRPr lang="en-US" sz="2200" smtClean="0"/>
          </a:p>
          <a:p>
            <a:pPr marL="0" indent="0" eaLnBrk="1" hangingPunct="1">
              <a:lnSpc>
                <a:spcPct val="90000"/>
              </a:lnSpc>
              <a:spcBef>
                <a:spcPct val="0"/>
              </a:spcBef>
              <a:buFont typeface="Wingdings" pitchFamily="2" charset="2"/>
              <a:buNone/>
            </a:pPr>
            <a:r>
              <a:rPr lang="en-US" sz="2200" smtClean="0"/>
              <a:t>Peregerakan tubuh yang dihasilkan oleh aksi otot sehingga meningkatkan pengeluaran energi. Contoh : </a:t>
            </a:r>
            <a:r>
              <a:rPr lang="en-US" sz="2000" i="1" smtClean="0"/>
              <a:t>activities of daily living such as shopping, gardening, house</a:t>
            </a:r>
          </a:p>
          <a:p>
            <a:pPr marL="0" indent="0" eaLnBrk="1" hangingPunct="1">
              <a:lnSpc>
                <a:spcPct val="90000"/>
              </a:lnSpc>
              <a:spcBef>
                <a:spcPct val="0"/>
              </a:spcBef>
              <a:buFont typeface="Wingdings" pitchFamily="2" charset="2"/>
              <a:buNone/>
            </a:pPr>
            <a:r>
              <a:rPr lang="en-US" sz="2000" i="1" smtClean="0"/>
              <a:t>keeping, child rearing, work-related activities, etc</a:t>
            </a:r>
            <a:endParaRPr lang="en-US" sz="2000" smtClean="0"/>
          </a:p>
          <a:p>
            <a:pPr marL="0" indent="0" eaLnBrk="1" hangingPunct="1">
              <a:lnSpc>
                <a:spcPct val="90000"/>
              </a:lnSpc>
            </a:pPr>
            <a:endParaRPr lang="en-US" smtClean="0"/>
          </a:p>
          <a:p>
            <a:pPr marL="0" indent="0" eaLnBrk="1" hangingPunct="1">
              <a:lnSpc>
                <a:spcPct val="90000"/>
              </a:lnSpc>
              <a:spcBef>
                <a:spcPct val="0"/>
              </a:spcBef>
              <a:buFont typeface="Wingdings" pitchFamily="2" charset="2"/>
              <a:buNone/>
            </a:pPr>
            <a:r>
              <a:rPr lang="en-US" b="1" smtClean="0"/>
              <a:t>Latihan/Exercise?</a:t>
            </a:r>
            <a:endParaRPr lang="en-US" sz="2000" smtClean="0"/>
          </a:p>
          <a:p>
            <a:pPr marL="0" indent="0" eaLnBrk="1" hangingPunct="1">
              <a:lnSpc>
                <a:spcPct val="90000"/>
              </a:lnSpc>
              <a:spcBef>
                <a:spcPct val="0"/>
              </a:spcBef>
            </a:pPr>
            <a:r>
              <a:rPr lang="en-US" sz="2200" smtClean="0"/>
              <a:t>Aktivitas fisik yang memiliki Perencananaan/ terencana,  terstruktur, dilakukan berulang-ulang/ repetitive, dan memiliki tujuan tertentu . Contoh: </a:t>
            </a:r>
            <a:r>
              <a:rPr lang="en-US" sz="2000" i="1" smtClean="0"/>
              <a:t>training for or performing athletics, sports, or recreational activities such as jogging, roller-blading, ice skating, swimming, etc.</a:t>
            </a:r>
          </a:p>
          <a:p>
            <a:pPr marL="0" indent="0" eaLnBrk="1" hangingPunct="1">
              <a:lnSpc>
                <a:spcPct val="90000"/>
              </a:lnSpc>
              <a:spcBef>
                <a:spcPct val="0"/>
              </a:spcBef>
            </a:pPr>
            <a:r>
              <a:rPr lang="en-US" sz="2000" smtClean="0"/>
              <a:t>Semua latihan/ exercise merupakan aktivitas fisik, namun tidak semua aktivitas fisik adalah latihan/ exercise</a:t>
            </a:r>
          </a:p>
          <a:p>
            <a:pPr marL="0" indent="0" eaLnBrk="1" hangingPunct="1">
              <a:lnSpc>
                <a:spcPct val="90000"/>
              </a:lnSpc>
              <a:spcBef>
                <a:spcPct val="0"/>
              </a:spcBef>
              <a:buFont typeface="Wingdings" pitchFamily="2" charset="2"/>
              <a:buNone/>
            </a:pPr>
            <a:endParaRPr lang="en-US" sz="2000" smtClean="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blinds(horizontal)">
                                      <p:cBhvr>
                                        <p:cTn id="7" dur="500"/>
                                        <p:tgtEl>
                                          <p:spTgt spid="6147">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6147">
                                            <p:txEl>
                                              <p:pRg st="1" end="1"/>
                                            </p:txEl>
                                          </p:spTgt>
                                        </p:tgtEl>
                                        <p:attrNameLst>
                                          <p:attrName>style.visibility</p:attrName>
                                        </p:attrNameLst>
                                      </p:cBhvr>
                                      <p:to>
                                        <p:strVal val="visible"/>
                                      </p:to>
                                    </p:set>
                                    <p:animEffect transition="in" filter="blinds(horizontal)">
                                      <p:cBhvr>
                                        <p:cTn id="10" dur="500"/>
                                        <p:tgtEl>
                                          <p:spTgt spid="6147">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6147">
                                            <p:txEl>
                                              <p:pRg st="2" end="2"/>
                                            </p:txEl>
                                          </p:spTgt>
                                        </p:tgtEl>
                                        <p:attrNameLst>
                                          <p:attrName>style.visibility</p:attrName>
                                        </p:attrNameLst>
                                      </p:cBhvr>
                                      <p:to>
                                        <p:strVal val="visible"/>
                                      </p:to>
                                    </p:set>
                                    <p:animEffect transition="in" filter="blinds(horizontal)">
                                      <p:cBhvr>
                                        <p:cTn id="13" dur="500"/>
                                        <p:tgtEl>
                                          <p:spTgt spid="6147">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6147">
                                            <p:txEl>
                                              <p:pRg st="4" end="4"/>
                                            </p:txEl>
                                          </p:spTgt>
                                        </p:tgtEl>
                                        <p:attrNameLst>
                                          <p:attrName>style.visibility</p:attrName>
                                        </p:attrNameLst>
                                      </p:cBhvr>
                                      <p:to>
                                        <p:strVal val="visible"/>
                                      </p:to>
                                    </p:set>
                                    <p:animEffect transition="in" filter="blinds(horizontal)">
                                      <p:cBhvr>
                                        <p:cTn id="16" dur="500"/>
                                        <p:tgtEl>
                                          <p:spTgt spid="6147">
                                            <p:txEl>
                                              <p:pRg st="4" end="4"/>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6147">
                                            <p:txEl>
                                              <p:pRg st="5" end="5"/>
                                            </p:txEl>
                                          </p:spTgt>
                                        </p:tgtEl>
                                        <p:attrNameLst>
                                          <p:attrName>style.visibility</p:attrName>
                                        </p:attrNameLst>
                                      </p:cBhvr>
                                      <p:to>
                                        <p:strVal val="visible"/>
                                      </p:to>
                                    </p:set>
                                    <p:animEffect transition="in" filter="blinds(horizontal)">
                                      <p:cBhvr>
                                        <p:cTn id="19" dur="500"/>
                                        <p:tgtEl>
                                          <p:spTgt spid="6147">
                                            <p:txEl>
                                              <p:pRg st="5" end="5"/>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6147">
                                            <p:txEl>
                                              <p:pRg st="6" end="6"/>
                                            </p:txEl>
                                          </p:spTgt>
                                        </p:tgtEl>
                                        <p:attrNameLst>
                                          <p:attrName>style.visibility</p:attrName>
                                        </p:attrNameLst>
                                      </p:cBhvr>
                                      <p:to>
                                        <p:strVal val="visible"/>
                                      </p:to>
                                    </p:set>
                                    <p:animEffect transition="in" filter="blinds(horizontal)">
                                      <p:cBhvr>
                                        <p:cTn id="22" dur="500"/>
                                        <p:tgtEl>
                                          <p:spTgt spid="614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704850"/>
            <a:ext cx="8229600" cy="1143000"/>
          </a:xfrm>
        </p:spPr>
        <p:txBody>
          <a:bodyPr>
            <a:normAutofit/>
          </a:bodyPr>
          <a:lstStyle/>
          <a:p>
            <a:pPr eaLnBrk="1" fontAlgn="auto" hangingPunct="1">
              <a:spcAft>
                <a:spcPts val="0"/>
              </a:spcAft>
              <a:defRPr/>
            </a:pPr>
            <a:r>
              <a:rPr lang="en-US" sz="4400" b="1" dirty="0" err="1" smtClean="0">
                <a:solidFill>
                  <a:schemeClr val="accent1">
                    <a:tint val="83000"/>
                    <a:satMod val="150000"/>
                  </a:schemeClr>
                </a:solidFill>
              </a:rPr>
              <a:t>Kebugaran</a:t>
            </a:r>
            <a:r>
              <a:rPr lang="en-US" sz="4400" b="1" dirty="0" smtClean="0">
                <a:solidFill>
                  <a:schemeClr val="accent1">
                    <a:tint val="83000"/>
                    <a:satMod val="150000"/>
                  </a:schemeClr>
                </a:solidFill>
              </a:rPr>
              <a:t> </a:t>
            </a:r>
            <a:r>
              <a:rPr lang="en-US" sz="4400" b="1" dirty="0" err="1" smtClean="0">
                <a:solidFill>
                  <a:schemeClr val="accent1">
                    <a:tint val="83000"/>
                    <a:satMod val="150000"/>
                  </a:schemeClr>
                </a:solidFill>
              </a:rPr>
              <a:t>fisik</a:t>
            </a:r>
            <a:r>
              <a:rPr lang="en-US" sz="4400" b="1" dirty="0" smtClean="0">
                <a:solidFill>
                  <a:schemeClr val="accent1">
                    <a:tint val="83000"/>
                    <a:satMod val="150000"/>
                  </a:schemeClr>
                </a:solidFill>
              </a:rPr>
              <a:t>/ physical fitness?</a:t>
            </a:r>
          </a:p>
        </p:txBody>
      </p:sp>
      <p:sp>
        <p:nvSpPr>
          <p:cNvPr id="7171" name="Rectangle 3"/>
          <p:cNvSpPr>
            <a:spLocks noGrp="1" noChangeArrowheads="1"/>
          </p:cNvSpPr>
          <p:nvPr>
            <p:ph sz="half" idx="1"/>
          </p:nvPr>
        </p:nvSpPr>
        <p:spPr>
          <a:xfrm>
            <a:off x="762000" y="2819400"/>
            <a:ext cx="3771900" cy="3124200"/>
          </a:xfrm>
        </p:spPr>
        <p:txBody>
          <a:bodyPr/>
          <a:lstStyle/>
          <a:p>
            <a:pPr marL="0" indent="0" eaLnBrk="1" hangingPunct="1">
              <a:spcBef>
                <a:spcPct val="50000"/>
              </a:spcBef>
            </a:pPr>
            <a:r>
              <a:rPr lang="en-US" smtClean="0"/>
              <a:t> Muscular strength</a:t>
            </a:r>
          </a:p>
          <a:p>
            <a:pPr marL="0" indent="0" eaLnBrk="1" hangingPunct="1">
              <a:spcBef>
                <a:spcPct val="50000"/>
              </a:spcBef>
            </a:pPr>
            <a:r>
              <a:rPr lang="en-US" smtClean="0"/>
              <a:t> Muscular endurance</a:t>
            </a:r>
          </a:p>
          <a:p>
            <a:pPr marL="0" indent="0" eaLnBrk="1" hangingPunct="1">
              <a:spcBef>
                <a:spcPct val="50000"/>
              </a:spcBef>
            </a:pPr>
            <a:r>
              <a:rPr lang="en-US" smtClean="0"/>
              <a:t> Flexibility</a:t>
            </a:r>
          </a:p>
        </p:txBody>
      </p:sp>
      <p:sp>
        <p:nvSpPr>
          <p:cNvPr id="7172" name="Rectangle 4"/>
          <p:cNvSpPr>
            <a:spLocks noGrp="1" noChangeArrowheads="1"/>
          </p:cNvSpPr>
          <p:nvPr>
            <p:ph sz="half" idx="2"/>
          </p:nvPr>
        </p:nvSpPr>
        <p:spPr>
          <a:xfrm>
            <a:off x="4686300" y="2895600"/>
            <a:ext cx="3771900" cy="3048000"/>
          </a:xfrm>
        </p:spPr>
        <p:txBody>
          <a:bodyPr/>
          <a:lstStyle/>
          <a:p>
            <a:pPr eaLnBrk="1" hangingPunct="1"/>
            <a:r>
              <a:rPr lang="en-US" sz="2700" smtClean="0"/>
              <a:t>Body composition</a:t>
            </a:r>
          </a:p>
          <a:p>
            <a:pPr eaLnBrk="1" hangingPunct="1"/>
            <a:r>
              <a:rPr lang="en-US" sz="2700" smtClean="0"/>
              <a:t>Cardiorespiratory endurance</a:t>
            </a:r>
          </a:p>
          <a:p>
            <a:pPr eaLnBrk="1" hangingPunct="1"/>
            <a:r>
              <a:rPr lang="en-US" sz="2700" smtClean="0"/>
              <a:t>Power</a:t>
            </a:r>
          </a:p>
          <a:p>
            <a:pPr eaLnBrk="1" hangingPunct="1"/>
            <a:r>
              <a:rPr lang="en-US" sz="2700" smtClean="0"/>
              <a:t>Agility</a:t>
            </a:r>
          </a:p>
        </p:txBody>
      </p:sp>
      <p:sp>
        <p:nvSpPr>
          <p:cNvPr id="18437" name="Text Box 5"/>
          <p:cNvSpPr txBox="1">
            <a:spLocks noChangeArrowheads="1"/>
          </p:cNvSpPr>
          <p:nvPr/>
        </p:nvSpPr>
        <p:spPr bwMode="auto">
          <a:xfrm>
            <a:off x="838200" y="1981200"/>
            <a:ext cx="7543800" cy="950913"/>
          </a:xfrm>
          <a:prstGeom prst="rect">
            <a:avLst/>
          </a:prstGeom>
          <a:noFill/>
          <a:ln w="12700" cap="sq">
            <a:noFill/>
            <a:miter lim="800000"/>
            <a:headEnd type="none" w="sm" len="sm"/>
            <a:tailEnd type="none" w="sm" len="sm"/>
          </a:ln>
        </p:spPr>
        <p:txBody>
          <a:bodyPr>
            <a:spAutoFit/>
          </a:bodyPr>
          <a:lstStyle/>
          <a:p>
            <a:pPr>
              <a:lnSpc>
                <a:spcPct val="80000"/>
              </a:lnSpc>
              <a:spcBef>
                <a:spcPct val="50000"/>
              </a:spcBef>
              <a:buClr>
                <a:schemeClr val="bg2"/>
              </a:buClr>
              <a:buSzPct val="70000"/>
              <a:buFont typeface="Wingdings" pitchFamily="2" charset="2"/>
              <a:buNone/>
            </a:pPr>
            <a:r>
              <a:rPr lang="en-US"/>
              <a:t>Menunjukkan hubungan bagimana seseorang melakukan aktivitas fisik, yang tdd:</a:t>
            </a:r>
          </a:p>
          <a:p>
            <a:pPr>
              <a:spcBef>
                <a:spcPct val="50000"/>
              </a:spcBef>
            </a:pPr>
            <a:endParaRPr lang="en-US"/>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blinds(horizontal)">
                                      <p:cBhvr>
                                        <p:cTn id="7" dur="500"/>
                                        <p:tgtEl>
                                          <p:spTgt spid="7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blinds(horizontal)">
                                      <p:cBhvr>
                                        <p:cTn id="12" dur="500"/>
                                        <p:tgtEl>
                                          <p:spTgt spid="71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animEffect transition="in" filter="blinds(horizontal)">
                                      <p:cBhvr>
                                        <p:cTn id="17" dur="500"/>
                                        <p:tgtEl>
                                          <p:spTgt spid="7171">
                                            <p:txEl>
                                              <p:pRg st="2" end="2"/>
                                            </p:txEl>
                                          </p:spTgt>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7172">
                                            <p:txEl>
                                              <p:pRg st="0" end="0"/>
                                            </p:txEl>
                                          </p:spTgt>
                                        </p:tgtEl>
                                        <p:attrNameLst>
                                          <p:attrName>style.visibility</p:attrName>
                                        </p:attrNameLst>
                                      </p:cBhvr>
                                      <p:to>
                                        <p:strVal val="visible"/>
                                      </p:to>
                                    </p:set>
                                    <p:animEffect transition="in" filter="blinds(horizontal)">
                                      <p:cBhvr>
                                        <p:cTn id="20" dur="500"/>
                                        <p:tgtEl>
                                          <p:spTgt spid="7172">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7172">
                                            <p:txEl>
                                              <p:pRg st="1" end="1"/>
                                            </p:txEl>
                                          </p:spTgt>
                                        </p:tgtEl>
                                        <p:attrNameLst>
                                          <p:attrName>style.visibility</p:attrName>
                                        </p:attrNameLst>
                                      </p:cBhvr>
                                      <p:to>
                                        <p:strVal val="visible"/>
                                      </p:to>
                                    </p:set>
                                    <p:animEffect transition="in" filter="blinds(horizontal)">
                                      <p:cBhvr>
                                        <p:cTn id="25" dur="500"/>
                                        <p:tgtEl>
                                          <p:spTgt spid="7172">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7172">
                                            <p:txEl>
                                              <p:pRg st="2" end="2"/>
                                            </p:txEl>
                                          </p:spTgt>
                                        </p:tgtEl>
                                        <p:attrNameLst>
                                          <p:attrName>style.visibility</p:attrName>
                                        </p:attrNameLst>
                                      </p:cBhvr>
                                      <p:to>
                                        <p:strVal val="visible"/>
                                      </p:to>
                                    </p:set>
                                    <p:animEffect transition="in" filter="blinds(horizontal)">
                                      <p:cBhvr>
                                        <p:cTn id="30" dur="500"/>
                                        <p:tgtEl>
                                          <p:spTgt spid="7172">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7172">
                                            <p:txEl>
                                              <p:pRg st="3" end="3"/>
                                            </p:txEl>
                                          </p:spTgt>
                                        </p:tgtEl>
                                        <p:attrNameLst>
                                          <p:attrName>style.visibility</p:attrName>
                                        </p:attrNameLst>
                                      </p:cBhvr>
                                      <p:to>
                                        <p:strVal val="visible"/>
                                      </p:to>
                                    </p:set>
                                    <p:animEffect transition="in" filter="blinds(horizontal)">
                                      <p:cBhvr>
                                        <p:cTn id="35" dur="500"/>
                                        <p:tgtEl>
                                          <p:spTgt spid="717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P spid="717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708025"/>
          </a:xfrm>
        </p:spPr>
        <p:txBody>
          <a:bodyPr/>
          <a:lstStyle/>
          <a:p>
            <a:pPr>
              <a:defRPr/>
            </a:pPr>
            <a:r>
              <a:rPr lang="en-US" sz="2800" dirty="0" smtClean="0">
                <a:solidFill>
                  <a:schemeClr val="accent1">
                    <a:tint val="83000"/>
                    <a:satMod val="150000"/>
                  </a:schemeClr>
                </a:solidFill>
              </a:rPr>
              <a:t>Therapeutic Exercise Versus Conditioning Exercise</a:t>
            </a:r>
            <a:endParaRPr lang="en-US" sz="2800" dirty="0"/>
          </a:p>
        </p:txBody>
      </p:sp>
      <p:sp>
        <p:nvSpPr>
          <p:cNvPr id="20483" name="Text Placeholder 2"/>
          <p:cNvSpPr>
            <a:spLocks noGrp="1"/>
          </p:cNvSpPr>
          <p:nvPr>
            <p:ph type="body" idx="1"/>
          </p:nvPr>
        </p:nvSpPr>
        <p:spPr>
          <a:xfrm>
            <a:off x="457200" y="1855788"/>
            <a:ext cx="4040188" cy="658812"/>
          </a:xfrm>
        </p:spPr>
        <p:txBody>
          <a:bodyPr/>
          <a:lstStyle/>
          <a:p>
            <a:r>
              <a:rPr lang="en-US" smtClean="0"/>
              <a:t>Therapeutic Exercise</a:t>
            </a:r>
          </a:p>
        </p:txBody>
      </p:sp>
      <p:sp>
        <p:nvSpPr>
          <p:cNvPr id="20484" name="Text Placeholder 3"/>
          <p:cNvSpPr>
            <a:spLocks noGrp="1"/>
          </p:cNvSpPr>
          <p:nvPr>
            <p:ph type="body" sz="half" idx="3"/>
          </p:nvPr>
        </p:nvSpPr>
        <p:spPr>
          <a:xfrm>
            <a:off x="4572000" y="1628775"/>
            <a:ext cx="4041775" cy="655638"/>
          </a:xfrm>
        </p:spPr>
        <p:txBody>
          <a:bodyPr/>
          <a:lstStyle/>
          <a:p>
            <a:r>
              <a:rPr lang="en-US" smtClean="0"/>
              <a:t>Conditioning Exercise</a:t>
            </a:r>
          </a:p>
        </p:txBody>
      </p:sp>
      <p:sp>
        <p:nvSpPr>
          <p:cNvPr id="20485" name="Content Placeholder 4"/>
          <p:cNvSpPr>
            <a:spLocks noGrp="1"/>
          </p:cNvSpPr>
          <p:nvPr>
            <p:ph sz="quarter" idx="2"/>
          </p:nvPr>
        </p:nvSpPr>
        <p:spPr>
          <a:xfrm>
            <a:off x="457200" y="2514600"/>
            <a:ext cx="4040188" cy="3846513"/>
          </a:xfrm>
        </p:spPr>
        <p:txBody>
          <a:bodyPr/>
          <a:lstStyle/>
          <a:p>
            <a:pPr marL="273050" lvl="1" indent="-273050">
              <a:buClr>
                <a:srgbClr val="0BD0D9"/>
              </a:buClr>
              <a:buSzPct val="95000"/>
            </a:pPr>
            <a:r>
              <a:rPr lang="en-US" smtClean="0"/>
              <a:t>Latihan/ Exercise digunakan sebagai bagian dari program rehabilitasi</a:t>
            </a:r>
          </a:p>
          <a:p>
            <a:endParaRPr lang="en-US" smtClean="0"/>
          </a:p>
        </p:txBody>
      </p:sp>
      <p:sp>
        <p:nvSpPr>
          <p:cNvPr id="20486" name="Content Placeholder 5"/>
          <p:cNvSpPr>
            <a:spLocks noGrp="1"/>
          </p:cNvSpPr>
          <p:nvPr>
            <p:ph sz="quarter" idx="4"/>
          </p:nvPr>
        </p:nvSpPr>
        <p:spPr>
          <a:xfrm>
            <a:off x="4645025" y="2205038"/>
            <a:ext cx="4319588" cy="4156075"/>
          </a:xfrm>
        </p:spPr>
        <p:txBody>
          <a:bodyPr/>
          <a:lstStyle/>
          <a:p>
            <a:r>
              <a:rPr lang="en-US" smtClean="0"/>
              <a:t>Aktivitas-aktivitas digunakan untuk meminimalisir cidera dan meningkatkan performance</a:t>
            </a:r>
          </a:p>
          <a:p>
            <a:r>
              <a:rPr lang="en-US" smtClean="0"/>
              <a:t>Menggunakan conditioning exercise untuk mencegah cidera/ injury dan juga memulihkan dari kondisi cidera</a:t>
            </a:r>
          </a:p>
          <a:p>
            <a:endParaRPr lang="en-US" smtClean="0"/>
          </a:p>
        </p:txBody>
      </p:sp>
      <p:sp>
        <p:nvSpPr>
          <p:cNvPr id="7" name="Rectangle 3"/>
          <p:cNvSpPr txBox="1">
            <a:spLocks noChangeArrowheads="1"/>
          </p:cNvSpPr>
          <p:nvPr/>
        </p:nvSpPr>
        <p:spPr bwMode="auto">
          <a:xfrm>
            <a:off x="250825" y="4724400"/>
            <a:ext cx="8497888" cy="1422400"/>
          </a:xfrm>
          <a:prstGeom prst="rect">
            <a:avLst/>
          </a:prstGeom>
          <a:solidFill>
            <a:schemeClr val="accent6">
              <a:lumMod val="75000"/>
            </a:schemeClr>
          </a:solidFill>
          <a:ln w="9525">
            <a:noFill/>
            <a:miter lim="800000"/>
            <a:headEnd/>
            <a:tailEnd/>
          </a:ln>
        </p:spPr>
        <p:txBody>
          <a:bodyPr lIns="45720" tIns="0" rIns="45720" bIns="0" anchor="ctr"/>
          <a:lstStyle/>
          <a:p>
            <a:pPr eaLnBrk="1" hangingPunct="1">
              <a:spcBef>
                <a:spcPct val="20000"/>
              </a:spcBef>
              <a:buClr>
                <a:srgbClr val="0BD0D9"/>
              </a:buClr>
              <a:buSzPct val="95000"/>
              <a:buFont typeface="Arial" pitchFamily="34" charset="0"/>
              <a:buChar char="•"/>
              <a:defRPr/>
            </a:pPr>
            <a:r>
              <a:rPr lang="en-US" b="1" dirty="0" err="1">
                <a:solidFill>
                  <a:schemeClr val="tx2"/>
                </a:solidFill>
                <a:latin typeface="+mn-lt"/>
              </a:rPr>
              <a:t>Prinsip</a:t>
            </a:r>
            <a:r>
              <a:rPr lang="en-US" b="1" dirty="0">
                <a:solidFill>
                  <a:schemeClr val="tx2"/>
                </a:solidFill>
                <a:latin typeface="+mn-lt"/>
              </a:rPr>
              <a:t> </a:t>
            </a:r>
            <a:r>
              <a:rPr lang="en-US" b="1" dirty="0" err="1">
                <a:solidFill>
                  <a:schemeClr val="tx2"/>
                </a:solidFill>
                <a:latin typeface="+mn-lt"/>
              </a:rPr>
              <a:t>dasar</a:t>
            </a:r>
            <a:r>
              <a:rPr lang="en-US" b="1" dirty="0">
                <a:solidFill>
                  <a:schemeClr val="tx2"/>
                </a:solidFill>
                <a:latin typeface="+mn-lt"/>
              </a:rPr>
              <a:t> </a:t>
            </a:r>
            <a:r>
              <a:rPr lang="en-US" b="1" dirty="0" err="1">
                <a:solidFill>
                  <a:schemeClr val="tx2"/>
                </a:solidFill>
                <a:latin typeface="+mn-lt"/>
              </a:rPr>
              <a:t>dari</a:t>
            </a:r>
            <a:r>
              <a:rPr lang="en-US" b="1" dirty="0">
                <a:solidFill>
                  <a:schemeClr val="tx2"/>
                </a:solidFill>
                <a:latin typeface="+mn-lt"/>
              </a:rPr>
              <a:t> </a:t>
            </a:r>
            <a:r>
              <a:rPr lang="en-US" b="1" dirty="0" err="1">
                <a:solidFill>
                  <a:schemeClr val="tx2"/>
                </a:solidFill>
                <a:latin typeface="+mn-lt"/>
              </a:rPr>
              <a:t>latihan</a:t>
            </a:r>
            <a:r>
              <a:rPr lang="en-US" b="1" dirty="0">
                <a:solidFill>
                  <a:schemeClr val="tx2"/>
                </a:solidFill>
                <a:latin typeface="+mn-lt"/>
              </a:rPr>
              <a:t> </a:t>
            </a:r>
            <a:r>
              <a:rPr lang="en-US" b="1" dirty="0" err="1">
                <a:solidFill>
                  <a:schemeClr val="tx2"/>
                </a:solidFill>
                <a:latin typeface="+mn-lt"/>
              </a:rPr>
              <a:t>kekuatan</a:t>
            </a:r>
            <a:r>
              <a:rPr lang="en-US" b="1" dirty="0">
                <a:solidFill>
                  <a:schemeClr val="tx2"/>
                </a:solidFill>
                <a:latin typeface="+mn-lt"/>
              </a:rPr>
              <a:t> yang </a:t>
            </a:r>
            <a:r>
              <a:rPr lang="en-US" b="1" dirty="0" err="1">
                <a:solidFill>
                  <a:schemeClr val="tx2"/>
                </a:solidFill>
                <a:latin typeface="+mn-lt"/>
              </a:rPr>
              <a:t>diterapkan</a:t>
            </a:r>
            <a:r>
              <a:rPr lang="en-US" b="1" dirty="0">
                <a:solidFill>
                  <a:schemeClr val="tx2"/>
                </a:solidFill>
                <a:latin typeface="+mn-lt"/>
              </a:rPr>
              <a:t> </a:t>
            </a:r>
            <a:r>
              <a:rPr lang="en-US" b="1" dirty="0" err="1">
                <a:solidFill>
                  <a:schemeClr val="tx2"/>
                </a:solidFill>
                <a:latin typeface="+mn-lt"/>
              </a:rPr>
              <a:t>di</a:t>
            </a:r>
            <a:r>
              <a:rPr lang="en-US" b="1" dirty="0">
                <a:solidFill>
                  <a:schemeClr val="tx2"/>
                </a:solidFill>
                <a:latin typeface="+mn-lt"/>
              </a:rPr>
              <a:t> </a:t>
            </a:r>
            <a:r>
              <a:rPr lang="en-US" b="1" dirty="0" err="1">
                <a:solidFill>
                  <a:schemeClr val="tx2"/>
                </a:solidFill>
                <a:latin typeface="+mn-lt"/>
              </a:rPr>
              <a:t>fase</a:t>
            </a:r>
            <a:r>
              <a:rPr lang="en-US" b="1" dirty="0">
                <a:solidFill>
                  <a:schemeClr val="tx2"/>
                </a:solidFill>
                <a:latin typeface="+mn-lt"/>
              </a:rPr>
              <a:t> </a:t>
            </a:r>
            <a:r>
              <a:rPr lang="en-US" b="1" dirty="0" err="1">
                <a:solidFill>
                  <a:schemeClr val="tx2"/>
                </a:solidFill>
                <a:latin typeface="+mn-lt"/>
              </a:rPr>
              <a:t>rehabilitasi</a:t>
            </a:r>
            <a:endParaRPr lang="en-US" b="1" dirty="0">
              <a:solidFill>
                <a:schemeClr val="tx2"/>
              </a:solidFill>
              <a:latin typeface="+mn-lt"/>
            </a:endParaRPr>
          </a:p>
          <a:p>
            <a:pPr eaLnBrk="1" hangingPunct="1">
              <a:spcBef>
                <a:spcPct val="20000"/>
              </a:spcBef>
              <a:buClr>
                <a:srgbClr val="0BD0D9"/>
              </a:buClr>
              <a:buSzPct val="95000"/>
              <a:buFont typeface="Arial" pitchFamily="34" charset="0"/>
              <a:buChar char="•"/>
              <a:defRPr/>
            </a:pPr>
            <a:r>
              <a:rPr lang="en-US" b="1" dirty="0">
                <a:solidFill>
                  <a:schemeClr val="tx2"/>
                </a:solidFill>
                <a:latin typeface="+mn-lt"/>
              </a:rPr>
              <a:t>Training </a:t>
            </a:r>
            <a:r>
              <a:rPr lang="en-US" b="1" dirty="0" err="1">
                <a:solidFill>
                  <a:schemeClr val="tx2"/>
                </a:solidFill>
                <a:latin typeface="+mn-lt"/>
              </a:rPr>
              <a:t>dan</a:t>
            </a:r>
            <a:r>
              <a:rPr lang="en-US" b="1" dirty="0">
                <a:solidFill>
                  <a:schemeClr val="tx2"/>
                </a:solidFill>
                <a:latin typeface="+mn-lt"/>
              </a:rPr>
              <a:t> conditioning  </a:t>
            </a:r>
            <a:r>
              <a:rPr lang="en-US" b="1" dirty="0" err="1">
                <a:solidFill>
                  <a:schemeClr val="tx2"/>
                </a:solidFill>
                <a:latin typeface="+mn-lt"/>
              </a:rPr>
              <a:t>membatasi</a:t>
            </a:r>
            <a:r>
              <a:rPr lang="en-US" b="1" dirty="0">
                <a:solidFill>
                  <a:schemeClr val="tx2"/>
                </a:solidFill>
                <a:latin typeface="+mn-lt"/>
              </a:rPr>
              <a:t> </a:t>
            </a:r>
            <a:r>
              <a:rPr lang="en-US" b="1" dirty="0" err="1">
                <a:solidFill>
                  <a:schemeClr val="tx2"/>
                </a:solidFill>
                <a:latin typeface="+mn-lt"/>
              </a:rPr>
              <a:t>dan</a:t>
            </a:r>
            <a:r>
              <a:rPr lang="en-US" b="1" dirty="0">
                <a:solidFill>
                  <a:schemeClr val="tx2"/>
                </a:solidFill>
                <a:latin typeface="+mn-lt"/>
              </a:rPr>
              <a:t> </a:t>
            </a:r>
            <a:r>
              <a:rPr lang="en-US" b="1" dirty="0" err="1">
                <a:solidFill>
                  <a:schemeClr val="tx2"/>
                </a:solidFill>
                <a:latin typeface="+mn-lt"/>
              </a:rPr>
              <a:t>meminimalisir</a:t>
            </a:r>
            <a:r>
              <a:rPr lang="en-US" b="1" dirty="0">
                <a:solidFill>
                  <a:schemeClr val="tx2"/>
                </a:solidFill>
                <a:latin typeface="+mn-lt"/>
              </a:rPr>
              <a:t> </a:t>
            </a:r>
            <a:r>
              <a:rPr lang="en-US" b="1" dirty="0" err="1">
                <a:solidFill>
                  <a:schemeClr val="tx2"/>
                </a:solidFill>
                <a:latin typeface="+mn-lt"/>
              </a:rPr>
              <a:t>kemungkinan</a:t>
            </a:r>
            <a:r>
              <a:rPr lang="en-US" b="1" dirty="0">
                <a:solidFill>
                  <a:schemeClr val="tx2"/>
                </a:solidFill>
                <a:latin typeface="+mn-lt"/>
              </a:rPr>
              <a:t> </a:t>
            </a:r>
            <a:r>
              <a:rPr lang="en-US" b="1" dirty="0" err="1">
                <a:solidFill>
                  <a:schemeClr val="tx2"/>
                </a:solidFill>
                <a:latin typeface="+mn-lt"/>
              </a:rPr>
              <a:t>cidera</a:t>
            </a:r>
            <a:r>
              <a:rPr lang="en-US" b="1" dirty="0">
                <a:solidFill>
                  <a:schemeClr val="tx2"/>
                </a:solidFill>
                <a:latin typeface="+mn-lt"/>
              </a:rPr>
              <a:t>, </a:t>
            </a:r>
            <a:r>
              <a:rPr lang="en-US" b="1" dirty="0" err="1">
                <a:solidFill>
                  <a:schemeClr val="tx2"/>
                </a:solidFill>
                <a:latin typeface="+mn-lt"/>
              </a:rPr>
              <a:t>sedangkan</a:t>
            </a:r>
            <a:r>
              <a:rPr lang="en-US" b="1" dirty="0">
                <a:solidFill>
                  <a:schemeClr val="tx2"/>
                </a:solidFill>
                <a:latin typeface="+mn-lt"/>
              </a:rPr>
              <a:t> rehab </a:t>
            </a:r>
            <a:r>
              <a:rPr lang="en-US" b="1" dirty="0" err="1">
                <a:solidFill>
                  <a:schemeClr val="tx2"/>
                </a:solidFill>
                <a:latin typeface="+mn-lt"/>
              </a:rPr>
              <a:t>bekerja</a:t>
            </a:r>
            <a:r>
              <a:rPr lang="en-US" b="1" dirty="0">
                <a:solidFill>
                  <a:schemeClr val="tx2"/>
                </a:solidFill>
                <a:latin typeface="+mn-lt"/>
              </a:rPr>
              <a:t> </a:t>
            </a:r>
            <a:r>
              <a:rPr lang="en-US" b="1" dirty="0" err="1">
                <a:solidFill>
                  <a:schemeClr val="tx2"/>
                </a:solidFill>
                <a:latin typeface="+mn-lt"/>
              </a:rPr>
              <a:t>untuk</a:t>
            </a:r>
            <a:r>
              <a:rPr lang="en-US" b="1" dirty="0">
                <a:solidFill>
                  <a:schemeClr val="tx2"/>
                </a:solidFill>
                <a:latin typeface="+mn-lt"/>
              </a:rPr>
              <a:t> </a:t>
            </a:r>
            <a:r>
              <a:rPr lang="en-US" b="1" dirty="0" err="1">
                <a:solidFill>
                  <a:schemeClr val="tx2"/>
                </a:solidFill>
                <a:latin typeface="+mn-lt"/>
              </a:rPr>
              <a:t>mengembalikan</a:t>
            </a:r>
            <a:r>
              <a:rPr lang="en-US" b="1" dirty="0">
                <a:solidFill>
                  <a:schemeClr val="tx2"/>
                </a:solidFill>
                <a:latin typeface="+mn-lt"/>
              </a:rPr>
              <a:t> agar </a:t>
            </a:r>
            <a:r>
              <a:rPr lang="en-US" b="1" dirty="0" err="1">
                <a:solidFill>
                  <a:schemeClr val="tx2"/>
                </a:solidFill>
                <a:latin typeface="+mn-lt"/>
              </a:rPr>
              <a:t>dapat</a:t>
            </a:r>
            <a:r>
              <a:rPr lang="en-US" b="1" dirty="0">
                <a:solidFill>
                  <a:schemeClr val="tx2"/>
                </a:solidFill>
                <a:latin typeface="+mn-lt"/>
              </a:rPr>
              <a:t> </a:t>
            </a:r>
            <a:r>
              <a:rPr lang="en-US" b="1" dirty="0" err="1">
                <a:solidFill>
                  <a:schemeClr val="tx2"/>
                </a:solidFill>
                <a:latin typeface="+mn-lt"/>
              </a:rPr>
              <a:t>kembali</a:t>
            </a:r>
            <a:r>
              <a:rPr lang="en-US" b="1" dirty="0">
                <a:solidFill>
                  <a:schemeClr val="tx2"/>
                </a:solidFill>
                <a:latin typeface="+mn-lt"/>
              </a:rPr>
              <a:t> </a:t>
            </a:r>
            <a:r>
              <a:rPr lang="en-US" b="1" dirty="0" err="1">
                <a:solidFill>
                  <a:schemeClr val="tx2"/>
                </a:solidFill>
                <a:latin typeface="+mn-lt"/>
              </a:rPr>
              <a:t>bermain</a:t>
            </a:r>
            <a:r>
              <a:rPr lang="en-US" b="1" dirty="0">
                <a:solidFill>
                  <a:schemeClr val="tx2"/>
                </a:solidFill>
                <a:latin typeface="+mn-lt"/>
              </a:rPr>
              <a:t> </a:t>
            </a:r>
            <a:r>
              <a:rPr lang="en-US" b="1" dirty="0" err="1">
                <a:solidFill>
                  <a:schemeClr val="tx2"/>
                </a:solidFill>
                <a:latin typeface="+mn-lt"/>
              </a:rPr>
              <a:t>dan</a:t>
            </a:r>
            <a:r>
              <a:rPr lang="en-US" b="1" dirty="0">
                <a:solidFill>
                  <a:schemeClr val="tx2"/>
                </a:solidFill>
                <a:latin typeface="+mn-lt"/>
              </a:rPr>
              <a:t> </a:t>
            </a:r>
            <a:r>
              <a:rPr lang="en-US" b="1" dirty="0" err="1">
                <a:solidFill>
                  <a:schemeClr val="tx2"/>
                </a:solidFill>
                <a:latin typeface="+mn-lt"/>
              </a:rPr>
              <a:t>mencegah</a:t>
            </a:r>
            <a:r>
              <a:rPr lang="en-US" b="1" dirty="0">
                <a:solidFill>
                  <a:schemeClr val="tx2"/>
                </a:solidFill>
                <a:latin typeface="+mn-lt"/>
              </a:rPr>
              <a:t> </a:t>
            </a:r>
            <a:r>
              <a:rPr lang="en-US" b="1" dirty="0" err="1">
                <a:solidFill>
                  <a:schemeClr val="tx2"/>
                </a:solidFill>
                <a:latin typeface="+mn-lt"/>
              </a:rPr>
              <a:t>cidera</a:t>
            </a:r>
            <a:r>
              <a:rPr lang="en-US" b="1" dirty="0">
                <a:solidFill>
                  <a:schemeClr val="tx2"/>
                </a:solidFill>
                <a:latin typeface="+mn-lt"/>
              </a:rPr>
              <a:t> </a:t>
            </a:r>
            <a:r>
              <a:rPr lang="en-US" b="1" dirty="0" err="1">
                <a:solidFill>
                  <a:schemeClr val="tx2"/>
                </a:solidFill>
                <a:latin typeface="+mn-lt"/>
              </a:rPr>
              <a:t>berulang</a:t>
            </a:r>
            <a:endParaRPr lang="en-US" b="1" dirty="0">
              <a:solidFill>
                <a:schemeClr val="tx2"/>
              </a:solidFill>
              <a:latin typeface="+mn-lt"/>
            </a:endParaRPr>
          </a:p>
        </p:txBody>
      </p:sp>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88" y="476250"/>
            <a:ext cx="8229600" cy="1143000"/>
          </a:xfrm>
        </p:spPr>
        <p:txBody>
          <a:bodyPr>
            <a:normAutofit fontScale="90000"/>
          </a:bodyPr>
          <a:lstStyle/>
          <a:p>
            <a:pPr marL="484632" eaLnBrk="1" fontAlgn="auto" hangingPunct="1">
              <a:spcAft>
                <a:spcPts val="0"/>
              </a:spcAft>
              <a:defRPr/>
            </a:pPr>
            <a:r>
              <a:rPr lang="en-US" dirty="0" err="1" smtClean="0">
                <a:solidFill>
                  <a:schemeClr val="accent1">
                    <a:tint val="83000"/>
                    <a:satMod val="150000"/>
                  </a:schemeClr>
                </a:solidFill>
              </a:rPr>
              <a:t>Definisi</a:t>
            </a:r>
            <a:r>
              <a:rPr lang="en-US" dirty="0" smtClean="0">
                <a:solidFill>
                  <a:schemeClr val="accent1">
                    <a:tint val="83000"/>
                    <a:satMod val="150000"/>
                  </a:schemeClr>
                </a:solidFill>
              </a:rPr>
              <a:t> </a:t>
            </a:r>
            <a:r>
              <a:rPr lang="en-US" dirty="0" err="1" smtClean="0">
                <a:solidFill>
                  <a:schemeClr val="accent1">
                    <a:tint val="83000"/>
                    <a:satMod val="150000"/>
                  </a:schemeClr>
                </a:solidFill>
              </a:rPr>
              <a:t>terapi</a:t>
            </a:r>
            <a:r>
              <a:rPr lang="en-US" dirty="0" smtClean="0">
                <a:solidFill>
                  <a:schemeClr val="accent1">
                    <a:tint val="83000"/>
                    <a:satMod val="150000"/>
                  </a:schemeClr>
                </a:solidFill>
              </a:rPr>
              <a:t> </a:t>
            </a:r>
            <a:r>
              <a:rPr lang="en-US" dirty="0" err="1" smtClean="0">
                <a:solidFill>
                  <a:schemeClr val="accent1">
                    <a:tint val="83000"/>
                    <a:satMod val="150000"/>
                  </a:schemeClr>
                </a:solidFill>
              </a:rPr>
              <a:t>latihan</a:t>
            </a:r>
            <a:r>
              <a:rPr lang="en-US" dirty="0" smtClean="0">
                <a:solidFill>
                  <a:schemeClr val="accent1">
                    <a:tint val="83000"/>
                    <a:satMod val="150000"/>
                  </a:schemeClr>
                </a:solidFill>
              </a:rPr>
              <a:t>/ Therapeutic Exercise (</a:t>
            </a:r>
            <a:r>
              <a:rPr lang="en-US" dirty="0" err="1" smtClean="0">
                <a:solidFill>
                  <a:schemeClr val="accent1">
                    <a:tint val="83000"/>
                    <a:satMod val="150000"/>
                  </a:schemeClr>
                </a:solidFill>
              </a:rPr>
              <a:t>Therex</a:t>
            </a:r>
            <a:r>
              <a:rPr lang="en-US" dirty="0" smtClean="0">
                <a:solidFill>
                  <a:schemeClr val="accent1">
                    <a:tint val="83000"/>
                    <a:satMod val="150000"/>
                  </a:schemeClr>
                </a:solidFill>
              </a:rPr>
              <a:t>)</a:t>
            </a:r>
            <a:endParaRPr lang="en-US" dirty="0">
              <a:solidFill>
                <a:schemeClr val="accent1">
                  <a:tint val="83000"/>
                  <a:satMod val="150000"/>
                </a:schemeClr>
              </a:solidFill>
            </a:endParaRPr>
          </a:p>
        </p:txBody>
      </p:sp>
      <p:sp>
        <p:nvSpPr>
          <p:cNvPr id="24579" name="Content Placeholder 2"/>
          <p:cNvSpPr>
            <a:spLocks noGrp="1"/>
          </p:cNvSpPr>
          <p:nvPr>
            <p:ph idx="1"/>
          </p:nvPr>
        </p:nvSpPr>
        <p:spPr/>
        <p:txBody>
          <a:bodyPr/>
          <a:lstStyle/>
          <a:p>
            <a:pPr marL="447675" indent="-382588" eaLnBrk="1" hangingPunct="1">
              <a:buFont typeface="Wingdings 2" pitchFamily="18" charset="2"/>
              <a:buChar char=""/>
              <a:defRPr/>
            </a:pPr>
            <a:r>
              <a:rPr lang="en-US" dirty="0" err="1" smtClean="0">
                <a:solidFill>
                  <a:schemeClr val="accent1">
                    <a:tint val="83000"/>
                    <a:satMod val="150000"/>
                  </a:schemeClr>
                </a:solidFill>
              </a:rPr>
              <a:t>Terapi</a:t>
            </a:r>
            <a:r>
              <a:rPr lang="en-US" dirty="0" smtClean="0">
                <a:solidFill>
                  <a:schemeClr val="accent1">
                    <a:tint val="83000"/>
                    <a:satMod val="150000"/>
                  </a:schemeClr>
                </a:solidFill>
              </a:rPr>
              <a:t> </a:t>
            </a:r>
            <a:r>
              <a:rPr lang="en-US" dirty="0" err="1" smtClean="0">
                <a:solidFill>
                  <a:schemeClr val="accent1">
                    <a:tint val="83000"/>
                    <a:satMod val="150000"/>
                  </a:schemeClr>
                </a:solidFill>
              </a:rPr>
              <a:t>latihan</a:t>
            </a:r>
            <a:r>
              <a:rPr lang="en-US" dirty="0" smtClean="0">
                <a:solidFill>
                  <a:schemeClr val="accent1">
                    <a:tint val="83000"/>
                    <a:satMod val="150000"/>
                  </a:schemeClr>
                </a:solidFill>
              </a:rPr>
              <a:t>/ Therapeutic Exercise (</a:t>
            </a:r>
            <a:r>
              <a:rPr lang="en-US" dirty="0" err="1" smtClean="0">
                <a:solidFill>
                  <a:schemeClr val="accent1">
                    <a:tint val="83000"/>
                    <a:satMod val="150000"/>
                  </a:schemeClr>
                </a:solidFill>
              </a:rPr>
              <a:t>Therex</a:t>
            </a:r>
            <a:r>
              <a:rPr lang="en-US" dirty="0" smtClean="0">
                <a:solidFill>
                  <a:schemeClr val="accent1">
                    <a:tint val="83000"/>
                    <a:satMod val="150000"/>
                  </a:schemeClr>
                </a:solidFill>
              </a:rPr>
              <a:t>)  </a:t>
            </a:r>
            <a:r>
              <a:rPr lang="en-US" dirty="0" err="1" smtClean="0">
                <a:solidFill>
                  <a:schemeClr val="accent1">
                    <a:tint val="83000"/>
                    <a:satMod val="150000"/>
                  </a:schemeClr>
                </a:solidFill>
              </a:rPr>
              <a:t>adalah</a:t>
            </a:r>
            <a:r>
              <a:rPr lang="en-US" dirty="0" smtClean="0">
                <a:solidFill>
                  <a:schemeClr val="accent1">
                    <a:tint val="83000"/>
                    <a:satMod val="150000"/>
                  </a:schemeClr>
                </a:solidFill>
              </a:rPr>
              <a:t> </a:t>
            </a:r>
            <a:r>
              <a:rPr lang="en-US" dirty="0" err="1" smtClean="0">
                <a:solidFill>
                  <a:schemeClr val="accent1">
                    <a:tint val="83000"/>
                    <a:satMod val="150000"/>
                  </a:schemeClr>
                </a:solidFill>
              </a:rPr>
              <a:t>konerja</a:t>
            </a:r>
            <a:r>
              <a:rPr lang="en-US" dirty="0" smtClean="0">
                <a:solidFill>
                  <a:schemeClr val="accent1">
                    <a:tint val="83000"/>
                    <a:satMod val="150000"/>
                  </a:schemeClr>
                </a:solidFill>
              </a:rPr>
              <a:t>/ </a:t>
            </a:r>
            <a:r>
              <a:rPr lang="en-US" dirty="0" err="1" smtClean="0">
                <a:solidFill>
                  <a:schemeClr val="accent1">
                    <a:tint val="83000"/>
                    <a:satMod val="150000"/>
                  </a:schemeClr>
                </a:solidFill>
              </a:rPr>
              <a:t>capaian</a:t>
            </a:r>
            <a:r>
              <a:rPr lang="en-US" dirty="0" smtClean="0">
                <a:solidFill>
                  <a:schemeClr val="accent1">
                    <a:tint val="83000"/>
                    <a:satMod val="150000"/>
                  </a:schemeClr>
                </a:solidFill>
              </a:rPr>
              <a:t>/ </a:t>
            </a:r>
            <a:r>
              <a:rPr lang="en-US" dirty="0" smtClean="0"/>
              <a:t>performance  yang </a:t>
            </a:r>
            <a:r>
              <a:rPr lang="en-US" dirty="0" err="1" smtClean="0"/>
              <a:t>sistematik</a:t>
            </a:r>
            <a:r>
              <a:rPr lang="en-US" dirty="0" smtClean="0"/>
              <a:t> </a:t>
            </a:r>
            <a:r>
              <a:rPr lang="en-US" dirty="0" err="1" smtClean="0"/>
              <a:t>dari</a:t>
            </a:r>
            <a:r>
              <a:rPr lang="en-US" dirty="0" smtClean="0"/>
              <a:t> </a:t>
            </a:r>
            <a:r>
              <a:rPr lang="en-US" dirty="0" err="1" smtClean="0"/>
              <a:t>pergerakan</a:t>
            </a:r>
            <a:r>
              <a:rPr lang="en-US" dirty="0" smtClean="0"/>
              <a:t> </a:t>
            </a:r>
            <a:r>
              <a:rPr lang="en-US" dirty="0" err="1" smtClean="0"/>
              <a:t>fisik</a:t>
            </a:r>
            <a:r>
              <a:rPr lang="en-US" dirty="0" smtClean="0"/>
              <a:t> yang </a:t>
            </a:r>
            <a:r>
              <a:rPr lang="en-US" dirty="0" err="1" smtClean="0"/>
              <a:t>terencana</a:t>
            </a:r>
            <a:r>
              <a:rPr lang="en-US" dirty="0" smtClean="0"/>
              <a:t>, </a:t>
            </a:r>
            <a:r>
              <a:rPr lang="en-US" dirty="0" err="1" smtClean="0"/>
              <a:t>postur</a:t>
            </a:r>
            <a:r>
              <a:rPr lang="en-US" dirty="0" smtClean="0"/>
              <a:t> </a:t>
            </a:r>
            <a:r>
              <a:rPr lang="en-US" dirty="0" err="1" smtClean="0"/>
              <a:t>dan</a:t>
            </a:r>
            <a:r>
              <a:rPr lang="en-US" dirty="0" smtClean="0"/>
              <a:t> </a:t>
            </a:r>
            <a:r>
              <a:rPr lang="en-US" dirty="0" err="1" smtClean="0"/>
              <a:t>aktivitas</a:t>
            </a:r>
            <a:r>
              <a:rPr lang="en-US" dirty="0" smtClean="0"/>
              <a:t> </a:t>
            </a:r>
            <a:r>
              <a:rPr lang="en-US" dirty="0" err="1" smtClean="0"/>
              <a:t>fisik</a:t>
            </a:r>
            <a:r>
              <a:rPr lang="en-US" dirty="0" smtClean="0"/>
              <a:t> </a:t>
            </a:r>
            <a:r>
              <a:rPr lang="en-US" dirty="0" err="1" smtClean="0"/>
              <a:t>lainnya</a:t>
            </a:r>
            <a:r>
              <a:rPr lang="en-US" dirty="0" smtClean="0"/>
              <a:t> yang </a:t>
            </a:r>
            <a:r>
              <a:rPr lang="en-US" dirty="0" err="1" smtClean="0"/>
              <a:t>bertujuan</a:t>
            </a:r>
            <a:r>
              <a:rPr lang="en-US" dirty="0" smtClean="0"/>
              <a:t> </a:t>
            </a:r>
            <a:r>
              <a:rPr lang="en-US" dirty="0" err="1" smtClean="0"/>
              <a:t>untuk</a:t>
            </a:r>
            <a:r>
              <a:rPr lang="en-US" dirty="0" smtClean="0"/>
              <a:t> </a:t>
            </a:r>
            <a:r>
              <a:rPr lang="en-US" dirty="0" err="1" smtClean="0"/>
              <a:t>memampukan</a:t>
            </a:r>
            <a:r>
              <a:rPr lang="en-US" dirty="0" smtClean="0"/>
              <a:t> </a:t>
            </a:r>
            <a:r>
              <a:rPr lang="en-US" dirty="0" err="1" smtClean="0"/>
              <a:t>pasien</a:t>
            </a:r>
            <a:r>
              <a:rPr lang="en-US" dirty="0" smtClean="0"/>
              <a:t>/ </a:t>
            </a:r>
            <a:r>
              <a:rPr lang="en-US" dirty="0" err="1" smtClean="0"/>
              <a:t>klien</a:t>
            </a:r>
            <a:r>
              <a:rPr lang="en-US" dirty="0" smtClean="0"/>
              <a:t>:</a:t>
            </a:r>
          </a:p>
          <a:p>
            <a:pPr marL="447675" indent="-382588" eaLnBrk="1" hangingPunct="1">
              <a:buFont typeface="Wingdings 2" pitchFamily="18" charset="2"/>
              <a:buChar char=""/>
              <a:defRPr/>
            </a:pPr>
            <a:r>
              <a:rPr lang="en-US" dirty="0" smtClean="0"/>
              <a:t>◦Remediate or prevent impairments</a:t>
            </a:r>
          </a:p>
          <a:p>
            <a:pPr marL="447675" indent="-382588" eaLnBrk="1" hangingPunct="1">
              <a:buFont typeface="Wingdings 2" pitchFamily="18" charset="2"/>
              <a:buChar char=""/>
              <a:defRPr/>
            </a:pPr>
            <a:r>
              <a:rPr lang="en-US" dirty="0" smtClean="0"/>
              <a:t>◦Enhance function</a:t>
            </a:r>
          </a:p>
          <a:p>
            <a:pPr marL="447675" indent="-382588" eaLnBrk="1" hangingPunct="1">
              <a:buFont typeface="Wingdings 2" pitchFamily="18" charset="2"/>
              <a:buChar char=""/>
              <a:defRPr/>
            </a:pPr>
            <a:r>
              <a:rPr lang="en-US" dirty="0" smtClean="0"/>
              <a:t>◦Reduce risk</a:t>
            </a:r>
          </a:p>
          <a:p>
            <a:pPr marL="447675" indent="-382588" eaLnBrk="1" hangingPunct="1">
              <a:buFont typeface="Wingdings 2" pitchFamily="18" charset="2"/>
              <a:buChar char=""/>
              <a:defRPr/>
            </a:pPr>
            <a:r>
              <a:rPr lang="en-US" dirty="0" smtClean="0"/>
              <a:t>◦Optimize overall health</a:t>
            </a:r>
          </a:p>
          <a:p>
            <a:pPr marL="447675" indent="-382588" eaLnBrk="1" hangingPunct="1">
              <a:buFont typeface="Wingdings 2" pitchFamily="18" charset="2"/>
              <a:buChar char=""/>
              <a:defRPr/>
            </a:pPr>
            <a:r>
              <a:rPr lang="en-US" dirty="0" smtClean="0"/>
              <a:t>◦Enhance fitness &amp; well-being</a:t>
            </a:r>
          </a:p>
          <a:p>
            <a:pPr marL="447675" indent="-382588" eaLnBrk="1" hangingPunct="1">
              <a:buFont typeface="Wingdings 2" pitchFamily="18" charset="2"/>
              <a:buChar char=""/>
              <a:defRPr/>
            </a:pPr>
            <a:endParaRPr lang="en-US" dirty="0" smtClean="0"/>
          </a:p>
        </p:txBody>
      </p:sp>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484632" eaLnBrk="1" fontAlgn="auto" hangingPunct="1">
              <a:spcAft>
                <a:spcPts val="0"/>
              </a:spcAft>
              <a:defRPr/>
            </a:pPr>
            <a:r>
              <a:rPr lang="en-US" dirty="0" err="1" smtClean="0">
                <a:solidFill>
                  <a:schemeClr val="accent1">
                    <a:tint val="83000"/>
                    <a:satMod val="150000"/>
                  </a:schemeClr>
                </a:solidFill>
              </a:rPr>
              <a:t>Jenis</a:t>
            </a:r>
            <a:r>
              <a:rPr lang="en-US" dirty="0" smtClean="0">
                <a:solidFill>
                  <a:schemeClr val="accent1">
                    <a:tint val="83000"/>
                    <a:satMod val="150000"/>
                  </a:schemeClr>
                </a:solidFill>
              </a:rPr>
              <a:t> </a:t>
            </a:r>
            <a:r>
              <a:rPr lang="en-US" dirty="0" err="1" smtClean="0">
                <a:solidFill>
                  <a:schemeClr val="accent1">
                    <a:tint val="83000"/>
                    <a:satMod val="150000"/>
                  </a:schemeClr>
                </a:solidFill>
              </a:rPr>
              <a:t>Therex</a:t>
            </a:r>
            <a:r>
              <a:rPr lang="en-US" dirty="0" smtClean="0">
                <a:solidFill>
                  <a:schemeClr val="accent1">
                    <a:tint val="83000"/>
                    <a:satMod val="150000"/>
                  </a:schemeClr>
                </a:solidFill>
              </a:rPr>
              <a:t>:</a:t>
            </a:r>
            <a:endParaRPr lang="en-US" dirty="0">
              <a:solidFill>
                <a:schemeClr val="accent1">
                  <a:tint val="83000"/>
                  <a:satMod val="150000"/>
                </a:schemeClr>
              </a:solidFill>
            </a:endParaRPr>
          </a:p>
        </p:txBody>
      </p:sp>
      <p:sp>
        <p:nvSpPr>
          <p:cNvPr id="3" name="Content Placeholder 2"/>
          <p:cNvSpPr>
            <a:spLocks noGrp="1"/>
          </p:cNvSpPr>
          <p:nvPr>
            <p:ph idx="1"/>
          </p:nvPr>
        </p:nvSpPr>
        <p:spPr/>
        <p:txBody>
          <a:bodyPr>
            <a:normAutofit fontScale="92500" lnSpcReduction="20000"/>
          </a:bodyPr>
          <a:lstStyle/>
          <a:p>
            <a:pPr marL="448056" indent="-384048" eaLnBrk="1" fontAlgn="auto" hangingPunct="1">
              <a:spcAft>
                <a:spcPts val="0"/>
              </a:spcAft>
              <a:buClr>
                <a:schemeClr val="accent3"/>
              </a:buClr>
              <a:buFont typeface="Wingdings 2"/>
              <a:buChar char=""/>
              <a:defRPr/>
            </a:pPr>
            <a:r>
              <a:rPr lang="en-US" dirty="0" smtClean="0"/>
              <a:t>◦Agility training</a:t>
            </a:r>
          </a:p>
          <a:p>
            <a:pPr marL="448056" indent="-384048" eaLnBrk="1" fontAlgn="auto" hangingPunct="1">
              <a:spcAft>
                <a:spcPts val="0"/>
              </a:spcAft>
              <a:buClr>
                <a:schemeClr val="accent3"/>
              </a:buClr>
              <a:buFont typeface="Wingdings 2"/>
              <a:buChar char=""/>
              <a:defRPr/>
            </a:pPr>
            <a:r>
              <a:rPr lang="en-US" dirty="0" smtClean="0"/>
              <a:t>◦Balance training (static &amp; dynamic)</a:t>
            </a:r>
          </a:p>
          <a:p>
            <a:pPr marL="448056" indent="-384048" eaLnBrk="1" fontAlgn="auto" hangingPunct="1">
              <a:spcAft>
                <a:spcPts val="0"/>
              </a:spcAft>
              <a:buClr>
                <a:schemeClr val="accent3"/>
              </a:buClr>
              <a:buFont typeface="Wingdings 2"/>
              <a:buChar char=""/>
              <a:defRPr/>
            </a:pPr>
            <a:r>
              <a:rPr lang="en-US" dirty="0" smtClean="0"/>
              <a:t>◦Body mechanics training</a:t>
            </a:r>
          </a:p>
          <a:p>
            <a:pPr marL="448056" indent="-384048" eaLnBrk="1" fontAlgn="auto" hangingPunct="1">
              <a:spcAft>
                <a:spcPts val="0"/>
              </a:spcAft>
              <a:buClr>
                <a:schemeClr val="accent3"/>
              </a:buClr>
              <a:buFont typeface="Wingdings 2"/>
              <a:buChar char=""/>
              <a:defRPr/>
            </a:pPr>
            <a:r>
              <a:rPr lang="en-US" dirty="0" smtClean="0"/>
              <a:t>◦Breathing exercises</a:t>
            </a:r>
          </a:p>
          <a:p>
            <a:pPr marL="448056" indent="-384048" eaLnBrk="1" fontAlgn="auto" hangingPunct="1">
              <a:spcAft>
                <a:spcPts val="0"/>
              </a:spcAft>
              <a:buClr>
                <a:schemeClr val="accent3"/>
              </a:buClr>
              <a:buFont typeface="Wingdings 2"/>
              <a:buChar char=""/>
              <a:defRPr/>
            </a:pPr>
            <a:r>
              <a:rPr lang="en-US" dirty="0" smtClean="0"/>
              <a:t>◦Coordination exercises</a:t>
            </a:r>
          </a:p>
          <a:p>
            <a:pPr marL="448056" indent="-384048" eaLnBrk="1" fontAlgn="auto" hangingPunct="1">
              <a:spcAft>
                <a:spcPts val="0"/>
              </a:spcAft>
              <a:buClr>
                <a:schemeClr val="accent3"/>
              </a:buClr>
              <a:buFont typeface="Wingdings 2"/>
              <a:buChar char=""/>
              <a:defRPr/>
            </a:pPr>
            <a:r>
              <a:rPr lang="en-US" dirty="0" smtClean="0"/>
              <a:t>◦Gait and locomotion training</a:t>
            </a:r>
          </a:p>
          <a:p>
            <a:pPr marL="448056" indent="-384048" eaLnBrk="1" fontAlgn="auto" hangingPunct="1">
              <a:spcAft>
                <a:spcPts val="0"/>
              </a:spcAft>
              <a:buClr>
                <a:schemeClr val="accent3"/>
              </a:buClr>
              <a:buFont typeface="Wingdings 2"/>
              <a:buChar char=""/>
              <a:defRPr/>
            </a:pPr>
            <a:r>
              <a:rPr lang="en-US" dirty="0" smtClean="0"/>
              <a:t>◦Neuromuscular re-education</a:t>
            </a:r>
          </a:p>
          <a:p>
            <a:pPr marL="448056" indent="-384048" eaLnBrk="1" fontAlgn="auto" hangingPunct="1">
              <a:spcAft>
                <a:spcPts val="0"/>
              </a:spcAft>
              <a:buClr>
                <a:schemeClr val="accent3"/>
              </a:buClr>
              <a:buFont typeface="Wingdings 2"/>
              <a:buChar char=""/>
              <a:defRPr/>
            </a:pPr>
            <a:r>
              <a:rPr lang="en-US" dirty="0" smtClean="0"/>
              <a:t>◦Postural stabilization</a:t>
            </a:r>
          </a:p>
          <a:p>
            <a:pPr marL="448056" indent="-384048" eaLnBrk="1" fontAlgn="auto" hangingPunct="1">
              <a:spcAft>
                <a:spcPts val="0"/>
              </a:spcAft>
              <a:buClr>
                <a:schemeClr val="accent3"/>
              </a:buClr>
              <a:buFont typeface="Wingdings 2"/>
              <a:buChar char=""/>
              <a:defRPr/>
            </a:pPr>
            <a:r>
              <a:rPr lang="en-US" dirty="0" smtClean="0"/>
              <a:t>◦ROM exercises &amp; soft tissue stretching</a:t>
            </a:r>
          </a:p>
          <a:p>
            <a:pPr marL="448056" indent="-384048" eaLnBrk="1" fontAlgn="auto" hangingPunct="1">
              <a:spcAft>
                <a:spcPts val="0"/>
              </a:spcAft>
              <a:buClr>
                <a:schemeClr val="accent3"/>
              </a:buClr>
              <a:buFont typeface="Wingdings 2"/>
              <a:buChar char=""/>
              <a:defRPr/>
            </a:pPr>
            <a:r>
              <a:rPr lang="en-US" dirty="0" smtClean="0"/>
              <a:t>◦Relaxation exercises</a:t>
            </a:r>
          </a:p>
          <a:p>
            <a:pPr marL="448056" indent="-384048" eaLnBrk="1" fontAlgn="auto" hangingPunct="1">
              <a:spcAft>
                <a:spcPts val="0"/>
              </a:spcAft>
              <a:buClr>
                <a:schemeClr val="accent3"/>
              </a:buClr>
              <a:buFont typeface="Wingdings 2"/>
              <a:buChar char=""/>
              <a:defRPr/>
            </a:pPr>
            <a:r>
              <a:rPr lang="en-US" dirty="0" smtClean="0"/>
              <a:t>◦Strength, power &amp; endurance exercises</a:t>
            </a:r>
          </a:p>
          <a:p>
            <a:pPr marL="448056" indent="-384048" eaLnBrk="1" fontAlgn="auto" hangingPunct="1">
              <a:spcAft>
                <a:spcPts val="0"/>
              </a:spcAft>
              <a:buClr>
                <a:schemeClr val="accent3"/>
              </a:buClr>
              <a:buFont typeface="Wingdings 2"/>
              <a:buChar char=""/>
              <a:defRPr/>
            </a:pPr>
            <a:endParaRPr lang="en-US" dirty="0"/>
          </a:p>
        </p:txBody>
      </p:sp>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a:xfrm>
            <a:off x="457200" y="0"/>
            <a:ext cx="8229600" cy="1125538"/>
          </a:xfrm>
        </p:spPr>
        <p:txBody>
          <a:bodyPr>
            <a:normAutofit/>
          </a:bodyPr>
          <a:lstStyle/>
          <a:p>
            <a:pPr marL="484632" eaLnBrk="1" fontAlgn="auto" hangingPunct="1">
              <a:spcAft>
                <a:spcPts val="0"/>
              </a:spcAft>
              <a:defRPr/>
            </a:pPr>
            <a:r>
              <a:rPr lang="en-US">
                <a:solidFill>
                  <a:schemeClr val="accent1">
                    <a:tint val="83000"/>
                    <a:satMod val="150000"/>
                  </a:schemeClr>
                </a:solidFill>
              </a:rPr>
              <a:t>Tujuan Terapi Latihan</a:t>
            </a:r>
          </a:p>
        </p:txBody>
      </p:sp>
      <p:sp>
        <p:nvSpPr>
          <p:cNvPr id="23555" name="Rectangle 3"/>
          <p:cNvSpPr>
            <a:spLocks noGrp="1" noChangeArrowheads="1"/>
          </p:cNvSpPr>
          <p:nvPr>
            <p:ph idx="1"/>
          </p:nvPr>
        </p:nvSpPr>
        <p:spPr>
          <a:xfrm>
            <a:off x="179388" y="1341438"/>
            <a:ext cx="8713787" cy="5516562"/>
          </a:xfrm>
        </p:spPr>
        <p:txBody>
          <a:bodyPr/>
          <a:lstStyle/>
          <a:p>
            <a:pPr eaLnBrk="1" hangingPunct="1">
              <a:lnSpc>
                <a:spcPct val="80000"/>
              </a:lnSpc>
              <a:buFont typeface="Wingdings" pitchFamily="2" charset="2"/>
              <a:buChar char="v"/>
            </a:pPr>
            <a:r>
              <a:rPr lang="en-US" smtClean="0"/>
              <a:t>Tdd tujuan jangka pendek dan jangka panjang</a:t>
            </a:r>
          </a:p>
          <a:p>
            <a:pPr eaLnBrk="1" hangingPunct="1">
              <a:lnSpc>
                <a:spcPct val="80000"/>
              </a:lnSpc>
              <a:buFont typeface="Wingdings" pitchFamily="2" charset="2"/>
              <a:buChar char="v"/>
            </a:pPr>
            <a:r>
              <a:rPr lang="en-US" smtClean="0"/>
              <a:t>Pencegahan disfungsi, Mengembangkan, meningkatkan, mengembalikan &amp; mempertahankan :</a:t>
            </a:r>
          </a:p>
          <a:p>
            <a:pPr eaLnBrk="1" hangingPunct="1">
              <a:lnSpc>
                <a:spcPct val="80000"/>
              </a:lnSpc>
              <a:buFont typeface="Wingdings" pitchFamily="2" charset="2"/>
              <a:buNone/>
            </a:pPr>
            <a:r>
              <a:rPr lang="en-US" smtClean="0"/>
              <a:t>	1. Kekuatan </a:t>
            </a:r>
            <a:r>
              <a:rPr lang="en-US" i="1" smtClean="0"/>
              <a:t>(strength)</a:t>
            </a:r>
          </a:p>
          <a:p>
            <a:pPr eaLnBrk="1" hangingPunct="1">
              <a:lnSpc>
                <a:spcPct val="80000"/>
              </a:lnSpc>
              <a:buFont typeface="Wingdings" pitchFamily="2" charset="2"/>
              <a:buNone/>
            </a:pPr>
            <a:r>
              <a:rPr lang="en-US" smtClean="0"/>
              <a:t>	2. Daya tahan </a:t>
            </a:r>
            <a:r>
              <a:rPr lang="en-US" i="1" smtClean="0"/>
              <a:t>(endurance)</a:t>
            </a:r>
            <a:r>
              <a:rPr lang="en-US" smtClean="0"/>
              <a:t> &amp; 	cardiovaskuler </a:t>
            </a:r>
            <a:r>
              <a:rPr lang="en-US" i="1" smtClean="0"/>
              <a:t>fitness</a:t>
            </a:r>
            <a:r>
              <a:rPr lang="en-US" smtClean="0"/>
              <a:t> (kebugaran)</a:t>
            </a:r>
          </a:p>
          <a:p>
            <a:pPr eaLnBrk="1" hangingPunct="1">
              <a:lnSpc>
                <a:spcPct val="80000"/>
              </a:lnSpc>
              <a:buFont typeface="Wingdings" pitchFamily="2" charset="2"/>
              <a:buNone/>
            </a:pPr>
            <a:r>
              <a:rPr lang="en-US" smtClean="0"/>
              <a:t>	3. Mobilitas &amp; fleksibilitas</a:t>
            </a:r>
          </a:p>
          <a:p>
            <a:pPr eaLnBrk="1" hangingPunct="1">
              <a:lnSpc>
                <a:spcPct val="80000"/>
              </a:lnSpc>
              <a:buFont typeface="Wingdings" pitchFamily="2" charset="2"/>
              <a:buNone/>
            </a:pPr>
            <a:r>
              <a:rPr lang="en-US" smtClean="0"/>
              <a:t>	4. Stabilitas</a:t>
            </a:r>
          </a:p>
          <a:p>
            <a:pPr eaLnBrk="1" hangingPunct="1">
              <a:lnSpc>
                <a:spcPct val="80000"/>
              </a:lnSpc>
              <a:buFont typeface="Wingdings" pitchFamily="2" charset="2"/>
              <a:buNone/>
            </a:pPr>
            <a:r>
              <a:rPr lang="en-US" smtClean="0"/>
              <a:t>	5. Relaksasi</a:t>
            </a:r>
          </a:p>
          <a:p>
            <a:pPr eaLnBrk="1" hangingPunct="1">
              <a:lnSpc>
                <a:spcPct val="80000"/>
              </a:lnSpc>
              <a:buFont typeface="Wingdings" pitchFamily="2" charset="2"/>
              <a:buNone/>
            </a:pPr>
            <a:r>
              <a:rPr lang="en-US" smtClean="0"/>
              <a:t>	6. Koordinasi keseimbangan &amp; </a:t>
            </a:r>
            <a:r>
              <a:rPr lang="en-US" i="1" smtClean="0"/>
              <a:t>functional skills</a:t>
            </a:r>
            <a:endParaRPr lang="en-US" smtClean="0"/>
          </a:p>
          <a:p>
            <a:pPr eaLnBrk="1" hangingPunct="1">
              <a:lnSpc>
                <a:spcPct val="80000"/>
              </a:lnSpc>
              <a:buFont typeface="Wingdings" pitchFamily="2" charset="2"/>
              <a:buNone/>
            </a:pPr>
            <a:endParaRPr lang="en-US" smtClean="0"/>
          </a:p>
        </p:txBody>
      </p:sp>
    </p:spTree>
  </p:cSld>
  <p:clrMapOvr>
    <a:masterClrMapping/>
  </p:clrMapOvr>
  <p:transition>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1321</TotalTime>
  <Words>1593</Words>
  <Application>Microsoft Office PowerPoint</Application>
  <PresentationFormat>On-screen Show (4:3)</PresentationFormat>
  <Paragraphs>255</Paragraphs>
  <Slides>29</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1" baseType="lpstr">
      <vt:lpstr>Flow</vt:lpstr>
      <vt:lpstr>Clip</vt:lpstr>
      <vt:lpstr>Terapi Latihan Dasar dan Latihan Fungsi (1)</vt:lpstr>
      <vt:lpstr>Kepustakaan</vt:lpstr>
      <vt:lpstr>Pendahuluan </vt:lpstr>
      <vt:lpstr>Latihan/ Exercise?</vt:lpstr>
      <vt:lpstr>Kebugaran fisik/ physical fitness?</vt:lpstr>
      <vt:lpstr>Therapeutic Exercise Versus Conditioning Exercise</vt:lpstr>
      <vt:lpstr>Definisi terapi latihan/ Therapeutic Exercise (Therex)</vt:lpstr>
      <vt:lpstr>Jenis Therex:</vt:lpstr>
      <vt:lpstr>Tujuan Terapi Latihan</vt:lpstr>
      <vt:lpstr>Tujuan jangka pendek</vt:lpstr>
      <vt:lpstr>Therapeutic Exercises </vt:lpstr>
      <vt:lpstr>Tujuan Therapeutic Exercises </vt:lpstr>
      <vt:lpstr>Goal Setting</vt:lpstr>
      <vt:lpstr>FACT vs FALLACY dalam Latihan</vt:lpstr>
      <vt:lpstr>FACT vs FALLACY dalam Latihan</vt:lpstr>
      <vt:lpstr>FACT vs FALLACY dalam Latihan</vt:lpstr>
      <vt:lpstr>FACT vs FALLACY dalam Latihan</vt:lpstr>
      <vt:lpstr>FACT vs FALLACY dalam Latihan</vt:lpstr>
      <vt:lpstr>FACT vs FALLACY dalam Latihan</vt:lpstr>
      <vt:lpstr>FACT vs FALLACY dalam Latihan</vt:lpstr>
      <vt:lpstr>FACT vs FALLACY dalam Latihan</vt:lpstr>
      <vt:lpstr>Pendekatan Evaluasi dan Program Pada Pasien (Problem Solving Process Pierson, Burnett &amp; Kisnerr, 1986)</vt:lpstr>
      <vt:lpstr>A. Asses Needs</vt:lpstr>
      <vt:lpstr>Format SOAP</vt:lpstr>
      <vt:lpstr>Format SOAP</vt:lpstr>
      <vt:lpstr>Examination of patient Assessment</vt:lpstr>
      <vt:lpstr>B. Develop Plan</vt:lpstr>
      <vt:lpstr>D. Evaluate Plan</vt:lpstr>
      <vt:lpstr>THANK YOU VERY MUCH</vt:lpstr>
    </vt:vector>
  </TitlesOfParts>
  <Company>UIEU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ET</dc:title>
  <dc:creator>Indra</dc:creator>
  <cp:lastModifiedBy>Class</cp:lastModifiedBy>
  <cp:revision>72</cp:revision>
  <dcterms:created xsi:type="dcterms:W3CDTF">2007-02-07T04:47:47Z</dcterms:created>
  <dcterms:modified xsi:type="dcterms:W3CDTF">2005-01-03T11:34:33Z</dcterms:modified>
</cp:coreProperties>
</file>