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36"/>
  </p:notesMasterIdLst>
  <p:handoutMasterIdLst>
    <p:handoutMasterId r:id="rId37"/>
  </p:handoutMasterIdLst>
  <p:sldIdLst>
    <p:sldId id="256" r:id="rId2"/>
    <p:sldId id="307" r:id="rId3"/>
    <p:sldId id="299" r:id="rId4"/>
    <p:sldId id="257" r:id="rId5"/>
    <p:sldId id="298" r:id="rId6"/>
    <p:sldId id="258" r:id="rId7"/>
    <p:sldId id="300" r:id="rId8"/>
    <p:sldId id="303" r:id="rId9"/>
    <p:sldId id="301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7" r:id="rId18"/>
    <p:sldId id="268" r:id="rId19"/>
    <p:sldId id="269" r:id="rId20"/>
    <p:sldId id="266" r:id="rId21"/>
    <p:sldId id="294" r:id="rId22"/>
    <p:sldId id="270" r:id="rId23"/>
    <p:sldId id="271" r:id="rId24"/>
    <p:sldId id="272" r:id="rId25"/>
    <p:sldId id="304" r:id="rId26"/>
    <p:sldId id="273" r:id="rId27"/>
    <p:sldId id="305" r:id="rId28"/>
    <p:sldId id="306" r:id="rId29"/>
    <p:sldId id="274" r:id="rId30"/>
    <p:sldId id="275" r:id="rId31"/>
    <p:sldId id="276" r:id="rId32"/>
    <p:sldId id="277" r:id="rId33"/>
    <p:sldId id="278" r:id="rId34"/>
    <p:sldId id="279" r:id="rId3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4B304B0-AC62-45B2-A1AA-33161AFA3D6A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B5935A9-C655-4A9D-AB8E-6861FF027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B3DB628-0954-45EE-9687-AB66A4EC291D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58619C0-C30E-4FFD-94B0-CDA0375B4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6E003C9-7E5A-46E6-912F-F15166A403E5}" type="datetime2">
              <a:rPr lang="en-US" smtClean="0"/>
              <a:pPr/>
              <a:t>Monday, January 03, 2005</a:t>
            </a:fld>
            <a:endParaRPr lang="en-US" smtClean="0"/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4CE0A9-FC4D-4A8F-A7C9-B3DC2067B50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9061B08-1CA4-453C-86F8-D55B2B705C0B}" type="datetime2">
              <a:rPr lang="en-US" smtClean="0"/>
              <a:pPr/>
              <a:t>Monday, January 03, 2005</a:t>
            </a:fld>
            <a:endParaRPr lang="en-US" smtClean="0"/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9401D2-7541-4326-9BD3-2F31DA131F7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AE114C8-FB06-47A5-B250-A1E9D10BF5DA}" type="datetime2">
              <a:rPr lang="en-US" smtClean="0"/>
              <a:pPr/>
              <a:t>Monday, January 03, 2005</a:t>
            </a:fld>
            <a:endParaRPr lang="en-US" smtClean="0"/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4C8CD8-002B-401E-83E5-F1CDB019715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605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605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09C1A-E544-486B-9FA2-88F9D01963E1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9B216-266B-40A0-869F-6F3A59001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3F623-618C-4A48-A91F-2E5E26EE826B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70698-E9CA-4A93-8298-91DC39CD3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ABF85-24FD-430F-8EBB-6B8ACFB43621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C9297-57A0-4F3D-9A50-9C57FFF8C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742BE-7DAF-4408-ABBB-4C1E7E4860C6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F8282-F4E6-4543-96BC-34C10AB9D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7FE95-99D9-46B9-9815-1EFBD57A9326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92F04-5806-4B89-83FC-82F00BEE9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2C881-F162-4B27-A343-01F5889DB522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C1F3F-4180-44CA-85C6-13806FF40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CD633-736F-47E6-B1C4-42C98CBA72FC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2FFE4-B432-43BE-9817-1B0E3AA19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FD80F-C7B9-4555-ABC8-E152CE8DBAF1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65FF4-2829-4175-A297-DAF6F4E23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9005B-20A1-4D3D-A9CA-E3BC1933D5D2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AF5D3-D6C3-4C6F-B777-FC5F44634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30963-B702-4EEF-8B87-30743F2A77D9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E645E-12B7-4B0B-88A3-FFFAF84D3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2FC51-6803-4FEC-A6F4-0E80F0754B6E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D4938-C474-4DA0-BE7C-8892A4D6C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8499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99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99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8499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00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00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00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00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00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00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00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00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00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00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01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01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8501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1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1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1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1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1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1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1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2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2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2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7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8502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02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02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02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02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8502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3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3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503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63D2526-EC8F-486D-9B1F-27B5DAF6F4F3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8503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03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F62053D-5560-4B56-A1C9-F7AB767DA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50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12F0CF2-2661-49B9-BEFA-C1F70CF767EF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D9750-E23C-4038-A808-D101618212C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92275"/>
            <a:ext cx="7772400" cy="245745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>Proprioceptive Neuromuscular Facilitation (PNF)*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5157788"/>
            <a:ext cx="7272337" cy="7921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LENNY</a:t>
            </a:r>
            <a:endParaRPr lang="en-US" sz="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30E1056-1E47-4BA1-B860-686C1A27B59E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B421F-70D8-4318-8FAE-78129058969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Prosedur Dasar (2)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mtClean="0"/>
              <a:t>Resistance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mtClean="0"/>
              <a:t>Irradiation &amp; reinforcement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mtClean="0"/>
              <a:t>Manual contact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mtClean="0"/>
              <a:t>Body position &amp; body mechanics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mtClean="0"/>
              <a:t>Verbal (commands)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mtClean="0"/>
              <a:t>Vision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mtClean="0"/>
              <a:t>Traction/approximation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mtClean="0"/>
              <a:t>Stretch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mtClean="0"/>
              <a:t>Timing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mtClean="0"/>
              <a:t>Patterns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0972E4-410F-4E58-A515-2DE748121ED7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77E22-9D02-4B82-AB11-E5C385AD101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1. Resistance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435975" cy="573246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Optimal resistance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Tujuan 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1. Fasilitasi kemampuan kontraksi 	otot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2. Meningkatkan motor control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3. Membantu mengetahui arah 	gerakan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4. Meningkatkan kekuatan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Tidak nyeri/sampai lelah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Ft’s &amp; </a:t>
            </a:r>
            <a:r>
              <a:rPr lang="en-US" smtClean="0">
                <a:sym typeface="Wingdings" pitchFamily="2" charset="2"/>
              </a:rPr>
              <a:t>p° menghindari tahan nafas</a:t>
            </a:r>
            <a:endParaRPr lang="en-US" smtClean="0"/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sz="2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F7FD3A5-9855-47E3-B63A-2BCA3629DE90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CFCC2-8850-43DB-875B-6A9A3EDDB05F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2. Irradiation &amp; reinforcement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205038"/>
            <a:ext cx="8785225" cy="3925887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mtClean="0"/>
              <a:t>Terkait dengan resistance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mtClean="0"/>
              <a:t>Rentang respon terhadap stimulasi </a:t>
            </a:r>
            <a:r>
              <a:rPr lang="en-US" smtClean="0">
                <a:sym typeface="Wingdings" pitchFamily="2" charset="2"/>
              </a:rPr>
              <a:t> fasilitasi (kontraksi) &amp; inhibisi (rileksasi)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Memperkuat  dipengaruhi kondisi p° &amp; tujuan treatmen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198958-B80F-4E13-BA45-8C4E4C232B34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EB190-2A29-4436-B498-014B6B5028B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3. Manual contact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16113"/>
            <a:ext cx="8362950" cy="4214812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mtClean="0"/>
              <a:t>Lumbrical grip </a:t>
            </a:r>
            <a:r>
              <a:rPr lang="en-US" smtClean="0">
                <a:sym typeface="Wingdings" pitchFamily="2" charset="2"/>
              </a:rPr>
              <a:t> fleksi MCP joint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Kontrol gerakan 3 dimensi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Tekanan kontra dengan arah gerakan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Stimulasi reseptor rasa raba pada kulit &amp; otot-otot sinergis  reinforce gerakan</a:t>
            </a:r>
            <a:endParaRPr lang="en-US" smtClean="0"/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71BD19F-EFC0-416E-B7C8-54CA05512EFD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19E39-C1FC-4318-A831-016BCA3497C2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4. Body position &amp; body mechanics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8713788" cy="421481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G. Johnson &amp; V. Saliba (1985)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Posisi FT’s sesuai dengan arah gerakan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Kontrol gerakan lebih efektif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Tubuh FT’s dapat membantu resistance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AE3A034-95E5-40B8-BA62-44E209F7AF63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84C67-CAA3-48EA-B8C6-F90CE497B02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5. Verbal stimulation (commands)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640763" cy="504031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Apa &amp; kapan dilakukan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Jelas &amp; tepat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Timing instruksi </a:t>
            </a:r>
            <a:r>
              <a:rPr lang="en-US" smtClean="0">
                <a:sym typeface="Wingdings" pitchFamily="2" charset="2"/>
              </a:rPr>
              <a:t> koordinasi reaksi p°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Volume jelas &amp; tepat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Terdiri dari 3 bagian 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	1. Persiapan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	2. Aksi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	3. Koreksi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F8F4DFE-20FB-4413-9E32-3CDCA6292235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5B2D8-46C1-4C6D-9C48-5A27941CB3F0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6. Vision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713788" cy="428625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mtClean="0"/>
              <a:t>Feedback visual sensory system </a:t>
            </a:r>
            <a:r>
              <a:rPr lang="en-US" smtClean="0">
                <a:sym typeface="Wingdings" pitchFamily="2" charset="2"/>
              </a:rPr>
              <a:t> kontraksi otot lebih kuat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Membantu p°  utk kontrol &amp; koreksi posisi serta gerakan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Mempengaruhi gerakan kepala &amp; tubuh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Komunikasi  interaksi koperatif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7D4F86A-E4DD-4CB8-B543-98F04880E586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C3909-09A5-4C21-B990-86862310BB8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7. Traction &amp; approximation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362950" cy="4319587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mtClean="0"/>
              <a:t>Stimulasi reseptor sendi (Knott &amp; Voss 1968, Voss et al 1985)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mtClean="0"/>
              <a:t>Traction force secara gradual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mtClean="0"/>
              <a:t>Sebagai fasilitasi gerakan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mtClean="0"/>
              <a:t>Dikombinasikan dengan resisten yang tepat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9E87D41-41ED-4155-88E6-1B62E8657E5E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3A7604-25C1-42B6-A2B9-97A649B2D86F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141763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8. Stretch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5257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mtClean="0"/>
              <a:t>Stretch stimulus</a:t>
            </a:r>
            <a:r>
              <a:rPr lang="en-US" smtClean="0">
                <a:sym typeface="Wingdings" pitchFamily="2" charset="2"/>
              </a:rPr>
              <a:t> muscle elongation  stimulasi otot sinergis (Loofbourrow &amp; Gellhorn, 1948)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Aktifitas normal  persiapan kontraksi otot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Stretch reflex  dr muscle elongation/ contraction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	1. 	Short latency spinal reflex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	2. 	F(x)onal stretch response (Conrad &amp; 	Meyer Lohmann 1980, Chan 1984)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26DF5B-07D8-4F35-838D-CBD44D6672C7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F80FF-A94B-4E87-A544-2AF8313A7002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7813"/>
            <a:ext cx="8785225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9. Timing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16113"/>
            <a:ext cx="8785225" cy="421481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Sekuensis gerakan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Gerakan normal </a:t>
            </a:r>
            <a:r>
              <a:rPr lang="en-US" smtClean="0">
                <a:sym typeface="Wingdings" pitchFamily="2" charset="2"/>
              </a:rPr>
              <a:t> smooth sequences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Koordinasi gerakan  presisi waktu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Gerakan f(x)onal  kontinuitas &amp; koordinasi gerakan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Timing for emphasis</a:t>
            </a:r>
            <a:br>
              <a:rPr lang="en-US" smtClean="0">
                <a:sym typeface="Wingdings" pitchFamily="2" charset="2"/>
              </a:rPr>
            </a:b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C357F53-23AE-49DD-85E0-62214E59525B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97C24-EBAB-4128-B24A-128EA3F477A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Tujuan Instruksional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964612" cy="554513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/>
              <a:t>Setelah mempelajari materi ini, setiap mahasiswa/i dapat 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/>
              <a:t>1.	Memahami definisi dan pengertian Proprioceptive Neuromuscular Facilitation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/>
              <a:t>2.	Memahami filosofi Proprioceptive Neuromuscular Facilitation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/>
              <a:t>3.	Memahami prinsip-prinsip dasar Proprioceptive Neuromuscular Facilitation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/>
              <a:t>4.	Menyebutkan serta menjelaskan dasar-dasar neurofisiologi Proprioceptive Neuromuscular Facilitation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5"/>
              <a:defRPr/>
            </a:pPr>
            <a:r>
              <a:rPr lang="en-US" sz="2000" smtClean="0"/>
              <a:t>Menyebutkan serta menjelaskan prosedur-prosedur dasar Proprioceptive Neuromuscular Facilitation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5"/>
              <a:defRPr/>
            </a:pPr>
            <a:r>
              <a:rPr lang="en-US" sz="2000" smtClean="0"/>
              <a:t>Memahami pentingnya aplikasi prosedur-prosedur dasar dalam aplikasi Proprioceptive Neuromuscular Facilitation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5"/>
              <a:defRPr/>
            </a:pPr>
            <a:r>
              <a:rPr lang="en-US" sz="2000" smtClean="0"/>
              <a:t>Memahami dan mampu mengaplikasikan pola-pola gerakan pada upper extremity, scapula, trunk, lower extremity serta neck.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5"/>
              <a:defRPr/>
            </a:pPr>
            <a:r>
              <a:rPr lang="en-US" sz="2000" smtClean="0"/>
              <a:t>Mampu mengaplikasikan kombinasi berbagai pola upper extremity, scapula, trunk, lower extremity serta neck pada latihan-latihan fungsional (neck, trunk, upper/lower extremity, mat activity dan gait training).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65F8AB-EB13-49CA-90BB-17D3551FFACD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64E65-CFDE-4ADD-95E6-E4CC049E5B90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10. Pattern (1)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0322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Upper extremity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D1 flexi </a:t>
            </a:r>
            <a:r>
              <a:rPr lang="en-US" smtClean="0">
                <a:sym typeface="Wingdings" pitchFamily="2" charset="2"/>
              </a:rPr>
              <a:t> flexi-add-ext rot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	D1 ext   ext-abd-int rot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	D2 flexi  flexi-abd-ext rot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	D2 ext   ext-add-int rot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F432051-5D54-47EE-A91B-A6E989373093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B747E-F45A-4444-8B24-8AA161D9AAD6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10. Pattern (2)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Lower extremity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D1 flexi </a:t>
            </a:r>
            <a:r>
              <a:rPr lang="en-US" smtClean="0">
                <a:sym typeface="Wingdings" pitchFamily="2" charset="2"/>
              </a:rPr>
              <a:t> flexi-add-ext rot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	D1 ext   ext-abd-int rot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	D2 flexi  flexi-abd-ext rot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	D2 ext   ext-add-int rot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AFE0F31-8A04-4B6F-AFEA-58EFA564B87B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73F76-53D5-4A21-9FCD-8BA0FD7B6482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10. Pattern (3)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544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Scapula &amp; pelvic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1. Anterior elevasi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2. Posterior depresi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3. Posterior elevasi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4. Anterior depresi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D03DF95-42A1-40A7-912F-E5A3A95C7C78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507AA-C65A-4E28-B875-4D738C6E5B98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Neck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85225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mtClean="0"/>
              <a:t>Dasar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	1. Gerakan head &amp; neck membantu 	mengarahkan gerakan trunk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	2. Resistance gerakan neck </a:t>
            </a:r>
            <a:r>
              <a:rPr lang="en-US" smtClean="0">
                <a:sym typeface="Wingdings" pitchFamily="2" charset="2"/>
              </a:rPr>
              <a:t> irradiasi 	exercise pada trunk muscle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	3. Neck pattern utk treatmen disf(x) 	cervical &amp; thoracal spine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	4. Stabilitas head &amp; neck </a:t>
            </a:r>
            <a:r>
              <a:rPr lang="en-US" smtClean="0">
                <a:sym typeface="Wingdings" pitchFamily="2" charset="2"/>
              </a:rPr>
              <a:t> esensial 	pada ADL</a:t>
            </a: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	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2C6A572-4127-4104-99D3-0D7C2A6F1596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F74E3-6F76-41D3-B802-A62A39938A2E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Gerakan Diagonal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3 komponen gerakan </a:t>
            </a:r>
            <a:r>
              <a:rPr lang="en-US" smtClean="0">
                <a:sym typeface="Wingdings" pitchFamily="2" charset="2"/>
              </a:rPr>
              <a:t> flexi/ext, lat flexi &amp; rotasi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Komponen distal  upper cervical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Komponen proksimal  lower cervical-T6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Pattern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1. Flexi-lat flexi-rotasi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2. Ext-lat flexi-rotasi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7F48478-7EFF-4535-81EF-201DF5C6B1F5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D8B1B-107C-4935-9C86-5552751E85F8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8713788" cy="5976938"/>
          </a:xfrm>
        </p:spPr>
        <p:txBody>
          <a:bodyPr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mtClean="0"/>
              <a:t>Pola diagonal fleksi/ekstensi neck :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mtClean="0"/>
              <a:t>	- 	Flexi dgn lateral flexi &amp; rotasi 	kanan, extensi dgn lateral flexi &amp; 	rotasi kiri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mtClean="0"/>
              <a:t>	-	Flexi dgn lateral flexi &amp; rotasi kiri, 	extensi dgn lateral flexi &amp; 	rotasi 	kanan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mtClean="0"/>
              <a:t>Gerakan kepala &amp; mata saling reinforce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mtClean="0"/>
              <a:t>Gerakan dagu berasosiasi dgn gerakan kepala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532342-EA1E-4C65-88D7-B9B9262BCFBF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C8F81-5BDA-47E5-BCD3-90DA27E920A1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04813"/>
            <a:ext cx="8785225" cy="597693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Posisi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1. Sitting </a:t>
            </a:r>
            <a:r>
              <a:rPr lang="en-US" smtClean="0">
                <a:sym typeface="Wingdings" pitchFamily="2" charset="2"/>
              </a:rPr>
              <a:t> f(x)onal &amp; stability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	2. Prone on elbow  neck extensor 	melawan gravitasi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	3. Supine  neck flexi membantu 	rolling &amp; ke duduk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	4. Side lying  eliminasi gravitasi &amp; 	mudah untuk resisten gerakan neck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Grips </a:t>
            </a:r>
            <a:r>
              <a:rPr lang="en-US" smtClean="0">
                <a:sym typeface="Wingdings" pitchFamily="2" charset="2"/>
              </a:rPr>
              <a:t> dagu &amp; kepala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Resisten  dagu segaris mandibula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EC225CC-A6B6-4E55-8143-6D393C7D7C2B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3AFBE-F482-41B5-9026-8F7776C9444E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Normal timing  gerakan dagu (distal) ke leher (proksimal)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Indikasi 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	- 	hemiplegia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	- 	back pain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	- 	kelemahan otot2 trunk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	- 	shoulder problem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	- 	problem f(x) onal  berjalan,   	berguling dll</a:t>
            </a: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3A0E0AA-3F0F-4B1A-A3C8-2E8386B63AA4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B1433-37AA-40DB-9138-641B3D32491A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Gerakan neck untuk trunk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8642350" cy="4214812"/>
          </a:xfrm>
        </p:spPr>
        <p:txBody>
          <a:bodyPr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mtClean="0"/>
              <a:t>Gerakan neck utk fleksi/ekstensi trunk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mtClean="0"/>
              <a:t>	- neck fleksi </a:t>
            </a:r>
            <a:r>
              <a:rPr lang="en-US" smtClean="0">
                <a:sym typeface="Wingdings" pitchFamily="2" charset="2"/>
              </a:rPr>
              <a:t> rolling forward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	- neck extensi  rolling backward</a:t>
            </a:r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D82ADE7-421A-4471-8DDA-0C175E3185FD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EAE17D-3055-493D-9521-7DE9002E39EE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Trunk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640763" cy="568801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Trunk kuat </a:t>
            </a:r>
            <a:r>
              <a:rPr lang="en-US" smtClean="0">
                <a:sym typeface="Wingdings" pitchFamily="2" charset="2"/>
              </a:rPr>
              <a:t> esensial f(x) yang baik, base support gerakan ekstremitas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Sinergi dgn gerakan lengan (Angel &amp; Eppler, 1967)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Sering pada kondisi neurologis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Trunk stabil  kontrol gerakan upper extremity baik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Trunk tidak stabil  gerakan tidak normal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Fokus pada strengthening trunk muscle</a:t>
            </a: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80DDC5-C5CD-49D8-ABF9-3FCBEF51F688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84181-4E9A-4668-8FD3-17D236B05163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Definisi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7687"/>
          </a:xfrm>
        </p:spPr>
        <p:txBody>
          <a:bodyPr/>
          <a:lstStyle/>
          <a:p>
            <a:pPr algn="just" eaLnBrk="1" hangingPunct="1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mtClean="0"/>
              <a:t>Proprioceptive </a:t>
            </a:r>
            <a:r>
              <a:rPr lang="en-US" smtClean="0">
                <a:sym typeface="Wingdings" pitchFamily="2" charset="2"/>
              </a:rPr>
              <a:t> organ/reseptor  sensoris yg berf(x) memberikan info gerak &amp; posisi tubuh</a:t>
            </a:r>
          </a:p>
          <a:p>
            <a:pPr algn="just" eaLnBrk="1" hangingPunct="1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Neuromuscular  kesatuan fungsi saraf &amp; otot</a:t>
            </a:r>
          </a:p>
          <a:p>
            <a:pPr algn="just" eaLnBrk="1" hangingPunct="1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Facilitation  membuat lebih mudah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21D0219-A5DC-4F09-857D-176D9C7F24FB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1D41F-E5BB-40E9-A93C-85F8AD1A1F4F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13788" cy="648017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Chopping </a:t>
            </a:r>
            <a:r>
              <a:rPr lang="en-US" smtClean="0">
                <a:sym typeface="Wingdings" pitchFamily="2" charset="2"/>
              </a:rPr>
              <a:t> bilateral asymetrical upper extr extensi + neck flexi  trunk flexi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Fasilitas rolling forward atau ke duduk, fasilitasi hip flexi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Lifting  bilateral asymetrical upper extremity + neck extensi  trunk extensi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Fasilitasi rolling backward atau duduk tegak dari slumped position, fasilitasi hip extensi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Bilateral leg patterns  asymetrical &amp; bilateral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Dapat kombinasi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D8AF91-F61F-48B1-BD20-74F9DCE44897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B6C57-E4EE-4B1A-9CB0-401F41454052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Mat activities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768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Aktivitas gerakan &amp; stabilitas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Dalam berbagai posisi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Untuk aktifitas f(x)onal 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1. Mobilitas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2. Stabilitas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3. Skill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DD1D6C6-E1AD-4589-872E-0A588CE0A049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FEDF8-C35D-406B-A829-1A49C8739037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765175"/>
            <a:ext cx="8785225" cy="5543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Tujuan Treatmen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Mengajarkan &amp; melatih aktifitas f(x)onal </a:t>
            </a:r>
            <a:r>
              <a:rPr lang="en-US" smtClean="0">
                <a:sym typeface="Wingdings" pitchFamily="2" charset="2"/>
              </a:rPr>
              <a:t> rolling &amp; perpindahan posisi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Melatih stabilitas dalam berbagai posisi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Meningkatkan koordinasi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Penguatan aktifitas f(x)onal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Mobilitas sendi &amp; otot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Normalisasi tonus</a:t>
            </a:r>
            <a:endParaRPr 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F9C20CC-BD9D-4A64-8E91-E3146B183B63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21712-FE8F-4240-93C9-5D0C512AED39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087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3000" smtClean="0"/>
              <a:t>Rolling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000" smtClean="0"/>
              <a:t>	1. Scapula &amp; pelvic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000" smtClean="0"/>
              <a:t>		a. anterior </a:t>
            </a:r>
            <a:r>
              <a:rPr lang="en-US" sz="3000" smtClean="0">
                <a:sym typeface="Wingdings" pitchFamily="2" charset="2"/>
              </a:rPr>
              <a:t> forward rolling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000" smtClean="0">
                <a:sym typeface="Wingdings" pitchFamily="2" charset="2"/>
              </a:rPr>
              <a:t>		b. posterior  backward rolling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000" smtClean="0">
                <a:sym typeface="Wingdings" pitchFamily="2" charset="2"/>
              </a:rPr>
              <a:t>	2. Upper extremity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000" smtClean="0">
                <a:sym typeface="Wingdings" pitchFamily="2" charset="2"/>
              </a:rPr>
              <a:t>		</a:t>
            </a:r>
            <a:r>
              <a:rPr lang="en-US" sz="3000" smtClean="0"/>
              <a:t>a. abd </a:t>
            </a:r>
            <a:r>
              <a:rPr lang="en-US" sz="3000" smtClean="0">
                <a:sym typeface="Wingdings" pitchFamily="2" charset="2"/>
              </a:rPr>
              <a:t> forward rolling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000" smtClean="0">
                <a:sym typeface="Wingdings" pitchFamily="2" charset="2"/>
              </a:rPr>
              <a:t>		b. add  backward rolling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000" smtClean="0">
                <a:sym typeface="Wingdings" pitchFamily="2" charset="2"/>
              </a:rPr>
              <a:t> 	3. Lower extremity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000" smtClean="0">
                <a:sym typeface="Wingdings" pitchFamily="2" charset="2"/>
              </a:rPr>
              <a:t>		</a:t>
            </a:r>
            <a:r>
              <a:rPr lang="en-US" sz="3000" smtClean="0"/>
              <a:t>a. flexi </a:t>
            </a:r>
            <a:r>
              <a:rPr lang="en-US" sz="3000" smtClean="0">
                <a:sym typeface="Wingdings" pitchFamily="2" charset="2"/>
              </a:rPr>
              <a:t> forward rolling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000" smtClean="0">
                <a:sym typeface="Wingdings" pitchFamily="2" charset="2"/>
              </a:rPr>
              <a:t>		b. extensi  backward rolling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000" smtClean="0">
                <a:sym typeface="Wingdings" pitchFamily="2" charset="2"/>
              </a:rPr>
              <a:t>	4. Neck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000" smtClean="0">
                <a:sym typeface="Wingdings" pitchFamily="2" charset="2"/>
              </a:rPr>
              <a:t>		</a:t>
            </a:r>
            <a:r>
              <a:rPr lang="en-US" sz="3000" smtClean="0"/>
              <a:t>a. flexi </a:t>
            </a:r>
            <a:r>
              <a:rPr lang="en-US" sz="3000" smtClean="0">
                <a:sym typeface="Wingdings" pitchFamily="2" charset="2"/>
              </a:rPr>
              <a:t> forward rolling dr supine 	 	    ke side lying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000" smtClean="0">
                <a:sym typeface="Wingdings" pitchFamily="2" charset="2"/>
              </a:rPr>
              <a:t>		b. add  backward rolling dr side 		    lying ke supine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00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FF96030-6C00-4241-92AF-A49D6D5BF625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E7CF1-B3B5-4603-8918-D38860520755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877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Prone on elbow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Side sitting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Quadruped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Kneeling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Half kneeling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Dari hands &amp; feet position ke standing &amp; sebaliknya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Sitting position exercises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Bridging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C7A3FB8-A83A-447E-A818-D462F28E59A8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8CDDF-E6C1-4CED-BC6A-692CA66B037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>Pendahuluan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3000" smtClean="0"/>
              <a:t>Fasilitasi neuromuskular pd propriceptor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3000" smtClean="0"/>
              <a:t>Konsep treatmen oleh Herman Kabat (1940-an) &amp; Margaret Knott (1947)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3000" smtClean="0"/>
              <a:t>Filosofi “human being”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3000" smtClean="0"/>
              <a:t>Didasari 3 prinsip dasar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000" smtClean="0"/>
              <a:t>	 1.   Pendekatan integrasi</a:t>
            </a:r>
            <a:r>
              <a:rPr lang="en-US" sz="3000" smtClean="0">
                <a:sym typeface="Wingdings" pitchFamily="2" charset="2"/>
              </a:rPr>
              <a:t> total human 	   being, bukan problem spesifik/body 	   segment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000" smtClean="0"/>
              <a:t>2.	   Pendekatan treatmen selalu +, 	  	   memperkuat &amp; menggunakan 	  	   	   kemampuan p° </a:t>
            </a:r>
            <a:r>
              <a:rPr lang="en-US" sz="3000" smtClean="0">
                <a:sym typeface="Wingdings" pitchFamily="2" charset="2"/>
              </a:rPr>
              <a:t> level fisik &amp; 	   	   	   psikologi</a:t>
            </a:r>
            <a:endParaRPr lang="en-US" sz="3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000" smtClean="0"/>
              <a:t>	</a:t>
            </a:r>
            <a:endParaRPr lang="en-US" sz="300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EDBA908-92F8-4879-8C85-1A3FD4EF3B3D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85C32-624D-4682-851D-5D655BF4271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625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3400" smtClean="0"/>
              <a:t>	3.   Tujuan utama </a:t>
            </a:r>
            <a:r>
              <a:rPr lang="en-US" sz="3400" smtClean="0">
                <a:sym typeface="Wingdings" pitchFamily="2" charset="2"/>
              </a:rPr>
              <a:t> membantu p° 	  mencapai level f(x) tertinggi</a:t>
            </a:r>
          </a:p>
          <a:p>
            <a:pPr algn="just" eaLnBrk="1" hangingPunct="1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mtClean="0">
                <a:sym typeface="Symbol" pitchFamily="18" charset="2"/>
              </a:rPr>
              <a:t>Pendekatan f(x)onal + </a:t>
            </a:r>
            <a:r>
              <a:rPr lang="en-US" smtClean="0">
                <a:sym typeface="Wingdings" pitchFamily="2" charset="2"/>
              </a:rPr>
              <a:t> stimulasi p°  &amp; hasil optimal treatmen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9F1DB42-F9A4-463A-9B17-5841C988371E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1CC0BB-5EEB-4CBC-874A-7E92EC6B5AD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Dasar Neurofisiologi (Sherrington, 1947)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07375" cy="414178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mtClean="0"/>
              <a:t>Afterdischarge </a:t>
            </a:r>
            <a:r>
              <a:rPr lang="en-US" smtClean="0">
                <a:sym typeface="Wingdings" pitchFamily="2" charset="2"/>
              </a:rPr>
              <a:t> efek stimulus berlanjut setelah stimulus dihentikan</a:t>
            </a:r>
            <a:endParaRPr lang="en-US" smtClean="0"/>
          </a:p>
          <a:p>
            <a:pPr algn="just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mtClean="0"/>
              <a:t>Temporal summation </a:t>
            </a:r>
            <a:r>
              <a:rPr lang="en-US" smtClean="0">
                <a:sym typeface="Wingdings" pitchFamily="2" charset="2"/>
              </a:rPr>
              <a:t> stimulasi timbul dlm satu periode kombinasi waktu (sumasi)  eksitasi</a:t>
            </a:r>
            <a:endParaRPr lang="en-US" smtClean="0"/>
          </a:p>
          <a:p>
            <a:pPr algn="just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mtClean="0"/>
              <a:t>Spatial summation </a:t>
            </a:r>
            <a:r>
              <a:rPr lang="en-US" smtClean="0">
                <a:sym typeface="Wingdings" pitchFamily="2" charset="2"/>
              </a:rPr>
              <a:t> stimulasi simultan pd area tubuh berbeda  reinforce yg lain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0186190-CC1A-4944-B09C-5B8CAA63C4F5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315DD-5427-45C4-A874-88242B3AAB7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8713788" cy="5905500"/>
          </a:xfrm>
        </p:spPr>
        <p:txBody>
          <a:bodyPr/>
          <a:lstStyle/>
          <a:p>
            <a:pPr algn="just" eaLnBrk="1" hangingPunct="1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mtClean="0"/>
              <a:t>Irradiation </a:t>
            </a:r>
            <a:r>
              <a:rPr lang="en-US" smtClean="0">
                <a:sym typeface="Wingdings" pitchFamily="2" charset="2"/>
              </a:rPr>
              <a:t> rentang &amp; peningkatan kekuatan dr suatu respon (eksitasi/ inhibisi </a:t>
            </a:r>
            <a:endParaRPr lang="en-US" smtClean="0"/>
          </a:p>
          <a:p>
            <a:pPr algn="just" eaLnBrk="1" hangingPunct="1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mtClean="0"/>
              <a:t>Successive induction </a:t>
            </a:r>
            <a:r>
              <a:rPr lang="en-US" smtClean="0">
                <a:sym typeface="Wingdings" pitchFamily="2" charset="2"/>
              </a:rPr>
              <a:t> peningkatan eksitasi otot agonis diikuti stimulasi (kontraksi) antagonis  reversal antagonis  stimulasi &amp; peningkatan eksitabilitas</a:t>
            </a:r>
            <a:endParaRPr lang="en-US" smtClean="0"/>
          </a:p>
          <a:p>
            <a:pPr algn="just" eaLnBrk="1" hangingPunct="1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mtClean="0"/>
              <a:t>Reciprocal innervation </a:t>
            </a:r>
            <a:r>
              <a:rPr lang="en-US" smtClean="0">
                <a:sym typeface="Wingdings" pitchFamily="2" charset="2"/>
              </a:rPr>
              <a:t> kontraksi otot disertai stimulasi inhibisi antagonis  rileksasi  koordinasi gerakan </a:t>
            </a:r>
            <a:endParaRPr lang="en-US" smtClean="0"/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1B4506B-7619-4EB3-820D-6E48869F04FE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0056D-1640-4766-8BB2-0E9A3920D304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u="sng" smtClean="0"/>
              <a:t>“ The nervous system is continous throughout its extent –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u="sng" smtClean="0"/>
              <a:t>there are no isolated parts “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6931C3C-175E-4E1B-AD06-5CF6D5B8E298}" type="datetime2">
              <a:rPr lang="en-US"/>
              <a:pPr>
                <a:defRPr/>
              </a:pPr>
              <a:t>Monday, January 03, 2005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100F7-DF76-4358-A485-973C21CD943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Prosedur Dasar (1)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713788" cy="580548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mtClean="0"/>
              <a:t>Tools FT’s membantu p° melakukan f(x) motor scr efisien</a:t>
            </a:r>
          </a:p>
          <a:p>
            <a:pPr algn="just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mtClean="0"/>
              <a:t>Digunakan utk :</a:t>
            </a:r>
          </a:p>
          <a:p>
            <a:pPr algn="just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mtClean="0"/>
              <a:t>	1.	Meningkatkan kemampuan p°  utk 	melakukan grkn &amp; mempertahankan 	kestabilan</a:t>
            </a:r>
          </a:p>
          <a:p>
            <a:pPr algn="just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mtClean="0"/>
              <a:t>	2. Mengarahkan gerakan melalui grips 	&amp; resisten yg tepat</a:t>
            </a:r>
          </a:p>
          <a:p>
            <a:pPr algn="just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mtClean="0"/>
              <a:t>	3. Membantu p° mencapai koordinasi 	gerakan	dalam timing</a:t>
            </a:r>
          </a:p>
          <a:p>
            <a:pPr algn="just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mtClean="0"/>
              <a:t>	4. Meningkatkan stamina p° mencegah 	kelelahan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1379</TotalTime>
  <Words>801</Words>
  <Application>Microsoft Office PowerPoint</Application>
  <PresentationFormat>On-screen Show (4:3)</PresentationFormat>
  <Paragraphs>285</Paragraphs>
  <Slides>34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Globe</vt:lpstr>
      <vt:lpstr>Proprioceptive Neuromuscular Facilitation (PNF)*</vt:lpstr>
      <vt:lpstr>Tujuan Instruksional</vt:lpstr>
      <vt:lpstr>Definisi</vt:lpstr>
      <vt:lpstr>Pendahuluan</vt:lpstr>
      <vt:lpstr>Slide 5</vt:lpstr>
      <vt:lpstr>Dasar Neurofisiologi (Sherrington, 1947)</vt:lpstr>
      <vt:lpstr>Slide 7</vt:lpstr>
      <vt:lpstr>Slide 8</vt:lpstr>
      <vt:lpstr>Prosedur Dasar (1)</vt:lpstr>
      <vt:lpstr>Prosedur Dasar (2)</vt:lpstr>
      <vt:lpstr>1. Resistance</vt:lpstr>
      <vt:lpstr>2. Irradiation &amp; reinforcement</vt:lpstr>
      <vt:lpstr>3. Manual contact</vt:lpstr>
      <vt:lpstr>4. Body position &amp; body mechanics</vt:lpstr>
      <vt:lpstr>5. Verbal stimulation (commands)</vt:lpstr>
      <vt:lpstr>6. Vision</vt:lpstr>
      <vt:lpstr>7. Traction &amp; approximation</vt:lpstr>
      <vt:lpstr>8. Stretch</vt:lpstr>
      <vt:lpstr>9. Timing</vt:lpstr>
      <vt:lpstr>10. Pattern (1) </vt:lpstr>
      <vt:lpstr>10. Pattern (2)</vt:lpstr>
      <vt:lpstr>10. Pattern (3)</vt:lpstr>
      <vt:lpstr>Neck</vt:lpstr>
      <vt:lpstr>Gerakan Diagonal</vt:lpstr>
      <vt:lpstr>Slide 25</vt:lpstr>
      <vt:lpstr>Slide 26</vt:lpstr>
      <vt:lpstr>Slide 27</vt:lpstr>
      <vt:lpstr>Gerakan neck untuk trunk</vt:lpstr>
      <vt:lpstr>Trunk</vt:lpstr>
      <vt:lpstr>Slide 30</vt:lpstr>
      <vt:lpstr>Mat activities</vt:lpstr>
      <vt:lpstr>Slide 32</vt:lpstr>
      <vt:lpstr>Slide 33</vt:lpstr>
      <vt:lpstr>Slide 34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Proprioceptive Neuromuscular Facilitation*</dc:title>
  <dc:creator>Indra</dc:creator>
  <cp:lastModifiedBy>Class</cp:lastModifiedBy>
  <cp:revision>34</cp:revision>
  <dcterms:created xsi:type="dcterms:W3CDTF">2007-01-03T08:37:09Z</dcterms:created>
  <dcterms:modified xsi:type="dcterms:W3CDTF">2005-01-03T11:37:51Z</dcterms:modified>
</cp:coreProperties>
</file>