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C961-D7D0-4CAB-A03B-28CAEB2EE0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149F-DB9F-44E6-849B-C5B460931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GAIT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LENNY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532EA7E-2AAB-440E-B73A-B09209380736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7C36D-7E1B-4821-BD5E-4ADB08184C2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Observasi &amp; evaluasi manual </a:t>
            </a:r>
            <a:br>
              <a:rPr lang="en-US" sz="4000" smtClean="0"/>
            </a:br>
            <a:r>
              <a:rPr lang="en-US" sz="4000" smtClean="0"/>
              <a:t>gait analysis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Joint range yang adekuat pada hip, knee &amp; ankle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Muscle strength yang cukup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Analisa inspeksi dari berbagai arah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Evaluasi berjalan secara manual </a:t>
            </a:r>
            <a:r>
              <a:rPr lang="en-US" smtClean="0">
                <a:sym typeface="Wingdings" pitchFamily="2" charset="2"/>
              </a:rPr>
              <a:t> tangan pada pelvic &amp; crista iliaca tanpa resisten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6374ED8-C9DA-468D-8DF8-9A20C4C5F3E0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2D6EF-0CD6-42F6-AD4C-5BE90362E73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Prosedur gait training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3576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Fokus pada trunk pasien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Approksimasi melalui pelvic selama stance &amp; stretch refleks pada pelvic selama swing </a:t>
            </a:r>
            <a:r>
              <a:rPr lang="en-US" smtClean="0">
                <a:sym typeface="Wingdings" pitchFamily="2" charset="2"/>
              </a:rPr>
              <a:t> fasilitasi muscle trunk &amp; lower extremity (S.S Adler, 1976)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Dapat pada shoulder untuk stabilisasi &amp; fasilitasi rotasi trunk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>
                <a:sym typeface="Wingdings" pitchFamily="2" charset="2"/>
              </a:rPr>
              <a:t>Resisten balance  pola diagonal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4A49C9-1D54-47D1-8A2C-FBDECFA82FA3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01E73-2558-433C-A726-004B89CD64C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Approksimasi &amp; stretch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smtClean="0"/>
              <a:t>Approksimasi </a:t>
            </a:r>
            <a:r>
              <a:rPr lang="en-US" sz="2800" smtClean="0">
                <a:sym typeface="Wingdings" pitchFamily="2" charset="2"/>
              </a:rPr>
              <a:t> fasilitasi kontraksi extensor muscle tungkai &amp; stabilisasi trunk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smtClean="0">
                <a:sym typeface="Wingdings" pitchFamily="2" charset="2"/>
              </a:rPr>
              <a:t>Segera setelah heel strike  fasilitasi weight acceptance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smtClean="0">
                <a:sym typeface="Wingdings" pitchFamily="2" charset="2"/>
              </a:rPr>
              <a:t>Penempatan tangan pada crista iliaca di atas SIAS, arah ke bawah dan belakang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smtClean="0">
                <a:sym typeface="Wingdings" pitchFamily="2" charset="2"/>
              </a:rPr>
              <a:t>Stretch reflekx  fasilitasi kontraksi abdomen muscle &amp; flexor tungkai selama swing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smtClean="0"/>
              <a:t>Pada saat toe off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smtClean="0"/>
              <a:t>Posisi tangan sda, stretch pelvic ke arah belakang bawah = pola anterior elevasi pelvic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969544-B2C1-4EE4-B07A-D4F0426F6A9F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431DF-C261-4560-B5BB-E5A64E4CF31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Practical gait training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800" smtClean="0"/>
              <a:t>Tahap persiapan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1. Penanganan di kursi roda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	Forward, backward, mengunci &amp; 	membuka brakes, memindahkan &amp; 	menempatkan arm rest, pengaturan 	tempat kaki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2.  Duduk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	Upright sitting position </a:t>
            </a:r>
            <a:r>
              <a:rPr lang="en-US" sz="2800" smtClean="0">
                <a:sym typeface="Wingdings" pitchFamily="2" charset="2"/>
              </a:rPr>
              <a:t> stabilisasi pada 	kepala, shoulder &amp; pelvis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	Berpindah di kursi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	- Forward  anterior elevasi pelvic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	- Backward  posterior elevasi pelvic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smtClean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C95FED5-A657-4614-A9A6-26B019EA9028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34485-2950-4692-8926-C85F98E50B2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85225" cy="5759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Standing up &amp; sitting down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1. Head, neck &amp; trunk ke arah flexi, 	pelvic ke arah anterior tilt, knee 	extensi bergerak di atas base of 	support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2. Head, neck &amp; trunk extensi pada 	posisi vertikal, pelvic ke arah 	posterior tilt, knee extensi bergerak 	di atas base of support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3. Getting to standing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	4. Sitting down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B382FC0-4D52-482A-A138-DE2FAA557BD6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18136-15A4-41D1-9B26-C7A3218B5F9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85225" cy="59753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Standing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Weight acceptance </a:t>
            </a:r>
            <a:r>
              <a:rPr lang="en-US" smtClean="0">
                <a:sym typeface="Wingdings" pitchFamily="2" charset="2"/>
              </a:rPr>
              <a:t> stabilisasi pada 	pelvic &amp; shoulder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2. One leg standing  resistance 	balance pada semua arah pada 	tungkai stance, resistance anterior 	elevasi pelvic &amp; fasilitasi hip flexor 	pada tungkai swing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3. Weight shifting  resistence pada 	sisi weight sifting, forward &amp; 	backward, repeated stepping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6FD33F-4901-4FC7-A1BB-C89E16215A37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CC7FF-5F0E-4B6F-AF29-717F55D8FDD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Walking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Forward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2. Backward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3. Sideways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Aktifitas lain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3B07B4-00CA-4D69-9706-E53FCC630796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5D7D-9C20-4796-8A08-F6A835352E3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Gait training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7085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Tujuan utama hampir semua pasien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Butuh kemampuan merubah arah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Bersifat otomatis terhadap lingkungan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Mampu mempertahankan balance krn pengaruh internal/eksternal force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Membutuhkan endurance yang cukup &amp; skill sesuai jarak yang dibutuhkan (Lerner-Frankiel et.al, 1986)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2DBB05A-37BB-4D96-88AE-F3BAB8D9CFBA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FC6CC-4C06-4679-A585-4ABA803B04FE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029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2275" y="333375"/>
            <a:ext cx="5832475" cy="2735263"/>
          </a:xfrm>
          <a:noFill/>
        </p:spPr>
      </p:pic>
      <p:graphicFrame>
        <p:nvGraphicFramePr>
          <p:cNvPr id="102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763713" y="3429000"/>
          <a:ext cx="5761037" cy="2809875"/>
        </p:xfrm>
        <a:graphic>
          <a:graphicData uri="http://schemas.openxmlformats.org/presentationml/2006/ole">
            <p:oleObj spid="_x0000_s1026" name="Bitmap Image" r:id="rId4" imgW="3801006" imgH="2809524" progId="Paint.Picture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B50DECD-E1FF-46BC-B693-D471CF12DB25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5C0D2-681C-49D2-BE3B-CFE91DC4879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Normal gait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Gait cycle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Stance phase (60 %)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a. initial contact (heel strike)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b. l</a:t>
            </a:r>
            <a:r>
              <a:rPr lang="id-ID" smtClean="0"/>
              <a:t>oading response </a:t>
            </a:r>
            <a:r>
              <a:rPr lang="en-US" smtClean="0"/>
              <a:t>(f</a:t>
            </a:r>
            <a:r>
              <a:rPr lang="id-ID" smtClean="0"/>
              <a:t>oot flat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c. m</a:t>
            </a:r>
            <a:r>
              <a:rPr lang="id-ID" smtClean="0"/>
              <a:t>id stance 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d. t</a:t>
            </a:r>
            <a:r>
              <a:rPr lang="id-ID" smtClean="0"/>
              <a:t>erminal stance </a:t>
            </a:r>
            <a:r>
              <a:rPr lang="en-US" smtClean="0"/>
              <a:t>(h</a:t>
            </a:r>
            <a:r>
              <a:rPr lang="id-ID" smtClean="0"/>
              <a:t>eel off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e. p</a:t>
            </a:r>
            <a:r>
              <a:rPr lang="id-ID" smtClean="0"/>
              <a:t>re swing</a:t>
            </a:r>
            <a:r>
              <a:rPr lang="en-US" smtClean="0"/>
              <a:t> (t</a:t>
            </a:r>
            <a:r>
              <a:rPr lang="id-ID" smtClean="0"/>
              <a:t>oe off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9D2268-FD70-44EC-8236-8B92D0A8D9F6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8B033-AD3E-446F-A9DB-74794AF4404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2. Swing phase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a. i</a:t>
            </a:r>
            <a:r>
              <a:rPr lang="id-ID" smtClean="0"/>
              <a:t>nitial swing</a:t>
            </a:r>
            <a:r>
              <a:rPr lang="en-US" smtClean="0"/>
              <a:t> (a</a:t>
            </a:r>
            <a:r>
              <a:rPr lang="id-ID" smtClean="0"/>
              <a:t>cceleration</a:t>
            </a:r>
            <a:r>
              <a:rPr lang="en-US" smtClean="0"/>
              <a:t>)</a:t>
            </a:r>
            <a:endParaRPr lang="id-ID" smtClean="0"/>
          </a:p>
          <a:p>
            <a:pPr lvl="1" eaLnBrk="1" hangingPunct="1">
              <a:buFontTx/>
              <a:buNone/>
              <a:defRPr/>
            </a:pPr>
            <a:r>
              <a:rPr lang="en-US" sz="3200" smtClean="0"/>
              <a:t>		b.  m</a:t>
            </a:r>
            <a:r>
              <a:rPr lang="id-ID" sz="3200" smtClean="0"/>
              <a:t>id </a:t>
            </a:r>
            <a:r>
              <a:rPr lang="en-US" sz="3200" smtClean="0"/>
              <a:t>s</a:t>
            </a:r>
            <a:r>
              <a:rPr lang="id-ID" sz="3200" smtClean="0"/>
              <a:t>wing </a:t>
            </a:r>
          </a:p>
          <a:p>
            <a:pPr lvl="1" eaLnBrk="1" hangingPunct="1">
              <a:buFontTx/>
              <a:buNone/>
              <a:defRPr/>
            </a:pPr>
            <a:r>
              <a:rPr lang="en-US" sz="3200" smtClean="0"/>
              <a:t>		c.  t</a:t>
            </a:r>
            <a:r>
              <a:rPr lang="id-ID" sz="3200" smtClean="0"/>
              <a:t>erminal swing</a:t>
            </a:r>
            <a:r>
              <a:rPr lang="en-US" sz="3200" smtClean="0"/>
              <a:t> (d</a:t>
            </a:r>
            <a:r>
              <a:rPr lang="id-ID" sz="3200" smtClean="0"/>
              <a:t>ec</a:t>
            </a:r>
            <a:r>
              <a:rPr lang="en-US" sz="3200" smtClean="0"/>
              <a:t>c</a:t>
            </a:r>
            <a:r>
              <a:rPr lang="id-ID" sz="3200" smtClean="0"/>
              <a:t>eleration</a:t>
            </a:r>
            <a:r>
              <a:rPr lang="en-US" sz="3200" smtClean="0"/>
              <a:t>)</a:t>
            </a:r>
            <a:endParaRPr lang="id-ID" sz="3200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219F10-E650-43E6-8305-3C251C242C07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099E4-76A8-411D-A3A2-430D3251AA8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85225" cy="64531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smtClean="0"/>
              <a:t>Gerakan trunk &amp; lower extremity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- 	CoG pada saat berjalan </a:t>
            </a:r>
            <a:r>
              <a:rPr lang="en-US" sz="2800" smtClean="0">
                <a:sym typeface="Wingdings" pitchFamily="2" charset="2"/>
              </a:rPr>
              <a:t> area pelvic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- 	Dapat berpindah atas-bawah, ka-ki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- 	Gerakan pelvic &amp; trunk sangat penting 	untuk pola langkah efisien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- 	Selama swing phase rotasi forward pelvis 	ipsilateral 4°, drop sebelum initial contact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- 	Akhir stance phase rotasi backward pelvis 	ipsilateral 4°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- 	Rotasi shoulder &amp; ayunan lengan pada 	arah berlawanan dengan rotasi pelvic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1D8553-0506-4464-A820-A0F1389369B1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9ABF0-63E9-4C65-8888-38E6AE8289C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66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smtClean="0"/>
              <a:t>Stance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1. 	</a:t>
            </a:r>
            <a:r>
              <a:rPr lang="en-US" sz="2800" smtClean="0"/>
              <a:t>Heel strike </a:t>
            </a:r>
            <a:r>
              <a:rPr lang="en-US" sz="2800" smtClean="0">
                <a:sym typeface="Wingdings" pitchFamily="2" charset="2"/>
              </a:rPr>
              <a:t> pelvic ipsilateral rotasi 	forward, hip flexi 25-30°, knee extensi  	netral.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	Shock absorption pada heel strike  	eccentric contraction ankle dorsiflexor 	muscle ke base  knee 	bergerak 	15-	20° flexi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2.	Mid stance  hip, knee &amp; ankle netral, 	trunk ke depan hip extensi 20-30°, 	backward rotasi pelvic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3.	Terminal stance &amp; pre swing  hip &amp; knee 	flexi (persiapan swing), saat yang sama 	gerakan ankle dari 15° dorsoflexi pada 	awal heel off ke 20° plantar flexi pada toe 	off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D2456D-0490-4D18-B2AD-03747C6DBADE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FD441-5E43-4907-B932-8C816942A11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49672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Swing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mtClean="0"/>
              <a:t>	1. Sebelum mid swing </a:t>
            </a:r>
            <a:r>
              <a:rPr lang="en-US" smtClean="0">
                <a:sym typeface="Wingdings" pitchFamily="2" charset="2"/>
              </a:rPr>
              <a:t> flexi knee 	65°, flexi hip 20°, ankle netral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	2. Selama dekselerasi tungkai pada 	terminal swing  pelvic rotasi 	forward, hip flexi 25°, knee full 	extensi, ankle kembali normal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72AD4B-330A-44BA-8004-BA84ACA7321B}" type="datetime2">
              <a:rPr lang="en-US"/>
              <a:pPr>
                <a:defRPr/>
              </a:pPr>
              <a:t>Monday, October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0E1DD-3C2E-4A71-9EAC-144A9A3324F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3657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mtClean="0"/>
              <a:t>F(x) otot (Perry, 1992)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1. Trunk flexor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2. Trunk extensor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3. Hip extensor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4. Hip abductor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5. Quadriceps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6. Hamstring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7. 	Ankle dorsoflexor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8. Ankle plantar flexor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254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Bitmap Image</vt:lpstr>
      <vt:lpstr>GAIT TRAINING</vt:lpstr>
      <vt:lpstr>Gait training</vt:lpstr>
      <vt:lpstr>Slide 3</vt:lpstr>
      <vt:lpstr>Normal gait</vt:lpstr>
      <vt:lpstr>Slide 5</vt:lpstr>
      <vt:lpstr>Slide 6</vt:lpstr>
      <vt:lpstr>Slide 7</vt:lpstr>
      <vt:lpstr>Slide 8</vt:lpstr>
      <vt:lpstr>Slide 9</vt:lpstr>
      <vt:lpstr>Observasi &amp; evaluasi manual  gait analysis</vt:lpstr>
      <vt:lpstr>Prosedur gait training</vt:lpstr>
      <vt:lpstr>Approksimasi &amp; stretch</vt:lpstr>
      <vt:lpstr>Practical gait training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GAIT TRAINING</dc:title>
  <dc:creator>Axioo</dc:creator>
  <cp:lastModifiedBy>Axioo</cp:lastModifiedBy>
  <cp:revision>1</cp:revision>
  <dcterms:created xsi:type="dcterms:W3CDTF">2013-10-14T02:48:12Z</dcterms:created>
  <dcterms:modified xsi:type="dcterms:W3CDTF">2013-10-14T02:49:40Z</dcterms:modified>
</cp:coreProperties>
</file>