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6" d="100"/>
          <a:sy n="46" d="100"/>
        </p:scale>
        <p:origin x="-64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DFB5A1A-44AD-4283-904E-0002C0DEFCEE}" type="datetimeFigureOut">
              <a:rPr lang="en-US" smtClean="0"/>
              <a:pPr/>
              <a:t>1/3/2005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DA81BC6-DA2B-4A80-B8A4-6679F4D9292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FB5A1A-44AD-4283-904E-0002C0DEFCEE}" type="datetimeFigureOut">
              <a:rPr lang="en-US" smtClean="0"/>
              <a:pPr/>
              <a:t>1/3/2005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A81BC6-DA2B-4A80-B8A4-6679F4D929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FB5A1A-44AD-4283-904E-0002C0DEFCEE}" type="datetimeFigureOut">
              <a:rPr lang="en-US" smtClean="0"/>
              <a:pPr/>
              <a:t>1/3/2005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A81BC6-DA2B-4A80-B8A4-6679F4D929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FB5A1A-44AD-4283-904E-0002C0DEFCEE}" type="datetimeFigureOut">
              <a:rPr lang="en-US" smtClean="0"/>
              <a:pPr/>
              <a:t>1/3/2005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A81BC6-DA2B-4A80-B8A4-6679F4D929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DFB5A1A-44AD-4283-904E-0002C0DEFCEE}" type="datetimeFigureOut">
              <a:rPr lang="en-US" smtClean="0"/>
              <a:pPr/>
              <a:t>1/3/2005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A81BC6-DA2B-4A80-B8A4-6679F4D9292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DFB5A1A-44AD-4283-904E-0002C0DEFCEE}" type="datetimeFigureOut">
              <a:rPr lang="en-US" smtClean="0"/>
              <a:pPr/>
              <a:t>1/3/2005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A81BC6-DA2B-4A80-B8A4-6679F4D9292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DFB5A1A-44AD-4283-904E-0002C0DEFCEE}" type="datetimeFigureOut">
              <a:rPr lang="en-US" smtClean="0"/>
              <a:pPr/>
              <a:t>1/3/2005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A81BC6-DA2B-4A80-B8A4-6679F4D929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DFB5A1A-44AD-4283-904E-0002C0DEFCEE}" type="datetimeFigureOut">
              <a:rPr lang="en-US" smtClean="0"/>
              <a:pPr/>
              <a:t>1/3/2005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A81BC6-DA2B-4A80-B8A4-6679F4D929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FB5A1A-44AD-4283-904E-0002C0DEFCEE}" type="datetimeFigureOut">
              <a:rPr lang="en-US" smtClean="0"/>
              <a:pPr/>
              <a:t>1/3/2005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A81BC6-DA2B-4A80-B8A4-6679F4D929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DFB5A1A-44AD-4283-904E-0002C0DEFCEE}" type="datetimeFigureOut">
              <a:rPr lang="en-US" smtClean="0"/>
              <a:pPr/>
              <a:t>1/3/2005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A81BC6-DA2B-4A80-B8A4-6679F4D9292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DFB5A1A-44AD-4283-904E-0002C0DEFCEE}" type="datetimeFigureOut">
              <a:rPr lang="en-US" smtClean="0"/>
              <a:pPr/>
              <a:t>1/3/2005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DA81BC6-DA2B-4A80-B8A4-6679F4D9292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DFB5A1A-44AD-4283-904E-0002C0DEFCEE}" type="datetimeFigureOut">
              <a:rPr lang="en-US" smtClean="0"/>
              <a:pPr/>
              <a:t>1/3/2005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DA81BC6-DA2B-4A80-B8A4-6679F4D9292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052513"/>
            <a:ext cx="7772400" cy="1655762"/>
          </a:xfrm>
        </p:spPr>
        <p:txBody>
          <a:bodyPr/>
          <a:lstStyle/>
          <a:p>
            <a:pPr fontAlgn="auto">
              <a:spcAft>
                <a:spcPts val="0"/>
              </a:spcAft>
              <a:defRPr/>
            </a:pPr>
            <a:r>
              <a:rPr lang="en-US" sz="4800"/>
              <a:t>RANGE OF MOTION EXERCISE</a:t>
            </a:r>
          </a:p>
        </p:txBody>
      </p:sp>
      <p:sp>
        <p:nvSpPr>
          <p:cNvPr id="21507" name="Rectangle 3"/>
          <p:cNvSpPr>
            <a:spLocks noGrp="1" noChangeArrowheads="1"/>
          </p:cNvSpPr>
          <p:nvPr>
            <p:ph type="subTitle" idx="1"/>
          </p:nvPr>
        </p:nvSpPr>
        <p:spPr>
          <a:xfrm>
            <a:off x="1371600" y="3933825"/>
            <a:ext cx="6400800" cy="2016125"/>
          </a:xfrm>
        </p:spPr>
        <p:txBody>
          <a:bodyPr/>
          <a:lstStyle/>
          <a:p>
            <a:r>
              <a:rPr lang="en-US" sz="1200" dirty="0" smtClean="0"/>
              <a:t>LENNY</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4"/>
          <p:cNvSpPr>
            <a:spLocks noGrp="1" noChangeArrowheads="1"/>
          </p:cNvSpPr>
          <p:nvPr>
            <p:ph type="title"/>
          </p:nvPr>
        </p:nvSpPr>
        <p:spPr>
          <a:xfrm>
            <a:off x="457200" y="320040"/>
            <a:ext cx="7239000" cy="732696"/>
          </a:xfrm>
        </p:spPr>
        <p:txBody>
          <a:bodyPr/>
          <a:lstStyle/>
          <a:p>
            <a:pPr fontAlgn="auto">
              <a:spcAft>
                <a:spcPts val="0"/>
              </a:spcAft>
              <a:defRPr/>
            </a:pPr>
            <a:r>
              <a:rPr lang="en-US" sz="2400" dirty="0"/>
              <a:t>PENCEGAHAN DAN KONTRAINDIKASI LATIHAN ROM</a:t>
            </a:r>
          </a:p>
        </p:txBody>
      </p:sp>
      <p:sp>
        <p:nvSpPr>
          <p:cNvPr id="36867" name="Rectangle 3"/>
          <p:cNvSpPr>
            <a:spLocks noGrp="1" noChangeArrowheads="1"/>
          </p:cNvSpPr>
          <p:nvPr>
            <p:ph idx="1"/>
          </p:nvPr>
        </p:nvSpPr>
        <p:spPr>
          <a:xfrm>
            <a:off x="179388" y="1341438"/>
            <a:ext cx="8785225" cy="5327650"/>
          </a:xfrm>
        </p:spPr>
        <p:txBody>
          <a:bodyPr>
            <a:normAutofit fontScale="92500" lnSpcReduction="20000"/>
          </a:bodyPr>
          <a:lstStyle/>
          <a:p>
            <a:pPr marL="274320" indent="-274320" fontAlgn="auto">
              <a:lnSpc>
                <a:spcPct val="80000"/>
              </a:lnSpc>
              <a:spcAft>
                <a:spcPts val="0"/>
              </a:spcAft>
              <a:buFont typeface="Wingdings 2"/>
              <a:buChar char=""/>
              <a:defRPr/>
            </a:pPr>
            <a:r>
              <a:rPr lang="en-US" dirty="0"/>
              <a:t>Passive &amp; active ROM </a:t>
            </a:r>
            <a:r>
              <a:rPr lang="en-US" dirty="0" err="1"/>
              <a:t>kontraindikasi</a:t>
            </a:r>
            <a:r>
              <a:rPr lang="en-US" dirty="0"/>
              <a:t> </a:t>
            </a:r>
            <a:r>
              <a:rPr lang="en-US" dirty="0">
                <a:sym typeface="Wingdings" pitchFamily="2" charset="2"/>
              </a:rPr>
              <a:t> </a:t>
            </a:r>
            <a:r>
              <a:rPr lang="en-US" dirty="0"/>
              <a:t> </a:t>
            </a:r>
            <a:r>
              <a:rPr lang="en-US" dirty="0" err="1"/>
              <a:t>gerakan</a:t>
            </a:r>
            <a:r>
              <a:rPr lang="en-US" dirty="0"/>
              <a:t> </a:t>
            </a:r>
            <a:r>
              <a:rPr lang="en-US" dirty="0" err="1"/>
              <a:t>menyebabkan</a:t>
            </a:r>
            <a:r>
              <a:rPr lang="en-US" dirty="0"/>
              <a:t> </a:t>
            </a:r>
            <a:r>
              <a:rPr lang="en-US" dirty="0" err="1"/>
              <a:t>distrupsi</a:t>
            </a:r>
            <a:r>
              <a:rPr lang="en-US" dirty="0"/>
              <a:t> </a:t>
            </a:r>
            <a:r>
              <a:rPr lang="en-US" dirty="0" err="1"/>
              <a:t>pda</a:t>
            </a:r>
            <a:r>
              <a:rPr lang="en-US" dirty="0"/>
              <a:t> healing process, </a:t>
            </a:r>
            <a:r>
              <a:rPr lang="en-US" dirty="0" err="1"/>
              <a:t>immobilisasi</a:t>
            </a:r>
            <a:r>
              <a:rPr lang="en-US" dirty="0"/>
              <a:t> </a:t>
            </a:r>
            <a:r>
              <a:rPr lang="en-US" dirty="0" err="1"/>
              <a:t>yg</a:t>
            </a:r>
            <a:r>
              <a:rPr lang="en-US" dirty="0"/>
              <a:t> </a:t>
            </a:r>
            <a:r>
              <a:rPr lang="en-US" dirty="0" err="1"/>
              <a:t>mengarah</a:t>
            </a:r>
            <a:r>
              <a:rPr lang="en-US" dirty="0"/>
              <a:t> </a:t>
            </a:r>
            <a:r>
              <a:rPr lang="en-US" dirty="0" err="1"/>
              <a:t>kepada</a:t>
            </a:r>
            <a:r>
              <a:rPr lang="en-US" dirty="0"/>
              <a:t> </a:t>
            </a:r>
            <a:r>
              <a:rPr lang="en-US" dirty="0" err="1"/>
              <a:t>adhesi</a:t>
            </a:r>
            <a:r>
              <a:rPr lang="en-US" dirty="0"/>
              <a:t> </a:t>
            </a:r>
            <a:r>
              <a:rPr lang="en-US" dirty="0" err="1"/>
              <a:t>dan</a:t>
            </a:r>
            <a:r>
              <a:rPr lang="en-US" dirty="0"/>
              <a:t> </a:t>
            </a:r>
            <a:r>
              <a:rPr lang="en-US" dirty="0" err="1"/>
              <a:t>kontraktur</a:t>
            </a:r>
            <a:r>
              <a:rPr lang="en-US" dirty="0"/>
              <a:t>, </a:t>
            </a:r>
            <a:r>
              <a:rPr lang="en-US" dirty="0" err="1"/>
              <a:t>gangguan</a:t>
            </a:r>
            <a:r>
              <a:rPr lang="en-US" dirty="0"/>
              <a:t> </a:t>
            </a:r>
            <a:r>
              <a:rPr lang="en-US" dirty="0" err="1"/>
              <a:t>sirkulasi</a:t>
            </a:r>
            <a:r>
              <a:rPr lang="en-US" dirty="0"/>
              <a:t> </a:t>
            </a:r>
            <a:r>
              <a:rPr lang="en-US" dirty="0" err="1"/>
              <a:t>dan</a:t>
            </a:r>
            <a:r>
              <a:rPr lang="en-US" dirty="0"/>
              <a:t> </a:t>
            </a:r>
            <a:r>
              <a:rPr lang="en-US" dirty="0" err="1"/>
              <a:t>pemulihan</a:t>
            </a:r>
            <a:r>
              <a:rPr lang="en-US" dirty="0"/>
              <a:t>  </a:t>
            </a:r>
            <a:r>
              <a:rPr lang="en-US" dirty="0" err="1"/>
              <a:t>dalam</a:t>
            </a:r>
            <a:r>
              <a:rPr lang="en-US" dirty="0"/>
              <a:t> </a:t>
            </a:r>
            <a:r>
              <a:rPr lang="en-US" dirty="0" err="1"/>
              <a:t>waktu</a:t>
            </a:r>
            <a:r>
              <a:rPr lang="en-US" dirty="0"/>
              <a:t> lama. </a:t>
            </a:r>
            <a:endParaRPr lang="en-US" dirty="0" smtClean="0"/>
          </a:p>
          <a:p>
            <a:pPr marL="274320" indent="-274320" fontAlgn="auto">
              <a:lnSpc>
                <a:spcPct val="80000"/>
              </a:lnSpc>
              <a:spcAft>
                <a:spcPts val="0"/>
              </a:spcAft>
              <a:buFont typeface="Wingdings 2"/>
              <a:buChar char=""/>
              <a:defRPr/>
            </a:pPr>
            <a:r>
              <a:rPr lang="en-US" dirty="0" err="1" smtClean="0"/>
              <a:t>Riset</a:t>
            </a:r>
            <a:r>
              <a:rPr lang="en-US" dirty="0" smtClean="0"/>
              <a:t> Salter (1983), </a:t>
            </a:r>
            <a:r>
              <a:rPr lang="en-US" dirty="0" err="1" smtClean="0"/>
              <a:t>menyimpulkan</a:t>
            </a:r>
            <a:r>
              <a:rPr lang="en-US" dirty="0" smtClean="0"/>
              <a:t>  </a:t>
            </a:r>
            <a:r>
              <a:rPr lang="en-US" dirty="0" err="1" smtClean="0"/>
              <a:t>pemberian</a:t>
            </a:r>
            <a:r>
              <a:rPr lang="en-US" dirty="0" smtClean="0"/>
              <a:t> passive motion </a:t>
            </a:r>
            <a:r>
              <a:rPr lang="en-US" dirty="0" err="1" smtClean="0"/>
              <a:t>secara</a:t>
            </a:r>
            <a:r>
              <a:rPr lang="en-US" dirty="0" smtClean="0"/>
              <a:t> </a:t>
            </a:r>
            <a:r>
              <a:rPr lang="en-US" dirty="0" err="1" smtClean="0"/>
              <a:t>kontinyu</a:t>
            </a:r>
            <a:r>
              <a:rPr lang="en-US" dirty="0" smtClean="0"/>
              <a:t> &amp; </a:t>
            </a:r>
            <a:r>
              <a:rPr lang="en-US" dirty="0" err="1" smtClean="0"/>
              <a:t>bebas</a:t>
            </a:r>
            <a:r>
              <a:rPr lang="en-US" dirty="0" smtClean="0"/>
              <a:t> </a:t>
            </a:r>
            <a:r>
              <a:rPr lang="en-US" dirty="0" err="1" smtClean="0"/>
              <a:t>nyeri</a:t>
            </a:r>
            <a:r>
              <a:rPr lang="en-US" dirty="0" smtClean="0"/>
              <a:t>  </a:t>
            </a:r>
            <a:r>
              <a:rPr lang="en-US" dirty="0" err="1" smtClean="0"/>
              <a:t>memberi</a:t>
            </a:r>
            <a:r>
              <a:rPr lang="en-US" dirty="0" smtClean="0"/>
              <a:t> </a:t>
            </a:r>
            <a:r>
              <a:rPr lang="en-US" dirty="0" err="1" smtClean="0"/>
              <a:t>manfaat</a:t>
            </a:r>
            <a:r>
              <a:rPr lang="en-US" dirty="0" smtClean="0"/>
              <a:t> </a:t>
            </a:r>
            <a:r>
              <a:rPr lang="en-US" dirty="0" err="1" smtClean="0"/>
              <a:t>penyembuhan</a:t>
            </a:r>
            <a:r>
              <a:rPr lang="en-US" dirty="0" smtClean="0"/>
              <a:t>/</a:t>
            </a:r>
            <a:r>
              <a:rPr lang="en-US" dirty="0" err="1" smtClean="0"/>
              <a:t>pemulihan</a:t>
            </a:r>
            <a:r>
              <a:rPr lang="en-US" dirty="0" smtClean="0"/>
              <a:t> </a:t>
            </a:r>
            <a:r>
              <a:rPr lang="en-US" dirty="0" err="1" smtClean="0"/>
              <a:t>jaringan</a:t>
            </a:r>
            <a:r>
              <a:rPr lang="en-US" dirty="0" smtClean="0"/>
              <a:t> </a:t>
            </a:r>
            <a:r>
              <a:rPr lang="en-US" dirty="0" err="1" smtClean="0"/>
              <a:t>lunak</a:t>
            </a:r>
            <a:r>
              <a:rPr lang="en-US" dirty="0" smtClean="0"/>
              <a:t> </a:t>
            </a:r>
            <a:r>
              <a:rPr lang="en-US" dirty="0" err="1" smtClean="0"/>
              <a:t>dan</a:t>
            </a:r>
            <a:r>
              <a:rPr lang="en-US" dirty="0" smtClean="0"/>
              <a:t> </a:t>
            </a:r>
            <a:r>
              <a:rPr lang="en-US" dirty="0" err="1" smtClean="0"/>
              <a:t>lesi</a:t>
            </a:r>
            <a:r>
              <a:rPr lang="en-US" dirty="0" smtClean="0"/>
              <a:t> </a:t>
            </a:r>
            <a:r>
              <a:rPr lang="en-US" dirty="0" err="1" smtClean="0"/>
              <a:t>sendi</a:t>
            </a:r>
            <a:r>
              <a:rPr lang="en-US" dirty="0" smtClean="0"/>
              <a:t>. </a:t>
            </a:r>
          </a:p>
          <a:p>
            <a:pPr marL="274320" indent="-274320" fontAlgn="auto">
              <a:lnSpc>
                <a:spcPct val="80000"/>
              </a:lnSpc>
              <a:spcAft>
                <a:spcPts val="0"/>
              </a:spcAft>
              <a:buFont typeface="Wingdings 2"/>
              <a:buChar char=""/>
              <a:defRPr/>
            </a:pPr>
            <a:r>
              <a:rPr lang="en-US" dirty="0" err="1" smtClean="0"/>
              <a:t>Tahap</a:t>
            </a:r>
            <a:r>
              <a:rPr lang="en-US" dirty="0" smtClean="0"/>
              <a:t> </a:t>
            </a:r>
            <a:r>
              <a:rPr lang="en-US" dirty="0" err="1" smtClean="0"/>
              <a:t>awal</a:t>
            </a:r>
            <a:r>
              <a:rPr lang="en-US" dirty="0" smtClean="0"/>
              <a:t> ROM </a:t>
            </a:r>
            <a:r>
              <a:rPr lang="en-US" dirty="0" err="1" smtClean="0"/>
              <a:t>exc</a:t>
            </a:r>
            <a:r>
              <a:rPr lang="en-US" dirty="0" smtClean="0"/>
              <a:t> </a:t>
            </a:r>
            <a:r>
              <a:rPr lang="en-US" dirty="0" err="1" smtClean="0"/>
              <a:t>kontraindikasi</a:t>
            </a:r>
            <a:r>
              <a:rPr lang="en-US" dirty="0" smtClean="0"/>
              <a:t>  </a:t>
            </a:r>
            <a:r>
              <a:rPr lang="en-US" dirty="0" err="1" smtClean="0"/>
              <a:t>setelah</a:t>
            </a:r>
            <a:r>
              <a:rPr lang="en-US" dirty="0" smtClean="0"/>
              <a:t> trauma </a:t>
            </a:r>
            <a:r>
              <a:rPr lang="en-US" dirty="0" err="1" smtClean="0"/>
              <a:t>akut</a:t>
            </a:r>
            <a:r>
              <a:rPr lang="en-US" dirty="0" smtClean="0"/>
              <a:t>, </a:t>
            </a:r>
            <a:r>
              <a:rPr lang="en-US" dirty="0" err="1" smtClean="0"/>
              <a:t>fraktur</a:t>
            </a:r>
            <a:r>
              <a:rPr lang="en-US" dirty="0" smtClean="0"/>
              <a:t> </a:t>
            </a:r>
            <a:r>
              <a:rPr lang="en-US" dirty="0" err="1" smtClean="0"/>
              <a:t>dan</a:t>
            </a:r>
            <a:r>
              <a:rPr lang="en-US" dirty="0" smtClean="0"/>
              <a:t> </a:t>
            </a:r>
            <a:r>
              <a:rPr lang="en-US" dirty="0" err="1" smtClean="0"/>
              <a:t>pembedahan</a:t>
            </a:r>
            <a:r>
              <a:rPr lang="en-US" dirty="0" smtClean="0"/>
              <a:t>.</a:t>
            </a:r>
          </a:p>
          <a:p>
            <a:pPr marL="274320" indent="-274320" fontAlgn="auto">
              <a:lnSpc>
                <a:spcPct val="80000"/>
              </a:lnSpc>
              <a:spcAft>
                <a:spcPts val="0"/>
              </a:spcAft>
              <a:buFont typeface="Wingdings 2"/>
              <a:buChar char=""/>
              <a:defRPr/>
            </a:pPr>
            <a:r>
              <a:rPr lang="en-US" dirty="0" err="1" smtClean="0"/>
              <a:t>Gerakan</a:t>
            </a:r>
            <a:r>
              <a:rPr lang="en-US" dirty="0" smtClean="0"/>
              <a:t> </a:t>
            </a:r>
            <a:r>
              <a:rPr lang="en-US" dirty="0" err="1" smtClean="0"/>
              <a:t>terkontrol</a:t>
            </a:r>
            <a:r>
              <a:rPr lang="en-US" dirty="0" smtClean="0"/>
              <a:t> </a:t>
            </a:r>
            <a:r>
              <a:rPr lang="en-US" dirty="0" err="1" smtClean="0"/>
              <a:t>dapat</a:t>
            </a:r>
            <a:r>
              <a:rPr lang="en-US" dirty="0" smtClean="0"/>
              <a:t> </a:t>
            </a:r>
            <a:r>
              <a:rPr lang="en-US" dirty="0" err="1" smtClean="0"/>
              <a:t>menurunkan</a:t>
            </a:r>
            <a:r>
              <a:rPr lang="en-US" dirty="0" smtClean="0"/>
              <a:t> </a:t>
            </a:r>
            <a:r>
              <a:rPr lang="en-US" dirty="0" err="1" smtClean="0"/>
              <a:t>nyeri</a:t>
            </a:r>
            <a:r>
              <a:rPr lang="en-US" dirty="0" smtClean="0"/>
              <a:t> </a:t>
            </a:r>
            <a:r>
              <a:rPr lang="en-US" dirty="0" err="1" smtClean="0"/>
              <a:t>dan</a:t>
            </a:r>
            <a:r>
              <a:rPr lang="en-US" dirty="0" smtClean="0"/>
              <a:t> </a:t>
            </a:r>
            <a:r>
              <a:rPr lang="en-US" dirty="0" err="1" smtClean="0"/>
              <a:t>meningkatkan</a:t>
            </a:r>
            <a:r>
              <a:rPr lang="en-US" dirty="0" smtClean="0"/>
              <a:t> </a:t>
            </a:r>
            <a:r>
              <a:rPr lang="en-US" dirty="0" err="1" smtClean="0"/>
              <a:t>kecepatan</a:t>
            </a:r>
            <a:r>
              <a:rPr lang="en-US" dirty="0" smtClean="0"/>
              <a:t> </a:t>
            </a:r>
            <a:r>
              <a:rPr lang="en-US" dirty="0" err="1" smtClean="0"/>
              <a:t>proses</a:t>
            </a:r>
            <a:r>
              <a:rPr lang="en-US" dirty="0" smtClean="0"/>
              <a:t> </a:t>
            </a:r>
            <a:r>
              <a:rPr lang="en-US" dirty="0" err="1" smtClean="0"/>
              <a:t>pemulihan</a:t>
            </a:r>
            <a:r>
              <a:rPr lang="en-US" dirty="0" smtClean="0"/>
              <a:t> </a:t>
            </a:r>
            <a:r>
              <a:rPr lang="en-US" dirty="0" smtClean="0">
                <a:sym typeface="Wingdings" pitchFamily="2" charset="2"/>
              </a:rPr>
              <a:t> </a:t>
            </a:r>
            <a:r>
              <a:rPr lang="en-US" dirty="0" err="1" smtClean="0"/>
              <a:t>dilakukan</a:t>
            </a:r>
            <a:r>
              <a:rPr lang="en-US" dirty="0" smtClean="0"/>
              <a:t> </a:t>
            </a:r>
            <a:r>
              <a:rPr lang="en-US" dirty="0" err="1" smtClean="0"/>
              <a:t>sepanjang</a:t>
            </a:r>
            <a:r>
              <a:rPr lang="en-US" dirty="0" smtClean="0"/>
              <a:t> </a:t>
            </a:r>
            <a:r>
              <a:rPr lang="en-US" dirty="0" err="1" smtClean="0"/>
              <a:t>toleransi</a:t>
            </a:r>
            <a:r>
              <a:rPr lang="en-US" dirty="0" smtClean="0"/>
              <a:t> </a:t>
            </a:r>
            <a:r>
              <a:rPr lang="en-US" dirty="0" err="1" smtClean="0"/>
              <a:t>pasien</a:t>
            </a:r>
            <a:r>
              <a:rPr lang="en-US" dirty="0" smtClean="0"/>
              <a:t> </a:t>
            </a:r>
            <a:r>
              <a:rPr lang="en-US" dirty="0" err="1" smtClean="0"/>
              <a:t>dapat</a:t>
            </a:r>
            <a:r>
              <a:rPr lang="en-US" dirty="0" smtClean="0"/>
              <a:t> </a:t>
            </a:r>
            <a:r>
              <a:rPr lang="en-US" dirty="0" err="1" smtClean="0"/>
              <a:t>dimonitor</a:t>
            </a:r>
            <a:r>
              <a:rPr lang="en-US" dirty="0" smtClean="0"/>
              <a:t>.</a:t>
            </a:r>
          </a:p>
          <a:p>
            <a:pPr marL="274320" indent="-274320" fontAlgn="auto">
              <a:spcAft>
                <a:spcPts val="0"/>
              </a:spcAft>
              <a:buFont typeface="Wingdings 2"/>
              <a:buChar char=""/>
              <a:defRPr/>
            </a:pPr>
            <a:r>
              <a:rPr lang="en-US" dirty="0" smtClean="0"/>
              <a:t>FT’s </a:t>
            </a:r>
            <a:r>
              <a:rPr lang="en-US" dirty="0" err="1" smtClean="0"/>
              <a:t>harus</a:t>
            </a:r>
            <a:r>
              <a:rPr lang="en-US" dirty="0" smtClean="0"/>
              <a:t> </a:t>
            </a:r>
            <a:r>
              <a:rPr lang="en-US" dirty="0" err="1" smtClean="0"/>
              <a:t>mengetahui</a:t>
            </a:r>
            <a:r>
              <a:rPr lang="en-US" dirty="0" smtClean="0"/>
              <a:t> </a:t>
            </a:r>
            <a:r>
              <a:rPr lang="en-US" dirty="0" err="1" smtClean="0"/>
              <a:t>dengan</a:t>
            </a:r>
            <a:r>
              <a:rPr lang="en-US" dirty="0" smtClean="0"/>
              <a:t> </a:t>
            </a:r>
            <a:r>
              <a:rPr lang="en-US" dirty="0" err="1" smtClean="0"/>
              <a:t>pasti</a:t>
            </a:r>
            <a:r>
              <a:rPr lang="en-US" dirty="0" smtClean="0"/>
              <a:t> </a:t>
            </a:r>
            <a:r>
              <a:rPr lang="en-US" dirty="0" err="1" smtClean="0"/>
              <a:t>kemungkinan</a:t>
            </a:r>
            <a:r>
              <a:rPr lang="en-US" dirty="0" smtClean="0"/>
              <a:t> </a:t>
            </a:r>
            <a:r>
              <a:rPr lang="en-US" dirty="0" err="1" smtClean="0"/>
              <a:t>yg</a:t>
            </a:r>
            <a:r>
              <a:rPr lang="en-US" dirty="0" smtClean="0"/>
              <a:t> </a:t>
            </a:r>
            <a:r>
              <a:rPr lang="en-US" dirty="0" err="1" smtClean="0"/>
              <a:t>terjadi</a:t>
            </a:r>
            <a:r>
              <a:rPr lang="en-US" dirty="0" smtClean="0"/>
              <a:t> </a:t>
            </a:r>
            <a:r>
              <a:rPr lang="en-US" dirty="0" err="1" smtClean="0"/>
              <a:t>akibat</a:t>
            </a:r>
            <a:r>
              <a:rPr lang="en-US" dirty="0" smtClean="0"/>
              <a:t> </a:t>
            </a:r>
            <a:r>
              <a:rPr lang="en-US" dirty="0" err="1" smtClean="0"/>
              <a:t>pemberian</a:t>
            </a:r>
            <a:r>
              <a:rPr lang="en-US" dirty="0" smtClean="0"/>
              <a:t> </a:t>
            </a:r>
            <a:r>
              <a:rPr lang="en-US" dirty="0" err="1" smtClean="0"/>
              <a:t>gerakan</a:t>
            </a:r>
            <a:r>
              <a:rPr lang="en-US" dirty="0" smtClean="0"/>
              <a:t> </a:t>
            </a:r>
            <a:r>
              <a:rPr lang="en-US" dirty="0" err="1" smtClean="0"/>
              <a:t>serta</a:t>
            </a:r>
            <a:r>
              <a:rPr lang="en-US" dirty="0" smtClean="0"/>
              <a:t> </a:t>
            </a:r>
            <a:r>
              <a:rPr lang="en-US" dirty="0" err="1" smtClean="0"/>
              <a:t>memahami</a:t>
            </a:r>
            <a:r>
              <a:rPr lang="en-US" dirty="0" smtClean="0"/>
              <a:t> </a:t>
            </a:r>
            <a:r>
              <a:rPr lang="en-US" dirty="0" err="1" smtClean="0"/>
              <a:t>jarak</a:t>
            </a:r>
            <a:r>
              <a:rPr lang="en-US" dirty="0" smtClean="0"/>
              <a:t>, </a:t>
            </a:r>
            <a:r>
              <a:rPr lang="en-US" dirty="0" err="1" smtClean="0"/>
              <a:t>kecepatan</a:t>
            </a:r>
            <a:r>
              <a:rPr lang="en-US" dirty="0" smtClean="0"/>
              <a:t>, </a:t>
            </a:r>
            <a:r>
              <a:rPr lang="en-US" dirty="0" err="1" smtClean="0"/>
              <a:t>dan</a:t>
            </a:r>
            <a:r>
              <a:rPr lang="en-US" dirty="0" smtClean="0"/>
              <a:t> </a:t>
            </a:r>
            <a:r>
              <a:rPr lang="en-US" dirty="0" err="1" smtClean="0"/>
              <a:t>toleransi</a:t>
            </a:r>
            <a:r>
              <a:rPr lang="en-US" dirty="0" smtClean="0"/>
              <a:t>   </a:t>
            </a:r>
            <a:r>
              <a:rPr lang="en-US" dirty="0" err="1" smtClean="0"/>
              <a:t>pasien</a:t>
            </a:r>
            <a:r>
              <a:rPr lang="en-US" dirty="0" smtClean="0"/>
              <a:t> </a:t>
            </a:r>
            <a:r>
              <a:rPr lang="en-US" dirty="0" err="1" smtClean="0"/>
              <a:t>selama</a:t>
            </a:r>
            <a:r>
              <a:rPr lang="en-US" dirty="0" smtClean="0"/>
              <a:t> </a:t>
            </a:r>
            <a:r>
              <a:rPr lang="en-US" dirty="0" err="1" smtClean="0"/>
              <a:t>tahap</a:t>
            </a:r>
            <a:r>
              <a:rPr lang="en-US" dirty="0" smtClean="0"/>
              <a:t> </a:t>
            </a:r>
            <a:r>
              <a:rPr lang="en-US" dirty="0" err="1" smtClean="0"/>
              <a:t>pemulihan</a:t>
            </a:r>
            <a:r>
              <a:rPr lang="en-US" dirty="0" smtClean="0"/>
              <a:t> yang </a:t>
            </a:r>
            <a:r>
              <a:rPr lang="en-US" dirty="0" err="1" smtClean="0"/>
              <a:t>masih</a:t>
            </a:r>
            <a:r>
              <a:rPr lang="en-US" dirty="0" smtClean="0"/>
              <a:t> </a:t>
            </a:r>
            <a:r>
              <a:rPr lang="en-US" dirty="0" err="1" smtClean="0"/>
              <a:t>akut</a:t>
            </a:r>
            <a:r>
              <a:rPr lang="en-US" dirty="0" smtClean="0"/>
              <a:t>. </a:t>
            </a:r>
          </a:p>
          <a:p>
            <a:pPr marL="274320" indent="-274320" fontAlgn="auto">
              <a:spcAft>
                <a:spcPts val="0"/>
              </a:spcAft>
              <a:buFont typeface="Wingdings 2"/>
              <a:buChar char=""/>
              <a:defRPr/>
            </a:pPr>
            <a:r>
              <a:rPr lang="en-US" dirty="0" err="1" smtClean="0"/>
              <a:t>Adanya</a:t>
            </a:r>
            <a:r>
              <a:rPr lang="en-US" dirty="0" smtClean="0"/>
              <a:t> trauma </a:t>
            </a:r>
            <a:r>
              <a:rPr lang="en-US" dirty="0" err="1" smtClean="0"/>
              <a:t>penyerta</a:t>
            </a:r>
            <a:r>
              <a:rPr lang="en-US" dirty="0" smtClean="0"/>
              <a:t> </a:t>
            </a:r>
            <a:r>
              <a:rPr lang="en-US" dirty="0" err="1" smtClean="0"/>
              <a:t>merupakan</a:t>
            </a:r>
            <a:r>
              <a:rPr lang="en-US" dirty="0" smtClean="0"/>
              <a:t> </a:t>
            </a:r>
            <a:r>
              <a:rPr lang="en-US" dirty="0" err="1" smtClean="0"/>
              <a:t>kontraindikasi</a:t>
            </a:r>
            <a:r>
              <a:rPr lang="en-US" dirty="0" smtClean="0"/>
              <a:t>. </a:t>
            </a:r>
          </a:p>
          <a:p>
            <a:pPr marL="274320" indent="-274320" fontAlgn="auto">
              <a:spcAft>
                <a:spcPts val="0"/>
              </a:spcAft>
              <a:buFont typeface="Wingdings 2"/>
              <a:buChar char=""/>
              <a:defRPr/>
            </a:pPr>
            <a:r>
              <a:rPr lang="en-US" dirty="0" err="1" smtClean="0"/>
              <a:t>Tanda-tanda</a:t>
            </a:r>
            <a:r>
              <a:rPr lang="en-US" dirty="0" smtClean="0"/>
              <a:t> </a:t>
            </a:r>
            <a:r>
              <a:rPr lang="en-US" dirty="0" err="1" smtClean="0"/>
              <a:t>pemberian</a:t>
            </a:r>
            <a:r>
              <a:rPr lang="en-US" dirty="0" smtClean="0"/>
              <a:t> </a:t>
            </a:r>
            <a:r>
              <a:rPr lang="en-US" dirty="0" err="1" smtClean="0"/>
              <a:t>latihan</a:t>
            </a:r>
            <a:r>
              <a:rPr lang="en-US" dirty="0" smtClean="0"/>
              <a:t> yang </a:t>
            </a:r>
            <a:r>
              <a:rPr lang="en-US" dirty="0" err="1" smtClean="0"/>
              <a:t>berlebihan</a:t>
            </a:r>
            <a:r>
              <a:rPr lang="en-US" dirty="0" smtClean="0"/>
              <a:t> </a:t>
            </a:r>
            <a:r>
              <a:rPr lang="en-US" dirty="0" err="1" smtClean="0"/>
              <a:t>dan</a:t>
            </a:r>
            <a:r>
              <a:rPr lang="en-US" dirty="0" smtClean="0"/>
              <a:t> </a:t>
            </a:r>
            <a:r>
              <a:rPr lang="en-US" dirty="0" err="1" smtClean="0"/>
              <a:t>salah</a:t>
            </a:r>
            <a:r>
              <a:rPr lang="en-US" dirty="0" smtClean="0"/>
              <a:t> </a:t>
            </a:r>
            <a:r>
              <a:rPr lang="en-US" dirty="0" err="1" smtClean="0"/>
              <a:t>adalah</a:t>
            </a:r>
            <a:r>
              <a:rPr lang="en-US" dirty="0" smtClean="0"/>
              <a:t> </a:t>
            </a:r>
            <a:r>
              <a:rPr lang="en-US" dirty="0" err="1" smtClean="0"/>
              <a:t>peningkatan</a:t>
            </a:r>
            <a:r>
              <a:rPr lang="en-US" dirty="0" smtClean="0"/>
              <a:t> </a:t>
            </a:r>
            <a:r>
              <a:rPr lang="en-US" dirty="0" err="1" smtClean="0"/>
              <a:t>nyeri</a:t>
            </a:r>
            <a:r>
              <a:rPr lang="en-US" dirty="0" smtClean="0"/>
              <a:t> </a:t>
            </a:r>
            <a:r>
              <a:rPr lang="en-US" dirty="0" err="1" smtClean="0"/>
              <a:t>dan</a:t>
            </a:r>
            <a:r>
              <a:rPr lang="en-US" dirty="0" smtClean="0"/>
              <a:t>  </a:t>
            </a:r>
            <a:r>
              <a:rPr lang="en-US" dirty="0" err="1" smtClean="0"/>
              <a:t>inflamasi</a:t>
            </a:r>
            <a:r>
              <a:rPr lang="en-US" dirty="0" smtClean="0"/>
              <a:t>.</a:t>
            </a:r>
          </a:p>
          <a:p>
            <a:pPr marL="274320" indent="-274320" fontAlgn="auto">
              <a:spcAft>
                <a:spcPts val="0"/>
              </a:spcAft>
              <a:buFont typeface="Wingdings 2"/>
              <a:buChar char=""/>
              <a:defRPr/>
            </a:pPr>
            <a:endParaRPr lang="en-US" dirty="0" smtClean="0"/>
          </a:p>
          <a:p>
            <a:pPr marL="274320" indent="-274320" fontAlgn="auto">
              <a:lnSpc>
                <a:spcPct val="80000"/>
              </a:lnSpc>
              <a:spcAft>
                <a:spcPts val="0"/>
              </a:spcAft>
              <a:buFont typeface="Wingdings 2"/>
              <a:buChar char=""/>
              <a:defRPr/>
            </a:pPr>
            <a:endParaRPr lang="en-US" dirty="0"/>
          </a:p>
          <a:p>
            <a:pPr marL="274320" indent="-274320" fontAlgn="auto">
              <a:lnSpc>
                <a:spcPct val="80000"/>
              </a:lnSpc>
              <a:spcAft>
                <a:spcPts val="0"/>
              </a:spcAft>
              <a:buFont typeface="Wingdings" pitchFamily="2" charset="2"/>
              <a:buNone/>
              <a:defRPr/>
            </a:pPr>
            <a:endParaRPr lang="en-US"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idx="1"/>
          </p:nvPr>
        </p:nvSpPr>
        <p:spPr>
          <a:xfrm>
            <a:off x="179388" y="476250"/>
            <a:ext cx="8964612" cy="6121400"/>
          </a:xfrm>
        </p:spPr>
        <p:txBody>
          <a:bodyPr/>
          <a:lstStyle/>
          <a:p>
            <a:pPr algn="just">
              <a:lnSpc>
                <a:spcPct val="90000"/>
              </a:lnSpc>
            </a:pPr>
            <a:r>
              <a:rPr lang="en-US" smtClean="0"/>
              <a:t>Active ROM kontraindikasi pd kondisi kardiovaskular pasien tdk stabil &amp; akan membahayakan pasien seperti pada infark myocardial. </a:t>
            </a:r>
          </a:p>
          <a:p>
            <a:pPr algn="just">
              <a:lnSpc>
                <a:spcPct val="90000"/>
              </a:lnSpc>
            </a:pPr>
            <a:r>
              <a:rPr lang="en-US" smtClean="0"/>
              <a:t>Dlm beberapa keadaan passive ROM dpt diberikan &amp; juga active ROM pd ankle &amp; kaki utk mencegah venous statis dan pembentukan thrombus.</a:t>
            </a:r>
          </a:p>
          <a:p>
            <a:pPr algn="just">
              <a:lnSpc>
                <a:spcPct val="90000"/>
              </a:lnSpc>
            </a:pPr>
            <a:r>
              <a:rPr lang="en-US" smtClean="0"/>
              <a:t>Aktifitas individual dapat dimulai dan dilakukan secara progresif sesuai toleransi pasien.</a:t>
            </a:r>
          </a:p>
          <a:p>
            <a:pPr algn="just">
              <a:lnSpc>
                <a:spcPct val="90000"/>
              </a:lnSpc>
            </a:pPr>
            <a:r>
              <a:rPr lang="en-US" smtClean="0"/>
              <a:t>ROM exc tdk sama dgn stretching.</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188913"/>
            <a:ext cx="8229600" cy="647799"/>
          </a:xfrm>
        </p:spPr>
        <p:txBody>
          <a:bodyPr/>
          <a:lstStyle/>
          <a:p>
            <a:pPr algn="ctr" fontAlgn="auto">
              <a:spcAft>
                <a:spcPts val="0"/>
              </a:spcAft>
              <a:defRPr/>
            </a:pPr>
            <a:r>
              <a:rPr lang="en-US" sz="2800" dirty="0" err="1"/>
              <a:t>Prosedur</a:t>
            </a:r>
            <a:r>
              <a:rPr lang="en-US" sz="2800" dirty="0"/>
              <a:t> ROM </a:t>
            </a:r>
            <a:r>
              <a:rPr lang="en-US" sz="2800" dirty="0" err="1" smtClean="0"/>
              <a:t>Exc</a:t>
            </a:r>
            <a:endParaRPr lang="en-US" sz="2800" dirty="0"/>
          </a:p>
        </p:txBody>
      </p:sp>
      <p:sp>
        <p:nvSpPr>
          <p:cNvPr id="38915" name="Rectangle 3"/>
          <p:cNvSpPr>
            <a:spLocks noGrp="1" noChangeArrowheads="1"/>
          </p:cNvSpPr>
          <p:nvPr>
            <p:ph idx="1"/>
          </p:nvPr>
        </p:nvSpPr>
        <p:spPr>
          <a:xfrm>
            <a:off x="0" y="981075"/>
            <a:ext cx="9144000" cy="5876925"/>
          </a:xfrm>
        </p:spPr>
        <p:txBody>
          <a:bodyPr>
            <a:normAutofit fontScale="92500" lnSpcReduction="20000"/>
          </a:bodyPr>
          <a:lstStyle/>
          <a:p>
            <a:pPr marL="274320" indent="-274320" algn="just" fontAlgn="auto">
              <a:spcAft>
                <a:spcPts val="0"/>
              </a:spcAft>
              <a:buFont typeface="Wingdings 2"/>
              <a:buChar char=""/>
              <a:defRPr/>
            </a:pPr>
            <a:r>
              <a:rPr lang="en-US" sz="2400" dirty="0" err="1"/>
              <a:t>Didasarkan</a:t>
            </a:r>
            <a:r>
              <a:rPr lang="en-US" sz="2400" dirty="0"/>
              <a:t> </a:t>
            </a:r>
            <a:r>
              <a:rPr lang="en-US" sz="2400" dirty="0" err="1"/>
              <a:t>pada</a:t>
            </a:r>
            <a:r>
              <a:rPr lang="en-US" sz="2400" dirty="0"/>
              <a:t> </a:t>
            </a:r>
            <a:r>
              <a:rPr lang="en-US" sz="2400" dirty="0" err="1"/>
              <a:t>evaluasi</a:t>
            </a:r>
            <a:r>
              <a:rPr lang="en-US" sz="2400" dirty="0"/>
              <a:t> level </a:t>
            </a:r>
            <a:r>
              <a:rPr lang="en-US" sz="2400" dirty="0" err="1"/>
              <a:t>fungsi</a:t>
            </a:r>
            <a:r>
              <a:rPr lang="en-US" sz="2400" dirty="0"/>
              <a:t> </a:t>
            </a:r>
            <a:r>
              <a:rPr lang="en-US" sz="2400" dirty="0" err="1"/>
              <a:t>pasien</a:t>
            </a:r>
            <a:r>
              <a:rPr lang="en-US" sz="2400" dirty="0"/>
              <a:t>, </a:t>
            </a:r>
            <a:r>
              <a:rPr lang="en-US" sz="2400" dirty="0" err="1"/>
              <a:t>menentukan</a:t>
            </a:r>
            <a:r>
              <a:rPr lang="en-US" sz="2400" dirty="0"/>
              <a:t> </a:t>
            </a:r>
            <a:r>
              <a:rPr lang="en-US" sz="2400" dirty="0" err="1"/>
              <a:t>tujuan</a:t>
            </a:r>
            <a:r>
              <a:rPr lang="en-US" sz="2400" dirty="0"/>
              <a:t> </a:t>
            </a:r>
            <a:r>
              <a:rPr lang="en-US" sz="2400" dirty="0" err="1"/>
              <a:t>dan</a:t>
            </a:r>
            <a:r>
              <a:rPr lang="en-US" sz="2400" dirty="0"/>
              <a:t> </a:t>
            </a:r>
            <a:r>
              <a:rPr lang="en-US" sz="2400" dirty="0" err="1"/>
              <a:t>apakah</a:t>
            </a:r>
            <a:r>
              <a:rPr lang="en-US" sz="2400" dirty="0"/>
              <a:t> </a:t>
            </a:r>
            <a:r>
              <a:rPr lang="en-US" sz="2400" dirty="0" err="1"/>
              <a:t>dengan</a:t>
            </a:r>
            <a:r>
              <a:rPr lang="en-US" sz="2400" dirty="0"/>
              <a:t> </a:t>
            </a:r>
            <a:r>
              <a:rPr lang="en-US" sz="2400" dirty="0" err="1"/>
              <a:t>latihan</a:t>
            </a:r>
            <a:r>
              <a:rPr lang="en-US" sz="2400" dirty="0"/>
              <a:t> passive, active-assistive </a:t>
            </a:r>
            <a:r>
              <a:rPr lang="en-US" sz="2400" dirty="0" err="1"/>
              <a:t>atau</a:t>
            </a:r>
            <a:r>
              <a:rPr lang="en-US" sz="2400" dirty="0"/>
              <a:t> active ROM </a:t>
            </a:r>
            <a:r>
              <a:rPr lang="en-US" sz="2400" dirty="0" err="1"/>
              <a:t>untuk</a:t>
            </a:r>
            <a:r>
              <a:rPr lang="en-US" sz="2400" dirty="0"/>
              <a:t> </a:t>
            </a:r>
            <a:r>
              <a:rPr lang="en-US" sz="2400" dirty="0" err="1"/>
              <a:t>mencapai</a:t>
            </a:r>
            <a:r>
              <a:rPr lang="en-US" sz="2400" dirty="0"/>
              <a:t> </a:t>
            </a:r>
            <a:r>
              <a:rPr lang="en-US" sz="2400" dirty="0" err="1"/>
              <a:t>tujuan</a:t>
            </a:r>
            <a:r>
              <a:rPr lang="en-US" sz="2400" dirty="0"/>
              <a:t> </a:t>
            </a:r>
            <a:r>
              <a:rPr lang="en-US" sz="2400" dirty="0" err="1"/>
              <a:t>tersebut</a:t>
            </a:r>
            <a:r>
              <a:rPr lang="en-US" sz="2400" dirty="0"/>
              <a:t>.</a:t>
            </a:r>
          </a:p>
          <a:p>
            <a:pPr marL="274320" indent="-274320" algn="just" fontAlgn="auto">
              <a:spcAft>
                <a:spcPts val="0"/>
              </a:spcAft>
              <a:buFont typeface="Wingdings 2"/>
              <a:buChar char=""/>
              <a:defRPr/>
            </a:pPr>
            <a:r>
              <a:rPr lang="en-US" sz="2400" dirty="0" err="1"/>
              <a:t>Tempatkan</a:t>
            </a:r>
            <a:r>
              <a:rPr lang="en-US" sz="2400" dirty="0"/>
              <a:t> </a:t>
            </a:r>
            <a:r>
              <a:rPr lang="en-US" sz="2400" dirty="0" err="1"/>
              <a:t>pasien</a:t>
            </a:r>
            <a:r>
              <a:rPr lang="en-US" sz="2400" dirty="0"/>
              <a:t> </a:t>
            </a:r>
            <a:r>
              <a:rPr lang="en-US" sz="2400" dirty="0" err="1"/>
              <a:t>pada</a:t>
            </a:r>
            <a:r>
              <a:rPr lang="en-US" sz="2400" dirty="0"/>
              <a:t> </a:t>
            </a:r>
            <a:r>
              <a:rPr lang="en-US" sz="2400" dirty="0" err="1"/>
              <a:t>posisi</a:t>
            </a:r>
            <a:r>
              <a:rPr lang="en-US" sz="2400" dirty="0"/>
              <a:t> yang </a:t>
            </a:r>
            <a:r>
              <a:rPr lang="en-US" sz="2400" dirty="0" err="1"/>
              <a:t>nyaman</a:t>
            </a:r>
            <a:r>
              <a:rPr lang="en-US" sz="2400" dirty="0"/>
              <a:t> (</a:t>
            </a:r>
            <a:r>
              <a:rPr lang="en-US" sz="2400" i="1" dirty="0"/>
              <a:t>comfortable position</a:t>
            </a:r>
            <a:r>
              <a:rPr lang="en-US" sz="2400" dirty="0"/>
              <a:t>) .</a:t>
            </a:r>
          </a:p>
          <a:p>
            <a:pPr marL="274320" indent="-274320" algn="just" fontAlgn="auto">
              <a:spcAft>
                <a:spcPts val="0"/>
              </a:spcAft>
              <a:buFont typeface="Wingdings 2"/>
              <a:buChar char=""/>
              <a:defRPr/>
            </a:pPr>
            <a:r>
              <a:rPr lang="en-US" sz="2400" dirty="0" err="1"/>
              <a:t>Buat</a:t>
            </a:r>
            <a:r>
              <a:rPr lang="en-US" sz="2400" dirty="0"/>
              <a:t> </a:t>
            </a:r>
            <a:r>
              <a:rPr lang="en-US" sz="2400" i="1" dirty="0"/>
              <a:t>proper body alignment</a:t>
            </a:r>
            <a:r>
              <a:rPr lang="en-US" sz="2400" dirty="0"/>
              <a:t>.</a:t>
            </a:r>
          </a:p>
          <a:p>
            <a:pPr marL="274320" indent="-274320" algn="just" fontAlgn="auto">
              <a:spcAft>
                <a:spcPts val="0"/>
              </a:spcAft>
              <a:buFont typeface="Wingdings 2"/>
              <a:buChar char=""/>
              <a:defRPr/>
            </a:pPr>
            <a:r>
              <a:rPr lang="en-US" sz="2400" dirty="0" err="1"/>
              <a:t>Bebaskan</a:t>
            </a:r>
            <a:r>
              <a:rPr lang="en-US" sz="2400" dirty="0"/>
              <a:t> </a:t>
            </a:r>
            <a:r>
              <a:rPr lang="en-US" sz="2400" dirty="0" err="1"/>
              <a:t>segmen</a:t>
            </a:r>
            <a:r>
              <a:rPr lang="en-US" sz="2400" dirty="0"/>
              <a:t> </a:t>
            </a:r>
            <a:r>
              <a:rPr lang="en-US" sz="2400" dirty="0" err="1"/>
              <a:t>dari</a:t>
            </a:r>
            <a:r>
              <a:rPr lang="en-US" sz="2400" dirty="0"/>
              <a:t> </a:t>
            </a:r>
            <a:r>
              <a:rPr lang="en-US" sz="2400" dirty="0" err="1"/>
              <a:t>pakaian</a:t>
            </a:r>
            <a:r>
              <a:rPr lang="en-US" sz="2400" dirty="0"/>
              <a:t>, splint </a:t>
            </a:r>
            <a:r>
              <a:rPr lang="en-US" sz="2400" dirty="0" err="1"/>
              <a:t>dan</a:t>
            </a:r>
            <a:r>
              <a:rPr lang="en-US" sz="2400" dirty="0"/>
              <a:t> </a:t>
            </a:r>
            <a:r>
              <a:rPr lang="en-US" sz="2400" dirty="0" err="1" smtClean="0"/>
              <a:t>balutan</a:t>
            </a:r>
            <a:r>
              <a:rPr lang="en-US" sz="2400" dirty="0" smtClean="0"/>
              <a:t>.</a:t>
            </a:r>
          </a:p>
          <a:p>
            <a:pPr marL="274320" indent="-274320" algn="just" fontAlgn="auto">
              <a:spcAft>
                <a:spcPts val="0"/>
              </a:spcAft>
              <a:buFont typeface="Wingdings 2"/>
              <a:buChar char=""/>
              <a:defRPr/>
            </a:pPr>
            <a:r>
              <a:rPr lang="en-US" sz="2400" dirty="0" err="1" smtClean="0"/>
              <a:t>Posisi</a:t>
            </a:r>
            <a:r>
              <a:rPr lang="en-US" sz="2400" dirty="0" smtClean="0"/>
              <a:t> FT’s </a:t>
            </a:r>
            <a:r>
              <a:rPr lang="en-US" sz="2400" dirty="0" err="1" smtClean="0"/>
              <a:t>harus</a:t>
            </a:r>
            <a:r>
              <a:rPr lang="en-US" sz="2400" dirty="0" smtClean="0"/>
              <a:t> </a:t>
            </a:r>
            <a:r>
              <a:rPr lang="en-US" sz="2400" dirty="0" err="1" smtClean="0"/>
              <a:t>menggunakan</a:t>
            </a:r>
            <a:r>
              <a:rPr lang="en-US" sz="2400" dirty="0" smtClean="0"/>
              <a:t> </a:t>
            </a:r>
            <a:r>
              <a:rPr lang="en-US" sz="2400" i="1" dirty="0" smtClean="0"/>
              <a:t>proper body mechanics</a:t>
            </a:r>
            <a:r>
              <a:rPr lang="en-US" sz="2400" dirty="0" smtClean="0"/>
              <a:t>.</a:t>
            </a:r>
          </a:p>
          <a:p>
            <a:pPr marL="274320" indent="-274320" algn="just" fontAlgn="auto">
              <a:spcAft>
                <a:spcPts val="0"/>
              </a:spcAft>
              <a:buFont typeface="Wingdings 2"/>
              <a:buChar char=""/>
              <a:defRPr/>
            </a:pPr>
            <a:r>
              <a:rPr lang="en-US" sz="2400" dirty="0" err="1" smtClean="0"/>
              <a:t>Untuk</a:t>
            </a:r>
            <a:r>
              <a:rPr lang="en-US" sz="2400" dirty="0" smtClean="0"/>
              <a:t> </a:t>
            </a:r>
            <a:r>
              <a:rPr lang="en-US" sz="2400" dirty="0" err="1" smtClean="0"/>
              <a:t>mengontrol</a:t>
            </a:r>
            <a:r>
              <a:rPr lang="en-US" sz="2400" dirty="0" smtClean="0"/>
              <a:t> </a:t>
            </a:r>
            <a:r>
              <a:rPr lang="en-US" sz="2400" dirty="0" err="1" smtClean="0"/>
              <a:t>gerakan</a:t>
            </a:r>
            <a:r>
              <a:rPr lang="en-US" sz="2400" dirty="0" smtClean="0"/>
              <a:t>, </a:t>
            </a:r>
            <a:r>
              <a:rPr lang="en-US" sz="2400" dirty="0" err="1" smtClean="0"/>
              <a:t>genggam</a:t>
            </a:r>
            <a:r>
              <a:rPr lang="en-US" sz="2400" dirty="0" smtClean="0"/>
              <a:t> </a:t>
            </a:r>
            <a:r>
              <a:rPr lang="en-US" sz="2400" dirty="0" err="1" smtClean="0"/>
              <a:t>ekstremitas</a:t>
            </a:r>
            <a:r>
              <a:rPr lang="en-US" sz="2400" dirty="0" smtClean="0"/>
              <a:t> </a:t>
            </a:r>
            <a:r>
              <a:rPr lang="en-US" sz="2400" dirty="0" err="1" smtClean="0"/>
              <a:t>di</a:t>
            </a:r>
            <a:r>
              <a:rPr lang="en-US" sz="2400" dirty="0" smtClean="0"/>
              <a:t> </a:t>
            </a:r>
            <a:r>
              <a:rPr lang="en-US" sz="2400" dirty="0" err="1" smtClean="0"/>
              <a:t>sekitar</a:t>
            </a:r>
            <a:r>
              <a:rPr lang="en-US" sz="2400" dirty="0" smtClean="0"/>
              <a:t> </a:t>
            </a:r>
            <a:r>
              <a:rPr lang="en-US" sz="2400" dirty="0" err="1" smtClean="0"/>
              <a:t>sendi</a:t>
            </a:r>
            <a:r>
              <a:rPr lang="en-US" sz="2400" dirty="0" smtClean="0"/>
              <a:t>. </a:t>
            </a:r>
            <a:r>
              <a:rPr lang="en-US" sz="2400" dirty="0" err="1" smtClean="0"/>
              <a:t>Jika</a:t>
            </a:r>
            <a:r>
              <a:rPr lang="en-US" sz="2400" dirty="0" smtClean="0"/>
              <a:t> </a:t>
            </a:r>
            <a:r>
              <a:rPr lang="en-US" sz="2400" dirty="0" err="1" smtClean="0"/>
              <a:t>sendi</a:t>
            </a:r>
            <a:r>
              <a:rPr lang="en-US" sz="2400" dirty="0" smtClean="0"/>
              <a:t> </a:t>
            </a:r>
            <a:r>
              <a:rPr lang="en-US" sz="2400" dirty="0" err="1" smtClean="0"/>
              <a:t>nyeri</a:t>
            </a:r>
            <a:r>
              <a:rPr lang="en-US" sz="2400" dirty="0" smtClean="0"/>
              <a:t>, </a:t>
            </a:r>
            <a:r>
              <a:rPr lang="en-US" sz="2400" dirty="0" err="1" smtClean="0"/>
              <a:t>modifikasi</a:t>
            </a:r>
            <a:r>
              <a:rPr lang="en-US" sz="2400" dirty="0" smtClean="0"/>
              <a:t> </a:t>
            </a:r>
            <a:r>
              <a:rPr lang="en-US" sz="2400" dirty="0" err="1" smtClean="0"/>
              <a:t>genggaman</a:t>
            </a:r>
            <a:r>
              <a:rPr lang="en-US" sz="2400" dirty="0" smtClean="0"/>
              <a:t> &amp; </a:t>
            </a:r>
            <a:r>
              <a:rPr lang="en-US" sz="2400" dirty="0" err="1" smtClean="0"/>
              <a:t>berikan</a:t>
            </a:r>
            <a:r>
              <a:rPr lang="en-US" sz="2400" dirty="0" smtClean="0"/>
              <a:t> </a:t>
            </a:r>
            <a:r>
              <a:rPr lang="en-US" sz="2400" dirty="0" err="1" smtClean="0"/>
              <a:t>sanggahan</a:t>
            </a:r>
            <a:r>
              <a:rPr lang="en-US" sz="2400" dirty="0" smtClean="0"/>
              <a:t> </a:t>
            </a:r>
            <a:r>
              <a:rPr lang="en-US" sz="2400" dirty="0" err="1" smtClean="0"/>
              <a:t>yg</a:t>
            </a:r>
            <a:r>
              <a:rPr lang="en-US" sz="2400" dirty="0" smtClean="0"/>
              <a:t> </a:t>
            </a:r>
            <a:r>
              <a:rPr lang="en-US" sz="2400" dirty="0" err="1" smtClean="0"/>
              <a:t>dibutuhkan</a:t>
            </a:r>
            <a:r>
              <a:rPr lang="en-US" sz="2400" dirty="0" smtClean="0"/>
              <a:t> </a:t>
            </a:r>
            <a:r>
              <a:rPr lang="en-US" sz="2400" dirty="0" err="1" smtClean="0"/>
              <a:t>utk</a:t>
            </a:r>
            <a:r>
              <a:rPr lang="en-US" sz="2400" dirty="0" smtClean="0"/>
              <a:t> </a:t>
            </a:r>
            <a:r>
              <a:rPr lang="en-US" sz="2400" dirty="0" err="1" smtClean="0"/>
              <a:t>kontrol</a:t>
            </a:r>
            <a:r>
              <a:rPr lang="en-US" sz="2400" dirty="0" smtClean="0"/>
              <a:t> </a:t>
            </a:r>
            <a:r>
              <a:rPr lang="en-US" sz="2400" dirty="0" err="1" smtClean="0"/>
              <a:t>gerakan</a:t>
            </a:r>
            <a:r>
              <a:rPr lang="en-US" sz="2400" dirty="0" smtClean="0"/>
              <a:t>.</a:t>
            </a:r>
          </a:p>
          <a:p>
            <a:pPr marL="274320" indent="-274320" algn="just" fontAlgn="auto">
              <a:spcAft>
                <a:spcPts val="0"/>
              </a:spcAft>
              <a:buFont typeface="Wingdings 2"/>
              <a:buChar char=""/>
              <a:defRPr/>
            </a:pPr>
            <a:r>
              <a:rPr lang="en-US" sz="2400" dirty="0" err="1" smtClean="0"/>
              <a:t>Sanggah</a:t>
            </a:r>
            <a:r>
              <a:rPr lang="en-US" sz="2400" dirty="0" smtClean="0"/>
              <a:t> pd area </a:t>
            </a:r>
            <a:r>
              <a:rPr lang="en-US" sz="2400" dirty="0" err="1" smtClean="0"/>
              <a:t>yg</a:t>
            </a:r>
            <a:r>
              <a:rPr lang="en-US" sz="2400" dirty="0" smtClean="0"/>
              <a:t> </a:t>
            </a:r>
            <a:r>
              <a:rPr lang="en-US" sz="2400" dirty="0" err="1" smtClean="0"/>
              <a:t>mengalami</a:t>
            </a:r>
            <a:r>
              <a:rPr lang="en-US" sz="2400" dirty="0" smtClean="0"/>
              <a:t> </a:t>
            </a:r>
            <a:r>
              <a:rPr lang="en-US" sz="2400" dirty="0" err="1" smtClean="0"/>
              <a:t>kelainan</a:t>
            </a:r>
            <a:r>
              <a:rPr lang="en-US" sz="2400" dirty="0" smtClean="0"/>
              <a:t> </a:t>
            </a:r>
            <a:r>
              <a:rPr lang="en-US" sz="2400" dirty="0" err="1" smtClean="0"/>
              <a:t>integritas</a:t>
            </a:r>
            <a:r>
              <a:rPr lang="en-US" sz="2400" dirty="0" smtClean="0"/>
              <a:t> </a:t>
            </a:r>
            <a:r>
              <a:rPr lang="en-US" sz="2400" dirty="0" err="1" smtClean="0"/>
              <a:t>stuktural</a:t>
            </a:r>
            <a:r>
              <a:rPr lang="en-US" sz="2400" dirty="0" smtClean="0"/>
              <a:t> </a:t>
            </a:r>
            <a:r>
              <a:rPr lang="en-US" sz="2400" dirty="0" err="1" smtClean="0"/>
              <a:t>seperti</a:t>
            </a:r>
            <a:r>
              <a:rPr lang="en-US" sz="2400" dirty="0" smtClean="0"/>
              <a:t> </a:t>
            </a:r>
            <a:r>
              <a:rPr lang="en-US" sz="2400" dirty="0" err="1" smtClean="0"/>
              <a:t>hipermobilitas</a:t>
            </a:r>
            <a:r>
              <a:rPr lang="en-US" sz="2400" dirty="0" smtClean="0"/>
              <a:t> </a:t>
            </a:r>
            <a:r>
              <a:rPr lang="en-US" sz="2400" dirty="0" err="1" smtClean="0"/>
              <a:t>sendi</a:t>
            </a:r>
            <a:r>
              <a:rPr lang="en-US" sz="2400" dirty="0" smtClean="0"/>
              <a:t>, </a:t>
            </a:r>
            <a:r>
              <a:rPr lang="en-US" sz="2400" dirty="0" err="1" smtClean="0"/>
              <a:t>fraktur</a:t>
            </a:r>
            <a:r>
              <a:rPr lang="en-US" sz="2400" dirty="0" smtClean="0"/>
              <a:t> </a:t>
            </a:r>
            <a:r>
              <a:rPr lang="en-US" sz="2400" dirty="0" err="1" smtClean="0"/>
              <a:t>baru</a:t>
            </a:r>
            <a:r>
              <a:rPr lang="en-US" sz="2400" dirty="0" smtClean="0"/>
              <a:t> </a:t>
            </a:r>
            <a:r>
              <a:rPr lang="en-US" sz="2400" dirty="0" err="1" smtClean="0"/>
              <a:t>atau</a:t>
            </a:r>
            <a:r>
              <a:rPr lang="en-US" sz="2400" dirty="0" smtClean="0"/>
              <a:t> </a:t>
            </a:r>
            <a:r>
              <a:rPr lang="en-US" sz="2400" dirty="0" err="1" smtClean="0"/>
              <a:t>kelemahan</a:t>
            </a:r>
            <a:r>
              <a:rPr lang="en-US" sz="2400" dirty="0" smtClean="0"/>
              <a:t>.</a:t>
            </a:r>
          </a:p>
          <a:p>
            <a:pPr marL="274320" indent="-274320" fontAlgn="auto">
              <a:spcAft>
                <a:spcPts val="0"/>
              </a:spcAft>
              <a:buFont typeface="Wingdings 2"/>
              <a:buChar char=""/>
              <a:defRPr/>
            </a:pPr>
            <a:r>
              <a:rPr lang="en-US" sz="2400" dirty="0" err="1" smtClean="0"/>
              <a:t>Gerakkan</a:t>
            </a:r>
            <a:r>
              <a:rPr lang="en-US" sz="2400" dirty="0" smtClean="0"/>
              <a:t> </a:t>
            </a:r>
            <a:r>
              <a:rPr lang="en-US" sz="2400" dirty="0" err="1" smtClean="0"/>
              <a:t>segmen</a:t>
            </a:r>
            <a:r>
              <a:rPr lang="en-US" sz="2400" dirty="0" smtClean="0"/>
              <a:t> </a:t>
            </a:r>
            <a:r>
              <a:rPr lang="en-US" sz="2400" dirty="0" err="1" smtClean="0"/>
              <a:t>secara</a:t>
            </a:r>
            <a:r>
              <a:rPr lang="en-US" sz="2400" dirty="0" smtClean="0"/>
              <a:t> </a:t>
            </a:r>
            <a:r>
              <a:rPr lang="en-US" sz="2400" dirty="0" err="1" smtClean="0"/>
              <a:t>penuh</a:t>
            </a:r>
            <a:r>
              <a:rPr lang="en-US" sz="2400" dirty="0" smtClean="0"/>
              <a:t> </a:t>
            </a:r>
            <a:r>
              <a:rPr lang="en-US" sz="2400" dirty="0" err="1" smtClean="0"/>
              <a:t>dan</a:t>
            </a:r>
            <a:r>
              <a:rPr lang="en-US" sz="2400" dirty="0" smtClean="0"/>
              <a:t> </a:t>
            </a:r>
            <a:r>
              <a:rPr lang="en-US" sz="2400" dirty="0" err="1" smtClean="0"/>
              <a:t>bebas</a:t>
            </a:r>
            <a:r>
              <a:rPr lang="en-US" sz="2400" dirty="0" smtClean="0"/>
              <a:t> </a:t>
            </a:r>
            <a:r>
              <a:rPr lang="en-US" sz="2400" dirty="0" err="1" smtClean="0"/>
              <a:t>nyeri</a:t>
            </a:r>
            <a:r>
              <a:rPr lang="en-US" sz="2400" dirty="0" smtClean="0"/>
              <a:t>. </a:t>
            </a:r>
            <a:r>
              <a:rPr lang="en-US" sz="2400" dirty="0" err="1" smtClean="0"/>
              <a:t>Jangan</a:t>
            </a:r>
            <a:r>
              <a:rPr lang="en-US" sz="2400" dirty="0" smtClean="0"/>
              <a:t> </a:t>
            </a:r>
            <a:r>
              <a:rPr lang="en-US" sz="2400" dirty="0" err="1" smtClean="0"/>
              <a:t>memberikan</a:t>
            </a:r>
            <a:r>
              <a:rPr lang="en-US" sz="2400" dirty="0" smtClean="0"/>
              <a:t> </a:t>
            </a:r>
            <a:r>
              <a:rPr lang="en-US" sz="2400" dirty="0" err="1" smtClean="0"/>
              <a:t>gerakan</a:t>
            </a:r>
            <a:r>
              <a:rPr lang="en-US" sz="2400" dirty="0" smtClean="0"/>
              <a:t> yang </a:t>
            </a:r>
            <a:r>
              <a:rPr lang="en-US" sz="2400" dirty="0" err="1" smtClean="0"/>
              <a:t>berlebihan</a:t>
            </a:r>
            <a:r>
              <a:rPr lang="en-US" sz="2400" dirty="0" smtClean="0"/>
              <a:t> </a:t>
            </a:r>
            <a:r>
              <a:rPr lang="en-US" sz="2400" dirty="0" err="1" smtClean="0"/>
              <a:t>karena</a:t>
            </a:r>
            <a:r>
              <a:rPr lang="en-US" sz="2400" dirty="0" smtClean="0"/>
              <a:t> </a:t>
            </a:r>
            <a:r>
              <a:rPr lang="en-US" sz="2400" dirty="0" err="1" smtClean="0"/>
              <a:t>akan</a:t>
            </a:r>
            <a:r>
              <a:rPr lang="en-US" sz="2400" dirty="0" smtClean="0"/>
              <a:t> </a:t>
            </a:r>
            <a:r>
              <a:rPr lang="en-US" sz="2400" dirty="0" err="1" smtClean="0"/>
              <a:t>terjadi</a:t>
            </a:r>
            <a:r>
              <a:rPr lang="en-US" sz="2400" dirty="0" smtClean="0"/>
              <a:t> </a:t>
            </a:r>
            <a:r>
              <a:rPr lang="en-US" sz="2400" dirty="0" err="1" smtClean="0"/>
              <a:t>gerakan</a:t>
            </a:r>
            <a:r>
              <a:rPr lang="en-US" sz="2400" dirty="0" smtClean="0"/>
              <a:t> </a:t>
            </a:r>
            <a:r>
              <a:rPr lang="en-US" sz="2400" dirty="0" err="1" smtClean="0"/>
              <a:t>penguluran</a:t>
            </a:r>
            <a:r>
              <a:rPr lang="en-US" sz="2400" dirty="0" smtClean="0"/>
              <a:t> </a:t>
            </a:r>
            <a:r>
              <a:rPr lang="en-US" sz="2400" dirty="0" err="1" smtClean="0"/>
              <a:t>pada</a:t>
            </a:r>
            <a:r>
              <a:rPr lang="en-US" sz="2400" dirty="0" smtClean="0"/>
              <a:t> </a:t>
            </a:r>
            <a:r>
              <a:rPr lang="en-US" sz="2400" dirty="0" err="1" smtClean="0"/>
              <a:t>daerah</a:t>
            </a:r>
            <a:r>
              <a:rPr lang="en-US" sz="2400" dirty="0" smtClean="0"/>
              <a:t> </a:t>
            </a:r>
            <a:r>
              <a:rPr lang="en-US" sz="2400" dirty="0" err="1" smtClean="0"/>
              <a:t>tersebut</a:t>
            </a:r>
            <a:r>
              <a:rPr lang="en-US" sz="2400" dirty="0" smtClean="0"/>
              <a:t>.</a:t>
            </a:r>
          </a:p>
          <a:p>
            <a:pPr marL="274320" indent="-274320" fontAlgn="auto">
              <a:spcAft>
                <a:spcPts val="0"/>
              </a:spcAft>
              <a:buFont typeface="Wingdings 2"/>
              <a:buChar char=""/>
              <a:defRPr/>
            </a:pPr>
            <a:r>
              <a:rPr lang="en-US" sz="2400" dirty="0" err="1" smtClean="0"/>
              <a:t>Lakukan</a:t>
            </a:r>
            <a:r>
              <a:rPr lang="en-US" sz="2400" dirty="0" smtClean="0"/>
              <a:t> </a:t>
            </a:r>
            <a:r>
              <a:rPr lang="en-US" sz="2400" dirty="0" err="1" smtClean="0"/>
              <a:t>gerakan</a:t>
            </a:r>
            <a:r>
              <a:rPr lang="en-US" sz="2400" dirty="0" smtClean="0"/>
              <a:t> </a:t>
            </a:r>
            <a:r>
              <a:rPr lang="en-US" sz="2400" dirty="0" err="1" smtClean="0"/>
              <a:t>secara</a:t>
            </a:r>
            <a:r>
              <a:rPr lang="en-US" sz="2400" dirty="0" smtClean="0"/>
              <a:t> </a:t>
            </a:r>
            <a:r>
              <a:rPr lang="en-US" sz="2400" dirty="0" err="1" smtClean="0"/>
              <a:t>lembut</a:t>
            </a:r>
            <a:r>
              <a:rPr lang="en-US" sz="2400" dirty="0" smtClean="0"/>
              <a:t> &amp;  </a:t>
            </a:r>
            <a:r>
              <a:rPr lang="en-US" sz="2400" dirty="0" err="1" smtClean="0"/>
              <a:t>berirama</a:t>
            </a:r>
            <a:r>
              <a:rPr lang="en-US" sz="2400" dirty="0" smtClean="0"/>
              <a:t> </a:t>
            </a:r>
            <a:r>
              <a:rPr lang="en-US" sz="2400" dirty="0" err="1" smtClean="0"/>
              <a:t>sebanyak</a:t>
            </a:r>
            <a:r>
              <a:rPr lang="en-US" sz="2400" dirty="0" smtClean="0"/>
              <a:t> 5-10 kali. </a:t>
            </a:r>
            <a:r>
              <a:rPr lang="en-US" sz="2400" dirty="0" err="1" smtClean="0"/>
              <a:t>Jumlah</a:t>
            </a:r>
            <a:r>
              <a:rPr lang="en-US" sz="2400" dirty="0" smtClean="0"/>
              <a:t> </a:t>
            </a:r>
            <a:r>
              <a:rPr lang="en-US" sz="2400" dirty="0" err="1" smtClean="0"/>
              <a:t>pengulangan</a:t>
            </a:r>
            <a:r>
              <a:rPr lang="en-US" sz="2400" dirty="0" smtClean="0"/>
              <a:t> </a:t>
            </a:r>
            <a:r>
              <a:rPr lang="en-US" sz="2400" dirty="0" err="1" smtClean="0"/>
              <a:t>tergantung</a:t>
            </a:r>
            <a:r>
              <a:rPr lang="en-US" sz="2400" dirty="0" smtClean="0"/>
              <a:t>  </a:t>
            </a:r>
            <a:r>
              <a:rPr lang="en-US" sz="2400" dirty="0" err="1" smtClean="0"/>
              <a:t>objektivitas</a:t>
            </a:r>
            <a:r>
              <a:rPr lang="en-US" sz="2400" dirty="0" smtClean="0"/>
              <a:t> program, </a:t>
            </a:r>
            <a:r>
              <a:rPr lang="en-US" sz="2400" dirty="0" err="1" smtClean="0"/>
              <a:t>kondisi</a:t>
            </a:r>
            <a:r>
              <a:rPr lang="en-US" sz="2400" dirty="0" smtClean="0"/>
              <a:t> </a:t>
            </a:r>
            <a:r>
              <a:rPr lang="en-US" sz="2400" dirty="0" err="1" smtClean="0"/>
              <a:t>pasien</a:t>
            </a:r>
            <a:r>
              <a:rPr lang="en-US" sz="2400" dirty="0" smtClean="0"/>
              <a:t> &amp; </a:t>
            </a:r>
            <a:r>
              <a:rPr lang="en-US" sz="2400" dirty="0" err="1" smtClean="0"/>
              <a:t>respon</a:t>
            </a:r>
            <a:r>
              <a:rPr lang="en-US" sz="2400" dirty="0" smtClean="0"/>
              <a:t> </a:t>
            </a:r>
            <a:r>
              <a:rPr lang="en-US" sz="2400" dirty="0" err="1" smtClean="0"/>
              <a:t>treatmen</a:t>
            </a:r>
            <a:r>
              <a:rPr lang="en-US" sz="2400" dirty="0" smtClean="0"/>
              <a:t>.</a:t>
            </a:r>
          </a:p>
          <a:p>
            <a:pPr marL="274320" indent="-274320" fontAlgn="auto">
              <a:spcAft>
                <a:spcPts val="0"/>
              </a:spcAft>
              <a:buFont typeface="Wingdings 2"/>
              <a:buChar char=""/>
              <a:defRPr/>
            </a:pPr>
            <a:endParaRPr lang="en-US" dirty="0" smtClean="0"/>
          </a:p>
          <a:p>
            <a:pPr marL="609600" indent="-609600" algn="just" fontAlgn="auto">
              <a:lnSpc>
                <a:spcPct val="90000"/>
              </a:lnSpc>
              <a:spcAft>
                <a:spcPts val="0"/>
              </a:spcAft>
              <a:buFont typeface="Wingdings 2"/>
              <a:buChar char=""/>
              <a:defRPr/>
            </a:pPr>
            <a:endParaRPr lang="en-US" dirty="0" smtClean="0"/>
          </a:p>
          <a:p>
            <a:pPr marL="274320" indent="-274320" algn="just" fontAlgn="auto">
              <a:spcAft>
                <a:spcPts val="0"/>
              </a:spcAft>
              <a:buFont typeface="Wingdings 2"/>
              <a:buChar char=""/>
              <a:defRPr/>
            </a:pPr>
            <a:endParaRPr lang="en-US"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188913"/>
            <a:ext cx="8229600" cy="1008062"/>
          </a:xfrm>
        </p:spPr>
        <p:txBody>
          <a:bodyPr/>
          <a:lstStyle/>
          <a:p>
            <a:pPr fontAlgn="auto">
              <a:spcAft>
                <a:spcPts val="0"/>
              </a:spcAft>
              <a:defRPr/>
            </a:pPr>
            <a:r>
              <a:rPr lang="en-US"/>
              <a:t>Plan of care passive ROM</a:t>
            </a:r>
          </a:p>
        </p:txBody>
      </p:sp>
      <p:sp>
        <p:nvSpPr>
          <p:cNvPr id="33795" name="Rectangle 3"/>
          <p:cNvSpPr>
            <a:spLocks noGrp="1" noChangeArrowheads="1"/>
          </p:cNvSpPr>
          <p:nvPr>
            <p:ph idx="1"/>
          </p:nvPr>
        </p:nvSpPr>
        <p:spPr>
          <a:xfrm>
            <a:off x="179388" y="1412875"/>
            <a:ext cx="8964612" cy="5256213"/>
          </a:xfrm>
        </p:spPr>
        <p:txBody>
          <a:bodyPr/>
          <a:lstStyle/>
          <a:p>
            <a:pPr marL="990600" lvl="1" indent="-533400" algn="just">
              <a:lnSpc>
                <a:spcPct val="80000"/>
              </a:lnSpc>
              <a:buFontTx/>
              <a:buAutoNum type="arabicPeriod"/>
            </a:pPr>
            <a:r>
              <a:rPr lang="en-US" sz="3200" smtClean="0"/>
              <a:t>kekuatan berasal dari luar (FT’s/peralatan mekanik).  Pasien memberikan kekuatan &amp;  diajarkan utk menggerakkan segmen ybs.</a:t>
            </a:r>
          </a:p>
          <a:p>
            <a:pPr marL="990600" lvl="1" indent="-533400" algn="just">
              <a:lnSpc>
                <a:spcPct val="80000"/>
              </a:lnSpc>
              <a:buFontTx/>
              <a:buAutoNum type="arabicPeriod"/>
            </a:pPr>
            <a:r>
              <a:rPr lang="en-US" sz="3200" smtClean="0"/>
              <a:t>tidak ada aktive resisten/ bantuan yg diberikan pd otot-otot yg melalui persendian krn dpt menjadi active exercise.</a:t>
            </a:r>
          </a:p>
          <a:p>
            <a:pPr marL="990600" lvl="1" indent="-533400" algn="just">
              <a:lnSpc>
                <a:spcPct val="80000"/>
              </a:lnSpc>
              <a:buFontTx/>
              <a:buAutoNum type="arabicPeriod"/>
            </a:pPr>
            <a:r>
              <a:rPr lang="en-US" sz="3200" smtClean="0"/>
              <a:t>jika gerakan yg dilakukan bebas nyeri, capai ROM yg memungkinkan tanpa force pada gerakan atau nyeri.</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320040"/>
            <a:ext cx="7239000" cy="1143000"/>
          </a:xfrm>
        </p:spPr>
        <p:txBody>
          <a:bodyPr>
            <a:normAutofit fontScale="90000"/>
          </a:bodyPr>
          <a:lstStyle/>
          <a:p>
            <a:pPr fontAlgn="auto">
              <a:spcAft>
                <a:spcPts val="0"/>
              </a:spcAft>
              <a:defRPr/>
            </a:pPr>
            <a:r>
              <a:rPr lang="en-US" sz="4000"/>
              <a:t>Plan of care active/active assistive ROM</a:t>
            </a:r>
          </a:p>
        </p:txBody>
      </p:sp>
      <p:sp>
        <p:nvSpPr>
          <p:cNvPr id="34819" name="Rectangle 3"/>
          <p:cNvSpPr>
            <a:spLocks noGrp="1" noChangeArrowheads="1"/>
          </p:cNvSpPr>
          <p:nvPr>
            <p:ph idx="1"/>
          </p:nvPr>
        </p:nvSpPr>
        <p:spPr>
          <a:xfrm>
            <a:off x="250825" y="1600200"/>
            <a:ext cx="8713788" cy="5068888"/>
          </a:xfrm>
        </p:spPr>
        <p:txBody>
          <a:bodyPr/>
          <a:lstStyle/>
          <a:p>
            <a:pPr marL="609600" indent="-609600" algn="just">
              <a:buFont typeface="Wingdings" pitchFamily="2" charset="2"/>
              <a:buNone/>
            </a:pPr>
            <a:r>
              <a:rPr lang="en-US" sz="2800" b="1" smtClean="0"/>
              <a:t>1.	</a:t>
            </a:r>
            <a:r>
              <a:rPr lang="en-US" sz="2800" smtClean="0"/>
              <a:t>tunjukkan gerakan yang diinginkan dengan passive ROM kepada pasien, kemudian minta untuk melakukan gerakan tersebut, bantu dan arahkan pasien jika diperlukan.</a:t>
            </a:r>
          </a:p>
          <a:p>
            <a:pPr marL="609600" indent="-609600" algn="just">
              <a:buFont typeface="Wingdings" pitchFamily="2" charset="2"/>
              <a:buNone/>
            </a:pPr>
            <a:r>
              <a:rPr lang="en-US" sz="2800" smtClean="0"/>
              <a:t>2.	bantuan hanya diberikan untuk memperhalus gerakan. Jika terdapat kelemahan, bantuan pada awal dan akhir gerakan.</a:t>
            </a:r>
          </a:p>
          <a:p>
            <a:pPr marL="609600" indent="-609600" algn="just">
              <a:buFont typeface="Wingdings" pitchFamily="2" charset="2"/>
              <a:buNone/>
            </a:pPr>
            <a:r>
              <a:rPr lang="en-US" sz="2800" smtClean="0"/>
              <a:t>3.	gerakan yang dilakukan pada ROM yang memungkinkan</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idx="1"/>
          </p:nvPr>
        </p:nvSpPr>
        <p:spPr>
          <a:xfrm>
            <a:off x="250825" y="476250"/>
            <a:ext cx="8713788" cy="6121400"/>
          </a:xfrm>
        </p:spPr>
        <p:txBody>
          <a:bodyPr/>
          <a:lstStyle/>
          <a:p>
            <a:pPr marL="609600" indent="-609600">
              <a:buFont typeface="Wingdings" pitchFamily="2" charset="2"/>
              <a:buNone/>
            </a:pPr>
            <a:r>
              <a:rPr lang="en-US" smtClean="0"/>
              <a:t>ROM exc dpt dilakukan pd:</a:t>
            </a:r>
          </a:p>
          <a:p>
            <a:pPr marL="609600" indent="-609600">
              <a:buFont typeface="Wingdings" pitchFamily="2" charset="2"/>
              <a:buNone/>
            </a:pPr>
            <a:r>
              <a:rPr lang="en-US" smtClean="0"/>
              <a:t>1.	bidang anatomi ROM (frontal, sagital dan transversal)</a:t>
            </a:r>
          </a:p>
          <a:p>
            <a:pPr marL="609600" indent="-609600">
              <a:buFont typeface="Wingdings" pitchFamily="2" charset="2"/>
              <a:buNone/>
            </a:pPr>
            <a:r>
              <a:rPr lang="en-US" smtClean="0"/>
              <a:t>2.	otot dalam keadaan memanjang (antagonis sampai terjadi tarikan otot).</a:t>
            </a:r>
          </a:p>
          <a:p>
            <a:pPr marL="609600" indent="-609600">
              <a:buFont typeface="Wingdings" pitchFamily="2" charset="2"/>
              <a:buNone/>
            </a:pPr>
            <a:r>
              <a:rPr lang="en-US" smtClean="0"/>
              <a:t>3.	kombinasi pola gerakan (kombinasi gerak dalam beberapa bidang gerakan).	  </a:t>
            </a:r>
          </a:p>
          <a:p>
            <a:pPr marL="609600" indent="-609600">
              <a:buFont typeface="Wingdings" pitchFamily="2" charset="2"/>
              <a:buNone/>
            </a:pPr>
            <a:r>
              <a:rPr lang="en-US" smtClean="0"/>
              <a:t>4.	pola gerakan fungsional (gerakan-gerakan yang dilakukan dalam ADL).</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idx="1"/>
          </p:nvPr>
        </p:nvSpPr>
        <p:spPr>
          <a:xfrm>
            <a:off x="179388" y="2349500"/>
            <a:ext cx="9144000" cy="4032250"/>
          </a:xfrm>
        </p:spPr>
        <p:txBody>
          <a:bodyPr/>
          <a:lstStyle/>
          <a:p>
            <a:pPr marL="609600" indent="-609600"/>
            <a:r>
              <a:rPr lang="en-US" smtClean="0"/>
              <a:t>Monitor keadaan umum pasien selama dan setelah latihan. Catat apakah terjadi pengaruh pada vital sign, terjadi perubahan suhu dan warna pada segmen yang bersangkutan  dan beberapa perubahan pada ROM, nyeri dan kualitas gerakan.</a:t>
            </a:r>
          </a:p>
          <a:p>
            <a:pPr marL="609600" indent="-609600"/>
            <a:r>
              <a:rPr lang="en-US" smtClean="0"/>
              <a:t>Dokumentasikan reaksi-reaksi yang dapat diobservasi dan diukur terhadap pemberian treatment.</a:t>
            </a:r>
          </a:p>
          <a:p>
            <a:pPr marL="609600" indent="-609600"/>
            <a:r>
              <a:rPr lang="en-US" smtClean="0"/>
              <a:t>Modifikasi dan lakukan progresifitas treatmen.</a:t>
            </a:r>
          </a:p>
        </p:txBody>
      </p:sp>
      <p:sp>
        <p:nvSpPr>
          <p:cNvPr id="5" name="Oval 4"/>
          <p:cNvSpPr/>
          <p:nvPr/>
        </p:nvSpPr>
        <p:spPr>
          <a:xfrm>
            <a:off x="2627313" y="620713"/>
            <a:ext cx="4392612" cy="136842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EVALUASI</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0"/>
            <a:ext cx="8229600" cy="908050"/>
          </a:xfrm>
        </p:spPr>
        <p:txBody>
          <a:bodyPr/>
          <a:lstStyle/>
          <a:p>
            <a:pPr fontAlgn="auto">
              <a:spcAft>
                <a:spcPts val="0"/>
              </a:spcAft>
              <a:defRPr/>
            </a:pPr>
            <a:r>
              <a:rPr lang="en-US"/>
              <a:t>Pendahuluan</a:t>
            </a:r>
          </a:p>
        </p:txBody>
      </p:sp>
      <p:sp>
        <p:nvSpPr>
          <p:cNvPr id="22531" name="Rectangle 3"/>
          <p:cNvSpPr>
            <a:spLocks noGrp="1" noChangeArrowheads="1"/>
          </p:cNvSpPr>
          <p:nvPr>
            <p:ph idx="1"/>
          </p:nvPr>
        </p:nvSpPr>
        <p:spPr>
          <a:xfrm>
            <a:off x="0" y="1196975"/>
            <a:ext cx="9144000" cy="5661025"/>
          </a:xfrm>
        </p:spPr>
        <p:txBody>
          <a:bodyPr>
            <a:normAutofit/>
          </a:bodyPr>
          <a:lstStyle/>
          <a:p>
            <a:pPr algn="just">
              <a:lnSpc>
                <a:spcPct val="90000"/>
              </a:lnSpc>
            </a:pPr>
            <a:r>
              <a:rPr lang="en-US" smtClean="0"/>
              <a:t>Gerakan segmen tubuh terjadi akibat kontraksi otot/gaya dari luar (external forces) yg menggerakkan tulang.</a:t>
            </a:r>
          </a:p>
          <a:p>
            <a:pPr algn="just">
              <a:lnSpc>
                <a:spcPct val="90000"/>
              </a:lnSpc>
            </a:pPr>
            <a:r>
              <a:rPr lang="en-US" smtClean="0"/>
              <a:t>Tulang akan bergerak terhadap satu dgn yang lain pd hubungan antar sendi. </a:t>
            </a:r>
          </a:p>
          <a:p>
            <a:pPr algn="just">
              <a:lnSpc>
                <a:spcPct val="90000"/>
              </a:lnSpc>
            </a:pPr>
            <a:r>
              <a:rPr lang="en-US" smtClean="0"/>
              <a:t>Struktur sendi akan mempengaruhi integritas &amp; fleksibilitas jaringan lunak sendi yg melewati sendi &amp; akan mempengaruhi gerakan yg timbul antara dua tulang. </a:t>
            </a:r>
          </a:p>
          <a:p>
            <a:pPr algn="just">
              <a:lnSpc>
                <a:spcPct val="90000"/>
              </a:lnSpc>
            </a:pPr>
            <a:r>
              <a:rPr lang="en-US" smtClean="0"/>
              <a:t>Gerakan penuh yg mungkin terjadi disebut RANGE OF MOTION (ROM). </a:t>
            </a:r>
          </a:p>
          <a:p>
            <a:pPr algn="just"/>
            <a:r>
              <a:rPr lang="en-US" smtClean="0"/>
              <a:t>Segmen tubuh bergerak dalam ROM, semua struktur akan dipengaruhi antara lain otot, permukaan sendi, kapsul, ligamen, fascia, pembuluh darah &amp; saraf. </a:t>
            </a:r>
          </a:p>
          <a:p>
            <a:pPr algn="just"/>
            <a:r>
              <a:rPr lang="en-US" smtClean="0"/>
              <a:t>ROM = joint range/muscle range.</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a:xfrm>
            <a:off x="0" y="188913"/>
            <a:ext cx="9144000" cy="6669087"/>
          </a:xfrm>
        </p:spPr>
        <p:txBody>
          <a:bodyPr>
            <a:normAutofit/>
          </a:bodyPr>
          <a:lstStyle/>
          <a:p>
            <a:pPr algn="just"/>
            <a:endParaRPr lang="en-US" smtClean="0"/>
          </a:p>
          <a:p>
            <a:pPr algn="just"/>
            <a:r>
              <a:rPr lang="en-US" smtClean="0"/>
              <a:t>Gambaran joint range, istilah seperti fleksi, ekstensi, abduksi, adduksi dan rotasi digunakan. </a:t>
            </a:r>
          </a:p>
          <a:p>
            <a:pPr algn="just"/>
            <a:r>
              <a:rPr lang="en-US" smtClean="0"/>
              <a:t>ROM diukur dgn goniometer &amp; dicatat dalam satuan derajat. Muscle range berkaitan dengan functional exurcion pada  otot.</a:t>
            </a:r>
          </a:p>
          <a:p>
            <a:pPr algn="just"/>
            <a:r>
              <a:rPr lang="en-US" smtClean="0"/>
              <a:t>Functional exurcion </a:t>
            </a:r>
            <a:r>
              <a:rPr lang="en-US" smtClean="0">
                <a:sym typeface="Wingdings" pitchFamily="2" charset="2"/>
              </a:rPr>
              <a:t> </a:t>
            </a:r>
            <a:r>
              <a:rPr lang="en-US" smtClean="0"/>
              <a:t>jarak kemampuan otot untuk memendek setelah dilakukan pemanjangan otot sampai maksimal. </a:t>
            </a:r>
          </a:p>
          <a:p>
            <a:pPr algn="just"/>
            <a:r>
              <a:rPr lang="en-US" smtClean="0"/>
              <a:t>Dalam beberapa kasus functional exurcion/jarak suatu otot akan mempengaruhi secara langsung pd sendi yg dilewatinya. </a:t>
            </a:r>
          </a:p>
          <a:p>
            <a:pPr algn="just"/>
            <a:r>
              <a:rPr lang="en-US" smtClean="0"/>
              <a:t>Mis : jarak pada otot brachialis akan mempengaruhi jarak yg timbul pd elbow joint</a:t>
            </a:r>
          </a:p>
          <a:p>
            <a:endParaRPr lang="en-US" smtClean="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0" y="188913"/>
            <a:ext cx="8964613" cy="6480175"/>
          </a:xfrm>
        </p:spPr>
        <p:txBody>
          <a:bodyPr/>
          <a:lstStyle/>
          <a:p>
            <a:r>
              <a:rPr lang="en-US" smtClean="0"/>
              <a:t>Mempertahankan ROM normal, segmen-segmen harus digerakkan melalui jarak gerak yang mungkin secara periodik. </a:t>
            </a:r>
          </a:p>
          <a:p>
            <a:r>
              <a:rPr lang="en-US" smtClean="0"/>
              <a:t>Banyak faktor yg mempengaruhi penurunan ROM seperti faktor sistemik, sendi, neurologi, penyakit muscular, surgical, trauma, inaktifitas atau imobilisasi. </a:t>
            </a:r>
          </a:p>
          <a:p>
            <a:r>
              <a:rPr lang="en-US" smtClean="0"/>
              <a:t>Tujuan ROM exc </a:t>
            </a:r>
            <a:r>
              <a:rPr lang="en-US" smtClean="0">
                <a:sym typeface="Wingdings" pitchFamily="2" charset="2"/>
              </a:rPr>
              <a:t></a:t>
            </a:r>
            <a:r>
              <a:rPr lang="en-US" smtClean="0"/>
              <a:t> mempertahankan mobilitas sendi &amp; jaringan lunak yg akan meminimalisir terjadinya kontraktur. </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88913"/>
            <a:ext cx="8229600" cy="1152525"/>
          </a:xfrm>
        </p:spPr>
        <p:txBody>
          <a:bodyPr/>
          <a:lstStyle/>
          <a:p>
            <a:pPr fontAlgn="auto">
              <a:spcAft>
                <a:spcPts val="0"/>
              </a:spcAft>
              <a:defRPr/>
            </a:pPr>
            <a:r>
              <a:rPr lang="en-US"/>
              <a:t>DEFINISI LATIHAN ROM</a:t>
            </a:r>
          </a:p>
        </p:txBody>
      </p:sp>
      <p:sp>
        <p:nvSpPr>
          <p:cNvPr id="28675" name="Rectangle 3"/>
          <p:cNvSpPr>
            <a:spLocks noGrp="1" noChangeArrowheads="1"/>
          </p:cNvSpPr>
          <p:nvPr>
            <p:ph idx="1"/>
          </p:nvPr>
        </p:nvSpPr>
        <p:spPr>
          <a:xfrm>
            <a:off x="179388" y="1484313"/>
            <a:ext cx="8964612" cy="5184775"/>
          </a:xfrm>
        </p:spPr>
        <p:txBody>
          <a:bodyPr>
            <a:normAutofit fontScale="92500" lnSpcReduction="10000"/>
          </a:bodyPr>
          <a:lstStyle/>
          <a:p>
            <a:pPr marL="609600" indent="-609600" algn="just" fontAlgn="auto">
              <a:lnSpc>
                <a:spcPct val="80000"/>
              </a:lnSpc>
              <a:spcAft>
                <a:spcPts val="0"/>
              </a:spcAft>
              <a:buFont typeface="Wingdings" pitchFamily="2" charset="2"/>
              <a:buNone/>
              <a:defRPr/>
            </a:pPr>
            <a:r>
              <a:rPr lang="en-US" dirty="0"/>
              <a:t>Passive ROM Exercise (PROMEX)</a:t>
            </a:r>
          </a:p>
          <a:p>
            <a:pPr marL="609600" indent="-609600" algn="just" fontAlgn="auto">
              <a:lnSpc>
                <a:spcPct val="80000"/>
              </a:lnSpc>
              <a:spcAft>
                <a:spcPts val="0"/>
              </a:spcAft>
              <a:buFont typeface="Wingdings 2"/>
              <a:buChar char=""/>
              <a:defRPr/>
            </a:pPr>
            <a:r>
              <a:rPr lang="en-US" dirty="0" err="1"/>
              <a:t>Gerakan</a:t>
            </a:r>
            <a:r>
              <a:rPr lang="en-US" dirty="0"/>
              <a:t> pd </a:t>
            </a:r>
            <a:r>
              <a:rPr lang="en-US" dirty="0" err="1"/>
              <a:t>suatu</a:t>
            </a:r>
            <a:r>
              <a:rPr lang="en-US" dirty="0"/>
              <a:t> </a:t>
            </a:r>
            <a:r>
              <a:rPr lang="en-US" dirty="0" err="1"/>
              <a:t>segmen</a:t>
            </a:r>
            <a:r>
              <a:rPr lang="en-US" dirty="0"/>
              <a:t> </a:t>
            </a:r>
            <a:r>
              <a:rPr lang="en-US" dirty="0" err="1"/>
              <a:t>yg</a:t>
            </a:r>
            <a:r>
              <a:rPr lang="en-US" dirty="0"/>
              <a:t> </a:t>
            </a:r>
            <a:r>
              <a:rPr lang="en-US" dirty="0" err="1"/>
              <a:t>dihasilkan</a:t>
            </a:r>
            <a:r>
              <a:rPr lang="en-US" dirty="0"/>
              <a:t> </a:t>
            </a:r>
            <a:r>
              <a:rPr lang="en-US" dirty="0" err="1"/>
              <a:t>melalui</a:t>
            </a:r>
            <a:r>
              <a:rPr lang="en-US" dirty="0"/>
              <a:t> external force, </a:t>
            </a:r>
            <a:r>
              <a:rPr lang="en-US" dirty="0" err="1"/>
              <a:t>tanpa</a:t>
            </a:r>
            <a:r>
              <a:rPr lang="en-US" dirty="0"/>
              <a:t> </a:t>
            </a:r>
            <a:r>
              <a:rPr lang="en-US" dirty="0" err="1"/>
              <a:t>ada</a:t>
            </a:r>
            <a:r>
              <a:rPr lang="en-US" dirty="0"/>
              <a:t> </a:t>
            </a:r>
            <a:r>
              <a:rPr lang="en-US" dirty="0" err="1"/>
              <a:t>kontraksi</a:t>
            </a:r>
            <a:r>
              <a:rPr lang="en-US" dirty="0"/>
              <a:t> </a:t>
            </a:r>
            <a:r>
              <a:rPr lang="en-US" dirty="0" err="1"/>
              <a:t>otot</a:t>
            </a:r>
            <a:r>
              <a:rPr lang="en-US" dirty="0"/>
              <a:t> </a:t>
            </a:r>
            <a:r>
              <a:rPr lang="en-US" dirty="0" err="1"/>
              <a:t>secara</a:t>
            </a:r>
            <a:r>
              <a:rPr lang="en-US" dirty="0"/>
              <a:t> </a:t>
            </a:r>
            <a:r>
              <a:rPr lang="en-US" dirty="0" err="1"/>
              <a:t>volunter</a:t>
            </a:r>
            <a:r>
              <a:rPr lang="en-US" dirty="0"/>
              <a:t>. </a:t>
            </a:r>
          </a:p>
          <a:p>
            <a:pPr marL="609600" indent="-609600" algn="just" fontAlgn="auto">
              <a:lnSpc>
                <a:spcPct val="80000"/>
              </a:lnSpc>
              <a:spcAft>
                <a:spcPts val="0"/>
              </a:spcAft>
              <a:buFont typeface="Wingdings 2"/>
              <a:buChar char=""/>
              <a:defRPr/>
            </a:pPr>
            <a:r>
              <a:rPr lang="en-US" dirty="0"/>
              <a:t>External force </a:t>
            </a:r>
            <a:r>
              <a:rPr lang="en-US" dirty="0" err="1"/>
              <a:t>dpt</a:t>
            </a:r>
            <a:r>
              <a:rPr lang="en-US" dirty="0"/>
              <a:t> </a:t>
            </a:r>
            <a:r>
              <a:rPr lang="en-US" dirty="0" err="1"/>
              <a:t>dilakukan</a:t>
            </a:r>
            <a:r>
              <a:rPr lang="en-US" dirty="0"/>
              <a:t> </a:t>
            </a:r>
            <a:r>
              <a:rPr lang="en-US" dirty="0" err="1"/>
              <a:t>melalui</a:t>
            </a:r>
            <a:r>
              <a:rPr lang="en-US" dirty="0"/>
              <a:t> </a:t>
            </a:r>
            <a:r>
              <a:rPr lang="en-US" dirty="0" err="1"/>
              <a:t>bantuan</a:t>
            </a:r>
            <a:r>
              <a:rPr lang="en-US" dirty="0"/>
              <a:t> </a:t>
            </a:r>
            <a:r>
              <a:rPr lang="en-US" dirty="0" err="1"/>
              <a:t>gravitasi</a:t>
            </a:r>
            <a:r>
              <a:rPr lang="en-US" dirty="0"/>
              <a:t>, </a:t>
            </a:r>
            <a:r>
              <a:rPr lang="en-US" dirty="0" err="1"/>
              <a:t>alat</a:t>
            </a:r>
            <a:r>
              <a:rPr lang="en-US" dirty="0"/>
              <a:t>, </a:t>
            </a:r>
            <a:r>
              <a:rPr lang="en-US" dirty="0" err="1"/>
              <a:t>orang</a:t>
            </a:r>
            <a:r>
              <a:rPr lang="en-US" dirty="0"/>
              <a:t> lain/</a:t>
            </a:r>
            <a:r>
              <a:rPr lang="en-US" dirty="0" err="1"/>
              <a:t>bantuan</a:t>
            </a:r>
            <a:r>
              <a:rPr lang="en-US" dirty="0"/>
              <a:t> </a:t>
            </a:r>
            <a:r>
              <a:rPr lang="en-US" dirty="0" err="1"/>
              <a:t>bagian</a:t>
            </a:r>
            <a:r>
              <a:rPr lang="en-US" dirty="0"/>
              <a:t> </a:t>
            </a:r>
            <a:r>
              <a:rPr lang="en-US" dirty="0" err="1"/>
              <a:t>tubuh</a:t>
            </a:r>
            <a:r>
              <a:rPr lang="en-US" dirty="0"/>
              <a:t> lain </a:t>
            </a:r>
            <a:r>
              <a:rPr lang="en-US" dirty="0" err="1"/>
              <a:t>dr</a:t>
            </a:r>
            <a:r>
              <a:rPr lang="en-US" dirty="0"/>
              <a:t> </a:t>
            </a:r>
            <a:r>
              <a:rPr lang="en-US" dirty="0" err="1"/>
              <a:t>orang</a:t>
            </a:r>
            <a:r>
              <a:rPr lang="en-US" dirty="0"/>
              <a:t> </a:t>
            </a:r>
            <a:r>
              <a:rPr lang="en-US" dirty="0" err="1"/>
              <a:t>yg</a:t>
            </a:r>
            <a:r>
              <a:rPr lang="en-US" dirty="0"/>
              <a:t> </a:t>
            </a:r>
            <a:r>
              <a:rPr lang="en-US" dirty="0" err="1"/>
              <a:t>bersangkutan</a:t>
            </a:r>
            <a:r>
              <a:rPr lang="en-US" dirty="0" smtClean="0"/>
              <a:t>.</a:t>
            </a:r>
          </a:p>
          <a:p>
            <a:pPr marL="609600" indent="-609600" algn="just" fontAlgn="auto">
              <a:lnSpc>
                <a:spcPct val="80000"/>
              </a:lnSpc>
              <a:spcAft>
                <a:spcPts val="0"/>
              </a:spcAft>
              <a:buFont typeface="Wingdings 2"/>
              <a:buNone/>
              <a:defRPr/>
            </a:pPr>
            <a:endParaRPr lang="en-US" dirty="0" smtClean="0"/>
          </a:p>
          <a:p>
            <a:pPr marL="274320" indent="-274320" algn="just" fontAlgn="auto">
              <a:spcAft>
                <a:spcPts val="0"/>
              </a:spcAft>
              <a:buFont typeface="Wingdings" pitchFamily="2" charset="2"/>
              <a:buNone/>
              <a:defRPr/>
            </a:pPr>
            <a:r>
              <a:rPr lang="en-US" dirty="0" smtClean="0"/>
              <a:t>Active ROM (AROMEX)</a:t>
            </a:r>
          </a:p>
          <a:p>
            <a:pPr marL="274320" indent="-274320" algn="just" fontAlgn="auto">
              <a:spcAft>
                <a:spcPts val="0"/>
              </a:spcAft>
              <a:buFont typeface="Wingdings 2"/>
              <a:buChar char=""/>
              <a:defRPr/>
            </a:pPr>
            <a:r>
              <a:rPr lang="en-US" dirty="0" err="1" smtClean="0"/>
              <a:t>Gerakan</a:t>
            </a:r>
            <a:r>
              <a:rPr lang="en-US" dirty="0" smtClean="0"/>
              <a:t> pd </a:t>
            </a:r>
            <a:r>
              <a:rPr lang="en-US" dirty="0" err="1" smtClean="0"/>
              <a:t>suatu</a:t>
            </a:r>
            <a:r>
              <a:rPr lang="en-US" dirty="0" smtClean="0"/>
              <a:t> </a:t>
            </a:r>
            <a:r>
              <a:rPr lang="en-US" dirty="0" err="1" smtClean="0"/>
              <a:t>segmen</a:t>
            </a:r>
            <a:r>
              <a:rPr lang="en-US" dirty="0" smtClean="0"/>
              <a:t> </a:t>
            </a:r>
            <a:r>
              <a:rPr lang="en-US" dirty="0" err="1" smtClean="0"/>
              <a:t>yg</a:t>
            </a:r>
            <a:r>
              <a:rPr lang="en-US" dirty="0" smtClean="0"/>
              <a:t> </a:t>
            </a:r>
            <a:r>
              <a:rPr lang="en-US" dirty="0" err="1" smtClean="0"/>
              <a:t>dihasilkan</a:t>
            </a:r>
            <a:r>
              <a:rPr lang="en-US" dirty="0" smtClean="0"/>
              <a:t> </a:t>
            </a:r>
            <a:r>
              <a:rPr lang="en-US" dirty="0" err="1" smtClean="0"/>
              <a:t>melalui</a:t>
            </a:r>
            <a:r>
              <a:rPr lang="en-US" dirty="0" smtClean="0"/>
              <a:t> </a:t>
            </a:r>
            <a:r>
              <a:rPr lang="en-US" dirty="0" err="1" smtClean="0"/>
              <a:t>kontraksi</a:t>
            </a:r>
            <a:r>
              <a:rPr lang="en-US" dirty="0" smtClean="0"/>
              <a:t> </a:t>
            </a:r>
            <a:r>
              <a:rPr lang="en-US" dirty="0" err="1" smtClean="0"/>
              <a:t>secara</a:t>
            </a:r>
            <a:r>
              <a:rPr lang="en-US" dirty="0" smtClean="0"/>
              <a:t> </a:t>
            </a:r>
            <a:r>
              <a:rPr lang="en-US" dirty="0" err="1" smtClean="0"/>
              <a:t>aktif</a:t>
            </a:r>
            <a:r>
              <a:rPr lang="en-US" dirty="0" smtClean="0"/>
              <a:t> pd </a:t>
            </a:r>
            <a:r>
              <a:rPr lang="en-US" dirty="0" err="1" smtClean="0"/>
              <a:t>otot</a:t>
            </a:r>
            <a:r>
              <a:rPr lang="en-US" dirty="0" smtClean="0"/>
              <a:t> </a:t>
            </a:r>
            <a:r>
              <a:rPr lang="en-US" dirty="0" err="1" smtClean="0"/>
              <a:t>yg</a:t>
            </a:r>
            <a:r>
              <a:rPr lang="en-US" dirty="0" smtClean="0"/>
              <a:t> </a:t>
            </a:r>
            <a:r>
              <a:rPr lang="en-US" dirty="0" err="1" smtClean="0"/>
              <a:t>melalui</a:t>
            </a:r>
            <a:r>
              <a:rPr lang="en-US" dirty="0" smtClean="0"/>
              <a:t> </a:t>
            </a:r>
            <a:r>
              <a:rPr lang="en-US" dirty="0" err="1" smtClean="0"/>
              <a:t>sendi</a:t>
            </a:r>
            <a:r>
              <a:rPr lang="en-US" dirty="0" smtClean="0"/>
              <a:t>. </a:t>
            </a:r>
          </a:p>
          <a:p>
            <a:pPr marL="274320" indent="-274320" algn="just" fontAlgn="auto">
              <a:spcAft>
                <a:spcPts val="0"/>
              </a:spcAft>
              <a:buFont typeface="Wingdings" pitchFamily="2" charset="2"/>
              <a:buNone/>
              <a:defRPr/>
            </a:pPr>
            <a:endParaRPr lang="en-US" dirty="0" smtClean="0"/>
          </a:p>
          <a:p>
            <a:pPr marL="274320" indent="-274320" algn="just" fontAlgn="auto">
              <a:spcAft>
                <a:spcPts val="0"/>
              </a:spcAft>
              <a:buFont typeface="Wingdings" pitchFamily="2" charset="2"/>
              <a:buNone/>
              <a:defRPr/>
            </a:pPr>
            <a:r>
              <a:rPr lang="en-US" dirty="0" smtClean="0"/>
              <a:t>Active-Assistive ROM (AAROMEX)</a:t>
            </a:r>
          </a:p>
          <a:p>
            <a:pPr marL="274320" indent="-274320" algn="just" fontAlgn="auto">
              <a:spcAft>
                <a:spcPts val="0"/>
              </a:spcAft>
              <a:buFont typeface="Wingdings 2"/>
              <a:buChar char=""/>
              <a:defRPr/>
            </a:pPr>
            <a:r>
              <a:rPr lang="en-US" dirty="0" smtClean="0"/>
              <a:t>Active ROM </a:t>
            </a:r>
            <a:r>
              <a:rPr lang="en-US" dirty="0" err="1" smtClean="0"/>
              <a:t>melalui</a:t>
            </a:r>
            <a:r>
              <a:rPr lang="en-US" dirty="0" smtClean="0"/>
              <a:t> </a:t>
            </a:r>
            <a:r>
              <a:rPr lang="en-US" dirty="0" err="1" smtClean="0"/>
              <a:t>bantuan</a:t>
            </a:r>
            <a:r>
              <a:rPr lang="en-US" dirty="0" smtClean="0"/>
              <a:t> </a:t>
            </a:r>
            <a:r>
              <a:rPr lang="en-US" dirty="0" err="1" smtClean="0"/>
              <a:t>gaya</a:t>
            </a:r>
            <a:r>
              <a:rPr lang="en-US" dirty="0" smtClean="0"/>
              <a:t> </a:t>
            </a:r>
            <a:r>
              <a:rPr lang="en-US" dirty="0" err="1" smtClean="0"/>
              <a:t>yg</a:t>
            </a:r>
            <a:r>
              <a:rPr lang="en-US" dirty="0" smtClean="0"/>
              <a:t> </a:t>
            </a:r>
            <a:r>
              <a:rPr lang="en-US" dirty="0" err="1" smtClean="0"/>
              <a:t>diberikan</a:t>
            </a:r>
            <a:r>
              <a:rPr lang="en-US" dirty="0" smtClean="0"/>
              <a:t> </a:t>
            </a:r>
            <a:r>
              <a:rPr lang="en-US" dirty="0" err="1" smtClean="0"/>
              <a:t>dr</a:t>
            </a:r>
            <a:r>
              <a:rPr lang="en-US" dirty="0" smtClean="0"/>
              <a:t> </a:t>
            </a:r>
            <a:r>
              <a:rPr lang="en-US" dirty="0" err="1" smtClean="0"/>
              <a:t>luar</a:t>
            </a:r>
            <a:r>
              <a:rPr lang="en-US" dirty="0" smtClean="0"/>
              <a:t> </a:t>
            </a:r>
            <a:r>
              <a:rPr lang="en-US" dirty="0" err="1" smtClean="0"/>
              <a:t>baik</a:t>
            </a:r>
            <a:r>
              <a:rPr lang="en-US" dirty="0" smtClean="0"/>
              <a:t> manual/</a:t>
            </a:r>
            <a:r>
              <a:rPr lang="en-US" dirty="0" err="1" smtClean="0"/>
              <a:t>mekanik</a:t>
            </a:r>
            <a:r>
              <a:rPr lang="en-US" dirty="0" smtClean="0"/>
              <a:t>, </a:t>
            </a:r>
            <a:r>
              <a:rPr lang="en-US" dirty="0" err="1" smtClean="0"/>
              <a:t>karena</a:t>
            </a:r>
            <a:r>
              <a:rPr lang="en-US" dirty="0" smtClean="0"/>
              <a:t> </a:t>
            </a:r>
            <a:r>
              <a:rPr lang="en-US" dirty="0" err="1" smtClean="0"/>
              <a:t>otot-otot</a:t>
            </a:r>
            <a:r>
              <a:rPr lang="en-US" dirty="0" smtClean="0"/>
              <a:t> </a:t>
            </a:r>
            <a:r>
              <a:rPr lang="en-US" dirty="0" err="1" smtClean="0"/>
              <a:t>penggerak</a:t>
            </a:r>
            <a:r>
              <a:rPr lang="en-US" dirty="0" smtClean="0"/>
              <a:t> </a:t>
            </a:r>
            <a:r>
              <a:rPr lang="en-US" dirty="0" err="1" smtClean="0"/>
              <a:t>utama</a:t>
            </a:r>
            <a:r>
              <a:rPr lang="en-US" dirty="0" smtClean="0"/>
              <a:t> (prime mover) </a:t>
            </a:r>
            <a:r>
              <a:rPr lang="en-US" dirty="0" err="1" smtClean="0"/>
              <a:t>membutuhkan</a:t>
            </a:r>
            <a:r>
              <a:rPr lang="en-US" dirty="0" smtClean="0"/>
              <a:t> </a:t>
            </a:r>
            <a:r>
              <a:rPr lang="en-US" dirty="0" err="1" smtClean="0"/>
              <a:t>bantuan</a:t>
            </a:r>
            <a:r>
              <a:rPr lang="en-US" dirty="0" smtClean="0"/>
              <a:t> </a:t>
            </a:r>
            <a:r>
              <a:rPr lang="en-US" dirty="0" err="1" smtClean="0"/>
              <a:t>untuk</a:t>
            </a:r>
            <a:r>
              <a:rPr lang="en-US" dirty="0" smtClean="0"/>
              <a:t> </a:t>
            </a:r>
            <a:r>
              <a:rPr lang="en-US" dirty="0" err="1" smtClean="0"/>
              <a:t>melengkapi</a:t>
            </a:r>
            <a:r>
              <a:rPr lang="en-US" dirty="0" smtClean="0"/>
              <a:t> </a:t>
            </a:r>
            <a:r>
              <a:rPr lang="en-US" dirty="0" err="1" smtClean="0"/>
              <a:t>gerakan</a:t>
            </a:r>
            <a:r>
              <a:rPr lang="en-US" dirty="0" smtClean="0"/>
              <a:t>.</a:t>
            </a:r>
          </a:p>
          <a:p>
            <a:pPr marL="274320" indent="-274320" fontAlgn="auto">
              <a:spcAft>
                <a:spcPts val="0"/>
              </a:spcAft>
              <a:buFont typeface="Wingdings 2"/>
              <a:buChar char=""/>
              <a:defRPr/>
            </a:pPr>
            <a:endParaRPr lang="en-US" sz="2800" dirty="0" smtClean="0"/>
          </a:p>
          <a:p>
            <a:pPr marL="609600" indent="-609600" algn="just" fontAlgn="auto">
              <a:lnSpc>
                <a:spcPct val="80000"/>
              </a:lnSpc>
              <a:spcAft>
                <a:spcPts val="0"/>
              </a:spcAft>
              <a:buFont typeface="Wingdings 2"/>
              <a:buChar char=""/>
              <a:defRPr/>
            </a:pPr>
            <a:endParaRPr lang="en-US"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7813"/>
            <a:ext cx="8229600" cy="919162"/>
          </a:xfrm>
        </p:spPr>
        <p:txBody>
          <a:bodyPr/>
          <a:lstStyle/>
          <a:p>
            <a:pPr fontAlgn="auto">
              <a:spcAft>
                <a:spcPts val="0"/>
              </a:spcAft>
              <a:defRPr/>
            </a:pPr>
            <a:r>
              <a:rPr lang="en-US" sz="4000"/>
              <a:t>INDIKASI &amp; TUJUAN LAT. ROM</a:t>
            </a:r>
          </a:p>
        </p:txBody>
      </p:sp>
      <p:sp>
        <p:nvSpPr>
          <p:cNvPr id="29699" name="Rectangle 3"/>
          <p:cNvSpPr>
            <a:spLocks noGrp="1" noChangeArrowheads="1"/>
          </p:cNvSpPr>
          <p:nvPr>
            <p:ph idx="1"/>
          </p:nvPr>
        </p:nvSpPr>
        <p:spPr>
          <a:xfrm>
            <a:off x="0" y="1412875"/>
            <a:ext cx="9144000" cy="5445125"/>
          </a:xfrm>
        </p:spPr>
        <p:txBody>
          <a:bodyPr>
            <a:normAutofit fontScale="70000" lnSpcReduction="20000"/>
          </a:bodyPr>
          <a:lstStyle/>
          <a:p>
            <a:pPr marL="609600" indent="-609600" algn="just" fontAlgn="auto">
              <a:lnSpc>
                <a:spcPct val="90000"/>
              </a:lnSpc>
              <a:spcAft>
                <a:spcPts val="0"/>
              </a:spcAft>
              <a:buFont typeface="Wingdings" pitchFamily="2" charset="2"/>
              <a:buNone/>
              <a:defRPr/>
            </a:pPr>
            <a:r>
              <a:rPr lang="en-US" dirty="0"/>
              <a:t>A. Passive ROM</a:t>
            </a:r>
          </a:p>
          <a:p>
            <a:pPr marL="609600" indent="-609600" algn="just" fontAlgn="auto">
              <a:lnSpc>
                <a:spcPct val="90000"/>
              </a:lnSpc>
              <a:spcAft>
                <a:spcPts val="0"/>
              </a:spcAft>
              <a:buFont typeface="Wingdings" pitchFamily="2" charset="2"/>
              <a:buNone/>
              <a:defRPr/>
            </a:pPr>
            <a:r>
              <a:rPr lang="en-US" dirty="0" smtClean="0"/>
              <a:t>Pd </a:t>
            </a:r>
            <a:r>
              <a:rPr lang="en-US" dirty="0" err="1"/>
              <a:t>pasien</a:t>
            </a:r>
            <a:r>
              <a:rPr lang="en-US" dirty="0"/>
              <a:t> </a:t>
            </a:r>
            <a:r>
              <a:rPr lang="en-US" dirty="0" err="1"/>
              <a:t>tdk</a:t>
            </a:r>
            <a:r>
              <a:rPr lang="en-US" dirty="0"/>
              <a:t> </a:t>
            </a:r>
            <a:r>
              <a:rPr lang="en-US" dirty="0" err="1"/>
              <a:t>sadar</a:t>
            </a:r>
            <a:r>
              <a:rPr lang="en-US" dirty="0"/>
              <a:t>, </a:t>
            </a:r>
            <a:r>
              <a:rPr lang="en-US" dirty="0" err="1"/>
              <a:t>paralisis</a:t>
            </a:r>
            <a:r>
              <a:rPr lang="en-US" dirty="0"/>
              <a:t>, complete bed rest, </a:t>
            </a:r>
            <a:r>
              <a:rPr lang="en-US" dirty="0" err="1" smtClean="0"/>
              <a:t>terjadi</a:t>
            </a:r>
            <a:r>
              <a:rPr lang="en-US" dirty="0" smtClean="0"/>
              <a:t> </a:t>
            </a:r>
            <a:r>
              <a:rPr lang="en-US" dirty="0" err="1" smtClean="0"/>
              <a:t>reaksi</a:t>
            </a:r>
            <a:r>
              <a:rPr lang="en-US" dirty="0" smtClean="0"/>
              <a:t> </a:t>
            </a:r>
            <a:r>
              <a:rPr lang="en-US" dirty="0" err="1" smtClean="0"/>
              <a:t>inflamasi</a:t>
            </a:r>
            <a:r>
              <a:rPr lang="en-US" dirty="0" smtClean="0"/>
              <a:t> </a:t>
            </a:r>
            <a:r>
              <a:rPr lang="en-US" dirty="0"/>
              <a:t>&amp; </a:t>
            </a:r>
            <a:r>
              <a:rPr lang="en-US" dirty="0" err="1"/>
              <a:t>nyeri</a:t>
            </a:r>
            <a:r>
              <a:rPr lang="en-US" dirty="0"/>
              <a:t> pd active </a:t>
            </a:r>
            <a:r>
              <a:rPr lang="en-US" dirty="0" smtClean="0"/>
              <a:t>ROM </a:t>
            </a:r>
            <a:r>
              <a:rPr lang="en-US" dirty="0">
                <a:sym typeface="Wingdings" pitchFamily="2" charset="2"/>
              </a:rPr>
              <a:t> </a:t>
            </a:r>
            <a:r>
              <a:rPr lang="en-US" dirty="0" err="1"/>
              <a:t>mengurangi</a:t>
            </a:r>
            <a:r>
              <a:rPr lang="en-US" dirty="0"/>
              <a:t> </a:t>
            </a:r>
            <a:r>
              <a:rPr lang="en-US" dirty="0" err="1"/>
              <a:t>komplikasi-komplikasi</a:t>
            </a:r>
            <a:r>
              <a:rPr lang="en-US" dirty="0"/>
              <a:t> </a:t>
            </a:r>
            <a:r>
              <a:rPr lang="en-US" dirty="0" err="1"/>
              <a:t>immobilisasi</a:t>
            </a:r>
            <a:r>
              <a:rPr lang="en-US" dirty="0"/>
              <a:t> </a:t>
            </a:r>
            <a:r>
              <a:rPr lang="en-US" dirty="0" err="1"/>
              <a:t>dgn</a:t>
            </a:r>
            <a:r>
              <a:rPr lang="en-US" dirty="0"/>
              <a:t> </a:t>
            </a:r>
            <a:r>
              <a:rPr lang="en-US" dirty="0" err="1"/>
              <a:t>tujuan</a:t>
            </a:r>
            <a:r>
              <a:rPr lang="en-US" dirty="0"/>
              <a:t> </a:t>
            </a:r>
            <a:r>
              <a:rPr lang="en-US" dirty="0" smtClean="0"/>
              <a:t>:</a:t>
            </a:r>
          </a:p>
          <a:p>
            <a:pPr marL="609600" indent="-609600" algn="just" fontAlgn="auto">
              <a:lnSpc>
                <a:spcPct val="90000"/>
              </a:lnSpc>
              <a:spcAft>
                <a:spcPts val="0"/>
              </a:spcAft>
              <a:buFont typeface="Wingdings" pitchFamily="2" charset="2"/>
              <a:buNone/>
              <a:defRPr/>
            </a:pPr>
            <a:endParaRPr lang="en-US" dirty="0"/>
          </a:p>
          <a:p>
            <a:pPr marL="609600" indent="-609600" algn="just" fontAlgn="auto">
              <a:lnSpc>
                <a:spcPct val="90000"/>
              </a:lnSpc>
              <a:spcAft>
                <a:spcPts val="0"/>
              </a:spcAft>
              <a:buFont typeface="Wingdings" pitchFamily="2" charset="2"/>
              <a:buNone/>
              <a:defRPr/>
            </a:pPr>
            <a:r>
              <a:rPr lang="en-US" dirty="0" smtClean="0"/>
              <a:t>a</a:t>
            </a:r>
            <a:r>
              <a:rPr lang="en-US" dirty="0"/>
              <a:t>. </a:t>
            </a:r>
            <a:r>
              <a:rPr lang="en-US" dirty="0" err="1"/>
              <a:t>mempertahankan</a:t>
            </a:r>
            <a:r>
              <a:rPr lang="en-US" dirty="0"/>
              <a:t> </a:t>
            </a:r>
            <a:r>
              <a:rPr lang="en-US" dirty="0" err="1"/>
              <a:t>integritas</a:t>
            </a:r>
            <a:r>
              <a:rPr lang="en-US" dirty="0"/>
              <a:t> </a:t>
            </a:r>
            <a:r>
              <a:rPr lang="en-US" dirty="0" err="1"/>
              <a:t>sendi</a:t>
            </a:r>
            <a:r>
              <a:rPr lang="en-US" dirty="0"/>
              <a:t> </a:t>
            </a:r>
            <a:r>
              <a:rPr lang="en-US" dirty="0" err="1" smtClean="0"/>
              <a:t>dan</a:t>
            </a:r>
            <a:r>
              <a:rPr lang="en-US" dirty="0" smtClean="0"/>
              <a:t> </a:t>
            </a:r>
            <a:r>
              <a:rPr lang="en-US" dirty="0" err="1"/>
              <a:t>jaringan</a:t>
            </a:r>
            <a:r>
              <a:rPr lang="en-US" dirty="0"/>
              <a:t> </a:t>
            </a:r>
            <a:r>
              <a:rPr lang="en-US" dirty="0" err="1"/>
              <a:t>lunak</a:t>
            </a:r>
            <a:r>
              <a:rPr lang="en-US" dirty="0"/>
              <a:t>.</a:t>
            </a:r>
          </a:p>
          <a:p>
            <a:pPr marL="609600" indent="-609600" algn="just" fontAlgn="auto">
              <a:lnSpc>
                <a:spcPct val="90000"/>
              </a:lnSpc>
              <a:spcAft>
                <a:spcPts val="0"/>
              </a:spcAft>
              <a:buFont typeface="Wingdings" pitchFamily="2" charset="2"/>
              <a:buNone/>
              <a:defRPr/>
            </a:pPr>
            <a:r>
              <a:rPr lang="en-US" dirty="0" smtClean="0"/>
              <a:t>b</a:t>
            </a:r>
            <a:r>
              <a:rPr lang="en-US" dirty="0"/>
              <a:t>. </a:t>
            </a:r>
            <a:r>
              <a:rPr lang="en-US" dirty="0" err="1"/>
              <a:t>meminimalkan</a:t>
            </a:r>
            <a:r>
              <a:rPr lang="en-US" dirty="0"/>
              <a:t> </a:t>
            </a:r>
            <a:r>
              <a:rPr lang="en-US" dirty="0" err="1"/>
              <a:t>efek</a:t>
            </a:r>
            <a:r>
              <a:rPr lang="en-US" dirty="0"/>
              <a:t> </a:t>
            </a:r>
            <a:r>
              <a:rPr lang="en-US" dirty="0" err="1"/>
              <a:t>terjadinya</a:t>
            </a:r>
            <a:r>
              <a:rPr lang="en-US" dirty="0"/>
              <a:t> </a:t>
            </a:r>
            <a:r>
              <a:rPr lang="en-US" dirty="0" err="1" smtClean="0"/>
              <a:t>kontraktur</a:t>
            </a:r>
            <a:r>
              <a:rPr lang="en-US" dirty="0" smtClean="0"/>
              <a:t>.</a:t>
            </a:r>
          </a:p>
          <a:p>
            <a:pPr marL="274320" indent="-274320" algn="just" fontAlgn="auto">
              <a:spcAft>
                <a:spcPts val="0"/>
              </a:spcAft>
              <a:buFont typeface="Wingdings" pitchFamily="2" charset="2"/>
              <a:buNone/>
              <a:defRPr/>
            </a:pPr>
            <a:r>
              <a:rPr lang="en-US" dirty="0" smtClean="0"/>
              <a:t>c. </a:t>
            </a:r>
            <a:r>
              <a:rPr lang="en-US" dirty="0" err="1" smtClean="0"/>
              <a:t>mempertahankan</a:t>
            </a:r>
            <a:r>
              <a:rPr lang="en-US" dirty="0" smtClean="0"/>
              <a:t> </a:t>
            </a:r>
            <a:r>
              <a:rPr lang="en-US" dirty="0" err="1" smtClean="0"/>
              <a:t>elastisitas</a:t>
            </a:r>
            <a:r>
              <a:rPr lang="en-US" dirty="0" smtClean="0"/>
              <a:t> </a:t>
            </a:r>
            <a:r>
              <a:rPr lang="en-US" dirty="0" err="1" smtClean="0"/>
              <a:t>mekanik</a:t>
            </a:r>
            <a:r>
              <a:rPr lang="en-US" dirty="0" smtClean="0"/>
              <a:t> </a:t>
            </a:r>
            <a:r>
              <a:rPr lang="en-US" dirty="0" err="1" smtClean="0"/>
              <a:t>otot</a:t>
            </a:r>
            <a:r>
              <a:rPr lang="en-US" dirty="0" smtClean="0"/>
              <a:t>.</a:t>
            </a:r>
          </a:p>
          <a:p>
            <a:pPr marL="274320" indent="-274320" algn="just" fontAlgn="auto">
              <a:spcAft>
                <a:spcPts val="0"/>
              </a:spcAft>
              <a:buFont typeface="Wingdings" pitchFamily="2" charset="2"/>
              <a:buNone/>
              <a:defRPr/>
            </a:pPr>
            <a:r>
              <a:rPr lang="en-US" dirty="0" smtClean="0"/>
              <a:t>d. </a:t>
            </a:r>
            <a:r>
              <a:rPr lang="en-US" dirty="0" err="1" smtClean="0"/>
              <a:t>membantu</a:t>
            </a:r>
            <a:r>
              <a:rPr lang="en-US" dirty="0" smtClean="0"/>
              <a:t> </a:t>
            </a:r>
            <a:r>
              <a:rPr lang="en-US" dirty="0" err="1" smtClean="0"/>
              <a:t>sirkulasi</a:t>
            </a:r>
            <a:r>
              <a:rPr lang="en-US" dirty="0" smtClean="0"/>
              <a:t> &amp; </a:t>
            </a:r>
            <a:r>
              <a:rPr lang="en-US" dirty="0" err="1" smtClean="0"/>
              <a:t>vaskularisasi</a:t>
            </a:r>
            <a:r>
              <a:rPr lang="en-US" dirty="0" smtClean="0"/>
              <a:t> </a:t>
            </a:r>
            <a:r>
              <a:rPr lang="en-US" dirty="0" err="1" smtClean="0"/>
              <a:t>dinamik</a:t>
            </a:r>
            <a:endParaRPr lang="en-US" dirty="0" smtClean="0"/>
          </a:p>
          <a:p>
            <a:pPr marL="274320" indent="-274320" algn="just" fontAlgn="auto">
              <a:spcAft>
                <a:spcPts val="0"/>
              </a:spcAft>
              <a:buFont typeface="Wingdings" pitchFamily="2" charset="2"/>
              <a:buNone/>
              <a:defRPr/>
            </a:pPr>
            <a:r>
              <a:rPr lang="en-US" sz="2800" dirty="0" err="1" smtClean="0"/>
              <a:t>e.</a:t>
            </a:r>
            <a:r>
              <a:rPr lang="en-US" dirty="0" err="1" smtClean="0"/>
              <a:t>meningkatkan</a:t>
            </a:r>
            <a:r>
              <a:rPr lang="en-US" dirty="0" smtClean="0"/>
              <a:t> </a:t>
            </a:r>
            <a:r>
              <a:rPr lang="en-US" dirty="0" err="1" smtClean="0"/>
              <a:t>gerakan</a:t>
            </a:r>
            <a:r>
              <a:rPr lang="en-US" dirty="0" smtClean="0"/>
              <a:t> </a:t>
            </a:r>
            <a:r>
              <a:rPr lang="en-US" dirty="0" err="1" smtClean="0"/>
              <a:t>sinovial</a:t>
            </a:r>
            <a:r>
              <a:rPr lang="en-US" dirty="0" smtClean="0"/>
              <a:t> </a:t>
            </a:r>
            <a:r>
              <a:rPr lang="en-US" dirty="0" err="1" smtClean="0"/>
              <a:t>utk</a:t>
            </a:r>
            <a:r>
              <a:rPr lang="en-US" dirty="0" smtClean="0"/>
              <a:t> </a:t>
            </a:r>
            <a:r>
              <a:rPr lang="en-US" dirty="0" err="1" smtClean="0"/>
              <a:t>nutrisi</a:t>
            </a:r>
            <a:r>
              <a:rPr lang="en-US" dirty="0" smtClean="0"/>
              <a:t> </a:t>
            </a:r>
            <a:r>
              <a:rPr lang="en-US" dirty="0" err="1" smtClean="0"/>
              <a:t>cartilago</a:t>
            </a:r>
            <a:r>
              <a:rPr lang="en-US" dirty="0" smtClean="0"/>
              <a:t> &amp; </a:t>
            </a:r>
            <a:r>
              <a:rPr lang="en-US" dirty="0" err="1" smtClean="0"/>
              <a:t>difusi</a:t>
            </a:r>
            <a:r>
              <a:rPr lang="en-US" dirty="0" smtClean="0"/>
              <a:t> material-material </a:t>
            </a:r>
            <a:r>
              <a:rPr lang="en-US" dirty="0" err="1" smtClean="0"/>
              <a:t>sendi</a:t>
            </a:r>
            <a:r>
              <a:rPr lang="en-US" dirty="0" smtClean="0"/>
              <a:t>.</a:t>
            </a:r>
          </a:p>
          <a:p>
            <a:pPr marL="274320" indent="-274320" algn="just" fontAlgn="auto">
              <a:spcAft>
                <a:spcPts val="0"/>
              </a:spcAft>
              <a:buFont typeface="Wingdings" pitchFamily="2" charset="2"/>
              <a:buNone/>
              <a:defRPr/>
            </a:pPr>
            <a:r>
              <a:rPr lang="en-US" dirty="0" smtClean="0"/>
              <a:t>f.  </a:t>
            </a:r>
            <a:r>
              <a:rPr lang="en-US" dirty="0" err="1" smtClean="0"/>
              <a:t>menurunkan</a:t>
            </a:r>
            <a:r>
              <a:rPr lang="en-US" dirty="0" smtClean="0"/>
              <a:t> </a:t>
            </a:r>
            <a:r>
              <a:rPr lang="en-US" dirty="0" err="1" smtClean="0"/>
              <a:t>nyeri</a:t>
            </a:r>
            <a:r>
              <a:rPr lang="en-US" dirty="0" smtClean="0"/>
              <a:t>.  	</a:t>
            </a:r>
          </a:p>
          <a:p>
            <a:pPr marL="274320" indent="-274320" algn="just" fontAlgn="auto">
              <a:spcAft>
                <a:spcPts val="0"/>
              </a:spcAft>
              <a:buFont typeface="Wingdings" pitchFamily="2" charset="2"/>
              <a:buNone/>
              <a:defRPr/>
            </a:pPr>
            <a:r>
              <a:rPr lang="en-US" dirty="0" smtClean="0"/>
              <a:t>g.	</a:t>
            </a:r>
            <a:r>
              <a:rPr lang="en-US" dirty="0" err="1" smtClean="0"/>
              <a:t>membantu</a:t>
            </a:r>
            <a:r>
              <a:rPr lang="en-US" dirty="0" smtClean="0"/>
              <a:t> </a:t>
            </a:r>
            <a:r>
              <a:rPr lang="en-US" i="1" dirty="0" smtClean="0"/>
              <a:t>healing process</a:t>
            </a:r>
            <a:r>
              <a:rPr lang="en-US" dirty="0" smtClean="0"/>
              <a:t> </a:t>
            </a:r>
            <a:r>
              <a:rPr lang="en-US" dirty="0" err="1" smtClean="0"/>
              <a:t>setelah</a:t>
            </a:r>
            <a:r>
              <a:rPr lang="en-US" dirty="0" smtClean="0"/>
              <a:t> </a:t>
            </a:r>
            <a:r>
              <a:rPr lang="en-US" dirty="0" err="1" smtClean="0"/>
              <a:t>injuri</a:t>
            </a:r>
            <a:r>
              <a:rPr lang="en-US" dirty="0" smtClean="0"/>
              <a:t>/</a:t>
            </a:r>
            <a:r>
              <a:rPr lang="en-US" dirty="0" err="1" smtClean="0"/>
              <a:t>pembedahan</a:t>
            </a:r>
            <a:endParaRPr lang="en-US" dirty="0" smtClean="0"/>
          </a:p>
          <a:p>
            <a:pPr marL="274320" indent="-274320" algn="just" fontAlgn="auto">
              <a:spcAft>
                <a:spcPts val="0"/>
              </a:spcAft>
              <a:buFont typeface="Wingdings" pitchFamily="2" charset="2"/>
              <a:buNone/>
              <a:defRPr/>
            </a:pPr>
            <a:r>
              <a:rPr lang="en-US" dirty="0" err="1" smtClean="0"/>
              <a:t>h.Membantu</a:t>
            </a:r>
            <a:r>
              <a:rPr lang="en-US" dirty="0" smtClean="0"/>
              <a:t> </a:t>
            </a:r>
            <a:r>
              <a:rPr lang="en-US" dirty="0" err="1" smtClean="0"/>
              <a:t>mempertahankan</a:t>
            </a:r>
            <a:r>
              <a:rPr lang="en-US" dirty="0" smtClean="0"/>
              <a:t> </a:t>
            </a:r>
            <a:r>
              <a:rPr lang="en-US" dirty="0" err="1" smtClean="0"/>
              <a:t>kesadaran</a:t>
            </a:r>
            <a:r>
              <a:rPr lang="en-US" dirty="0" smtClean="0"/>
              <a:t> </a:t>
            </a:r>
            <a:r>
              <a:rPr lang="en-US" dirty="0" err="1" smtClean="0"/>
              <a:t>gerak</a:t>
            </a:r>
            <a:r>
              <a:rPr lang="en-US" dirty="0" smtClean="0"/>
              <a:t> </a:t>
            </a:r>
            <a:r>
              <a:rPr lang="en-US" dirty="0" err="1" smtClean="0"/>
              <a:t>pasien</a:t>
            </a:r>
            <a:r>
              <a:rPr lang="en-US" dirty="0" smtClean="0"/>
              <a:t>.</a:t>
            </a:r>
          </a:p>
          <a:p>
            <a:pPr marL="274320" indent="-274320" algn="just" fontAlgn="auto">
              <a:spcAft>
                <a:spcPts val="0"/>
              </a:spcAft>
              <a:buFont typeface="Wingdings" pitchFamily="2" charset="2"/>
              <a:buNone/>
              <a:defRPr/>
            </a:pPr>
            <a:endParaRPr lang="en-US" dirty="0" smtClean="0"/>
          </a:p>
          <a:p>
            <a:pPr marL="274320" indent="-274320" algn="just" fontAlgn="auto">
              <a:spcAft>
                <a:spcPts val="0"/>
              </a:spcAft>
              <a:buFont typeface="Wingdings 2"/>
              <a:buChar char=""/>
              <a:defRPr/>
            </a:pPr>
            <a:r>
              <a:rPr lang="en-US" dirty="0" err="1" smtClean="0"/>
              <a:t>Evaluasi</a:t>
            </a:r>
            <a:r>
              <a:rPr lang="en-US" dirty="0" smtClean="0"/>
              <a:t> inert </a:t>
            </a:r>
            <a:r>
              <a:rPr lang="en-US" dirty="0" err="1" smtClean="0"/>
              <a:t>structur</a:t>
            </a:r>
            <a:r>
              <a:rPr lang="en-US" dirty="0" smtClean="0">
                <a:sym typeface="Wingdings" pitchFamily="2" charset="2"/>
              </a:rPr>
              <a:t> </a:t>
            </a:r>
            <a:r>
              <a:rPr lang="en-US" dirty="0" err="1" smtClean="0"/>
              <a:t>menentukan</a:t>
            </a:r>
            <a:r>
              <a:rPr lang="en-US" dirty="0" smtClean="0"/>
              <a:t> </a:t>
            </a:r>
            <a:r>
              <a:rPr lang="en-US" dirty="0" err="1" smtClean="0"/>
              <a:t>limitasi</a:t>
            </a:r>
            <a:r>
              <a:rPr lang="en-US" dirty="0" smtClean="0"/>
              <a:t> </a:t>
            </a:r>
            <a:r>
              <a:rPr lang="en-US" dirty="0" err="1" smtClean="0"/>
              <a:t>gerakan</a:t>
            </a:r>
            <a:r>
              <a:rPr lang="en-US" dirty="0" smtClean="0"/>
              <a:t>, </a:t>
            </a:r>
            <a:r>
              <a:rPr lang="en-US" dirty="0" err="1" smtClean="0"/>
              <a:t>stabilitas</a:t>
            </a:r>
            <a:r>
              <a:rPr lang="en-US" dirty="0" smtClean="0"/>
              <a:t> </a:t>
            </a:r>
            <a:r>
              <a:rPr lang="en-US" dirty="0" err="1" smtClean="0"/>
              <a:t>sendi</a:t>
            </a:r>
            <a:r>
              <a:rPr lang="en-US" dirty="0" smtClean="0"/>
              <a:t>, </a:t>
            </a:r>
            <a:r>
              <a:rPr lang="en-US" dirty="0" err="1" smtClean="0"/>
              <a:t>elastisitas</a:t>
            </a:r>
            <a:r>
              <a:rPr lang="en-US" dirty="0" smtClean="0"/>
              <a:t> </a:t>
            </a:r>
            <a:r>
              <a:rPr lang="en-US" dirty="0" err="1" smtClean="0"/>
              <a:t>otot</a:t>
            </a:r>
            <a:r>
              <a:rPr lang="en-US" dirty="0" smtClean="0"/>
              <a:t> &amp; </a:t>
            </a:r>
            <a:r>
              <a:rPr lang="en-US" dirty="0" err="1" smtClean="0"/>
              <a:t>jaringan</a:t>
            </a:r>
            <a:r>
              <a:rPr lang="en-US" dirty="0" smtClean="0"/>
              <a:t> </a:t>
            </a:r>
            <a:r>
              <a:rPr lang="en-US" dirty="0" err="1" smtClean="0"/>
              <a:t>lunak</a:t>
            </a:r>
            <a:r>
              <a:rPr lang="en-US" dirty="0" smtClean="0"/>
              <a:t> </a:t>
            </a:r>
            <a:r>
              <a:rPr lang="en-US" dirty="0" err="1" smtClean="0"/>
              <a:t>lainnya</a:t>
            </a:r>
            <a:r>
              <a:rPr lang="en-US" dirty="0" smtClean="0"/>
              <a:t>.</a:t>
            </a:r>
          </a:p>
          <a:p>
            <a:pPr marL="274320" indent="-274320" algn="just" fontAlgn="auto">
              <a:spcAft>
                <a:spcPts val="0"/>
              </a:spcAft>
              <a:buFont typeface="Wingdings 2"/>
              <a:buChar char=""/>
              <a:defRPr/>
            </a:pPr>
            <a:r>
              <a:rPr lang="en-US" dirty="0" err="1" smtClean="0"/>
              <a:t>Mengajarkan</a:t>
            </a:r>
            <a:r>
              <a:rPr lang="en-US" dirty="0" smtClean="0"/>
              <a:t> program active </a:t>
            </a:r>
            <a:r>
              <a:rPr lang="en-US" dirty="0" err="1" smtClean="0"/>
              <a:t>exercie</a:t>
            </a:r>
            <a:r>
              <a:rPr lang="en-US" dirty="0" smtClean="0"/>
              <a:t> </a:t>
            </a:r>
            <a:r>
              <a:rPr lang="en-US" dirty="0" smtClean="0">
                <a:sym typeface="Wingdings" pitchFamily="2" charset="2"/>
              </a:rPr>
              <a:t> </a:t>
            </a:r>
            <a:r>
              <a:rPr lang="en-US" dirty="0" err="1" smtClean="0"/>
              <a:t>menunjukkan</a:t>
            </a:r>
            <a:r>
              <a:rPr lang="en-US" dirty="0" smtClean="0"/>
              <a:t> </a:t>
            </a:r>
            <a:r>
              <a:rPr lang="en-US" dirty="0" err="1" smtClean="0"/>
              <a:t>gerakan</a:t>
            </a:r>
            <a:r>
              <a:rPr lang="en-US" dirty="0" smtClean="0"/>
              <a:t> </a:t>
            </a:r>
            <a:r>
              <a:rPr lang="en-US" dirty="0" err="1" smtClean="0"/>
              <a:t>yg</a:t>
            </a:r>
            <a:r>
              <a:rPr lang="en-US" dirty="0" smtClean="0"/>
              <a:t> </a:t>
            </a:r>
            <a:r>
              <a:rPr lang="en-US" dirty="0" err="1" smtClean="0"/>
              <a:t>diinginkan</a:t>
            </a:r>
            <a:r>
              <a:rPr lang="en-US" dirty="0" smtClean="0"/>
              <a:t>.	</a:t>
            </a:r>
          </a:p>
          <a:p>
            <a:pPr marL="274320" indent="-274320" algn="just" fontAlgn="auto">
              <a:spcAft>
                <a:spcPts val="0"/>
              </a:spcAft>
              <a:buFont typeface="Wingdings 2"/>
              <a:buChar char=""/>
              <a:defRPr/>
            </a:pPr>
            <a:r>
              <a:rPr lang="en-US" dirty="0" err="1" smtClean="0"/>
              <a:t>Persiapan</a:t>
            </a:r>
            <a:r>
              <a:rPr lang="en-US" dirty="0" smtClean="0"/>
              <a:t> stretching </a:t>
            </a:r>
            <a:r>
              <a:rPr lang="en-US" dirty="0" smtClean="0">
                <a:sym typeface="Wingdings" pitchFamily="2" charset="2"/>
              </a:rPr>
              <a:t> </a:t>
            </a:r>
            <a:r>
              <a:rPr lang="en-US" dirty="0" err="1" smtClean="0"/>
              <a:t>sebagai</a:t>
            </a:r>
            <a:r>
              <a:rPr lang="en-US" dirty="0" smtClean="0"/>
              <a:t> </a:t>
            </a:r>
            <a:r>
              <a:rPr lang="en-US" i="1" dirty="0" smtClean="0"/>
              <a:t>warming-up</a:t>
            </a:r>
            <a:r>
              <a:rPr lang="en-US" dirty="0" smtClean="0"/>
              <a:t>.</a:t>
            </a:r>
          </a:p>
          <a:p>
            <a:pPr marL="609600" indent="-609600" algn="just" fontAlgn="auto">
              <a:lnSpc>
                <a:spcPct val="90000"/>
              </a:lnSpc>
              <a:spcAft>
                <a:spcPts val="0"/>
              </a:spcAft>
              <a:buFont typeface="Wingdings" pitchFamily="2" charset="2"/>
              <a:buNone/>
              <a:defRPr/>
            </a:pPr>
            <a:endParaRPr lang="en-US" dirty="0"/>
          </a:p>
          <a:p>
            <a:pPr marL="609600" indent="-609600" algn="just" fontAlgn="auto">
              <a:lnSpc>
                <a:spcPct val="90000"/>
              </a:lnSpc>
              <a:spcAft>
                <a:spcPts val="0"/>
              </a:spcAft>
              <a:buFont typeface="Wingdings" pitchFamily="2" charset="2"/>
              <a:buNone/>
              <a:defRPr/>
            </a:pPr>
            <a:r>
              <a:rPr lang="en-US" dirty="0"/>
              <a:t>		</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US" sz="4000" b="0" cap="none" dirty="0" err="1" smtClean="0">
                <a:ln>
                  <a:noFill/>
                </a:ln>
                <a:solidFill>
                  <a:schemeClr val="tx1"/>
                </a:solidFill>
              </a:rPr>
              <a:t>B.Active</a:t>
            </a:r>
            <a:r>
              <a:rPr lang="en-US" sz="4000" b="0" cap="none" dirty="0" smtClean="0">
                <a:ln>
                  <a:noFill/>
                </a:ln>
                <a:solidFill>
                  <a:schemeClr val="tx1"/>
                </a:solidFill>
              </a:rPr>
              <a:t> </a:t>
            </a:r>
            <a:r>
              <a:rPr lang="en-US" sz="4000" b="0" cap="none" dirty="0" err="1" smtClean="0">
                <a:ln>
                  <a:noFill/>
                </a:ln>
                <a:solidFill>
                  <a:schemeClr val="tx1"/>
                </a:solidFill>
              </a:rPr>
              <a:t>dan</a:t>
            </a:r>
            <a:r>
              <a:rPr lang="en-US" sz="4000" b="0" cap="none" dirty="0" smtClean="0">
                <a:ln>
                  <a:noFill/>
                </a:ln>
                <a:solidFill>
                  <a:schemeClr val="tx1"/>
                </a:solidFill>
              </a:rPr>
              <a:t> Active-Assistive ROM</a:t>
            </a:r>
            <a:br>
              <a:rPr lang="en-US" sz="4000" b="0" cap="none" dirty="0" smtClean="0">
                <a:ln>
                  <a:noFill/>
                </a:ln>
                <a:solidFill>
                  <a:schemeClr val="tx1"/>
                </a:solidFill>
              </a:rPr>
            </a:br>
            <a:endParaRPr lang="en-US" dirty="0"/>
          </a:p>
        </p:txBody>
      </p:sp>
      <p:sp>
        <p:nvSpPr>
          <p:cNvPr id="3" name="Content Placeholder 2"/>
          <p:cNvSpPr>
            <a:spLocks noGrp="1"/>
          </p:cNvSpPr>
          <p:nvPr>
            <p:ph idx="1"/>
          </p:nvPr>
        </p:nvSpPr>
        <p:spPr/>
        <p:txBody>
          <a:bodyPr>
            <a:normAutofit fontScale="70000" lnSpcReduction="20000"/>
          </a:bodyPr>
          <a:lstStyle/>
          <a:p>
            <a:pPr marL="274320" indent="-274320" fontAlgn="auto">
              <a:lnSpc>
                <a:spcPct val="90000"/>
              </a:lnSpc>
              <a:spcAft>
                <a:spcPts val="0"/>
              </a:spcAft>
              <a:buFont typeface="Wingdings 2"/>
              <a:buNone/>
              <a:defRPr/>
            </a:pPr>
            <a:r>
              <a:rPr lang="en-US" dirty="0" err="1" smtClean="0"/>
              <a:t>Kontraksi</a:t>
            </a:r>
            <a:r>
              <a:rPr lang="en-US" dirty="0" smtClean="0"/>
              <a:t> </a:t>
            </a:r>
            <a:r>
              <a:rPr lang="en-US" dirty="0" err="1" smtClean="0"/>
              <a:t>otot</a:t>
            </a:r>
            <a:r>
              <a:rPr lang="en-US" dirty="0" smtClean="0"/>
              <a:t> </a:t>
            </a:r>
            <a:r>
              <a:rPr lang="en-US" dirty="0" err="1" smtClean="0"/>
              <a:t>secara</a:t>
            </a:r>
            <a:r>
              <a:rPr lang="en-US" dirty="0" smtClean="0"/>
              <a:t> </a:t>
            </a:r>
            <a:r>
              <a:rPr lang="en-US" dirty="0" err="1" smtClean="0"/>
              <a:t>aktif</a:t>
            </a:r>
            <a:r>
              <a:rPr lang="en-US" dirty="0" smtClean="0"/>
              <a:t> &amp; </a:t>
            </a:r>
            <a:r>
              <a:rPr lang="en-US" dirty="0" err="1" smtClean="0"/>
              <a:t>menggerakkan</a:t>
            </a:r>
            <a:r>
              <a:rPr lang="en-US" dirty="0" smtClean="0"/>
              <a:t> </a:t>
            </a:r>
            <a:r>
              <a:rPr lang="en-US" dirty="0" err="1" smtClean="0"/>
              <a:t>suatu</a:t>
            </a:r>
            <a:r>
              <a:rPr lang="en-US" dirty="0" smtClean="0"/>
              <a:t> </a:t>
            </a:r>
            <a:r>
              <a:rPr lang="en-US" dirty="0" err="1" smtClean="0"/>
              <a:t>segmen</a:t>
            </a:r>
            <a:r>
              <a:rPr lang="en-US" dirty="0" smtClean="0"/>
              <a:t> </a:t>
            </a:r>
            <a:r>
              <a:rPr lang="en-US" dirty="0" err="1" smtClean="0"/>
              <a:t>dgn</a:t>
            </a:r>
            <a:r>
              <a:rPr lang="en-US" dirty="0" smtClean="0"/>
              <a:t>/</a:t>
            </a:r>
            <a:r>
              <a:rPr lang="en-US" dirty="0" err="1" smtClean="0"/>
              <a:t>tanpa</a:t>
            </a:r>
            <a:r>
              <a:rPr lang="en-US" dirty="0" smtClean="0"/>
              <a:t> </a:t>
            </a:r>
            <a:r>
              <a:rPr lang="en-US" dirty="0" err="1" smtClean="0"/>
              <a:t>bantuan</a:t>
            </a:r>
            <a:r>
              <a:rPr lang="en-US" dirty="0" smtClean="0"/>
              <a:t>, &amp; </a:t>
            </a:r>
            <a:r>
              <a:rPr lang="en-US" dirty="0" err="1" smtClean="0"/>
              <a:t>ketika</a:t>
            </a:r>
            <a:r>
              <a:rPr lang="en-US" dirty="0" smtClean="0"/>
              <a:t> </a:t>
            </a:r>
            <a:r>
              <a:rPr lang="en-US" dirty="0" err="1" smtClean="0"/>
              <a:t>tidak</a:t>
            </a:r>
            <a:r>
              <a:rPr lang="en-US" dirty="0" smtClean="0"/>
              <a:t> </a:t>
            </a:r>
            <a:r>
              <a:rPr lang="en-US" dirty="0" err="1" smtClean="0"/>
              <a:t>ada</a:t>
            </a:r>
            <a:r>
              <a:rPr lang="en-US" dirty="0" smtClean="0"/>
              <a:t> </a:t>
            </a:r>
            <a:r>
              <a:rPr lang="en-US" dirty="0" err="1" smtClean="0"/>
              <a:t>kontraindikasi</a:t>
            </a:r>
            <a:r>
              <a:rPr lang="en-US" dirty="0" smtClean="0"/>
              <a:t>, active ROM </a:t>
            </a:r>
            <a:r>
              <a:rPr lang="en-US" dirty="0" err="1" smtClean="0"/>
              <a:t>digunakan</a:t>
            </a:r>
            <a:r>
              <a:rPr lang="en-US" dirty="0" smtClean="0"/>
              <a:t> </a:t>
            </a:r>
            <a:r>
              <a:rPr lang="en-US" dirty="0" err="1" smtClean="0"/>
              <a:t>utk</a:t>
            </a:r>
            <a:r>
              <a:rPr lang="en-US" dirty="0" smtClean="0"/>
              <a:t> :</a:t>
            </a:r>
          </a:p>
          <a:p>
            <a:pPr marL="274320" indent="-274320" fontAlgn="auto">
              <a:lnSpc>
                <a:spcPct val="90000"/>
              </a:lnSpc>
              <a:spcAft>
                <a:spcPts val="0"/>
              </a:spcAft>
              <a:buFont typeface="Wingdings 2"/>
              <a:buNone/>
              <a:defRPr/>
            </a:pPr>
            <a:r>
              <a:rPr lang="en-US" dirty="0" smtClean="0"/>
              <a:t>	a. </a:t>
            </a:r>
            <a:r>
              <a:rPr lang="en-US" dirty="0" err="1" smtClean="0"/>
              <a:t>tujuan</a:t>
            </a:r>
            <a:r>
              <a:rPr lang="en-US" dirty="0" smtClean="0"/>
              <a:t> </a:t>
            </a:r>
            <a:r>
              <a:rPr lang="en-US" dirty="0" err="1" smtClean="0"/>
              <a:t>sama</a:t>
            </a:r>
            <a:r>
              <a:rPr lang="en-US" dirty="0" smtClean="0"/>
              <a:t> </a:t>
            </a:r>
            <a:r>
              <a:rPr lang="en-US" dirty="0" err="1" smtClean="0"/>
              <a:t>dgn</a:t>
            </a:r>
            <a:r>
              <a:rPr lang="en-US" dirty="0" smtClean="0"/>
              <a:t> passive ROM 	</a:t>
            </a:r>
            <a:r>
              <a:rPr lang="en-US" dirty="0" err="1" smtClean="0"/>
              <a:t>dgn</a:t>
            </a:r>
            <a:r>
              <a:rPr lang="en-US" dirty="0" smtClean="0"/>
              <a:t> 	</a:t>
            </a:r>
            <a:r>
              <a:rPr lang="en-US" dirty="0" err="1" smtClean="0"/>
              <a:t>tambahan</a:t>
            </a:r>
            <a:r>
              <a:rPr lang="en-US" dirty="0" smtClean="0"/>
              <a:t> </a:t>
            </a:r>
            <a:r>
              <a:rPr lang="en-US" dirty="0" err="1" smtClean="0"/>
              <a:t>manfaat</a:t>
            </a:r>
            <a:r>
              <a:rPr lang="en-US" dirty="0" smtClean="0"/>
              <a:t> </a:t>
            </a:r>
            <a:r>
              <a:rPr lang="en-US" dirty="0" err="1" smtClean="0"/>
              <a:t>yg</a:t>
            </a:r>
            <a:r>
              <a:rPr lang="en-US" dirty="0" smtClean="0"/>
              <a:t> </a:t>
            </a:r>
            <a:r>
              <a:rPr lang="en-US" dirty="0" err="1" smtClean="0"/>
              <a:t>berasal</a:t>
            </a:r>
            <a:r>
              <a:rPr lang="en-US" dirty="0" smtClean="0"/>
              <a:t> </a:t>
            </a:r>
            <a:r>
              <a:rPr lang="en-US" dirty="0" err="1" smtClean="0"/>
              <a:t>dr</a:t>
            </a:r>
            <a:r>
              <a:rPr lang="en-US" dirty="0" smtClean="0"/>
              <a:t> 	</a:t>
            </a:r>
            <a:r>
              <a:rPr lang="en-US" dirty="0" err="1" smtClean="0"/>
              <a:t>kontraksi</a:t>
            </a:r>
            <a:r>
              <a:rPr lang="en-US" dirty="0" smtClean="0"/>
              <a:t> </a:t>
            </a:r>
            <a:r>
              <a:rPr lang="en-US" dirty="0" err="1" smtClean="0"/>
              <a:t>otot</a:t>
            </a:r>
            <a:r>
              <a:rPr lang="en-US" dirty="0" smtClean="0"/>
              <a:t>.</a:t>
            </a:r>
          </a:p>
          <a:p>
            <a:pPr marL="274320" indent="-274320" fontAlgn="auto">
              <a:lnSpc>
                <a:spcPct val="90000"/>
              </a:lnSpc>
              <a:spcAft>
                <a:spcPts val="0"/>
              </a:spcAft>
              <a:buFont typeface="Wingdings 2"/>
              <a:buNone/>
              <a:defRPr/>
            </a:pPr>
            <a:r>
              <a:rPr lang="en-US" dirty="0" smtClean="0"/>
              <a:t>	b.	</a:t>
            </a:r>
            <a:r>
              <a:rPr lang="en-US" dirty="0" err="1" smtClean="0"/>
              <a:t>mempertahankan</a:t>
            </a:r>
            <a:r>
              <a:rPr lang="en-US" dirty="0" smtClean="0"/>
              <a:t> </a:t>
            </a:r>
            <a:r>
              <a:rPr lang="en-US" dirty="0" err="1" smtClean="0"/>
              <a:t>sifat</a:t>
            </a:r>
            <a:r>
              <a:rPr lang="en-US" dirty="0" smtClean="0"/>
              <a:t> </a:t>
            </a:r>
            <a:r>
              <a:rPr lang="en-US" dirty="0" err="1" smtClean="0"/>
              <a:t>fisiologis</a:t>
            </a:r>
            <a:r>
              <a:rPr lang="en-US" dirty="0" smtClean="0"/>
              <a:t>, 	</a:t>
            </a:r>
            <a:r>
              <a:rPr lang="en-US" dirty="0" err="1" smtClean="0"/>
              <a:t>elastisitas</a:t>
            </a:r>
            <a:r>
              <a:rPr lang="en-US" dirty="0" smtClean="0"/>
              <a:t> &amp; </a:t>
            </a:r>
            <a:r>
              <a:rPr lang="en-US" dirty="0" err="1" smtClean="0"/>
              <a:t>kontraktilitas</a:t>
            </a:r>
            <a:r>
              <a:rPr lang="en-US" dirty="0" smtClean="0"/>
              <a:t> </a:t>
            </a:r>
            <a:r>
              <a:rPr lang="en-US" dirty="0" err="1" smtClean="0"/>
              <a:t>otot</a:t>
            </a:r>
            <a:r>
              <a:rPr lang="en-US" dirty="0" smtClean="0"/>
              <a:t>.  </a:t>
            </a:r>
          </a:p>
          <a:p>
            <a:pPr marL="274320" indent="-274320" fontAlgn="auto">
              <a:lnSpc>
                <a:spcPct val="90000"/>
              </a:lnSpc>
              <a:spcAft>
                <a:spcPts val="0"/>
              </a:spcAft>
              <a:buFont typeface="Wingdings 2"/>
              <a:buNone/>
              <a:defRPr/>
            </a:pPr>
            <a:r>
              <a:rPr lang="en-US" dirty="0" smtClean="0"/>
              <a:t>	c. 	</a:t>
            </a:r>
            <a:r>
              <a:rPr lang="en-US" dirty="0" err="1" smtClean="0"/>
              <a:t>memberikan</a:t>
            </a:r>
            <a:r>
              <a:rPr lang="en-US" dirty="0" smtClean="0"/>
              <a:t> </a:t>
            </a:r>
            <a:r>
              <a:rPr lang="en-US" dirty="0" err="1" smtClean="0"/>
              <a:t>sensori</a:t>
            </a:r>
            <a:r>
              <a:rPr lang="en-US" dirty="0" smtClean="0"/>
              <a:t> </a:t>
            </a:r>
            <a:r>
              <a:rPr lang="en-US" i="1" dirty="0" smtClean="0"/>
              <a:t>feedback</a:t>
            </a:r>
            <a:r>
              <a:rPr lang="en-US" dirty="0" smtClean="0"/>
              <a:t> </a:t>
            </a:r>
            <a:r>
              <a:rPr lang="en-US" dirty="0" err="1" smtClean="0"/>
              <a:t>dr</a:t>
            </a:r>
            <a:r>
              <a:rPr lang="en-US" dirty="0" smtClean="0"/>
              <a:t> 	</a:t>
            </a:r>
            <a:r>
              <a:rPr lang="en-US" dirty="0" err="1" smtClean="0"/>
              <a:t>kontraksi</a:t>
            </a:r>
            <a:r>
              <a:rPr lang="en-US" dirty="0" smtClean="0"/>
              <a:t> </a:t>
            </a:r>
            <a:r>
              <a:rPr lang="en-US" dirty="0" err="1" smtClean="0"/>
              <a:t>otot</a:t>
            </a:r>
            <a:r>
              <a:rPr lang="en-US" dirty="0" smtClean="0"/>
              <a:t>.</a:t>
            </a:r>
          </a:p>
          <a:p>
            <a:pPr marL="274320" indent="-274320" fontAlgn="auto">
              <a:lnSpc>
                <a:spcPct val="90000"/>
              </a:lnSpc>
              <a:spcAft>
                <a:spcPts val="0"/>
              </a:spcAft>
              <a:buFont typeface="Wingdings" pitchFamily="2" charset="2"/>
              <a:buNone/>
              <a:defRPr/>
            </a:pPr>
            <a:r>
              <a:rPr lang="en-US" dirty="0" smtClean="0"/>
              <a:t>d. </a:t>
            </a:r>
            <a:r>
              <a:rPr lang="en-US" dirty="0" err="1" smtClean="0"/>
              <a:t>memberikan</a:t>
            </a:r>
            <a:r>
              <a:rPr lang="en-US" dirty="0" smtClean="0"/>
              <a:t> stimulus pd  </a:t>
            </a:r>
            <a:r>
              <a:rPr lang="en-US" dirty="0" err="1" smtClean="0"/>
              <a:t>integritas</a:t>
            </a:r>
            <a:r>
              <a:rPr lang="en-US" dirty="0" smtClean="0"/>
              <a:t> 	</a:t>
            </a:r>
            <a:r>
              <a:rPr lang="en-US" dirty="0" err="1" smtClean="0"/>
              <a:t>tulang</a:t>
            </a:r>
            <a:r>
              <a:rPr lang="en-US" dirty="0" smtClean="0"/>
              <a:t>.</a:t>
            </a:r>
          </a:p>
          <a:p>
            <a:pPr marL="274320" indent="-274320" fontAlgn="auto">
              <a:lnSpc>
                <a:spcPct val="90000"/>
              </a:lnSpc>
              <a:spcAft>
                <a:spcPts val="0"/>
              </a:spcAft>
              <a:buFont typeface="Wingdings" pitchFamily="2" charset="2"/>
              <a:buNone/>
              <a:defRPr/>
            </a:pPr>
            <a:r>
              <a:rPr lang="en-US" dirty="0" smtClean="0"/>
              <a:t>	e.	</a:t>
            </a:r>
            <a:r>
              <a:rPr lang="en-US" dirty="0" err="1" smtClean="0"/>
              <a:t>meningkatkan</a:t>
            </a:r>
            <a:r>
              <a:rPr lang="en-US" dirty="0" smtClean="0"/>
              <a:t> </a:t>
            </a:r>
            <a:r>
              <a:rPr lang="en-US" dirty="0" err="1" smtClean="0"/>
              <a:t>sirkulasi</a:t>
            </a:r>
            <a:r>
              <a:rPr lang="en-US" dirty="0" smtClean="0"/>
              <a:t> &amp; 	</a:t>
            </a:r>
            <a:r>
              <a:rPr lang="en-US" dirty="0" err="1" smtClean="0"/>
              <a:t>mencegah</a:t>
            </a:r>
            <a:r>
              <a:rPr lang="en-US" dirty="0" smtClean="0"/>
              <a:t> 	</a:t>
            </a:r>
            <a:r>
              <a:rPr lang="en-US" dirty="0" err="1" smtClean="0"/>
              <a:t>formasi</a:t>
            </a:r>
            <a:r>
              <a:rPr lang="en-US" dirty="0" smtClean="0"/>
              <a:t> thrombus.</a:t>
            </a:r>
          </a:p>
          <a:p>
            <a:pPr marL="274320" indent="-274320" fontAlgn="auto">
              <a:lnSpc>
                <a:spcPct val="90000"/>
              </a:lnSpc>
              <a:spcAft>
                <a:spcPts val="0"/>
              </a:spcAft>
              <a:buFont typeface="Wingdings" pitchFamily="2" charset="2"/>
              <a:buNone/>
              <a:defRPr/>
            </a:pPr>
            <a:r>
              <a:rPr lang="en-US" dirty="0" smtClean="0"/>
              <a:t>	f.	</a:t>
            </a:r>
            <a:r>
              <a:rPr lang="en-US" dirty="0" err="1" smtClean="0"/>
              <a:t>mengembangkan</a:t>
            </a:r>
            <a:r>
              <a:rPr lang="en-US" dirty="0" smtClean="0"/>
              <a:t> </a:t>
            </a:r>
            <a:r>
              <a:rPr lang="en-US" dirty="0" err="1" smtClean="0"/>
              <a:t>koordinasi</a:t>
            </a:r>
            <a:r>
              <a:rPr lang="en-US" dirty="0" smtClean="0"/>
              <a:t> &amp; 	motor 	skills </a:t>
            </a:r>
            <a:r>
              <a:rPr lang="en-US" dirty="0" err="1" smtClean="0"/>
              <a:t>utk</a:t>
            </a:r>
            <a:r>
              <a:rPr lang="en-US" dirty="0" smtClean="0"/>
              <a:t> </a:t>
            </a:r>
            <a:r>
              <a:rPr lang="en-US" dirty="0" err="1" smtClean="0"/>
              <a:t>aktifitas</a:t>
            </a:r>
            <a:r>
              <a:rPr lang="en-US" dirty="0" smtClean="0"/>
              <a:t> </a:t>
            </a:r>
            <a:r>
              <a:rPr lang="en-US" dirty="0" err="1" smtClean="0"/>
              <a:t>fungsional</a:t>
            </a:r>
            <a:r>
              <a:rPr lang="en-US" dirty="0" smtClean="0"/>
              <a:t>.</a:t>
            </a:r>
          </a:p>
          <a:p>
            <a:pPr marL="274320" indent="-274320" fontAlgn="auto">
              <a:lnSpc>
                <a:spcPct val="90000"/>
              </a:lnSpc>
              <a:spcAft>
                <a:spcPts val="0"/>
              </a:spcAft>
              <a:buFont typeface="Wingdings" pitchFamily="2" charset="2"/>
              <a:buNone/>
              <a:defRPr/>
            </a:pPr>
            <a:endParaRPr lang="en-US" dirty="0" smtClean="0"/>
          </a:p>
          <a:p>
            <a:pPr marL="274320" indent="-274320" fontAlgn="auto">
              <a:lnSpc>
                <a:spcPct val="90000"/>
              </a:lnSpc>
              <a:spcAft>
                <a:spcPts val="0"/>
              </a:spcAft>
              <a:buFont typeface="Wingdings 2"/>
              <a:buChar char=""/>
              <a:defRPr/>
            </a:pPr>
            <a:r>
              <a:rPr lang="en-US" dirty="0" err="1" smtClean="0"/>
              <a:t>Kelemahan</a:t>
            </a:r>
            <a:r>
              <a:rPr lang="en-US" dirty="0" smtClean="0"/>
              <a:t> </a:t>
            </a:r>
            <a:r>
              <a:rPr lang="en-US" dirty="0" err="1" smtClean="0"/>
              <a:t>otot</a:t>
            </a:r>
            <a:r>
              <a:rPr lang="en-US" dirty="0" smtClean="0"/>
              <a:t> (poor-fair minus), active-assistive ROM </a:t>
            </a:r>
            <a:r>
              <a:rPr lang="en-US" dirty="0" err="1" smtClean="0"/>
              <a:t>digunakan</a:t>
            </a:r>
            <a:r>
              <a:rPr lang="en-US" dirty="0" smtClean="0"/>
              <a:t> </a:t>
            </a:r>
            <a:r>
              <a:rPr lang="en-US" dirty="0" err="1" smtClean="0"/>
              <a:t>utk</a:t>
            </a:r>
            <a:r>
              <a:rPr lang="en-US" dirty="0" smtClean="0"/>
              <a:t> </a:t>
            </a:r>
            <a:r>
              <a:rPr lang="en-US" dirty="0" err="1" smtClean="0"/>
              <a:t>memberikan</a:t>
            </a:r>
            <a:r>
              <a:rPr lang="en-US" dirty="0" smtClean="0"/>
              <a:t> </a:t>
            </a:r>
            <a:r>
              <a:rPr lang="en-US" dirty="0" err="1" smtClean="0"/>
              <a:t>bantuan</a:t>
            </a:r>
            <a:r>
              <a:rPr lang="en-US" dirty="0" smtClean="0"/>
              <a:t> </a:t>
            </a:r>
            <a:r>
              <a:rPr lang="en-US" dirty="0" err="1" smtClean="0"/>
              <a:t>yg</a:t>
            </a:r>
            <a:r>
              <a:rPr lang="en-US" dirty="0" smtClean="0"/>
              <a:t> </a:t>
            </a:r>
            <a:r>
              <a:rPr lang="en-US" dirty="0" err="1" smtClean="0"/>
              <a:t>cukup</a:t>
            </a:r>
            <a:r>
              <a:rPr lang="en-US" dirty="0" smtClean="0"/>
              <a:t> pd </a:t>
            </a:r>
            <a:r>
              <a:rPr lang="en-US" dirty="0" err="1" smtClean="0"/>
              <a:t>otot</a:t>
            </a:r>
            <a:r>
              <a:rPr lang="en-US" dirty="0" smtClean="0"/>
              <a:t> </a:t>
            </a:r>
            <a:r>
              <a:rPr lang="en-US" dirty="0" err="1" smtClean="0"/>
              <a:t>dgn</a:t>
            </a:r>
            <a:r>
              <a:rPr lang="en-US" dirty="0" smtClean="0"/>
              <a:t> </a:t>
            </a:r>
            <a:r>
              <a:rPr lang="en-US" dirty="0" err="1" smtClean="0"/>
              <a:t>kontrol</a:t>
            </a:r>
            <a:r>
              <a:rPr lang="en-US" dirty="0" smtClean="0"/>
              <a:t> </a:t>
            </a:r>
            <a:r>
              <a:rPr lang="en-US" dirty="0" err="1" smtClean="0"/>
              <a:t>yg</a:t>
            </a:r>
            <a:r>
              <a:rPr lang="en-US" dirty="0" smtClean="0"/>
              <a:t> </a:t>
            </a:r>
            <a:r>
              <a:rPr lang="en-US" dirty="0" err="1" smtClean="0"/>
              <a:t>hati-hati</a:t>
            </a:r>
            <a:r>
              <a:rPr lang="en-US" dirty="0" smtClean="0"/>
              <a:t> </a:t>
            </a:r>
            <a:r>
              <a:rPr lang="en-US" dirty="0" err="1" smtClean="0"/>
              <a:t>sehingga</a:t>
            </a:r>
            <a:r>
              <a:rPr lang="en-US" dirty="0" smtClean="0"/>
              <a:t> </a:t>
            </a:r>
            <a:r>
              <a:rPr lang="en-US" dirty="0" err="1" smtClean="0"/>
              <a:t>otot</a:t>
            </a:r>
            <a:r>
              <a:rPr lang="en-US" dirty="0" smtClean="0"/>
              <a:t> </a:t>
            </a:r>
            <a:r>
              <a:rPr lang="en-US" dirty="0" err="1" smtClean="0"/>
              <a:t>dapat</a:t>
            </a:r>
            <a:r>
              <a:rPr lang="en-US" dirty="0" smtClean="0"/>
              <a:t> </a:t>
            </a:r>
            <a:r>
              <a:rPr lang="en-US" dirty="0" err="1" smtClean="0"/>
              <a:t>berfungsi</a:t>
            </a:r>
            <a:r>
              <a:rPr lang="en-US" dirty="0" smtClean="0"/>
              <a:t> pd level </a:t>
            </a:r>
            <a:r>
              <a:rPr lang="en-US" dirty="0" err="1" smtClean="0"/>
              <a:t>maksimum</a:t>
            </a:r>
            <a:r>
              <a:rPr lang="en-US" dirty="0" smtClean="0"/>
              <a:t> &amp; </a:t>
            </a:r>
            <a:r>
              <a:rPr lang="en-US" dirty="0" err="1" smtClean="0"/>
              <a:t>penguatan</a:t>
            </a:r>
            <a:r>
              <a:rPr lang="en-US" dirty="0" smtClean="0"/>
              <a:t> </a:t>
            </a:r>
            <a:r>
              <a:rPr lang="en-US" dirty="0" err="1" smtClean="0"/>
              <a:t>secara</a:t>
            </a:r>
            <a:r>
              <a:rPr lang="en-US" dirty="0" smtClean="0"/>
              <a:t> </a:t>
            </a:r>
            <a:r>
              <a:rPr lang="en-US" dirty="0" err="1" smtClean="0"/>
              <a:t>progresif</a:t>
            </a:r>
            <a:r>
              <a:rPr lang="en-US" dirty="0" smtClean="0"/>
              <a:t>.</a:t>
            </a:r>
          </a:p>
          <a:p>
            <a:pPr marL="274320" indent="-274320" fontAlgn="auto">
              <a:lnSpc>
                <a:spcPct val="90000"/>
              </a:lnSpc>
              <a:spcAft>
                <a:spcPts val="0"/>
              </a:spcAft>
              <a:buFont typeface="Wingdings 2"/>
              <a:buChar char=""/>
              <a:defRPr/>
            </a:pPr>
            <a:r>
              <a:rPr lang="en-US" dirty="0" err="1" smtClean="0"/>
              <a:t>Pada</a:t>
            </a:r>
            <a:r>
              <a:rPr lang="en-US" dirty="0" smtClean="0"/>
              <a:t> program aerobic conditioning, active-assistive/active ROM </a:t>
            </a:r>
            <a:r>
              <a:rPr lang="en-US" dirty="0" err="1" smtClean="0"/>
              <a:t>dpt</a:t>
            </a:r>
            <a:r>
              <a:rPr lang="en-US" dirty="0" smtClean="0"/>
              <a:t> </a:t>
            </a:r>
            <a:r>
              <a:rPr lang="en-US" dirty="0" err="1" smtClean="0"/>
              <a:t>dilakukan</a:t>
            </a:r>
            <a:r>
              <a:rPr lang="en-US" dirty="0" smtClean="0"/>
              <a:t> </a:t>
            </a:r>
            <a:r>
              <a:rPr lang="en-US" dirty="0" err="1" smtClean="0"/>
              <a:t>utk</a:t>
            </a:r>
            <a:r>
              <a:rPr lang="en-US" dirty="0" smtClean="0"/>
              <a:t> </a:t>
            </a:r>
            <a:r>
              <a:rPr lang="en-US" dirty="0" err="1" smtClean="0"/>
              <a:t>meningkatkan</a:t>
            </a:r>
            <a:r>
              <a:rPr lang="en-US" dirty="0" smtClean="0"/>
              <a:t> </a:t>
            </a:r>
            <a:r>
              <a:rPr lang="en-US" dirty="0" err="1" smtClean="0"/>
              <a:t>respon</a:t>
            </a:r>
            <a:r>
              <a:rPr lang="en-US" dirty="0" smtClean="0"/>
              <a:t> cardiovascular &amp;  </a:t>
            </a:r>
            <a:r>
              <a:rPr lang="en-US" dirty="0" err="1" smtClean="0"/>
              <a:t>respirasi</a:t>
            </a:r>
            <a:r>
              <a:rPr lang="en-US" dirty="0" smtClean="0"/>
              <a:t> </a:t>
            </a:r>
            <a:r>
              <a:rPr lang="en-US" dirty="0" err="1" smtClean="0"/>
              <a:t>yg</a:t>
            </a:r>
            <a:r>
              <a:rPr lang="en-US" dirty="0" smtClean="0"/>
              <a:t> </a:t>
            </a:r>
            <a:r>
              <a:rPr lang="en-US" dirty="0" err="1" smtClean="0"/>
              <a:t>dilakukan</a:t>
            </a:r>
            <a:r>
              <a:rPr lang="en-US" dirty="0" smtClean="0"/>
              <a:t> </a:t>
            </a:r>
            <a:r>
              <a:rPr lang="en-US" dirty="0" err="1" smtClean="0"/>
              <a:t>secara</a:t>
            </a:r>
            <a:r>
              <a:rPr lang="en-US" dirty="0" smtClean="0"/>
              <a:t> </a:t>
            </a:r>
            <a:r>
              <a:rPr lang="en-US" dirty="0" err="1" smtClean="0"/>
              <a:t>berulang</a:t>
            </a:r>
            <a:r>
              <a:rPr lang="en-US" dirty="0" smtClean="0"/>
              <a:t> &amp; monitoring </a:t>
            </a:r>
            <a:r>
              <a:rPr lang="en-US" dirty="0" err="1" smtClean="0"/>
              <a:t>hasil</a:t>
            </a:r>
            <a:r>
              <a:rPr lang="en-US" dirty="0" smtClean="0"/>
              <a:t>.	 </a:t>
            </a:r>
          </a:p>
          <a:p>
            <a:pPr marL="274320" indent="-274320" fontAlgn="auto">
              <a:lnSpc>
                <a:spcPct val="90000"/>
              </a:lnSpc>
              <a:spcAft>
                <a:spcPts val="0"/>
              </a:spcAft>
              <a:buFont typeface="Wingdings 2"/>
              <a:buChar char=""/>
              <a:defRPr/>
            </a:pPr>
            <a:endParaRPr lang="en-US" dirty="0" smtClean="0"/>
          </a:p>
          <a:p>
            <a:pPr marL="274320" indent="-274320" fontAlgn="auto">
              <a:lnSpc>
                <a:spcPct val="90000"/>
              </a:lnSpc>
              <a:spcAft>
                <a:spcPts val="0"/>
              </a:spcAft>
              <a:buFont typeface="Wingdings 2"/>
              <a:buNone/>
              <a:defRPr/>
            </a:pPr>
            <a:endParaRPr lang="en-US" dirty="0" smtClean="0"/>
          </a:p>
          <a:p>
            <a:pPr marL="274320" indent="-274320" fontAlgn="auto">
              <a:spcAft>
                <a:spcPts val="0"/>
              </a:spcAft>
              <a:buFont typeface="Wingdings 2"/>
              <a:buChar char=""/>
              <a:defRPr/>
            </a:pP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23528" y="3212976"/>
            <a:ext cx="8229600" cy="647799"/>
          </a:xfrm>
        </p:spPr>
        <p:txBody>
          <a:bodyPr/>
          <a:lstStyle/>
          <a:p>
            <a:pPr marL="838200" indent="-838200" fontAlgn="auto">
              <a:spcAft>
                <a:spcPts val="0"/>
              </a:spcAft>
              <a:defRPr/>
            </a:pPr>
            <a:r>
              <a:rPr lang="en-US" sz="3200" dirty="0" err="1"/>
              <a:t>Pertimbangan-pertimbangan</a:t>
            </a:r>
            <a:r>
              <a:rPr lang="en-US" sz="3200" dirty="0"/>
              <a:t> </a:t>
            </a:r>
            <a:r>
              <a:rPr lang="en-US" sz="3200" dirty="0" err="1"/>
              <a:t>khusus</a:t>
            </a:r>
            <a:endParaRPr lang="en-US" sz="3200" dirty="0"/>
          </a:p>
        </p:txBody>
      </p:sp>
      <p:sp>
        <p:nvSpPr>
          <p:cNvPr id="33795" name="Rectangle 3"/>
          <p:cNvSpPr>
            <a:spLocks noGrp="1" noChangeArrowheads="1"/>
          </p:cNvSpPr>
          <p:nvPr>
            <p:ph idx="1"/>
          </p:nvPr>
        </p:nvSpPr>
        <p:spPr>
          <a:xfrm>
            <a:off x="0" y="981075"/>
            <a:ext cx="9144000" cy="2519363"/>
          </a:xfrm>
        </p:spPr>
        <p:txBody>
          <a:bodyPr>
            <a:normAutofit/>
          </a:bodyPr>
          <a:lstStyle/>
          <a:p>
            <a:pPr marL="990600" lvl="1" indent="-533400" fontAlgn="auto">
              <a:spcAft>
                <a:spcPts val="0"/>
              </a:spcAft>
              <a:buClr>
                <a:schemeClr val="accent4"/>
              </a:buClr>
              <a:buFontTx/>
              <a:buAutoNum type="arabicPeriod"/>
              <a:defRPr/>
            </a:pPr>
            <a:r>
              <a:rPr lang="en-US" sz="2400" dirty="0" err="1">
                <a:solidFill>
                  <a:schemeClr val="tx1">
                    <a:tint val="85000"/>
                  </a:schemeClr>
                </a:solidFill>
              </a:rPr>
              <a:t>Pasien</a:t>
            </a:r>
            <a:r>
              <a:rPr lang="en-US" sz="2400" dirty="0">
                <a:solidFill>
                  <a:schemeClr val="tx1">
                    <a:tint val="85000"/>
                  </a:schemeClr>
                </a:solidFill>
              </a:rPr>
              <a:t> bed rest, </a:t>
            </a:r>
            <a:r>
              <a:rPr lang="en-US" sz="2400" dirty="0">
                <a:solidFill>
                  <a:schemeClr val="tx1">
                    <a:tint val="85000"/>
                  </a:schemeClr>
                </a:solidFill>
                <a:sym typeface="Wingdings" pitchFamily="2" charset="2"/>
              </a:rPr>
              <a:t> </a:t>
            </a:r>
            <a:r>
              <a:rPr lang="en-US" sz="2400" dirty="0" err="1">
                <a:solidFill>
                  <a:schemeClr val="tx1">
                    <a:tint val="85000"/>
                  </a:schemeClr>
                </a:solidFill>
              </a:rPr>
              <a:t>mencegah</a:t>
            </a:r>
            <a:r>
              <a:rPr lang="en-US" sz="2400" dirty="0">
                <a:solidFill>
                  <a:schemeClr val="tx1">
                    <a:tint val="85000"/>
                  </a:schemeClr>
                </a:solidFill>
              </a:rPr>
              <a:t> 	 </a:t>
            </a:r>
            <a:r>
              <a:rPr lang="en-US" sz="2400" dirty="0" err="1">
                <a:solidFill>
                  <a:schemeClr val="tx1">
                    <a:tint val="85000"/>
                  </a:schemeClr>
                </a:solidFill>
              </a:rPr>
              <a:t>demineralisasi</a:t>
            </a:r>
            <a:r>
              <a:rPr lang="en-US" sz="2400" dirty="0">
                <a:solidFill>
                  <a:schemeClr val="tx1">
                    <a:tint val="85000"/>
                  </a:schemeClr>
                </a:solidFill>
              </a:rPr>
              <a:t> </a:t>
            </a:r>
            <a:r>
              <a:rPr lang="en-US" sz="2400" dirty="0" err="1">
                <a:solidFill>
                  <a:schemeClr val="tx1">
                    <a:tint val="85000"/>
                  </a:schemeClr>
                </a:solidFill>
              </a:rPr>
              <a:t>tulang</a:t>
            </a:r>
            <a:r>
              <a:rPr lang="en-US" sz="2400" dirty="0">
                <a:solidFill>
                  <a:schemeClr val="tx1">
                    <a:tint val="85000"/>
                  </a:schemeClr>
                </a:solidFill>
              </a:rPr>
              <a:t>, </a:t>
            </a:r>
            <a:r>
              <a:rPr lang="en-US" sz="2400" dirty="0" err="1">
                <a:solidFill>
                  <a:schemeClr val="tx1">
                    <a:tint val="85000"/>
                  </a:schemeClr>
                </a:solidFill>
              </a:rPr>
              <a:t>penurunan</a:t>
            </a:r>
            <a:r>
              <a:rPr lang="en-US" sz="2400" dirty="0">
                <a:solidFill>
                  <a:schemeClr val="tx1">
                    <a:tint val="85000"/>
                  </a:schemeClr>
                </a:solidFill>
              </a:rPr>
              <a:t> </a:t>
            </a:r>
            <a:r>
              <a:rPr lang="en-US" sz="2400" dirty="0" err="1">
                <a:solidFill>
                  <a:schemeClr val="tx1">
                    <a:tint val="85000"/>
                  </a:schemeClr>
                </a:solidFill>
              </a:rPr>
              <a:t>sirkulasi</a:t>
            </a:r>
            <a:r>
              <a:rPr lang="en-US" sz="2400" dirty="0">
                <a:solidFill>
                  <a:schemeClr val="tx1">
                    <a:tint val="85000"/>
                  </a:schemeClr>
                </a:solidFill>
              </a:rPr>
              <a:t>, </a:t>
            </a:r>
            <a:r>
              <a:rPr lang="en-US" sz="2400" dirty="0" err="1">
                <a:solidFill>
                  <a:schemeClr val="tx1">
                    <a:tint val="85000"/>
                  </a:schemeClr>
                </a:solidFill>
              </a:rPr>
              <a:t>penurunan</a:t>
            </a:r>
            <a:r>
              <a:rPr lang="en-US" sz="2400" dirty="0">
                <a:solidFill>
                  <a:schemeClr val="tx1">
                    <a:tint val="85000"/>
                  </a:schemeClr>
                </a:solidFill>
              </a:rPr>
              <a:t> </a:t>
            </a:r>
            <a:r>
              <a:rPr lang="en-US" sz="2400" dirty="0" err="1">
                <a:solidFill>
                  <a:schemeClr val="tx1">
                    <a:tint val="85000"/>
                  </a:schemeClr>
                </a:solidFill>
              </a:rPr>
              <a:t>fungsi</a:t>
            </a:r>
            <a:r>
              <a:rPr lang="en-US" sz="2400" dirty="0">
                <a:solidFill>
                  <a:schemeClr val="tx1">
                    <a:tint val="85000"/>
                  </a:schemeClr>
                </a:solidFill>
              </a:rPr>
              <a:t> cardiac &amp; </a:t>
            </a:r>
            <a:r>
              <a:rPr lang="en-US" sz="2400" dirty="0" err="1">
                <a:solidFill>
                  <a:schemeClr val="tx1">
                    <a:tint val="85000"/>
                  </a:schemeClr>
                </a:solidFill>
              </a:rPr>
              <a:t>respirasi</a:t>
            </a:r>
            <a:r>
              <a:rPr lang="en-US" sz="2400" dirty="0">
                <a:solidFill>
                  <a:schemeClr val="tx1">
                    <a:tint val="85000"/>
                  </a:schemeClr>
                </a:solidFill>
              </a:rPr>
              <a:t>.	</a:t>
            </a:r>
          </a:p>
          <a:p>
            <a:pPr marL="990600" lvl="1" indent="-533400" fontAlgn="auto">
              <a:spcAft>
                <a:spcPts val="0"/>
              </a:spcAft>
              <a:buClr>
                <a:schemeClr val="accent4"/>
              </a:buClr>
              <a:buFontTx/>
              <a:buAutoNum type="arabicPeriod"/>
              <a:defRPr/>
            </a:pPr>
            <a:r>
              <a:rPr lang="en-US" sz="2400" dirty="0" err="1">
                <a:solidFill>
                  <a:schemeClr val="tx1">
                    <a:tint val="85000"/>
                  </a:schemeClr>
                </a:solidFill>
              </a:rPr>
              <a:t>Imobilisasi</a:t>
            </a:r>
            <a:r>
              <a:rPr lang="en-US" sz="2400" dirty="0">
                <a:solidFill>
                  <a:schemeClr val="tx1">
                    <a:tint val="85000"/>
                  </a:schemeClr>
                </a:solidFill>
              </a:rPr>
              <a:t> </a:t>
            </a:r>
            <a:r>
              <a:rPr lang="en-US" sz="2400" dirty="0" err="1">
                <a:solidFill>
                  <a:schemeClr val="tx1">
                    <a:tint val="85000"/>
                  </a:schemeClr>
                </a:solidFill>
              </a:rPr>
              <a:t>dlm</a:t>
            </a:r>
            <a:r>
              <a:rPr lang="en-US" sz="2400" dirty="0">
                <a:solidFill>
                  <a:schemeClr val="tx1">
                    <a:tint val="85000"/>
                  </a:schemeClr>
                </a:solidFill>
              </a:rPr>
              <a:t> </a:t>
            </a:r>
            <a:r>
              <a:rPr lang="en-US" sz="2400" dirty="0" err="1">
                <a:solidFill>
                  <a:schemeClr val="tx1">
                    <a:tint val="85000"/>
                  </a:schemeClr>
                </a:solidFill>
              </a:rPr>
              <a:t>waktu</a:t>
            </a:r>
            <a:r>
              <a:rPr lang="en-US" sz="2400" dirty="0">
                <a:solidFill>
                  <a:schemeClr val="tx1">
                    <a:tint val="85000"/>
                  </a:schemeClr>
                </a:solidFill>
              </a:rPr>
              <a:t> </a:t>
            </a:r>
            <a:r>
              <a:rPr lang="en-US" sz="2400" dirty="0" err="1">
                <a:solidFill>
                  <a:schemeClr val="tx1">
                    <a:tint val="85000"/>
                  </a:schemeClr>
                </a:solidFill>
              </a:rPr>
              <a:t>tertentu</a:t>
            </a:r>
            <a:r>
              <a:rPr lang="en-US" sz="2400" dirty="0">
                <a:solidFill>
                  <a:schemeClr val="tx1">
                    <a:tint val="85000"/>
                  </a:schemeClr>
                </a:solidFill>
              </a:rPr>
              <a:t>, ROM </a:t>
            </a:r>
            <a:r>
              <a:rPr lang="en-US" sz="2400" dirty="0" err="1">
                <a:solidFill>
                  <a:schemeClr val="tx1">
                    <a:tint val="85000"/>
                  </a:schemeClr>
                </a:solidFill>
              </a:rPr>
              <a:t>exc</a:t>
            </a:r>
            <a:r>
              <a:rPr lang="en-US" sz="2400" dirty="0">
                <a:solidFill>
                  <a:schemeClr val="tx1">
                    <a:tint val="85000"/>
                  </a:schemeClr>
                </a:solidFill>
              </a:rPr>
              <a:t> </a:t>
            </a:r>
            <a:r>
              <a:rPr lang="en-US" sz="2400" dirty="0" err="1">
                <a:solidFill>
                  <a:schemeClr val="tx1">
                    <a:tint val="85000"/>
                  </a:schemeClr>
                </a:solidFill>
              </a:rPr>
              <a:t>digunakan</a:t>
            </a:r>
            <a:r>
              <a:rPr lang="en-US" sz="2400" dirty="0">
                <a:solidFill>
                  <a:schemeClr val="tx1">
                    <a:tint val="85000"/>
                  </a:schemeClr>
                </a:solidFill>
              </a:rPr>
              <a:t> </a:t>
            </a:r>
            <a:r>
              <a:rPr lang="en-US" sz="2400" dirty="0" err="1">
                <a:solidFill>
                  <a:schemeClr val="tx1">
                    <a:tint val="85000"/>
                  </a:schemeClr>
                </a:solidFill>
              </a:rPr>
              <a:t>di</a:t>
            </a:r>
            <a:r>
              <a:rPr lang="en-US" sz="2400" dirty="0">
                <a:solidFill>
                  <a:schemeClr val="tx1">
                    <a:tint val="85000"/>
                  </a:schemeClr>
                </a:solidFill>
              </a:rPr>
              <a:t> </a:t>
            </a:r>
            <a:r>
              <a:rPr lang="en-US" sz="2400" dirty="0" err="1">
                <a:solidFill>
                  <a:schemeClr val="tx1">
                    <a:tint val="85000"/>
                  </a:schemeClr>
                </a:solidFill>
              </a:rPr>
              <a:t>atas</a:t>
            </a:r>
            <a:r>
              <a:rPr lang="en-US" sz="2400" dirty="0">
                <a:solidFill>
                  <a:schemeClr val="tx1">
                    <a:tint val="85000"/>
                  </a:schemeClr>
                </a:solidFill>
              </a:rPr>
              <a:t>/</a:t>
            </a:r>
            <a:r>
              <a:rPr lang="en-US" sz="2400" dirty="0" err="1">
                <a:solidFill>
                  <a:schemeClr val="tx1">
                    <a:tint val="85000"/>
                  </a:schemeClr>
                </a:solidFill>
              </a:rPr>
              <a:t>bawah</a:t>
            </a:r>
            <a:r>
              <a:rPr lang="en-US" sz="2400" dirty="0">
                <a:solidFill>
                  <a:schemeClr val="tx1">
                    <a:tint val="85000"/>
                  </a:schemeClr>
                </a:solidFill>
              </a:rPr>
              <a:t> </a:t>
            </a:r>
            <a:r>
              <a:rPr lang="en-US" sz="2400" dirty="0" err="1">
                <a:solidFill>
                  <a:schemeClr val="tx1">
                    <a:tint val="85000"/>
                  </a:schemeClr>
                </a:solidFill>
              </a:rPr>
              <a:t>segmen</a:t>
            </a:r>
            <a:r>
              <a:rPr lang="en-US" sz="2400" dirty="0">
                <a:solidFill>
                  <a:schemeClr val="tx1">
                    <a:tint val="85000"/>
                  </a:schemeClr>
                </a:solidFill>
              </a:rPr>
              <a:t> </a:t>
            </a:r>
            <a:r>
              <a:rPr lang="en-US" sz="2400" dirty="0">
                <a:solidFill>
                  <a:schemeClr val="tx1">
                    <a:tint val="85000"/>
                  </a:schemeClr>
                </a:solidFill>
                <a:sym typeface="Wingdings" pitchFamily="2" charset="2"/>
              </a:rPr>
              <a:t> </a:t>
            </a:r>
            <a:r>
              <a:rPr lang="en-US" sz="2400" dirty="0" err="1">
                <a:solidFill>
                  <a:schemeClr val="tx1">
                    <a:tint val="85000"/>
                  </a:schemeClr>
                </a:solidFill>
              </a:rPr>
              <a:t>mempertahankan</a:t>
            </a:r>
            <a:r>
              <a:rPr lang="en-US" sz="2400" dirty="0">
                <a:solidFill>
                  <a:schemeClr val="tx1">
                    <a:tint val="85000"/>
                  </a:schemeClr>
                </a:solidFill>
              </a:rPr>
              <a:t> area </a:t>
            </a:r>
            <a:r>
              <a:rPr lang="en-US" sz="2400" dirty="0" err="1">
                <a:solidFill>
                  <a:schemeClr val="tx1">
                    <a:tint val="85000"/>
                  </a:schemeClr>
                </a:solidFill>
              </a:rPr>
              <a:t>ybs</a:t>
            </a:r>
            <a:r>
              <a:rPr lang="en-US" sz="2400" dirty="0">
                <a:solidFill>
                  <a:schemeClr val="tx1">
                    <a:tint val="85000"/>
                  </a:schemeClr>
                </a:solidFill>
              </a:rPr>
              <a:t>   </a:t>
            </a:r>
            <a:r>
              <a:rPr lang="en-US" sz="2400" dirty="0" err="1">
                <a:solidFill>
                  <a:schemeClr val="tx1">
                    <a:tint val="85000"/>
                  </a:schemeClr>
                </a:solidFill>
              </a:rPr>
              <a:t>senormal</a:t>
            </a:r>
            <a:r>
              <a:rPr lang="en-US" sz="2400" dirty="0">
                <a:solidFill>
                  <a:schemeClr val="tx1">
                    <a:tint val="85000"/>
                  </a:schemeClr>
                </a:solidFill>
              </a:rPr>
              <a:t>  </a:t>
            </a:r>
            <a:r>
              <a:rPr lang="en-US" sz="2400" dirty="0" err="1">
                <a:solidFill>
                  <a:schemeClr val="tx1">
                    <a:tint val="85000"/>
                  </a:schemeClr>
                </a:solidFill>
              </a:rPr>
              <a:t>mungkin</a:t>
            </a:r>
            <a:r>
              <a:rPr lang="en-US" sz="2400" dirty="0">
                <a:solidFill>
                  <a:schemeClr val="tx1">
                    <a:tint val="85000"/>
                  </a:schemeClr>
                </a:solidFill>
              </a:rPr>
              <a:t> &amp; </a:t>
            </a:r>
            <a:r>
              <a:rPr lang="en-US" sz="2400" dirty="0" err="1">
                <a:solidFill>
                  <a:schemeClr val="tx1">
                    <a:tint val="85000"/>
                  </a:schemeClr>
                </a:solidFill>
              </a:rPr>
              <a:t>persiapan</a:t>
            </a:r>
            <a:r>
              <a:rPr lang="en-US" sz="2400" dirty="0">
                <a:solidFill>
                  <a:schemeClr val="tx1">
                    <a:tint val="85000"/>
                  </a:schemeClr>
                </a:solidFill>
              </a:rPr>
              <a:t> </a:t>
            </a:r>
            <a:r>
              <a:rPr lang="en-US" sz="2400" dirty="0" err="1">
                <a:solidFill>
                  <a:schemeClr val="tx1">
                    <a:tint val="85000"/>
                  </a:schemeClr>
                </a:solidFill>
              </a:rPr>
              <a:t>aktifitas</a:t>
            </a:r>
            <a:r>
              <a:rPr lang="en-US" sz="2400" dirty="0">
                <a:solidFill>
                  <a:schemeClr val="tx1">
                    <a:tint val="85000"/>
                  </a:schemeClr>
                </a:solidFill>
              </a:rPr>
              <a:t>  </a:t>
            </a:r>
            <a:r>
              <a:rPr lang="en-US" sz="2400" dirty="0" err="1">
                <a:solidFill>
                  <a:schemeClr val="tx1">
                    <a:tint val="85000"/>
                  </a:schemeClr>
                </a:solidFill>
              </a:rPr>
              <a:t>tongkat</a:t>
            </a:r>
            <a:r>
              <a:rPr lang="en-US" sz="2400" dirty="0">
                <a:solidFill>
                  <a:schemeClr val="tx1">
                    <a:tint val="85000"/>
                  </a:schemeClr>
                </a:solidFill>
              </a:rPr>
              <a:t>/</a:t>
            </a:r>
            <a:r>
              <a:rPr lang="en-US" sz="2400" dirty="0" err="1">
                <a:solidFill>
                  <a:schemeClr val="tx1">
                    <a:tint val="85000"/>
                  </a:schemeClr>
                </a:solidFill>
              </a:rPr>
              <a:t>kruk</a:t>
            </a:r>
            <a:r>
              <a:rPr lang="en-US" sz="2400" b="1" dirty="0">
                <a:solidFill>
                  <a:schemeClr val="tx1">
                    <a:tint val="85000"/>
                  </a:schemeClr>
                </a:solidFill>
              </a:rPr>
              <a:t>	  </a:t>
            </a:r>
          </a:p>
        </p:txBody>
      </p:sp>
      <p:sp>
        <p:nvSpPr>
          <p:cNvPr id="4" name="Rectangle 2"/>
          <p:cNvSpPr txBox="1">
            <a:spLocks noChangeArrowheads="1"/>
          </p:cNvSpPr>
          <p:nvPr/>
        </p:nvSpPr>
        <p:spPr>
          <a:xfrm>
            <a:off x="457200" y="188913"/>
            <a:ext cx="8229600" cy="791815"/>
          </a:xfrm>
          <a:prstGeom prst="rect">
            <a:avLst/>
          </a:prstGeom>
        </p:spPr>
        <p:txBody>
          <a:bodyPr lIns="45720" tIns="0" rIns="45720" bIns="0" anchor="b">
            <a:normAutofit/>
          </a:bodyPr>
          <a:lstStyle/>
          <a:p>
            <a:pPr eaLnBrk="1" fontAlgn="auto" hangingPunct="1">
              <a:spcAft>
                <a:spcPts val="0"/>
              </a:spcAft>
              <a:defRPr/>
            </a:pPr>
            <a:r>
              <a:rPr lang="en-US" sz="2800" b="1"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KETERBATASAN LATIHAN ROM</a:t>
            </a:r>
            <a:endParaRPr lang="en-US" sz="28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endParaRPr>
          </a:p>
        </p:txBody>
      </p:sp>
      <p:sp>
        <p:nvSpPr>
          <p:cNvPr id="5" name="Rectangle 3"/>
          <p:cNvSpPr txBox="1">
            <a:spLocks noChangeArrowheads="1"/>
          </p:cNvSpPr>
          <p:nvPr/>
        </p:nvSpPr>
        <p:spPr>
          <a:xfrm>
            <a:off x="0" y="3860800"/>
            <a:ext cx="9144000" cy="2997200"/>
          </a:xfrm>
          <a:prstGeom prst="rect">
            <a:avLst/>
          </a:prstGeom>
          <a:solidFill>
            <a:srgbClr val="00B0F0"/>
          </a:solidFill>
        </p:spPr>
        <p:txBody>
          <a:bodyPr>
            <a:normAutofit/>
          </a:bodyPr>
          <a:lstStyle/>
          <a:p>
            <a:pPr marL="609600" indent="-609600" eaLnBrk="1" fontAlgn="auto" hangingPunct="1">
              <a:lnSpc>
                <a:spcPct val="90000"/>
              </a:lnSpc>
              <a:spcBef>
                <a:spcPts val="600"/>
              </a:spcBef>
              <a:spcAft>
                <a:spcPts val="0"/>
              </a:spcAft>
              <a:buClr>
                <a:schemeClr val="tx2"/>
              </a:buClr>
              <a:buSzPct val="73000"/>
              <a:buFont typeface="Wingdings" pitchFamily="2" charset="2"/>
              <a:buNone/>
              <a:defRPr/>
            </a:pPr>
            <a:r>
              <a:rPr lang="en-US" sz="2400" dirty="0" err="1">
                <a:latin typeface="+mn-lt"/>
              </a:rPr>
              <a:t>Keterbatasan</a:t>
            </a:r>
            <a:r>
              <a:rPr lang="en-US" sz="2400" dirty="0">
                <a:latin typeface="+mn-lt"/>
              </a:rPr>
              <a:t> Passive Motion</a:t>
            </a:r>
          </a:p>
          <a:p>
            <a:pPr marL="609600" indent="-609600" eaLnBrk="1" fontAlgn="auto" hangingPunct="1">
              <a:lnSpc>
                <a:spcPct val="90000"/>
              </a:lnSpc>
              <a:spcBef>
                <a:spcPts val="600"/>
              </a:spcBef>
              <a:spcAft>
                <a:spcPts val="0"/>
              </a:spcAft>
              <a:buClr>
                <a:schemeClr val="tx2"/>
              </a:buClr>
              <a:buSzPct val="73000"/>
              <a:buFont typeface="Wingdings" pitchFamily="2" charset="2"/>
              <a:buNone/>
              <a:defRPr/>
            </a:pPr>
            <a:r>
              <a:rPr lang="en-US" sz="2400" dirty="0">
                <a:latin typeface="+mn-lt"/>
              </a:rPr>
              <a:t>1. </a:t>
            </a:r>
            <a:r>
              <a:rPr lang="en-US" sz="2400" dirty="0" err="1">
                <a:latin typeface="+mn-lt"/>
              </a:rPr>
              <a:t>Jarak</a:t>
            </a:r>
            <a:r>
              <a:rPr lang="en-US" sz="2400" dirty="0">
                <a:latin typeface="+mn-lt"/>
              </a:rPr>
              <a:t> </a:t>
            </a:r>
            <a:r>
              <a:rPr lang="en-US" sz="2400" dirty="0" err="1">
                <a:latin typeface="+mn-lt"/>
              </a:rPr>
              <a:t>gerak</a:t>
            </a:r>
            <a:r>
              <a:rPr lang="en-US" sz="2400" dirty="0">
                <a:latin typeface="+mn-lt"/>
              </a:rPr>
              <a:t> </a:t>
            </a:r>
            <a:r>
              <a:rPr lang="en-US" sz="2400" dirty="0" err="1">
                <a:latin typeface="+mn-lt"/>
              </a:rPr>
              <a:t>pasif</a:t>
            </a:r>
            <a:r>
              <a:rPr lang="en-US" sz="2400" dirty="0">
                <a:latin typeface="+mn-lt"/>
              </a:rPr>
              <a:t> yang </a:t>
            </a:r>
            <a:r>
              <a:rPr lang="en-US" sz="2400" dirty="0" err="1">
                <a:latin typeface="+mn-lt"/>
              </a:rPr>
              <a:t>benar-benar</a:t>
            </a:r>
            <a:r>
              <a:rPr lang="en-US" sz="2400" dirty="0">
                <a:latin typeface="+mn-lt"/>
              </a:rPr>
              <a:t> </a:t>
            </a:r>
            <a:r>
              <a:rPr lang="en-US" sz="2400" dirty="0" err="1">
                <a:latin typeface="+mn-lt"/>
              </a:rPr>
              <a:t>rileks</a:t>
            </a:r>
            <a:r>
              <a:rPr lang="en-US" sz="2400" dirty="0">
                <a:latin typeface="+mn-lt"/>
              </a:rPr>
              <a:t> </a:t>
            </a:r>
            <a:r>
              <a:rPr lang="en-US" sz="2400" dirty="0" err="1">
                <a:latin typeface="+mn-lt"/>
              </a:rPr>
              <a:t>sulit</a:t>
            </a:r>
            <a:r>
              <a:rPr lang="en-US" sz="2400" dirty="0">
                <a:latin typeface="+mn-lt"/>
              </a:rPr>
              <a:t> </a:t>
            </a:r>
            <a:r>
              <a:rPr lang="en-US" sz="2400" dirty="0" err="1">
                <a:latin typeface="+mn-lt"/>
              </a:rPr>
              <a:t>dicapai</a:t>
            </a:r>
            <a:r>
              <a:rPr lang="en-US" sz="2400" dirty="0">
                <a:latin typeface="+mn-lt"/>
              </a:rPr>
              <a:t> </a:t>
            </a:r>
            <a:r>
              <a:rPr lang="en-US" sz="2400" dirty="0" err="1">
                <a:latin typeface="+mn-lt"/>
              </a:rPr>
              <a:t>ketika</a:t>
            </a:r>
            <a:r>
              <a:rPr lang="en-US" sz="2400" dirty="0">
                <a:latin typeface="+mn-lt"/>
              </a:rPr>
              <a:t> </a:t>
            </a:r>
            <a:r>
              <a:rPr lang="en-US" sz="2400" dirty="0" err="1">
                <a:latin typeface="+mn-lt"/>
              </a:rPr>
              <a:t>otot</a:t>
            </a:r>
            <a:r>
              <a:rPr lang="en-US" sz="2400" dirty="0">
                <a:latin typeface="+mn-lt"/>
              </a:rPr>
              <a:t> </a:t>
            </a:r>
            <a:r>
              <a:rPr lang="en-US" sz="2400" dirty="0" err="1">
                <a:latin typeface="+mn-lt"/>
              </a:rPr>
              <a:t>terinervasi</a:t>
            </a:r>
            <a:r>
              <a:rPr lang="en-US" sz="2400" dirty="0">
                <a:latin typeface="+mn-lt"/>
              </a:rPr>
              <a:t>.</a:t>
            </a:r>
          </a:p>
          <a:p>
            <a:pPr marL="609600" indent="-609600" eaLnBrk="1" fontAlgn="auto" hangingPunct="1">
              <a:lnSpc>
                <a:spcPct val="90000"/>
              </a:lnSpc>
              <a:spcBef>
                <a:spcPts val="600"/>
              </a:spcBef>
              <a:spcAft>
                <a:spcPts val="0"/>
              </a:spcAft>
              <a:buClr>
                <a:schemeClr val="tx2"/>
              </a:buClr>
              <a:buSzPct val="73000"/>
              <a:buFont typeface="Wingdings" pitchFamily="2" charset="2"/>
              <a:buNone/>
              <a:defRPr/>
            </a:pPr>
            <a:r>
              <a:rPr lang="en-US" sz="2400" dirty="0">
                <a:latin typeface="+mn-lt"/>
              </a:rPr>
              <a:t>2.Passive motion </a:t>
            </a:r>
            <a:r>
              <a:rPr lang="en-US" sz="2400" dirty="0" err="1">
                <a:latin typeface="+mn-lt"/>
              </a:rPr>
              <a:t>tidak</a:t>
            </a:r>
            <a:r>
              <a:rPr lang="en-US" sz="2400" dirty="0">
                <a:latin typeface="+mn-lt"/>
              </a:rPr>
              <a:t> </a:t>
            </a:r>
            <a:r>
              <a:rPr lang="en-US" sz="2400" dirty="0" err="1">
                <a:latin typeface="+mn-lt"/>
              </a:rPr>
              <a:t>akan</a:t>
            </a:r>
            <a:r>
              <a:rPr lang="en-US" sz="2400" dirty="0">
                <a:latin typeface="+mn-lt"/>
              </a:rPr>
              <a:t> :</a:t>
            </a:r>
          </a:p>
          <a:p>
            <a:pPr marL="609600" indent="-609600" eaLnBrk="1" fontAlgn="auto" hangingPunct="1">
              <a:lnSpc>
                <a:spcPct val="90000"/>
              </a:lnSpc>
              <a:spcBef>
                <a:spcPts val="600"/>
              </a:spcBef>
              <a:spcAft>
                <a:spcPts val="0"/>
              </a:spcAft>
              <a:buClr>
                <a:schemeClr val="tx2"/>
              </a:buClr>
              <a:buSzPct val="73000"/>
              <a:buFont typeface="Wingdings" pitchFamily="2" charset="2"/>
              <a:buNone/>
              <a:defRPr/>
            </a:pPr>
            <a:r>
              <a:rPr lang="en-US" sz="2400" dirty="0">
                <a:latin typeface="+mn-lt"/>
              </a:rPr>
              <a:t>-</a:t>
            </a:r>
            <a:r>
              <a:rPr lang="en-US" sz="2400" dirty="0" err="1">
                <a:latin typeface="+mn-lt"/>
              </a:rPr>
              <a:t>mencegah</a:t>
            </a:r>
            <a:r>
              <a:rPr lang="en-US" sz="2400" dirty="0">
                <a:latin typeface="+mn-lt"/>
              </a:rPr>
              <a:t> </a:t>
            </a:r>
            <a:r>
              <a:rPr lang="en-US" sz="2400" dirty="0" err="1">
                <a:latin typeface="+mn-lt"/>
              </a:rPr>
              <a:t>atropi</a:t>
            </a:r>
            <a:r>
              <a:rPr lang="en-US" sz="2400" dirty="0">
                <a:latin typeface="+mn-lt"/>
              </a:rPr>
              <a:t> </a:t>
            </a:r>
            <a:r>
              <a:rPr lang="en-US" sz="2400" dirty="0" err="1">
                <a:latin typeface="+mn-lt"/>
              </a:rPr>
              <a:t>otot</a:t>
            </a:r>
            <a:r>
              <a:rPr lang="en-US" sz="2400" dirty="0">
                <a:latin typeface="+mn-lt"/>
              </a:rPr>
              <a:t>.</a:t>
            </a:r>
          </a:p>
          <a:p>
            <a:pPr marL="609600" indent="-609600" eaLnBrk="1" fontAlgn="auto" hangingPunct="1">
              <a:lnSpc>
                <a:spcPct val="90000"/>
              </a:lnSpc>
              <a:spcBef>
                <a:spcPts val="600"/>
              </a:spcBef>
              <a:spcAft>
                <a:spcPts val="0"/>
              </a:spcAft>
              <a:buClr>
                <a:schemeClr val="tx2"/>
              </a:buClr>
              <a:buSzPct val="73000"/>
              <a:buFont typeface="Wingdings" pitchFamily="2" charset="2"/>
              <a:buNone/>
              <a:defRPr/>
            </a:pPr>
            <a:r>
              <a:rPr lang="en-US" sz="2400" dirty="0">
                <a:latin typeface="+mn-lt"/>
              </a:rPr>
              <a:t>- </a:t>
            </a:r>
            <a:r>
              <a:rPr lang="en-US" sz="2400" dirty="0" err="1">
                <a:latin typeface="+mn-lt"/>
              </a:rPr>
              <a:t>meningkatkan</a:t>
            </a:r>
            <a:r>
              <a:rPr lang="en-US" sz="2400" dirty="0">
                <a:latin typeface="+mn-lt"/>
              </a:rPr>
              <a:t> </a:t>
            </a:r>
            <a:r>
              <a:rPr lang="en-US" sz="2400" dirty="0" err="1">
                <a:latin typeface="+mn-lt"/>
              </a:rPr>
              <a:t>kekuatan</a:t>
            </a:r>
            <a:r>
              <a:rPr lang="en-US" sz="2400" dirty="0">
                <a:latin typeface="+mn-lt"/>
              </a:rPr>
              <a:t>/</a:t>
            </a:r>
            <a:r>
              <a:rPr lang="en-US" sz="2400" dirty="0" err="1">
                <a:latin typeface="+mn-lt"/>
              </a:rPr>
              <a:t>daya</a:t>
            </a:r>
            <a:r>
              <a:rPr lang="en-US" sz="2400" dirty="0">
                <a:latin typeface="+mn-lt"/>
              </a:rPr>
              <a:t> </a:t>
            </a:r>
            <a:r>
              <a:rPr lang="en-US" sz="2400" dirty="0" err="1">
                <a:latin typeface="+mn-lt"/>
              </a:rPr>
              <a:t>tahan</a:t>
            </a:r>
            <a:r>
              <a:rPr lang="en-US" sz="2400" dirty="0">
                <a:latin typeface="+mn-lt"/>
              </a:rPr>
              <a:t>.</a:t>
            </a:r>
          </a:p>
          <a:p>
            <a:pPr marL="609600" indent="-609600" eaLnBrk="1" fontAlgn="auto" hangingPunct="1">
              <a:lnSpc>
                <a:spcPct val="90000"/>
              </a:lnSpc>
              <a:spcBef>
                <a:spcPts val="600"/>
              </a:spcBef>
              <a:spcAft>
                <a:spcPts val="0"/>
              </a:spcAft>
              <a:buClr>
                <a:schemeClr val="tx2"/>
              </a:buClr>
              <a:buSzPct val="73000"/>
              <a:buFont typeface="Wingdings" pitchFamily="2" charset="2"/>
              <a:buNone/>
              <a:defRPr/>
            </a:pPr>
            <a:r>
              <a:rPr lang="en-US" sz="2400" dirty="0">
                <a:latin typeface="+mn-lt"/>
              </a:rPr>
              <a:t>- </a:t>
            </a:r>
            <a:r>
              <a:rPr lang="en-US" sz="2400" dirty="0" err="1">
                <a:latin typeface="+mn-lt"/>
              </a:rPr>
              <a:t>membantu</a:t>
            </a:r>
            <a:r>
              <a:rPr lang="en-US" sz="2400" dirty="0">
                <a:latin typeface="+mn-lt"/>
              </a:rPr>
              <a:t> </a:t>
            </a:r>
            <a:r>
              <a:rPr lang="en-US" sz="2400" dirty="0" err="1">
                <a:latin typeface="+mn-lt"/>
              </a:rPr>
              <a:t>sirkulasi</a:t>
            </a:r>
            <a:r>
              <a:rPr lang="en-US" sz="2400" dirty="0">
                <a:latin typeface="+mn-lt"/>
              </a:rPr>
              <a:t> </a:t>
            </a:r>
            <a:r>
              <a:rPr lang="en-US" sz="2400" dirty="0" err="1">
                <a:latin typeface="+mn-lt"/>
              </a:rPr>
              <a:t>secara</a:t>
            </a:r>
            <a:r>
              <a:rPr lang="en-US" sz="2400" dirty="0">
                <a:latin typeface="+mn-lt"/>
              </a:rPr>
              <a:t> </a:t>
            </a:r>
            <a:r>
              <a:rPr lang="en-US" sz="2400" dirty="0" err="1">
                <a:latin typeface="+mn-lt"/>
              </a:rPr>
              <a:t>aktif</a:t>
            </a:r>
            <a:r>
              <a:rPr lang="en-US" sz="2400" dirty="0">
                <a:latin typeface="+mn-lt"/>
              </a:rPr>
              <a:t> </a:t>
            </a:r>
            <a:r>
              <a:rPr lang="en-US" sz="2400" dirty="0" err="1">
                <a:latin typeface="+mn-lt"/>
              </a:rPr>
              <a:t>pada</a:t>
            </a:r>
            <a:r>
              <a:rPr lang="en-US" sz="2400" dirty="0">
                <a:latin typeface="+mn-lt"/>
              </a:rPr>
              <a:t> </a:t>
            </a:r>
            <a:r>
              <a:rPr lang="en-US" sz="2400" dirty="0" err="1">
                <a:latin typeface="+mn-lt"/>
              </a:rPr>
              <a:t>otot</a:t>
            </a:r>
            <a:r>
              <a:rPr lang="en-US" sz="2400" dirty="0">
                <a:latin typeface="+mn-lt"/>
              </a:rPr>
              <a:t> yang </a:t>
            </a:r>
            <a:r>
              <a:rPr lang="en-US" sz="2400" dirty="0" err="1">
                <a:latin typeface="+mn-lt"/>
              </a:rPr>
              <a:t>berkontraksi</a:t>
            </a:r>
            <a:r>
              <a:rPr lang="en-US" sz="2400" dirty="0">
                <a:latin typeface="+mn-lt"/>
              </a:rPr>
              <a:t>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539552" y="404664"/>
            <a:ext cx="7239000" cy="804704"/>
          </a:xfrm>
          <a:prstGeom prst="rect">
            <a:avLst/>
          </a:prstGeom>
        </p:spPr>
        <p:txBody>
          <a:bodyPr lIns="45720" tIns="0" rIns="45720" bIns="0" anchor="b">
            <a:normAutofit/>
          </a:bodyPr>
          <a:lstStyle/>
          <a:p>
            <a:pPr eaLnBrk="1" fontAlgn="auto" hangingPunct="1">
              <a:spcAft>
                <a:spcPts val="0"/>
              </a:spcAft>
              <a:defRPr/>
            </a:pPr>
            <a:r>
              <a:rPr lang="en-US" sz="3800" b="1" cap="all" dirty="0" err="1">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Keterbatasan</a:t>
            </a:r>
            <a:r>
              <a:rPr lang="en-US" sz="38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 Active ROM</a:t>
            </a:r>
          </a:p>
        </p:txBody>
      </p:sp>
      <p:sp>
        <p:nvSpPr>
          <p:cNvPr id="7" name="Rectangle 3"/>
          <p:cNvSpPr txBox="1">
            <a:spLocks noChangeArrowheads="1"/>
          </p:cNvSpPr>
          <p:nvPr/>
        </p:nvSpPr>
        <p:spPr>
          <a:xfrm>
            <a:off x="179388" y="1484313"/>
            <a:ext cx="8964612" cy="1800225"/>
          </a:xfrm>
          <a:prstGeom prst="rect">
            <a:avLst/>
          </a:prstGeom>
        </p:spPr>
        <p:txBody>
          <a:bodyPr>
            <a:normAutofit/>
          </a:bodyPr>
          <a:lstStyle/>
          <a:p>
            <a:pPr marL="609600" indent="-609600" eaLnBrk="1" fontAlgn="auto" hangingPunct="1">
              <a:spcBef>
                <a:spcPts val="600"/>
              </a:spcBef>
              <a:spcAft>
                <a:spcPts val="0"/>
              </a:spcAft>
              <a:buClr>
                <a:schemeClr val="tx2"/>
              </a:buClr>
              <a:buSzPct val="73000"/>
              <a:buFont typeface="Wingdings" pitchFamily="2" charset="2"/>
              <a:buNone/>
              <a:defRPr/>
            </a:pPr>
            <a:r>
              <a:rPr lang="en-US" sz="2600" dirty="0">
                <a:latin typeface="+mn-lt"/>
              </a:rPr>
              <a:t>1. </a:t>
            </a:r>
            <a:r>
              <a:rPr lang="en-US" sz="2600" dirty="0" err="1">
                <a:latin typeface="+mn-lt"/>
              </a:rPr>
              <a:t>Pada</a:t>
            </a:r>
            <a:r>
              <a:rPr lang="en-US" sz="2600" dirty="0">
                <a:latin typeface="+mn-lt"/>
              </a:rPr>
              <a:t> </a:t>
            </a:r>
            <a:r>
              <a:rPr lang="en-US" sz="2600" dirty="0" err="1">
                <a:latin typeface="+mn-lt"/>
              </a:rPr>
              <a:t>otot</a:t>
            </a:r>
            <a:r>
              <a:rPr lang="en-US" sz="2600" dirty="0">
                <a:latin typeface="+mn-lt"/>
              </a:rPr>
              <a:t> yang </a:t>
            </a:r>
            <a:r>
              <a:rPr lang="en-US" sz="2600" dirty="0" err="1">
                <a:latin typeface="+mn-lt"/>
              </a:rPr>
              <a:t>kuat</a:t>
            </a:r>
            <a:r>
              <a:rPr lang="en-US" sz="2600" dirty="0">
                <a:latin typeface="+mn-lt"/>
              </a:rPr>
              <a:t>, </a:t>
            </a:r>
            <a:r>
              <a:rPr lang="en-US" sz="2600" dirty="0" err="1">
                <a:latin typeface="+mn-lt"/>
              </a:rPr>
              <a:t>tidak</a:t>
            </a:r>
            <a:r>
              <a:rPr lang="en-US" sz="2600" dirty="0">
                <a:latin typeface="+mn-lt"/>
              </a:rPr>
              <a:t> </a:t>
            </a:r>
            <a:r>
              <a:rPr lang="en-US" sz="2600" dirty="0" err="1">
                <a:latin typeface="+mn-lt"/>
              </a:rPr>
              <a:t>akan</a:t>
            </a:r>
            <a:r>
              <a:rPr lang="en-US" sz="2600" dirty="0">
                <a:latin typeface="+mn-lt"/>
              </a:rPr>
              <a:t> </a:t>
            </a:r>
            <a:r>
              <a:rPr lang="en-US" sz="2600" dirty="0" err="1">
                <a:latin typeface="+mn-lt"/>
              </a:rPr>
              <a:t>mempertahankan</a:t>
            </a:r>
            <a:r>
              <a:rPr lang="en-US" sz="2600" dirty="0">
                <a:latin typeface="+mn-lt"/>
              </a:rPr>
              <a:t>/</a:t>
            </a:r>
            <a:r>
              <a:rPr lang="en-US" sz="2600" dirty="0" err="1">
                <a:latin typeface="+mn-lt"/>
              </a:rPr>
              <a:t>meningkatkan</a:t>
            </a:r>
            <a:r>
              <a:rPr lang="en-US" sz="2600" dirty="0">
                <a:latin typeface="+mn-lt"/>
              </a:rPr>
              <a:t> </a:t>
            </a:r>
            <a:r>
              <a:rPr lang="en-US" sz="2600" dirty="0" err="1">
                <a:latin typeface="+mn-lt"/>
              </a:rPr>
              <a:t>kekuatan</a:t>
            </a:r>
            <a:r>
              <a:rPr lang="en-US" sz="2600" dirty="0">
                <a:latin typeface="+mn-lt"/>
              </a:rPr>
              <a:t> </a:t>
            </a:r>
            <a:r>
              <a:rPr lang="en-US" sz="2600" dirty="0" err="1">
                <a:latin typeface="+mn-lt"/>
              </a:rPr>
              <a:t>otot</a:t>
            </a:r>
            <a:r>
              <a:rPr lang="en-US" sz="2600" dirty="0">
                <a:latin typeface="+mn-lt"/>
              </a:rPr>
              <a:t>.</a:t>
            </a:r>
          </a:p>
          <a:p>
            <a:pPr marL="609600" indent="-609600" eaLnBrk="1" fontAlgn="auto" hangingPunct="1">
              <a:spcBef>
                <a:spcPts val="600"/>
              </a:spcBef>
              <a:spcAft>
                <a:spcPts val="0"/>
              </a:spcAft>
              <a:buClr>
                <a:schemeClr val="tx2"/>
              </a:buClr>
              <a:buSzPct val="73000"/>
              <a:buFont typeface="Wingdings" pitchFamily="2" charset="2"/>
              <a:buNone/>
              <a:defRPr/>
            </a:pPr>
            <a:r>
              <a:rPr lang="en-US" sz="2600" dirty="0">
                <a:latin typeface="+mn-lt"/>
              </a:rPr>
              <a:t>2.	</a:t>
            </a:r>
            <a:r>
              <a:rPr lang="en-US" sz="2600" dirty="0" err="1">
                <a:latin typeface="+mn-lt"/>
              </a:rPr>
              <a:t>Tidak</a:t>
            </a:r>
            <a:r>
              <a:rPr lang="en-US" sz="2600" dirty="0">
                <a:latin typeface="+mn-lt"/>
              </a:rPr>
              <a:t> </a:t>
            </a:r>
            <a:r>
              <a:rPr lang="en-US" sz="2600" dirty="0" err="1">
                <a:latin typeface="+mn-lt"/>
              </a:rPr>
              <a:t>akan</a:t>
            </a:r>
            <a:r>
              <a:rPr lang="en-US" sz="2600" dirty="0">
                <a:latin typeface="+mn-lt"/>
              </a:rPr>
              <a:t> </a:t>
            </a:r>
            <a:r>
              <a:rPr lang="en-US" sz="2600" dirty="0" err="1">
                <a:latin typeface="+mn-lt"/>
              </a:rPr>
              <a:t>mengembangkan</a:t>
            </a:r>
            <a:r>
              <a:rPr lang="en-US" sz="2600" dirty="0">
                <a:latin typeface="+mn-lt"/>
              </a:rPr>
              <a:t> skill/ </a:t>
            </a:r>
            <a:r>
              <a:rPr lang="en-US" sz="2600" dirty="0" err="1">
                <a:latin typeface="+mn-lt"/>
              </a:rPr>
              <a:t>koordinasi</a:t>
            </a:r>
            <a:r>
              <a:rPr lang="en-US" sz="2600" dirty="0">
                <a:latin typeface="+mn-lt"/>
              </a:rPr>
              <a:t> </a:t>
            </a:r>
            <a:r>
              <a:rPr lang="en-US" sz="2600" dirty="0" err="1">
                <a:latin typeface="+mn-lt"/>
              </a:rPr>
              <a:t>kecuali</a:t>
            </a:r>
            <a:r>
              <a:rPr lang="en-US" sz="2600" dirty="0">
                <a:latin typeface="+mn-lt"/>
              </a:rPr>
              <a:t> </a:t>
            </a:r>
            <a:r>
              <a:rPr lang="en-US" sz="2600" dirty="0" err="1">
                <a:latin typeface="+mn-lt"/>
              </a:rPr>
              <a:t>menggunakan</a:t>
            </a:r>
            <a:r>
              <a:rPr lang="en-US" sz="2600" dirty="0">
                <a:latin typeface="+mn-lt"/>
              </a:rPr>
              <a:t> </a:t>
            </a:r>
            <a:r>
              <a:rPr lang="en-US" sz="2600" dirty="0" err="1">
                <a:latin typeface="+mn-lt"/>
              </a:rPr>
              <a:t>pola-pola</a:t>
            </a:r>
            <a:r>
              <a:rPr lang="en-US" sz="2600" dirty="0">
                <a:latin typeface="+mn-lt"/>
              </a:rPr>
              <a:t> </a:t>
            </a:r>
            <a:r>
              <a:rPr lang="en-US" sz="2600" dirty="0" err="1">
                <a:latin typeface="+mn-lt"/>
              </a:rPr>
              <a:t>gerak</a:t>
            </a:r>
            <a:r>
              <a:rPr lang="en-US" sz="2600" dirty="0">
                <a:latin typeface="+mn-lt"/>
              </a:rPr>
              <a:t>.</a:t>
            </a:r>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TotalTime>
  <Words>989</Words>
  <Application>Microsoft Office PowerPoint</Application>
  <PresentationFormat>On-screen Show (4:3)</PresentationFormat>
  <Paragraphs>112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RANGE OF MOTION EXERCISE</vt:lpstr>
      <vt:lpstr>Pendahuluan</vt:lpstr>
      <vt:lpstr>Slide 3</vt:lpstr>
      <vt:lpstr>Slide 4</vt:lpstr>
      <vt:lpstr>DEFINISI LATIHAN ROM</vt:lpstr>
      <vt:lpstr>INDIKASI &amp; TUJUAN LAT. ROM</vt:lpstr>
      <vt:lpstr>B.Active dan Active-Assistive ROM </vt:lpstr>
      <vt:lpstr>Pertimbangan-pertimbangan khusus</vt:lpstr>
      <vt:lpstr>Slide 9</vt:lpstr>
      <vt:lpstr>PENCEGAHAN DAN KONTRAINDIKASI LATIHAN ROM</vt:lpstr>
      <vt:lpstr>Slide 11</vt:lpstr>
      <vt:lpstr>Prosedur ROM Exc</vt:lpstr>
      <vt:lpstr>Plan of care passive ROM</vt:lpstr>
      <vt:lpstr>Plan of care active/active assistive ROM</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RANGE OF MOTION EXERCISE</dc:title>
  <dc:creator>Axioo</dc:creator>
  <cp:lastModifiedBy>Class</cp:lastModifiedBy>
  <cp:revision>2</cp:revision>
  <dcterms:created xsi:type="dcterms:W3CDTF">2013-10-14T01:36:14Z</dcterms:created>
  <dcterms:modified xsi:type="dcterms:W3CDTF">2005-01-03T11:35:38Z</dcterms:modified>
</cp:coreProperties>
</file>