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sldIdLst>
    <p:sldId id="256" r:id="rId2"/>
    <p:sldId id="257" r:id="rId3"/>
    <p:sldId id="323" r:id="rId4"/>
    <p:sldId id="258" r:id="rId5"/>
    <p:sldId id="324" r:id="rId6"/>
    <p:sldId id="259" r:id="rId7"/>
    <p:sldId id="260" r:id="rId8"/>
    <p:sldId id="261" r:id="rId9"/>
    <p:sldId id="262" r:id="rId10"/>
    <p:sldId id="263" r:id="rId11"/>
    <p:sldId id="264" r:id="rId12"/>
    <p:sldId id="265" r:id="rId13"/>
    <p:sldId id="266" r:id="rId14"/>
    <p:sldId id="267" r:id="rId15"/>
    <p:sldId id="268" r:id="rId16"/>
    <p:sldId id="269" r:id="rId17"/>
    <p:sldId id="325" r:id="rId18"/>
    <p:sldId id="326" r:id="rId19"/>
    <p:sldId id="270" r:id="rId20"/>
    <p:sldId id="272" r:id="rId21"/>
    <p:sldId id="273" r:id="rId22"/>
    <p:sldId id="274" r:id="rId23"/>
    <p:sldId id="275" r:id="rId24"/>
    <p:sldId id="276" r:id="rId25"/>
    <p:sldId id="277" r:id="rId26"/>
    <p:sldId id="278" r:id="rId27"/>
    <p:sldId id="279" r:id="rId28"/>
    <p:sldId id="328"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3" r:id="rId51"/>
    <p:sldId id="304" r:id="rId52"/>
    <p:sldId id="305" r:id="rId53"/>
    <p:sldId id="306" r:id="rId54"/>
    <p:sldId id="308" r:id="rId55"/>
    <p:sldId id="329" r:id="rId56"/>
    <p:sldId id="310" r:id="rId57"/>
    <p:sldId id="311" r:id="rId58"/>
    <p:sldId id="312" r:id="rId59"/>
    <p:sldId id="313" r:id="rId60"/>
    <p:sldId id="314" r:id="rId61"/>
    <p:sldId id="315" r:id="rId62"/>
    <p:sldId id="316" r:id="rId63"/>
    <p:sldId id="318" r:id="rId64"/>
    <p:sldId id="319" r:id="rId65"/>
    <p:sldId id="320" r:id="rId66"/>
    <p:sldId id="321" r:id="rId67"/>
    <p:sldId id="322" r:id="rId6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2413" cy="6856413"/>
            <a:chOff x="0" y="0"/>
            <a:chExt cx="5759" cy="4319"/>
          </a:xfrm>
        </p:grpSpPr>
        <p:sp>
          <p:nvSpPr>
            <p:cNvPr id="5" name="Freeform 3"/>
            <p:cNvSpPr>
              <a:spLocks/>
            </p:cNvSpPr>
            <p:nvPr/>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pPr>
                <a:defRPr/>
              </a:pPr>
              <a:endParaRPr lang="id-ID"/>
            </a:p>
          </p:txBody>
        </p:sp>
        <p:grpSp>
          <p:nvGrpSpPr>
            <p:cNvPr id="6" name="Group 4"/>
            <p:cNvGrpSpPr>
              <a:grpSpLocks/>
            </p:cNvGrpSpPr>
            <p:nvPr userDrawn="1"/>
          </p:nvGrpSpPr>
          <p:grpSpPr bwMode="auto">
            <a:xfrm>
              <a:off x="0" y="0"/>
              <a:ext cx="5759" cy="4319"/>
              <a:chOff x="0" y="0"/>
              <a:chExt cx="5759" cy="4319"/>
            </a:xfrm>
          </p:grpSpPr>
          <p:sp>
            <p:nvSpPr>
              <p:cNvPr id="7" name="Freeform 5"/>
              <p:cNvSpPr>
                <a:spLocks/>
              </p:cNvSpPr>
              <p:nvPr/>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id-ID"/>
              </a:p>
            </p:txBody>
          </p:sp>
          <p:sp>
            <p:nvSpPr>
              <p:cNvPr id="8" name="Freeform 6"/>
              <p:cNvSpPr>
                <a:spLocks/>
              </p:cNvSpPr>
              <p:nvPr/>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id-ID"/>
              </a:p>
            </p:txBody>
          </p:sp>
          <p:sp>
            <p:nvSpPr>
              <p:cNvPr id="9" name="Freeform 7"/>
              <p:cNvSpPr>
                <a:spLocks/>
              </p:cNvSpPr>
              <p:nvPr/>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id-ID"/>
              </a:p>
            </p:txBody>
          </p:sp>
          <p:sp>
            <p:nvSpPr>
              <p:cNvPr id="10" name="Freeform 8"/>
              <p:cNvSpPr>
                <a:spLocks/>
              </p:cNvSpPr>
              <p:nvPr/>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id-ID"/>
              </a:p>
            </p:txBody>
          </p:sp>
          <p:sp>
            <p:nvSpPr>
              <p:cNvPr id="11" name="Freeform 9"/>
              <p:cNvSpPr>
                <a:spLocks/>
              </p:cNvSpPr>
              <p:nvPr/>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id-ID"/>
              </a:p>
            </p:txBody>
          </p:sp>
          <p:sp>
            <p:nvSpPr>
              <p:cNvPr id="12" name="Freeform 10"/>
              <p:cNvSpPr>
                <a:spLocks/>
              </p:cNvSpPr>
              <p:nvPr/>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id-ID"/>
              </a:p>
            </p:txBody>
          </p:sp>
          <p:sp>
            <p:nvSpPr>
              <p:cNvPr id="13" name="Freeform 11"/>
              <p:cNvSpPr>
                <a:spLocks/>
              </p:cNvSpPr>
              <p:nvPr/>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id-ID"/>
              </a:p>
            </p:txBody>
          </p:sp>
          <p:sp>
            <p:nvSpPr>
              <p:cNvPr id="14" name="Freeform 12"/>
              <p:cNvSpPr>
                <a:spLocks/>
              </p:cNvSpPr>
              <p:nvPr/>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id-ID"/>
              </a:p>
            </p:txBody>
          </p:sp>
          <p:sp>
            <p:nvSpPr>
              <p:cNvPr id="15" name="Freeform 13"/>
              <p:cNvSpPr>
                <a:spLocks/>
              </p:cNvSpPr>
              <p:nvPr/>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id-ID"/>
              </a:p>
            </p:txBody>
          </p:sp>
          <p:sp>
            <p:nvSpPr>
              <p:cNvPr id="16" name="Freeform 14"/>
              <p:cNvSpPr>
                <a:spLocks/>
              </p:cNvSpPr>
              <p:nvPr/>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id-ID"/>
              </a:p>
            </p:txBody>
          </p:sp>
          <p:sp>
            <p:nvSpPr>
              <p:cNvPr id="17" name="Freeform 15"/>
              <p:cNvSpPr>
                <a:spLocks/>
              </p:cNvSpPr>
              <p:nvPr/>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18" name="Freeform 16"/>
              <p:cNvSpPr>
                <a:spLocks/>
              </p:cNvSpPr>
              <p:nvPr/>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19" name="Freeform 17"/>
              <p:cNvSpPr>
                <a:spLocks/>
              </p:cNvSpPr>
              <p:nvPr/>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20" name="Freeform 18"/>
              <p:cNvSpPr>
                <a:spLocks/>
              </p:cNvSpPr>
              <p:nvPr/>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21" name="Freeform 19"/>
              <p:cNvSpPr>
                <a:spLocks/>
              </p:cNvSpPr>
              <p:nvPr/>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22" name="Freeform 20"/>
              <p:cNvSpPr>
                <a:spLocks/>
              </p:cNvSpPr>
              <p:nvPr/>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23" name="Freeform 21"/>
              <p:cNvSpPr>
                <a:spLocks/>
              </p:cNvSpPr>
              <p:nvPr/>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24" name="Freeform 22"/>
              <p:cNvSpPr>
                <a:spLocks/>
              </p:cNvSpPr>
              <p:nvPr/>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id-ID"/>
              </a:p>
            </p:txBody>
          </p:sp>
          <p:sp>
            <p:nvSpPr>
              <p:cNvPr id="25" name="Freeform 23"/>
              <p:cNvSpPr>
                <a:spLocks/>
              </p:cNvSpPr>
              <p:nvPr/>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id-ID"/>
              </a:p>
            </p:txBody>
          </p:sp>
          <p:sp>
            <p:nvSpPr>
              <p:cNvPr id="26" name="Freeform 24"/>
              <p:cNvSpPr>
                <a:spLocks/>
              </p:cNvSpPr>
              <p:nvPr/>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id-ID"/>
              </a:p>
            </p:txBody>
          </p:sp>
          <p:sp>
            <p:nvSpPr>
              <p:cNvPr id="27" name="Freeform 25"/>
              <p:cNvSpPr>
                <a:spLocks/>
              </p:cNvSpPr>
              <p:nvPr/>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id-ID"/>
              </a:p>
            </p:txBody>
          </p:sp>
          <p:sp>
            <p:nvSpPr>
              <p:cNvPr id="28" name="Freeform 26"/>
              <p:cNvSpPr>
                <a:spLocks/>
              </p:cNvSpPr>
              <p:nvPr/>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29" name="Freeform 27"/>
              <p:cNvSpPr>
                <a:spLocks/>
              </p:cNvSpPr>
              <p:nvPr/>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id-ID"/>
              </a:p>
            </p:txBody>
          </p:sp>
          <p:sp>
            <p:nvSpPr>
              <p:cNvPr id="30" name="Freeform 28"/>
              <p:cNvSpPr>
                <a:spLocks/>
              </p:cNvSpPr>
              <p:nvPr/>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id-ID"/>
              </a:p>
            </p:txBody>
          </p:sp>
          <p:sp>
            <p:nvSpPr>
              <p:cNvPr id="31" name="Freeform 29"/>
              <p:cNvSpPr>
                <a:spLocks/>
              </p:cNvSpPr>
              <p:nvPr/>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id-ID"/>
              </a:p>
            </p:txBody>
          </p:sp>
          <p:grpSp>
            <p:nvGrpSpPr>
              <p:cNvPr id="32" name="Group 30"/>
              <p:cNvGrpSpPr>
                <a:grpSpLocks/>
              </p:cNvGrpSpPr>
              <p:nvPr/>
            </p:nvGrpSpPr>
            <p:grpSpPr bwMode="auto">
              <a:xfrm>
                <a:off x="0" y="0"/>
                <a:ext cx="5758" cy="1045"/>
                <a:chOff x="0" y="0"/>
                <a:chExt cx="5758" cy="1045"/>
              </a:xfrm>
            </p:grpSpPr>
            <p:sp>
              <p:nvSpPr>
                <p:cNvPr id="54"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55"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56"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57"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58"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59"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60"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61"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62"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63"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64"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65"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66"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67"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68"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grpSp>
          <p:grpSp>
            <p:nvGrpSpPr>
              <p:cNvPr id="33" name="Group 46"/>
              <p:cNvGrpSpPr>
                <a:grpSpLocks/>
              </p:cNvGrpSpPr>
              <p:nvPr/>
            </p:nvGrpSpPr>
            <p:grpSpPr bwMode="auto">
              <a:xfrm>
                <a:off x="0" y="558"/>
                <a:ext cx="5758" cy="487"/>
                <a:chOff x="0" y="558"/>
                <a:chExt cx="5758" cy="487"/>
              </a:xfrm>
            </p:grpSpPr>
            <p:sp>
              <p:nvSpPr>
                <p:cNvPr id="52"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pPr>
                    <a:defRPr/>
                  </a:pPr>
                  <a:endParaRPr lang="id-ID"/>
                </a:p>
              </p:txBody>
            </p:sp>
            <p:sp>
              <p:nvSpPr>
                <p:cNvPr id="53"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pPr>
                    <a:defRPr/>
                  </a:pPr>
                  <a:endParaRPr lang="id-ID"/>
                </a:p>
              </p:txBody>
            </p:sp>
          </p:grpSp>
          <p:grpSp>
            <p:nvGrpSpPr>
              <p:cNvPr id="34" name="Group 49"/>
              <p:cNvGrpSpPr>
                <a:grpSpLocks/>
              </p:cNvGrpSpPr>
              <p:nvPr/>
            </p:nvGrpSpPr>
            <p:grpSpPr bwMode="auto">
              <a:xfrm>
                <a:off x="264" y="1039"/>
                <a:ext cx="5200" cy="3280"/>
                <a:chOff x="264" y="1039"/>
                <a:chExt cx="5200" cy="3280"/>
              </a:xfrm>
            </p:grpSpPr>
            <p:sp>
              <p:nvSpPr>
                <p:cNvPr id="43"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44"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45"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46"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47"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48"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49"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50"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51"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grpSp>
          <p:sp>
            <p:nvSpPr>
              <p:cNvPr id="35" name="Freeform 59"/>
              <p:cNvSpPr>
                <a:spLocks/>
              </p:cNvSpPr>
              <p:nvPr/>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36" name="Freeform 60"/>
              <p:cNvSpPr>
                <a:spLocks/>
              </p:cNvSpPr>
              <p:nvPr/>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pPr>
                  <a:defRPr/>
                </a:pPr>
                <a:endParaRPr lang="id-ID"/>
              </a:p>
            </p:txBody>
          </p:sp>
          <p:sp>
            <p:nvSpPr>
              <p:cNvPr id="37" name="Freeform 61"/>
              <p:cNvSpPr>
                <a:spLocks/>
              </p:cNvSpPr>
              <p:nvPr/>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pPr>
                  <a:defRPr/>
                </a:pPr>
                <a:endParaRPr lang="id-ID"/>
              </a:p>
            </p:txBody>
          </p:sp>
          <p:sp>
            <p:nvSpPr>
              <p:cNvPr id="38" name="Freeform 62"/>
              <p:cNvSpPr>
                <a:spLocks/>
              </p:cNvSpPr>
              <p:nvPr/>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pPr>
                  <a:defRPr/>
                </a:pPr>
                <a:endParaRPr lang="id-ID"/>
              </a:p>
            </p:txBody>
          </p:sp>
          <p:sp>
            <p:nvSpPr>
              <p:cNvPr id="39" name="Freeform 63"/>
              <p:cNvSpPr>
                <a:spLocks/>
              </p:cNvSpPr>
              <p:nvPr/>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40" name="Freeform 64"/>
              <p:cNvSpPr>
                <a:spLocks/>
              </p:cNvSpPr>
              <p:nvPr/>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pPr>
                  <a:defRPr/>
                </a:pPr>
                <a:endParaRPr lang="id-ID"/>
              </a:p>
            </p:txBody>
          </p:sp>
          <p:sp>
            <p:nvSpPr>
              <p:cNvPr id="41" name="Freeform 65"/>
              <p:cNvSpPr>
                <a:spLocks/>
              </p:cNvSpPr>
              <p:nvPr/>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pPr>
                  <a:defRPr/>
                </a:pPr>
                <a:endParaRPr lang="id-ID"/>
              </a:p>
            </p:txBody>
          </p:sp>
          <p:sp>
            <p:nvSpPr>
              <p:cNvPr id="42" name="Freeform 66"/>
              <p:cNvSpPr>
                <a:spLocks/>
              </p:cNvSpPr>
              <p:nvPr/>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pPr>
                  <a:defRPr/>
                </a:pPr>
                <a:endParaRPr lang="id-ID"/>
              </a:p>
            </p:txBody>
          </p:sp>
        </p:grpSp>
      </p:grpSp>
      <p:sp>
        <p:nvSpPr>
          <p:cNvPr id="141379" name="Rectangle 67"/>
          <p:cNvSpPr>
            <a:spLocks noGrp="1" noChangeArrowheads="1"/>
          </p:cNvSpPr>
          <p:nvPr>
            <p:ph type="ctrTitle" sz="quarter"/>
          </p:nvPr>
        </p:nvSpPr>
        <p:spPr>
          <a:xfrm>
            <a:off x="455613" y="1920875"/>
            <a:ext cx="8226425" cy="1736725"/>
          </a:xfrm>
        </p:spPr>
        <p:txBody>
          <a:bodyPr anchor="b"/>
          <a:lstStyle>
            <a:lvl1pPr>
              <a:defRPr sz="5400"/>
            </a:lvl1pPr>
          </a:lstStyle>
          <a:p>
            <a:r>
              <a:rPr lang="en-US"/>
              <a:t>Click to edit Master title style</a:t>
            </a:r>
          </a:p>
        </p:txBody>
      </p:sp>
      <p:sp>
        <p:nvSpPr>
          <p:cNvPr id="141380" name="Rectangle 6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a:lvl1pPr>
          </a:lstStyle>
          <a:p>
            <a:pPr>
              <a:defRPr/>
            </a:pPr>
            <a:endParaRPr lang="en-US"/>
          </a:p>
        </p:txBody>
      </p:sp>
      <p:sp>
        <p:nvSpPr>
          <p:cNvPr id="70" name="Rectangle 70"/>
          <p:cNvSpPr>
            <a:spLocks noGrp="1" noChangeArrowheads="1"/>
          </p:cNvSpPr>
          <p:nvPr>
            <p:ph type="ftr" sz="quarter" idx="11"/>
          </p:nvPr>
        </p:nvSpPr>
        <p:spPr/>
        <p:txBody>
          <a:bodyPr/>
          <a:lstStyle>
            <a:lvl1pPr>
              <a:defRPr/>
            </a:lvl1pPr>
          </a:lstStyle>
          <a:p>
            <a:pPr>
              <a:defRPr/>
            </a:pPr>
            <a:endParaRPr lang="en-US"/>
          </a:p>
        </p:txBody>
      </p:sp>
      <p:sp>
        <p:nvSpPr>
          <p:cNvPr id="71" name="Rectangle 71"/>
          <p:cNvSpPr>
            <a:spLocks noGrp="1" noChangeArrowheads="1"/>
          </p:cNvSpPr>
          <p:nvPr>
            <p:ph type="sldNum" sz="quarter" idx="12"/>
          </p:nvPr>
        </p:nvSpPr>
        <p:spPr/>
        <p:txBody>
          <a:bodyPr/>
          <a:lstStyle>
            <a:lvl1pPr>
              <a:defRPr/>
            </a:lvl1pPr>
          </a:lstStyle>
          <a:p>
            <a:pPr>
              <a:defRPr/>
            </a:pPr>
            <a:fld id="{B9A6AD3C-8FAA-4B79-803E-9C267CAD6B3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p>
        </p:txBody>
      </p:sp>
      <p:sp>
        <p:nvSpPr>
          <p:cNvPr id="6" name="Rectangle 70"/>
          <p:cNvSpPr>
            <a:spLocks noGrp="1" noChangeArrowheads="1"/>
          </p:cNvSpPr>
          <p:nvPr>
            <p:ph type="sldNum" sz="quarter" idx="12"/>
          </p:nvPr>
        </p:nvSpPr>
        <p:spPr>
          <a:ln/>
        </p:spPr>
        <p:txBody>
          <a:bodyPr/>
          <a:lstStyle>
            <a:lvl1pPr>
              <a:defRPr/>
            </a:lvl1pPr>
          </a:lstStyle>
          <a:p>
            <a:pPr>
              <a:defRPr/>
            </a:pPr>
            <a:fld id="{425CAA70-BF2E-4FCC-A903-708F33AD3CD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3050"/>
            <a:ext cx="2055813" cy="582295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5613" y="273050"/>
            <a:ext cx="6018212" cy="5822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p>
        </p:txBody>
      </p:sp>
      <p:sp>
        <p:nvSpPr>
          <p:cNvPr id="6" name="Rectangle 70"/>
          <p:cNvSpPr>
            <a:spLocks noGrp="1" noChangeArrowheads="1"/>
          </p:cNvSpPr>
          <p:nvPr>
            <p:ph type="sldNum" sz="quarter" idx="12"/>
          </p:nvPr>
        </p:nvSpPr>
        <p:spPr>
          <a:ln/>
        </p:spPr>
        <p:txBody>
          <a:bodyPr/>
          <a:lstStyle>
            <a:lvl1pPr>
              <a:defRPr/>
            </a:lvl1pPr>
          </a:lstStyle>
          <a:p>
            <a:pPr>
              <a:defRPr/>
            </a:pPr>
            <a:fld id="{445A34D6-9D17-4121-96E6-DBFC7C142A0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p>
        </p:txBody>
      </p:sp>
      <p:sp>
        <p:nvSpPr>
          <p:cNvPr id="6" name="Rectangle 70"/>
          <p:cNvSpPr>
            <a:spLocks noGrp="1" noChangeArrowheads="1"/>
          </p:cNvSpPr>
          <p:nvPr>
            <p:ph type="sldNum" sz="quarter" idx="12"/>
          </p:nvPr>
        </p:nvSpPr>
        <p:spPr>
          <a:ln/>
        </p:spPr>
        <p:txBody>
          <a:bodyPr/>
          <a:lstStyle>
            <a:lvl1pPr>
              <a:defRPr/>
            </a:lvl1pPr>
          </a:lstStyle>
          <a:p>
            <a:pPr>
              <a:defRPr/>
            </a:pPr>
            <a:fld id="{D9BD0CCF-A3A7-49B9-83D4-C7A4B3809F5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p>
        </p:txBody>
      </p:sp>
      <p:sp>
        <p:nvSpPr>
          <p:cNvPr id="6" name="Rectangle 70"/>
          <p:cNvSpPr>
            <a:spLocks noGrp="1" noChangeArrowheads="1"/>
          </p:cNvSpPr>
          <p:nvPr>
            <p:ph type="sldNum" sz="quarter" idx="12"/>
          </p:nvPr>
        </p:nvSpPr>
        <p:spPr>
          <a:ln/>
        </p:spPr>
        <p:txBody>
          <a:bodyPr/>
          <a:lstStyle>
            <a:lvl1pPr>
              <a:defRPr/>
            </a:lvl1pPr>
          </a:lstStyle>
          <a:p>
            <a:pPr>
              <a:defRPr/>
            </a:pPr>
            <a:fld id="{7C3C8CCE-79BE-4A4D-843E-E74074ED5D1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5613" y="1598613"/>
            <a:ext cx="4037012"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5025" y="1598613"/>
            <a:ext cx="40370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68"/>
          <p:cNvSpPr>
            <a:spLocks noGrp="1" noChangeArrowheads="1"/>
          </p:cNvSpPr>
          <p:nvPr>
            <p:ph type="dt" sz="half" idx="10"/>
          </p:nvPr>
        </p:nvSpPr>
        <p:spPr>
          <a:ln/>
        </p:spPr>
        <p:txBody>
          <a:bodyPr/>
          <a:lstStyle>
            <a:lvl1pPr>
              <a:defRPr/>
            </a:lvl1pPr>
          </a:lstStyle>
          <a:p>
            <a:pPr>
              <a:defRPr/>
            </a:pPr>
            <a:endParaRPr lang="en-US"/>
          </a:p>
        </p:txBody>
      </p:sp>
      <p:sp>
        <p:nvSpPr>
          <p:cNvPr id="6" name="Rectangle 69"/>
          <p:cNvSpPr>
            <a:spLocks noGrp="1" noChangeArrowheads="1"/>
          </p:cNvSpPr>
          <p:nvPr>
            <p:ph type="ftr" sz="quarter" idx="11"/>
          </p:nvPr>
        </p:nvSpPr>
        <p:spPr>
          <a:ln/>
        </p:spPr>
        <p:txBody>
          <a:bodyPr/>
          <a:lstStyle>
            <a:lvl1pPr>
              <a:defRPr/>
            </a:lvl1pPr>
          </a:lstStyle>
          <a:p>
            <a:pPr>
              <a:defRPr/>
            </a:pPr>
            <a:endParaRPr lang="en-US"/>
          </a:p>
        </p:txBody>
      </p:sp>
      <p:sp>
        <p:nvSpPr>
          <p:cNvPr id="7" name="Rectangle 70"/>
          <p:cNvSpPr>
            <a:spLocks noGrp="1" noChangeArrowheads="1"/>
          </p:cNvSpPr>
          <p:nvPr>
            <p:ph type="sldNum" sz="quarter" idx="12"/>
          </p:nvPr>
        </p:nvSpPr>
        <p:spPr>
          <a:ln/>
        </p:spPr>
        <p:txBody>
          <a:bodyPr/>
          <a:lstStyle>
            <a:lvl1pPr>
              <a:defRPr/>
            </a:lvl1pPr>
          </a:lstStyle>
          <a:p>
            <a:pPr>
              <a:defRPr/>
            </a:pPr>
            <a:fld id="{FDC6BE08-D5E6-4E72-8B00-3F1D4E2AB4D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68"/>
          <p:cNvSpPr>
            <a:spLocks noGrp="1" noChangeArrowheads="1"/>
          </p:cNvSpPr>
          <p:nvPr>
            <p:ph type="dt" sz="half" idx="10"/>
          </p:nvPr>
        </p:nvSpPr>
        <p:spPr>
          <a:ln/>
        </p:spPr>
        <p:txBody>
          <a:bodyPr/>
          <a:lstStyle>
            <a:lvl1pPr>
              <a:defRPr/>
            </a:lvl1pPr>
          </a:lstStyle>
          <a:p>
            <a:pPr>
              <a:defRPr/>
            </a:pPr>
            <a:endParaRPr lang="en-US"/>
          </a:p>
        </p:txBody>
      </p:sp>
      <p:sp>
        <p:nvSpPr>
          <p:cNvPr id="8" name="Rectangle 69"/>
          <p:cNvSpPr>
            <a:spLocks noGrp="1" noChangeArrowheads="1"/>
          </p:cNvSpPr>
          <p:nvPr>
            <p:ph type="ftr" sz="quarter" idx="11"/>
          </p:nvPr>
        </p:nvSpPr>
        <p:spPr>
          <a:ln/>
        </p:spPr>
        <p:txBody>
          <a:bodyPr/>
          <a:lstStyle>
            <a:lvl1pPr>
              <a:defRPr/>
            </a:lvl1pPr>
          </a:lstStyle>
          <a:p>
            <a:pPr>
              <a:defRPr/>
            </a:pPr>
            <a:endParaRPr lang="en-US"/>
          </a:p>
        </p:txBody>
      </p:sp>
      <p:sp>
        <p:nvSpPr>
          <p:cNvPr id="9" name="Rectangle 70"/>
          <p:cNvSpPr>
            <a:spLocks noGrp="1" noChangeArrowheads="1"/>
          </p:cNvSpPr>
          <p:nvPr>
            <p:ph type="sldNum" sz="quarter" idx="12"/>
          </p:nvPr>
        </p:nvSpPr>
        <p:spPr>
          <a:ln/>
        </p:spPr>
        <p:txBody>
          <a:bodyPr/>
          <a:lstStyle>
            <a:lvl1pPr>
              <a:defRPr/>
            </a:lvl1pPr>
          </a:lstStyle>
          <a:p>
            <a:pPr>
              <a:defRPr/>
            </a:pPr>
            <a:fld id="{135EA5CA-F994-4385-8E59-2D57F9F33AE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68"/>
          <p:cNvSpPr>
            <a:spLocks noGrp="1" noChangeArrowheads="1"/>
          </p:cNvSpPr>
          <p:nvPr>
            <p:ph type="dt" sz="half" idx="10"/>
          </p:nvPr>
        </p:nvSpPr>
        <p:spPr>
          <a:ln/>
        </p:spPr>
        <p:txBody>
          <a:bodyPr/>
          <a:lstStyle>
            <a:lvl1pPr>
              <a:defRPr/>
            </a:lvl1pPr>
          </a:lstStyle>
          <a:p>
            <a:pPr>
              <a:defRPr/>
            </a:pPr>
            <a:endParaRPr lang="en-US"/>
          </a:p>
        </p:txBody>
      </p:sp>
      <p:sp>
        <p:nvSpPr>
          <p:cNvPr id="4" name="Rectangle 69"/>
          <p:cNvSpPr>
            <a:spLocks noGrp="1" noChangeArrowheads="1"/>
          </p:cNvSpPr>
          <p:nvPr>
            <p:ph type="ftr" sz="quarter" idx="11"/>
          </p:nvPr>
        </p:nvSpPr>
        <p:spPr>
          <a:ln/>
        </p:spPr>
        <p:txBody>
          <a:bodyPr/>
          <a:lstStyle>
            <a:lvl1pPr>
              <a:defRPr/>
            </a:lvl1pPr>
          </a:lstStyle>
          <a:p>
            <a:pPr>
              <a:defRPr/>
            </a:pPr>
            <a:endParaRPr lang="en-US"/>
          </a:p>
        </p:txBody>
      </p:sp>
      <p:sp>
        <p:nvSpPr>
          <p:cNvPr id="5" name="Rectangle 70"/>
          <p:cNvSpPr>
            <a:spLocks noGrp="1" noChangeArrowheads="1"/>
          </p:cNvSpPr>
          <p:nvPr>
            <p:ph type="sldNum" sz="quarter" idx="12"/>
          </p:nvPr>
        </p:nvSpPr>
        <p:spPr>
          <a:ln/>
        </p:spPr>
        <p:txBody>
          <a:bodyPr/>
          <a:lstStyle>
            <a:lvl1pPr>
              <a:defRPr/>
            </a:lvl1pPr>
          </a:lstStyle>
          <a:p>
            <a:pPr>
              <a:defRPr/>
            </a:pPr>
            <a:fld id="{8F44306D-79EE-40BA-9539-A23C528A57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8"/>
          <p:cNvSpPr>
            <a:spLocks noGrp="1" noChangeArrowheads="1"/>
          </p:cNvSpPr>
          <p:nvPr>
            <p:ph type="dt" sz="half" idx="10"/>
          </p:nvPr>
        </p:nvSpPr>
        <p:spPr>
          <a:ln/>
        </p:spPr>
        <p:txBody>
          <a:bodyPr/>
          <a:lstStyle>
            <a:lvl1pPr>
              <a:defRPr/>
            </a:lvl1pPr>
          </a:lstStyle>
          <a:p>
            <a:pPr>
              <a:defRPr/>
            </a:pPr>
            <a:endParaRPr lang="en-US"/>
          </a:p>
        </p:txBody>
      </p:sp>
      <p:sp>
        <p:nvSpPr>
          <p:cNvPr id="3" name="Rectangle 69"/>
          <p:cNvSpPr>
            <a:spLocks noGrp="1" noChangeArrowheads="1"/>
          </p:cNvSpPr>
          <p:nvPr>
            <p:ph type="ftr" sz="quarter" idx="11"/>
          </p:nvPr>
        </p:nvSpPr>
        <p:spPr>
          <a:ln/>
        </p:spPr>
        <p:txBody>
          <a:bodyPr/>
          <a:lstStyle>
            <a:lvl1pPr>
              <a:defRPr/>
            </a:lvl1pPr>
          </a:lstStyle>
          <a:p>
            <a:pPr>
              <a:defRPr/>
            </a:pPr>
            <a:endParaRPr lang="en-US"/>
          </a:p>
        </p:txBody>
      </p:sp>
      <p:sp>
        <p:nvSpPr>
          <p:cNvPr id="4" name="Rectangle 70"/>
          <p:cNvSpPr>
            <a:spLocks noGrp="1" noChangeArrowheads="1"/>
          </p:cNvSpPr>
          <p:nvPr>
            <p:ph type="sldNum" sz="quarter" idx="12"/>
          </p:nvPr>
        </p:nvSpPr>
        <p:spPr>
          <a:ln/>
        </p:spPr>
        <p:txBody>
          <a:bodyPr/>
          <a:lstStyle>
            <a:lvl1pPr>
              <a:defRPr/>
            </a:lvl1pPr>
          </a:lstStyle>
          <a:p>
            <a:pPr>
              <a:defRPr/>
            </a:pPr>
            <a:fld id="{41866637-F8F9-48CB-A588-0F45D81C399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p>
        </p:txBody>
      </p:sp>
      <p:sp>
        <p:nvSpPr>
          <p:cNvPr id="6" name="Rectangle 69"/>
          <p:cNvSpPr>
            <a:spLocks noGrp="1" noChangeArrowheads="1"/>
          </p:cNvSpPr>
          <p:nvPr>
            <p:ph type="ftr" sz="quarter" idx="11"/>
          </p:nvPr>
        </p:nvSpPr>
        <p:spPr>
          <a:ln/>
        </p:spPr>
        <p:txBody>
          <a:bodyPr/>
          <a:lstStyle>
            <a:lvl1pPr>
              <a:defRPr/>
            </a:lvl1pPr>
          </a:lstStyle>
          <a:p>
            <a:pPr>
              <a:defRPr/>
            </a:pPr>
            <a:endParaRPr lang="en-US"/>
          </a:p>
        </p:txBody>
      </p:sp>
      <p:sp>
        <p:nvSpPr>
          <p:cNvPr id="7" name="Rectangle 70"/>
          <p:cNvSpPr>
            <a:spLocks noGrp="1" noChangeArrowheads="1"/>
          </p:cNvSpPr>
          <p:nvPr>
            <p:ph type="sldNum" sz="quarter" idx="12"/>
          </p:nvPr>
        </p:nvSpPr>
        <p:spPr>
          <a:ln/>
        </p:spPr>
        <p:txBody>
          <a:bodyPr/>
          <a:lstStyle>
            <a:lvl1pPr>
              <a:defRPr/>
            </a:lvl1pPr>
          </a:lstStyle>
          <a:p>
            <a:pPr>
              <a:defRPr/>
            </a:pPr>
            <a:fld id="{A068E370-1481-4746-9437-6C8289F32EE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p>
        </p:txBody>
      </p:sp>
      <p:sp>
        <p:nvSpPr>
          <p:cNvPr id="6" name="Rectangle 69"/>
          <p:cNvSpPr>
            <a:spLocks noGrp="1" noChangeArrowheads="1"/>
          </p:cNvSpPr>
          <p:nvPr>
            <p:ph type="ftr" sz="quarter" idx="11"/>
          </p:nvPr>
        </p:nvSpPr>
        <p:spPr>
          <a:ln/>
        </p:spPr>
        <p:txBody>
          <a:bodyPr/>
          <a:lstStyle>
            <a:lvl1pPr>
              <a:defRPr/>
            </a:lvl1pPr>
          </a:lstStyle>
          <a:p>
            <a:pPr>
              <a:defRPr/>
            </a:pPr>
            <a:endParaRPr lang="en-US"/>
          </a:p>
        </p:txBody>
      </p:sp>
      <p:sp>
        <p:nvSpPr>
          <p:cNvPr id="7" name="Rectangle 70"/>
          <p:cNvSpPr>
            <a:spLocks noGrp="1" noChangeArrowheads="1"/>
          </p:cNvSpPr>
          <p:nvPr>
            <p:ph type="sldNum" sz="quarter" idx="12"/>
          </p:nvPr>
        </p:nvSpPr>
        <p:spPr>
          <a:ln/>
        </p:spPr>
        <p:txBody>
          <a:bodyPr/>
          <a:lstStyle>
            <a:lvl1pPr>
              <a:defRPr/>
            </a:lvl1pPr>
          </a:lstStyle>
          <a:p>
            <a:pPr>
              <a:defRPr/>
            </a:pPr>
            <a:fld id="{C5F3EEAF-EBAA-4E1A-B251-3BD237CC1DC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3529"/>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2413" cy="6856413"/>
            <a:chOff x="0" y="0"/>
            <a:chExt cx="5759" cy="4319"/>
          </a:xfrm>
        </p:grpSpPr>
        <p:sp>
          <p:nvSpPr>
            <p:cNvPr id="140291" name="Freeform 3"/>
            <p:cNvSpPr>
              <a:spLocks/>
            </p:cNvSpPr>
            <p:nvPr userDrawn="1"/>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pPr>
                <a:defRPr/>
              </a:pPr>
              <a:endParaRPr lang="id-ID"/>
            </a:p>
          </p:txBody>
        </p:sp>
        <p:grpSp>
          <p:nvGrpSpPr>
            <p:cNvPr id="1033" name="Group 4"/>
            <p:cNvGrpSpPr>
              <a:grpSpLocks/>
            </p:cNvGrpSpPr>
            <p:nvPr userDrawn="1"/>
          </p:nvGrpSpPr>
          <p:grpSpPr bwMode="auto">
            <a:xfrm>
              <a:off x="0" y="0"/>
              <a:ext cx="5759" cy="4319"/>
              <a:chOff x="0" y="0"/>
              <a:chExt cx="5759" cy="4319"/>
            </a:xfrm>
          </p:grpSpPr>
          <p:sp>
            <p:nvSpPr>
              <p:cNvPr id="140293" name="Freeform 5"/>
              <p:cNvSpPr>
                <a:spLocks/>
              </p:cNvSpPr>
              <p:nvPr userDrawn="1"/>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id-ID"/>
              </a:p>
            </p:txBody>
          </p:sp>
          <p:sp>
            <p:nvSpPr>
              <p:cNvPr id="140294" name="Freeform 6"/>
              <p:cNvSpPr>
                <a:spLocks/>
              </p:cNvSpPr>
              <p:nvPr userDrawn="1"/>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id-ID"/>
              </a:p>
            </p:txBody>
          </p:sp>
          <p:sp>
            <p:nvSpPr>
              <p:cNvPr id="140295" name="Freeform 7"/>
              <p:cNvSpPr>
                <a:spLocks/>
              </p:cNvSpPr>
              <p:nvPr userDrawn="1"/>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id-ID"/>
              </a:p>
            </p:txBody>
          </p:sp>
          <p:sp>
            <p:nvSpPr>
              <p:cNvPr id="140296" name="Freeform 8"/>
              <p:cNvSpPr>
                <a:spLocks/>
              </p:cNvSpPr>
              <p:nvPr userDrawn="1"/>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id-ID"/>
              </a:p>
            </p:txBody>
          </p:sp>
          <p:sp>
            <p:nvSpPr>
              <p:cNvPr id="140297" name="Freeform 9"/>
              <p:cNvSpPr>
                <a:spLocks/>
              </p:cNvSpPr>
              <p:nvPr userDrawn="1"/>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id-ID"/>
              </a:p>
            </p:txBody>
          </p:sp>
          <p:sp>
            <p:nvSpPr>
              <p:cNvPr id="140298" name="Freeform 10"/>
              <p:cNvSpPr>
                <a:spLocks/>
              </p:cNvSpPr>
              <p:nvPr userDrawn="1"/>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id-ID"/>
              </a:p>
            </p:txBody>
          </p:sp>
          <p:sp>
            <p:nvSpPr>
              <p:cNvPr id="140299" name="Freeform 11"/>
              <p:cNvSpPr>
                <a:spLocks/>
              </p:cNvSpPr>
              <p:nvPr userDrawn="1"/>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id-ID"/>
              </a:p>
            </p:txBody>
          </p:sp>
          <p:sp>
            <p:nvSpPr>
              <p:cNvPr id="140300" name="Freeform 12"/>
              <p:cNvSpPr>
                <a:spLocks/>
              </p:cNvSpPr>
              <p:nvPr userDrawn="1"/>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id-ID"/>
              </a:p>
            </p:txBody>
          </p:sp>
          <p:sp>
            <p:nvSpPr>
              <p:cNvPr id="140301" name="Freeform 13"/>
              <p:cNvSpPr>
                <a:spLocks/>
              </p:cNvSpPr>
              <p:nvPr userDrawn="1"/>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id-ID"/>
              </a:p>
            </p:txBody>
          </p:sp>
          <p:sp>
            <p:nvSpPr>
              <p:cNvPr id="140302" name="Freeform 14"/>
              <p:cNvSpPr>
                <a:spLocks/>
              </p:cNvSpPr>
              <p:nvPr userDrawn="1"/>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id-ID"/>
              </a:p>
            </p:txBody>
          </p:sp>
          <p:sp>
            <p:nvSpPr>
              <p:cNvPr id="140303" name="Freeform 15"/>
              <p:cNvSpPr>
                <a:spLocks/>
              </p:cNvSpPr>
              <p:nvPr userDrawn="1"/>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140304" name="Freeform 16"/>
              <p:cNvSpPr>
                <a:spLocks/>
              </p:cNvSpPr>
              <p:nvPr userDrawn="1"/>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140305" name="Freeform 17"/>
              <p:cNvSpPr>
                <a:spLocks/>
              </p:cNvSpPr>
              <p:nvPr userDrawn="1"/>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140306" name="Freeform 18"/>
              <p:cNvSpPr>
                <a:spLocks/>
              </p:cNvSpPr>
              <p:nvPr userDrawn="1"/>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140307" name="Freeform 19"/>
              <p:cNvSpPr>
                <a:spLocks/>
              </p:cNvSpPr>
              <p:nvPr userDrawn="1"/>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140308" name="Freeform 20"/>
              <p:cNvSpPr>
                <a:spLocks/>
              </p:cNvSpPr>
              <p:nvPr userDrawn="1"/>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140309" name="Freeform 21"/>
              <p:cNvSpPr>
                <a:spLocks/>
              </p:cNvSpPr>
              <p:nvPr userDrawn="1"/>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140310" name="Freeform 22"/>
              <p:cNvSpPr>
                <a:spLocks/>
              </p:cNvSpPr>
              <p:nvPr userDrawn="1"/>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id-ID"/>
              </a:p>
            </p:txBody>
          </p:sp>
          <p:sp>
            <p:nvSpPr>
              <p:cNvPr id="140311" name="Freeform 23"/>
              <p:cNvSpPr>
                <a:spLocks/>
              </p:cNvSpPr>
              <p:nvPr userDrawn="1"/>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id-ID"/>
              </a:p>
            </p:txBody>
          </p:sp>
          <p:sp>
            <p:nvSpPr>
              <p:cNvPr id="140312" name="Freeform 24"/>
              <p:cNvSpPr>
                <a:spLocks/>
              </p:cNvSpPr>
              <p:nvPr userDrawn="1"/>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id-ID"/>
              </a:p>
            </p:txBody>
          </p:sp>
          <p:sp>
            <p:nvSpPr>
              <p:cNvPr id="140313" name="Freeform 25"/>
              <p:cNvSpPr>
                <a:spLocks/>
              </p:cNvSpPr>
              <p:nvPr userDrawn="1"/>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id-ID"/>
              </a:p>
            </p:txBody>
          </p:sp>
          <p:sp>
            <p:nvSpPr>
              <p:cNvPr id="140314" name="Freeform 26"/>
              <p:cNvSpPr>
                <a:spLocks/>
              </p:cNvSpPr>
              <p:nvPr userDrawn="1"/>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140315" name="Freeform 27"/>
              <p:cNvSpPr>
                <a:spLocks/>
              </p:cNvSpPr>
              <p:nvPr userDrawn="1"/>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id-ID"/>
              </a:p>
            </p:txBody>
          </p:sp>
          <p:sp>
            <p:nvSpPr>
              <p:cNvPr id="140316" name="Freeform 28"/>
              <p:cNvSpPr>
                <a:spLocks/>
              </p:cNvSpPr>
              <p:nvPr userDrawn="1"/>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id-ID"/>
              </a:p>
            </p:txBody>
          </p:sp>
          <p:sp>
            <p:nvSpPr>
              <p:cNvPr id="140317" name="Freeform 29"/>
              <p:cNvSpPr>
                <a:spLocks/>
              </p:cNvSpPr>
              <p:nvPr userDrawn="1"/>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id-ID"/>
              </a:p>
            </p:txBody>
          </p:sp>
          <p:grpSp>
            <p:nvGrpSpPr>
              <p:cNvPr id="1059" name="Group 30"/>
              <p:cNvGrpSpPr>
                <a:grpSpLocks/>
              </p:cNvGrpSpPr>
              <p:nvPr userDrawn="1"/>
            </p:nvGrpSpPr>
            <p:grpSpPr bwMode="auto">
              <a:xfrm>
                <a:off x="0" y="0"/>
                <a:ext cx="5758" cy="1045"/>
                <a:chOff x="0" y="0"/>
                <a:chExt cx="5758" cy="1045"/>
              </a:xfrm>
            </p:grpSpPr>
            <p:sp>
              <p:nvSpPr>
                <p:cNvPr id="140319"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140320"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140321"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140322"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140323"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140324"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140325"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140326"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140327"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140328"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140329"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140330"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140331"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140332"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sp>
              <p:nvSpPr>
                <p:cNvPr id="140333"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id-ID"/>
                </a:p>
              </p:txBody>
            </p:sp>
          </p:grpSp>
          <p:grpSp>
            <p:nvGrpSpPr>
              <p:cNvPr id="1060" name="Group 46"/>
              <p:cNvGrpSpPr>
                <a:grpSpLocks/>
              </p:cNvGrpSpPr>
              <p:nvPr userDrawn="1"/>
            </p:nvGrpSpPr>
            <p:grpSpPr bwMode="auto">
              <a:xfrm>
                <a:off x="0" y="558"/>
                <a:ext cx="5758" cy="487"/>
                <a:chOff x="0" y="558"/>
                <a:chExt cx="5758" cy="487"/>
              </a:xfrm>
            </p:grpSpPr>
            <p:sp>
              <p:nvSpPr>
                <p:cNvPr id="140335"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pPr>
                    <a:defRPr/>
                  </a:pPr>
                  <a:endParaRPr lang="id-ID"/>
                </a:p>
              </p:txBody>
            </p:sp>
            <p:sp>
              <p:nvSpPr>
                <p:cNvPr id="140336"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pPr>
                    <a:defRPr/>
                  </a:pPr>
                  <a:endParaRPr lang="id-ID"/>
                </a:p>
              </p:txBody>
            </p:sp>
          </p:grpSp>
          <p:grpSp>
            <p:nvGrpSpPr>
              <p:cNvPr id="1061" name="Group 49"/>
              <p:cNvGrpSpPr>
                <a:grpSpLocks/>
              </p:cNvGrpSpPr>
              <p:nvPr userDrawn="1"/>
            </p:nvGrpSpPr>
            <p:grpSpPr bwMode="auto">
              <a:xfrm>
                <a:off x="264" y="1039"/>
                <a:ext cx="5200" cy="3280"/>
                <a:chOff x="264" y="1039"/>
                <a:chExt cx="5200" cy="3280"/>
              </a:xfrm>
            </p:grpSpPr>
            <p:sp>
              <p:nvSpPr>
                <p:cNvPr id="140338"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140339"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140340"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140341"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140342"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140343"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140344"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140345"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140346"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grpSp>
          <p:sp>
            <p:nvSpPr>
              <p:cNvPr id="140347" name="Freeform 59"/>
              <p:cNvSpPr>
                <a:spLocks/>
              </p:cNvSpPr>
              <p:nvPr userDrawn="1"/>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140348" name="Freeform 60"/>
              <p:cNvSpPr>
                <a:spLocks/>
              </p:cNvSpPr>
              <p:nvPr userDrawn="1"/>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pPr>
                  <a:defRPr/>
                </a:pPr>
                <a:endParaRPr lang="id-ID"/>
              </a:p>
            </p:txBody>
          </p:sp>
          <p:sp>
            <p:nvSpPr>
              <p:cNvPr id="140349" name="Freeform 61"/>
              <p:cNvSpPr>
                <a:spLocks/>
              </p:cNvSpPr>
              <p:nvPr userDrawn="1"/>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pPr>
                  <a:defRPr/>
                </a:pPr>
                <a:endParaRPr lang="id-ID"/>
              </a:p>
            </p:txBody>
          </p:sp>
          <p:sp>
            <p:nvSpPr>
              <p:cNvPr id="140350" name="Freeform 62"/>
              <p:cNvSpPr>
                <a:spLocks/>
              </p:cNvSpPr>
              <p:nvPr userDrawn="1"/>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pPr>
                  <a:defRPr/>
                </a:pPr>
                <a:endParaRPr lang="id-ID"/>
              </a:p>
            </p:txBody>
          </p:sp>
          <p:sp>
            <p:nvSpPr>
              <p:cNvPr id="140351" name="Freeform 63"/>
              <p:cNvSpPr>
                <a:spLocks/>
              </p:cNvSpPr>
              <p:nvPr userDrawn="1"/>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140352" name="Freeform 64"/>
              <p:cNvSpPr>
                <a:spLocks/>
              </p:cNvSpPr>
              <p:nvPr userDrawn="1"/>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pPr>
                  <a:defRPr/>
                </a:pPr>
                <a:endParaRPr lang="id-ID"/>
              </a:p>
            </p:txBody>
          </p:sp>
          <p:sp>
            <p:nvSpPr>
              <p:cNvPr id="140353" name="Freeform 65"/>
              <p:cNvSpPr>
                <a:spLocks/>
              </p:cNvSpPr>
              <p:nvPr userDrawn="1"/>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pPr>
                  <a:defRPr/>
                </a:pPr>
                <a:endParaRPr lang="id-ID"/>
              </a:p>
            </p:txBody>
          </p:sp>
          <p:sp>
            <p:nvSpPr>
              <p:cNvPr id="140354" name="Freeform 66"/>
              <p:cNvSpPr>
                <a:spLocks/>
              </p:cNvSpPr>
              <p:nvPr userDrawn="1"/>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pPr>
                  <a:defRPr/>
                </a:pPr>
                <a:endParaRPr lang="id-ID"/>
              </a:p>
            </p:txBody>
          </p:sp>
        </p:grpSp>
      </p:grpSp>
      <p:sp>
        <p:nvSpPr>
          <p:cNvPr id="140355" name="Rectangle 67"/>
          <p:cNvSpPr>
            <a:spLocks noGrp="1" noChangeArrowheads="1"/>
          </p:cNvSpPr>
          <p:nvPr>
            <p:ph type="title"/>
          </p:nvPr>
        </p:nvSpPr>
        <p:spPr bwMode="auto">
          <a:xfrm>
            <a:off x="455613" y="273050"/>
            <a:ext cx="8226425"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40356" name="Rectangle 68"/>
          <p:cNvSpPr>
            <a:spLocks noGrp="1" noChangeArrowheads="1"/>
          </p:cNvSpPr>
          <p:nvPr>
            <p:ph type="dt" sz="half" idx="2"/>
          </p:nvPr>
        </p:nvSpPr>
        <p:spPr bwMode="auto">
          <a:xfrm>
            <a:off x="455613"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Arial" charset="0"/>
              </a:defRPr>
            </a:lvl1pPr>
          </a:lstStyle>
          <a:p>
            <a:pPr>
              <a:defRPr/>
            </a:pPr>
            <a:endParaRPr lang="en-US"/>
          </a:p>
        </p:txBody>
      </p:sp>
      <p:sp>
        <p:nvSpPr>
          <p:cNvPr id="140357" name="Rectangle 69"/>
          <p:cNvSpPr>
            <a:spLocks noGrp="1" noChangeArrowheads="1"/>
          </p:cNvSpPr>
          <p:nvPr>
            <p:ph type="ftr" sz="quarter" idx="3"/>
          </p:nvPr>
        </p:nvSpPr>
        <p:spPr bwMode="auto">
          <a:xfrm>
            <a:off x="3124200" y="6242050"/>
            <a:ext cx="28956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Arial" charset="0"/>
              </a:defRPr>
            </a:lvl1pPr>
          </a:lstStyle>
          <a:p>
            <a:pPr>
              <a:defRPr/>
            </a:pPr>
            <a:endParaRPr lang="en-US"/>
          </a:p>
        </p:txBody>
      </p:sp>
      <p:sp>
        <p:nvSpPr>
          <p:cNvPr id="140358" name="Rectangle 70"/>
          <p:cNvSpPr>
            <a:spLocks noGrp="1" noChangeArrowheads="1"/>
          </p:cNvSpPr>
          <p:nvPr>
            <p:ph type="sldNum" sz="quarter" idx="4"/>
          </p:nvPr>
        </p:nvSpPr>
        <p:spPr bwMode="auto">
          <a:xfrm>
            <a:off x="6553200"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Arial" charset="0"/>
              </a:defRPr>
            </a:lvl1pPr>
          </a:lstStyle>
          <a:p>
            <a:pPr>
              <a:defRPr/>
            </a:pPr>
            <a:fld id="{BCF8158F-8155-4A0E-BFAF-A2582A12EF0F}" type="slidenum">
              <a:rPr lang="en-US"/>
              <a:pPr>
                <a:defRPr/>
              </a:pPr>
              <a:t>‹#›</a:t>
            </a:fld>
            <a:endParaRPr lang="en-US"/>
          </a:p>
        </p:txBody>
      </p:sp>
      <p:sp>
        <p:nvSpPr>
          <p:cNvPr id="140359" name="Rectangle 71"/>
          <p:cNvSpPr>
            <a:spLocks noGrp="1" noChangeArrowheads="1"/>
          </p:cNvSpPr>
          <p:nvPr>
            <p:ph type="body" idx="1"/>
          </p:nvPr>
        </p:nvSpPr>
        <p:spPr bwMode="auto">
          <a:xfrm>
            <a:off x="455613" y="1598613"/>
            <a:ext cx="8226425" cy="4497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94"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SzPct val="115000"/>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115000"/>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5613" y="2049463"/>
            <a:ext cx="8226425" cy="1736725"/>
          </a:xfrm>
        </p:spPr>
        <p:txBody>
          <a:bodyPr/>
          <a:lstStyle/>
          <a:p>
            <a:pPr eaLnBrk="1" hangingPunct="1">
              <a:defRPr/>
            </a:pPr>
            <a:r>
              <a:rPr lang="en-US" smtClean="0"/>
              <a:t>RESISTANCE EXERCISE</a:t>
            </a:r>
            <a:r>
              <a:rPr lang="en-US" b="1" smtClean="0"/>
              <a:t/>
            </a:r>
            <a:br>
              <a:rPr lang="en-US" b="1" smtClean="0"/>
            </a:br>
            <a:endParaRPr lang="en-US" b="1" smtClean="0"/>
          </a:p>
        </p:txBody>
      </p:sp>
      <p:sp>
        <p:nvSpPr>
          <p:cNvPr id="2051" name="Rectangle 3"/>
          <p:cNvSpPr>
            <a:spLocks noGrp="1" noChangeArrowheads="1"/>
          </p:cNvSpPr>
          <p:nvPr>
            <p:ph type="subTitle" idx="1"/>
          </p:nvPr>
        </p:nvSpPr>
        <p:spPr>
          <a:xfrm>
            <a:off x="1371600" y="4941888"/>
            <a:ext cx="6400800" cy="696912"/>
          </a:xfrm>
        </p:spPr>
        <p:txBody>
          <a:bodyPr/>
          <a:lstStyle/>
          <a:p>
            <a:pPr eaLnBrk="1" hangingPunct="1">
              <a:defRPr/>
            </a:pPr>
            <a:r>
              <a:rPr lang="en-US" dirty="0" smtClean="0"/>
              <a:t>LENNY</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55613" y="0"/>
            <a:ext cx="8226425" cy="1125538"/>
          </a:xfrm>
        </p:spPr>
        <p:txBody>
          <a:bodyPr/>
          <a:lstStyle/>
          <a:p>
            <a:pPr eaLnBrk="1" hangingPunct="1">
              <a:defRPr/>
            </a:pPr>
            <a:r>
              <a:rPr lang="en-US" smtClean="0"/>
              <a:t>Tujuan (2)</a:t>
            </a:r>
          </a:p>
        </p:txBody>
      </p:sp>
      <p:sp>
        <p:nvSpPr>
          <p:cNvPr id="145411" name="Rectangle 3"/>
          <p:cNvSpPr>
            <a:spLocks noGrp="1" noChangeArrowheads="1"/>
          </p:cNvSpPr>
          <p:nvPr>
            <p:ph type="body" idx="1"/>
          </p:nvPr>
        </p:nvSpPr>
        <p:spPr>
          <a:xfrm>
            <a:off x="0" y="1196975"/>
            <a:ext cx="9144000" cy="5472113"/>
          </a:xfrm>
        </p:spPr>
        <p:txBody>
          <a:bodyPr/>
          <a:lstStyle/>
          <a:p>
            <a:pPr algn="just" eaLnBrk="1" hangingPunct="1">
              <a:buFont typeface="Wingdings" pitchFamily="2" charset="2"/>
              <a:buNone/>
              <a:defRPr/>
            </a:pPr>
            <a:r>
              <a:rPr lang="en-US" smtClean="0"/>
              <a:t>Tujuan secara spesifik adalah :</a:t>
            </a:r>
          </a:p>
          <a:p>
            <a:pPr algn="just" eaLnBrk="1" hangingPunct="1">
              <a:buFont typeface="Wingdings" pitchFamily="2" charset="2"/>
              <a:buNone/>
              <a:defRPr/>
            </a:pPr>
            <a:r>
              <a:rPr lang="en-US" smtClean="0"/>
              <a:t>A. Meningkatkan Strength (Kekuatan)</a:t>
            </a:r>
          </a:p>
          <a:p>
            <a:pPr algn="just" eaLnBrk="1" hangingPunct="1">
              <a:buFont typeface="Wingdings" pitchFamily="2" charset="2"/>
              <a:buNone/>
              <a:defRPr/>
            </a:pPr>
            <a:r>
              <a:rPr lang="en-US" smtClean="0"/>
              <a:t>	1. 	Strength  </a:t>
            </a:r>
            <a:r>
              <a:rPr lang="en-US" smtClean="0">
                <a:sym typeface="Wingdings" pitchFamily="2" charset="2"/>
              </a:rPr>
              <a:t> </a:t>
            </a:r>
            <a:r>
              <a:rPr lang="en-US" smtClean="0"/>
              <a:t>mengarah kpd output tenaga 	dr kontraksi otot &amp; secara langsung 	berhubungan dgn jumlah tension yg 	dihasilkan oleh kontraksi otot.</a:t>
            </a:r>
          </a:p>
          <a:p>
            <a:pPr algn="just" eaLnBrk="1" hangingPunct="1">
              <a:buFont typeface="Wingdings" pitchFamily="2" charset="2"/>
              <a:buNone/>
              <a:defRPr/>
            </a:pPr>
            <a:r>
              <a:rPr lang="en-US" smtClean="0"/>
              <a:t>	2.	Meningkatkan strength otot, kontraksi 	harus diberi beban/resisten 	sehingga 	meningkatkan level tension </a:t>
            </a:r>
            <a:r>
              <a:rPr lang="en-US" smtClean="0">
                <a:sym typeface="Wingdings" pitchFamily="2" charset="2"/>
              </a:rPr>
              <a:t> </a:t>
            </a:r>
            <a:r>
              <a:rPr lang="en-US" smtClean="0"/>
              <a:t> 	hipertropi &amp; rekruitmen serabut otot.</a:t>
            </a:r>
          </a:p>
          <a:p>
            <a:pPr eaLnBrk="1" hangingPunct="1">
              <a:defRPr/>
            </a:pP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55613" y="188913"/>
            <a:ext cx="8226425" cy="1008062"/>
          </a:xfrm>
        </p:spPr>
        <p:txBody>
          <a:bodyPr/>
          <a:lstStyle/>
          <a:p>
            <a:pPr eaLnBrk="1" hangingPunct="1">
              <a:defRPr/>
            </a:pPr>
            <a:r>
              <a:rPr lang="en-US" smtClean="0"/>
              <a:t>Tujuan (3)</a:t>
            </a:r>
          </a:p>
        </p:txBody>
      </p:sp>
      <p:sp>
        <p:nvSpPr>
          <p:cNvPr id="146435" name="Rectangle 3"/>
          <p:cNvSpPr>
            <a:spLocks noGrp="1" noChangeArrowheads="1"/>
          </p:cNvSpPr>
          <p:nvPr>
            <p:ph type="body" idx="1"/>
          </p:nvPr>
        </p:nvSpPr>
        <p:spPr>
          <a:xfrm>
            <a:off x="0" y="1268413"/>
            <a:ext cx="9144000" cy="5589587"/>
          </a:xfrm>
        </p:spPr>
        <p:txBody>
          <a:bodyPr/>
          <a:lstStyle/>
          <a:p>
            <a:pPr algn="just" eaLnBrk="1" hangingPunct="1">
              <a:buFont typeface="Wingdings" pitchFamily="2" charset="2"/>
              <a:buNone/>
              <a:defRPr/>
            </a:pPr>
            <a:r>
              <a:rPr lang="en-US" smtClean="0"/>
              <a:t>B. Meningkatkan Muscular Endurance (Daya Tahan Otot)</a:t>
            </a:r>
          </a:p>
          <a:p>
            <a:pPr algn="just" eaLnBrk="1" hangingPunct="1">
              <a:buFont typeface="Wingdings" pitchFamily="2" charset="2"/>
              <a:buNone/>
              <a:defRPr/>
            </a:pPr>
            <a:r>
              <a:rPr lang="en-US" smtClean="0"/>
              <a:t>	1. 	Endurance </a:t>
            </a:r>
            <a:r>
              <a:rPr lang="en-US" smtClean="0">
                <a:sym typeface="Wingdings" pitchFamily="2" charset="2"/>
              </a:rPr>
              <a:t> </a:t>
            </a:r>
            <a:r>
              <a:rPr lang="en-US" smtClean="0"/>
              <a:t>kemampuan melakukan 	repetitive exercise dgn low-intensity dlm 	periode waktu lama.</a:t>
            </a:r>
          </a:p>
          <a:p>
            <a:pPr algn="just" eaLnBrk="1" hangingPunct="1">
              <a:buFont typeface="Wingdings" pitchFamily="2" charset="2"/>
              <a:buNone/>
              <a:defRPr/>
            </a:pPr>
            <a:r>
              <a:rPr lang="en-US" smtClean="0"/>
              <a:t>	2.	Muscular endurance ditingkatkan melalui 	exercise 	dgn resisten ringan selama 	beberapa kali 	pengulangan.</a:t>
            </a:r>
          </a:p>
          <a:p>
            <a:pPr algn="just" eaLnBrk="1" hangingPunct="1">
              <a:buFont typeface="Wingdings" pitchFamily="2" charset="2"/>
              <a:buNone/>
              <a:defRPr/>
            </a:pPr>
            <a:r>
              <a:rPr lang="en-US" smtClean="0"/>
              <a:t>	3.	Didesain untuk meningkatkan strength </a:t>
            </a:r>
            <a:r>
              <a:rPr lang="en-US" smtClean="0">
                <a:sym typeface="Wingdings" pitchFamily="2" charset="2"/>
              </a:rPr>
              <a:t> 	</a:t>
            </a:r>
            <a:r>
              <a:rPr lang="en-US" smtClean="0"/>
              <a:t>meningkatkan muscular endurance.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455613" y="0"/>
            <a:ext cx="8226425" cy="981075"/>
          </a:xfrm>
        </p:spPr>
        <p:txBody>
          <a:bodyPr/>
          <a:lstStyle/>
          <a:p>
            <a:pPr eaLnBrk="1" hangingPunct="1">
              <a:defRPr/>
            </a:pPr>
            <a:r>
              <a:rPr lang="en-US" smtClean="0"/>
              <a:t>Tujuan (4)</a:t>
            </a:r>
          </a:p>
        </p:txBody>
      </p:sp>
      <p:sp>
        <p:nvSpPr>
          <p:cNvPr id="147459" name="Rectangle 3"/>
          <p:cNvSpPr>
            <a:spLocks noGrp="1" noChangeArrowheads="1"/>
          </p:cNvSpPr>
          <p:nvPr>
            <p:ph type="body" idx="1"/>
          </p:nvPr>
        </p:nvSpPr>
        <p:spPr>
          <a:xfrm>
            <a:off x="0" y="1196975"/>
            <a:ext cx="9144000" cy="5661025"/>
          </a:xfrm>
        </p:spPr>
        <p:txBody>
          <a:bodyPr/>
          <a:lstStyle/>
          <a:p>
            <a:pPr algn="just" eaLnBrk="1" hangingPunct="1">
              <a:lnSpc>
                <a:spcPct val="80000"/>
              </a:lnSpc>
              <a:buFont typeface="Wingdings" pitchFamily="2" charset="2"/>
              <a:buNone/>
              <a:defRPr/>
            </a:pPr>
            <a:r>
              <a:rPr lang="en-US" sz="2800" smtClean="0"/>
              <a:t>	</a:t>
            </a:r>
            <a:r>
              <a:rPr lang="en-US" smtClean="0"/>
              <a:t>4. 	Dlm beberapa situasi , akan lebih 	tepat 	mengaplikasikan program resistance 	exercise yg akan meningkatkan muscular 	endurance dibanding strength. 	</a:t>
            </a:r>
          </a:p>
          <a:p>
            <a:pPr algn="just" eaLnBrk="1" hangingPunct="1">
              <a:lnSpc>
                <a:spcPct val="80000"/>
              </a:lnSpc>
              <a:buFont typeface="Wingdings" pitchFamily="2" charset="2"/>
              <a:buNone/>
              <a:defRPr/>
            </a:pPr>
            <a:r>
              <a:rPr lang="en-US" smtClean="0"/>
              <a:t>		Contoh pd kondisi injuri knee akut atau 	kronis, dynamic exercise dgn resisten 	ringan &amp; 	repetisi lebih banyak akan 	lebih nyaman &amp; iritasi sendi lebih kecil 	dibanding dynamic exercise dgn resisten 	berat.</a:t>
            </a:r>
          </a:p>
          <a:p>
            <a:pPr algn="just" eaLnBrk="1" hangingPunct="1">
              <a:lnSpc>
                <a:spcPct val="80000"/>
              </a:lnSpc>
              <a:buFont typeface="Wingdings" pitchFamily="2" charset="2"/>
              <a:buNone/>
              <a:defRPr/>
            </a:pPr>
            <a:r>
              <a:rPr lang="en-US" smtClean="0"/>
              <a:t>	5.	Total body endurance dpt ditingkatkan 	melalui exercise dgn low-intensity dlm 	waktu lama.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eaLnBrk="1" hangingPunct="1">
              <a:defRPr/>
            </a:pPr>
            <a:r>
              <a:rPr lang="en-US" smtClean="0"/>
              <a:t>Tujuan (5)</a:t>
            </a:r>
          </a:p>
        </p:txBody>
      </p:sp>
      <p:sp>
        <p:nvSpPr>
          <p:cNvPr id="148483" name="Rectangle 3"/>
          <p:cNvSpPr>
            <a:spLocks noGrp="1" noChangeArrowheads="1"/>
          </p:cNvSpPr>
          <p:nvPr>
            <p:ph type="body" idx="1"/>
          </p:nvPr>
        </p:nvSpPr>
        <p:spPr>
          <a:xfrm>
            <a:off x="0" y="1598613"/>
            <a:ext cx="9144000" cy="5259387"/>
          </a:xfrm>
        </p:spPr>
        <p:txBody>
          <a:bodyPr/>
          <a:lstStyle/>
          <a:p>
            <a:pPr algn="just" eaLnBrk="1" hangingPunct="1">
              <a:buFont typeface="Wingdings" pitchFamily="2" charset="2"/>
              <a:buNone/>
              <a:defRPr/>
            </a:pPr>
            <a:r>
              <a:rPr lang="en-US" smtClean="0"/>
              <a:t>C. Meningkatkan Power (Tenaga)</a:t>
            </a:r>
          </a:p>
          <a:p>
            <a:pPr algn="just" eaLnBrk="1" hangingPunct="1">
              <a:buFont typeface="Wingdings" pitchFamily="2" charset="2"/>
              <a:buNone/>
              <a:defRPr/>
            </a:pPr>
            <a:r>
              <a:rPr lang="en-US" smtClean="0"/>
              <a:t>	1. 	Power </a:t>
            </a:r>
            <a:r>
              <a:rPr lang="en-US" smtClean="0">
                <a:sym typeface="Wingdings" pitchFamily="2" charset="2"/>
              </a:rPr>
              <a:t> </a:t>
            </a:r>
            <a:r>
              <a:rPr lang="en-US" smtClean="0"/>
              <a:t>pengukuran muscle 	performance 	&amp; didefinisikan sebagai 	kerja/unit 	waktu 	(force x distance/ time).</a:t>
            </a:r>
          </a:p>
          <a:p>
            <a:pPr algn="just" eaLnBrk="1" hangingPunct="1">
              <a:buFont typeface="Wingdings" pitchFamily="2" charset="2"/>
              <a:buNone/>
              <a:defRPr/>
            </a:pPr>
            <a:r>
              <a:rPr lang="en-US" smtClean="0"/>
              <a:t>	2.	Kecepatan pd saat otot berkontraksi &amp;  	timbulnya force sepanjang ROM &amp; dan 	hubungan antara kecepatan &amp; force 	adalah dua faktor yg mempengaruhi 	power.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3"/>
          <p:cNvSpPr>
            <a:spLocks noGrp="1" noChangeArrowheads="1"/>
          </p:cNvSpPr>
          <p:nvPr>
            <p:ph type="body" idx="1"/>
          </p:nvPr>
        </p:nvSpPr>
        <p:spPr>
          <a:xfrm>
            <a:off x="179388" y="188913"/>
            <a:ext cx="8964612" cy="6480175"/>
          </a:xfrm>
        </p:spPr>
        <p:txBody>
          <a:bodyPr/>
          <a:lstStyle/>
          <a:p>
            <a:pPr algn="just" eaLnBrk="1" hangingPunct="1">
              <a:defRPr/>
            </a:pPr>
            <a:r>
              <a:rPr lang="en-US" smtClean="0"/>
              <a:t>Dynamic exercise dilakukan dgn resisten dlm suatu interval waktu, </a:t>
            </a:r>
            <a:r>
              <a:rPr lang="en-US" smtClean="0">
                <a:sym typeface="Wingdings" pitchFamily="2" charset="2"/>
              </a:rPr>
              <a:t> </a:t>
            </a:r>
            <a:r>
              <a:rPr lang="en-US" smtClean="0"/>
              <a:t>power akan meningkat.</a:t>
            </a:r>
          </a:p>
          <a:p>
            <a:pPr algn="just" eaLnBrk="1" hangingPunct="1">
              <a:defRPr/>
            </a:pPr>
            <a:r>
              <a:rPr lang="en-US" smtClean="0"/>
              <a:t>Power dpt ditingkatkan dgn beban berat &amp;  repetisi kecil atau beban ringan &amp; repetisi besar sampai pd titik kelelahan otot.</a:t>
            </a:r>
          </a:p>
          <a:p>
            <a:pPr algn="just" eaLnBrk="1" hangingPunct="1">
              <a:defRPr/>
            </a:pPr>
            <a:r>
              <a:rPr lang="en-US" smtClean="0"/>
              <a:t>Beberapa literatur </a:t>
            </a:r>
            <a:r>
              <a:rPr lang="en-US" i="1" smtClean="0"/>
              <a:t>sport medicine</a:t>
            </a:r>
            <a:r>
              <a:rPr lang="en-US" smtClean="0"/>
              <a:t> &amp; </a:t>
            </a:r>
            <a:r>
              <a:rPr lang="en-US" i="1" smtClean="0"/>
              <a:t>physical education</a:t>
            </a:r>
            <a:r>
              <a:rPr lang="en-US" smtClean="0"/>
              <a:t>, istilah power digunakan utk menggambarkan aktivitas otot pd high-intensity yg timbul dlm periode waktu singkat (10-20 detik) sampai pd titik kelelahan otot.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p:cNvSpPr>
            <a:spLocks noGrp="1" noChangeArrowheads="1"/>
          </p:cNvSpPr>
          <p:nvPr>
            <p:ph type="body" idx="1"/>
          </p:nvPr>
        </p:nvSpPr>
        <p:spPr>
          <a:xfrm>
            <a:off x="0" y="1125538"/>
            <a:ext cx="9144000" cy="4535487"/>
          </a:xfrm>
        </p:spPr>
        <p:txBody>
          <a:bodyPr/>
          <a:lstStyle/>
          <a:p>
            <a:pPr marL="609600" indent="-609600" eaLnBrk="1" hangingPunct="1">
              <a:lnSpc>
                <a:spcPct val="80000"/>
              </a:lnSpc>
              <a:defRPr/>
            </a:pPr>
            <a:r>
              <a:rPr lang="en-US" smtClean="0"/>
              <a:t>Meskipun deskripsi ini tertentu pada aktivitas fisik, tidak tepat utk membatasi istilah power hanya pd aktivitas otot yg bersifat exsplosive high-effort.</a:t>
            </a:r>
          </a:p>
          <a:p>
            <a:pPr marL="609600" indent="-609600" eaLnBrk="1" hangingPunct="1">
              <a:lnSpc>
                <a:spcPct val="80000"/>
              </a:lnSpc>
              <a:defRPr/>
            </a:pPr>
            <a:r>
              <a:rPr lang="en-US" smtClean="0"/>
              <a:t>Beberapa penulis menyebut exercise dgn high-intensity pd interval waktu pendek adalah anaerobic power &amp; exercise dgn low-intensity pd interval waktu lama adalah aerobic power.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type="body" idx="1"/>
          </p:nvPr>
        </p:nvSpPr>
        <p:spPr>
          <a:xfrm>
            <a:off x="0" y="765175"/>
            <a:ext cx="9144000" cy="5256213"/>
          </a:xfrm>
        </p:spPr>
        <p:txBody>
          <a:bodyPr/>
          <a:lstStyle/>
          <a:p>
            <a:pPr algn="just" eaLnBrk="1" hangingPunct="1">
              <a:lnSpc>
                <a:spcPct val="80000"/>
              </a:lnSpc>
              <a:defRPr/>
            </a:pPr>
            <a:r>
              <a:rPr lang="en-US" smtClean="0"/>
              <a:t>Perbedaan terjadi karena :</a:t>
            </a:r>
          </a:p>
          <a:p>
            <a:pPr algn="just" eaLnBrk="1" hangingPunct="1">
              <a:lnSpc>
                <a:spcPct val="80000"/>
              </a:lnSpc>
              <a:buFont typeface="Wingdings" pitchFamily="2" charset="2"/>
              <a:buNone/>
              <a:defRPr/>
            </a:pPr>
            <a:r>
              <a:rPr lang="en-US" smtClean="0"/>
              <a:t>	(1)	Serabut otot tipe II (phasic, fast-twitch) 	yg 	menghasilkan tegangan besar dlm 	waktu 	singkat,mengarah kpd aktivitas metabolik 	anaerob &amp; cepat lelah.</a:t>
            </a:r>
          </a:p>
          <a:p>
            <a:pPr algn="just" eaLnBrk="1" hangingPunct="1">
              <a:lnSpc>
                <a:spcPct val="80000"/>
              </a:lnSpc>
              <a:buFont typeface="Wingdings" pitchFamily="2" charset="2"/>
              <a:buNone/>
              <a:defRPr/>
            </a:pPr>
            <a:r>
              <a:rPr lang="en-US" smtClean="0"/>
              <a:t>	(2)	Serabut otot tipe I (tonic, slow-twitch) yg 	menghasilkan tegangan lebih 	kecil ttp dpt 	berkontraksi dlm waktu lama. 	Serabut ini 	mengarah kpd 	aktivitas metabolik aerobik 	&amp; lambat 	lelah.</a:t>
            </a:r>
          </a:p>
          <a:p>
            <a:pPr algn="just" eaLnBrk="1" hangingPunct="1">
              <a:lnSpc>
                <a:spcPct val="80000"/>
              </a:lnSpc>
              <a:defRPr/>
            </a:pP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3"/>
          <p:cNvSpPr>
            <a:spLocks noGrp="1" noChangeArrowheads="1"/>
          </p:cNvSpPr>
          <p:nvPr>
            <p:ph type="body" idx="1"/>
          </p:nvPr>
        </p:nvSpPr>
        <p:spPr>
          <a:xfrm>
            <a:off x="179388" y="549275"/>
            <a:ext cx="8785225" cy="6119813"/>
          </a:xfrm>
        </p:spPr>
        <p:txBody>
          <a:bodyPr/>
          <a:lstStyle/>
          <a:p>
            <a:pPr eaLnBrk="1" hangingPunct="1">
              <a:lnSpc>
                <a:spcPct val="80000"/>
              </a:lnSpc>
              <a:defRPr/>
            </a:pPr>
            <a:r>
              <a:rPr lang="en-US" smtClean="0"/>
              <a:t>Otot tersusun atas serabut phasic &amp; tonic.</a:t>
            </a:r>
          </a:p>
          <a:p>
            <a:pPr eaLnBrk="1" hangingPunct="1">
              <a:lnSpc>
                <a:spcPct val="80000"/>
              </a:lnSpc>
              <a:buFont typeface="Wingdings" pitchFamily="2" charset="2"/>
              <a:buNone/>
              <a:defRPr/>
            </a:pPr>
            <a:r>
              <a:rPr lang="en-US" smtClean="0"/>
              <a:t>	(1)	Beberapa otot mempunyai distribusi 	serabut tonic lebih banyak &amp; yg lain 	lebih banyak serabut phasic.</a:t>
            </a:r>
          </a:p>
          <a:p>
            <a:pPr eaLnBrk="1" hangingPunct="1">
              <a:lnSpc>
                <a:spcPct val="80000"/>
              </a:lnSpc>
              <a:buFont typeface="Wingdings" pitchFamily="2" charset="2"/>
              <a:buNone/>
              <a:defRPr/>
            </a:pPr>
            <a:r>
              <a:rPr lang="en-US" smtClean="0"/>
              <a:t>	(2)	Ini akan mengarah kepada diferensiasi 	&amp; 	spesialisasi pada otot. </a:t>
            </a:r>
          </a:p>
          <a:p>
            <a:pPr eaLnBrk="1" hangingPunct="1">
              <a:lnSpc>
                <a:spcPct val="80000"/>
              </a:lnSpc>
              <a:buFont typeface="Wingdings" pitchFamily="2" charset="2"/>
              <a:buNone/>
              <a:defRPr/>
            </a:pPr>
            <a:r>
              <a:rPr lang="en-US" smtClean="0"/>
              <a:t>		Sebagai 	contoh, distribusi serabut otot  	tipe I (tonic) lebih banyak ditemukan pd 	otot postural dgn level rendah, tegangan 	otot 	konstan &amp; terus menerus utk 	mempertahankan postur melawan 	gravitasi atau stabilisasi melawan beban 	berulang.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3"/>
          <p:cNvSpPr>
            <a:spLocks noGrp="1" noChangeArrowheads="1"/>
          </p:cNvSpPr>
          <p:nvPr>
            <p:ph type="body" idx="1"/>
          </p:nvPr>
        </p:nvSpPr>
        <p:spPr>
          <a:xfrm>
            <a:off x="455613" y="1598613"/>
            <a:ext cx="8437562" cy="4497387"/>
          </a:xfrm>
        </p:spPr>
        <p:txBody>
          <a:bodyPr/>
          <a:lstStyle/>
          <a:p>
            <a:pPr algn="just" eaLnBrk="1" hangingPunct="1">
              <a:defRPr/>
            </a:pPr>
            <a:r>
              <a:rPr lang="en-US" smtClean="0"/>
              <a:t>Proporsi motor unit pd serabut otot tipe II (phasic) lebih banyak ditemukan pd otot yg menghasilkan tegangan besar seperti pd kontraksi otot utk mengangkat badan saat memanjat.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noChangeArrowheads="1"/>
          </p:cNvSpPr>
          <p:nvPr>
            <p:ph type="body" idx="1"/>
          </p:nvPr>
        </p:nvSpPr>
        <p:spPr>
          <a:xfrm>
            <a:off x="455613" y="765175"/>
            <a:ext cx="8226425" cy="5330825"/>
          </a:xfrm>
        </p:spPr>
        <p:txBody>
          <a:bodyPr/>
          <a:lstStyle/>
          <a:p>
            <a:pPr marL="609600" indent="-609600" algn="just" eaLnBrk="1" hangingPunct="1">
              <a:lnSpc>
                <a:spcPct val="80000"/>
              </a:lnSpc>
              <a:defRPr/>
            </a:pPr>
            <a:r>
              <a:rPr lang="en-US" smtClean="0"/>
              <a:t>Program resistance exercise dpt didesain utk diferensiasi tipe serabut pada otot dgn rekruitmen secara selektif melalui kontrol intensitas &amp; kecepatan latihan.	</a:t>
            </a:r>
          </a:p>
          <a:p>
            <a:pPr marL="609600" indent="-609600" algn="just" eaLnBrk="1" hangingPunct="1">
              <a:lnSpc>
                <a:spcPct val="80000"/>
              </a:lnSpc>
              <a:defRPr/>
            </a:pPr>
            <a:r>
              <a:rPr lang="en-US" smtClean="0"/>
              <a:t>FT’s harus dpt mengevaluasi setiap situasi klinis &amp; mendesain program latihan sesuai dgn kebutuhan setiap pasien.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5613" y="0"/>
            <a:ext cx="8226425" cy="836613"/>
          </a:xfrm>
        </p:spPr>
        <p:txBody>
          <a:bodyPr/>
          <a:lstStyle/>
          <a:p>
            <a:pPr eaLnBrk="1" hangingPunct="1">
              <a:defRPr/>
            </a:pPr>
            <a:r>
              <a:rPr lang="en-US" smtClean="0"/>
              <a:t>Pendahuluan</a:t>
            </a:r>
          </a:p>
        </p:txBody>
      </p:sp>
      <p:sp>
        <p:nvSpPr>
          <p:cNvPr id="12291" name="Rectangle 3"/>
          <p:cNvSpPr>
            <a:spLocks noGrp="1" noChangeArrowheads="1"/>
          </p:cNvSpPr>
          <p:nvPr>
            <p:ph type="body" idx="1"/>
          </p:nvPr>
        </p:nvSpPr>
        <p:spPr>
          <a:xfrm>
            <a:off x="0" y="908050"/>
            <a:ext cx="8964613" cy="5949950"/>
          </a:xfrm>
        </p:spPr>
        <p:txBody>
          <a:bodyPr/>
          <a:lstStyle/>
          <a:p>
            <a:pPr algn="just" eaLnBrk="1" hangingPunct="1">
              <a:defRPr/>
            </a:pPr>
            <a:r>
              <a:rPr lang="en-US" smtClean="0"/>
              <a:t>Aplikasi resisten pd otot yg berkontraksi </a:t>
            </a:r>
            <a:r>
              <a:rPr lang="en-US" smtClean="0">
                <a:sym typeface="Wingdings" pitchFamily="2" charset="2"/>
              </a:rPr>
              <a:t> </a:t>
            </a:r>
            <a:r>
              <a:rPr lang="en-US" smtClean="0"/>
              <a:t>otot lebih kuat dlm beberapa waktu. </a:t>
            </a:r>
          </a:p>
          <a:p>
            <a:pPr algn="just" eaLnBrk="1" hangingPunct="1">
              <a:defRPr/>
            </a:pPr>
            <a:r>
              <a:rPr lang="en-US" smtClean="0"/>
              <a:t>Perubahan &amp; adaptasi otot </a:t>
            </a:r>
            <a:r>
              <a:rPr lang="en-US" smtClean="0">
                <a:sym typeface="Wingdings" pitchFamily="2" charset="2"/>
              </a:rPr>
              <a:t> </a:t>
            </a:r>
            <a:r>
              <a:rPr lang="en-US" smtClean="0"/>
              <a:t>kemampuan metabolisme otot bersifat overload yg progresif. </a:t>
            </a:r>
          </a:p>
          <a:p>
            <a:pPr algn="just" eaLnBrk="1" hangingPunct="1">
              <a:defRPr/>
            </a:pPr>
            <a:r>
              <a:rPr lang="en-US" smtClean="0"/>
              <a:t>Jaringan kontraktil otot lebih kuat </a:t>
            </a:r>
            <a:r>
              <a:rPr lang="en-US" smtClean="0">
                <a:sym typeface="Wingdings" pitchFamily="2" charset="2"/>
              </a:rPr>
              <a:t> </a:t>
            </a:r>
            <a:r>
              <a:rPr lang="en-US" smtClean="0"/>
              <a:t> hipertropi serabut otot &amp; peningkatan rekruitmen motor unit otot. </a:t>
            </a:r>
          </a:p>
          <a:p>
            <a:pPr algn="just" eaLnBrk="1" hangingPunct="1">
              <a:defRPr/>
            </a:pPr>
            <a:r>
              <a:rPr lang="en-US" smtClean="0"/>
              <a:t>Kekuatan otot meningkat, respon kardio vaskuler otot meningkat </a:t>
            </a:r>
            <a:r>
              <a:rPr lang="en-US" smtClean="0">
                <a:sym typeface="Wingdings" pitchFamily="2" charset="2"/>
              </a:rPr>
              <a:t> </a:t>
            </a:r>
            <a:r>
              <a:rPr lang="en-US" smtClean="0"/>
              <a:t>daya tahan &amp; kekuatan meningkat.</a:t>
            </a:r>
          </a:p>
          <a:p>
            <a:pPr eaLnBrk="1" hangingPunct="1">
              <a:defRPr/>
            </a:pPr>
            <a:r>
              <a:rPr lang="en-US" smtClean="0"/>
              <a:t>	</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eaLnBrk="1" hangingPunct="1">
              <a:defRPr/>
            </a:pPr>
            <a:r>
              <a:rPr lang="en-US" smtClean="0"/>
              <a:t>A.	Pencegahan</a:t>
            </a:r>
          </a:p>
        </p:txBody>
      </p:sp>
      <p:sp>
        <p:nvSpPr>
          <p:cNvPr id="154627" name="Rectangle 3"/>
          <p:cNvSpPr>
            <a:spLocks noGrp="1" noChangeArrowheads="1"/>
          </p:cNvSpPr>
          <p:nvPr>
            <p:ph type="body" idx="1"/>
          </p:nvPr>
        </p:nvSpPr>
        <p:spPr/>
        <p:txBody>
          <a:bodyPr/>
          <a:lstStyle/>
          <a:p>
            <a:pPr marL="990600" lvl="1" indent="-533400" algn="just" eaLnBrk="1" hangingPunct="1">
              <a:buFont typeface="Wingdings" pitchFamily="2" charset="2"/>
              <a:buAutoNum type="arabicPeriod"/>
              <a:defRPr/>
            </a:pPr>
            <a:r>
              <a:rPr lang="en-US" sz="3200" dirty="0" smtClean="0"/>
              <a:t>Kondisi cardiovascular</a:t>
            </a:r>
          </a:p>
          <a:p>
            <a:pPr marL="609600" indent="-609600" algn="just" eaLnBrk="1" hangingPunct="1">
              <a:buFont typeface="Wingdings" pitchFamily="2" charset="2"/>
              <a:buNone/>
              <a:defRPr/>
            </a:pPr>
            <a:r>
              <a:rPr lang="en-US" dirty="0" smtClean="0"/>
              <a:t>		Valsava’s maneuver, yaitu terjadinya 	penutupan glottis saat melakukan 	ekspirasi, harus dihindari selama 	melakukan resistance exercise. </a:t>
            </a:r>
          </a:p>
          <a:p>
            <a:pPr marL="609600" indent="-609600" algn="just" eaLnBrk="1" hangingPunct="1">
              <a:buFont typeface="Wingdings" pitchFamily="2" charset="2"/>
              <a:buNone/>
              <a:defRPr/>
            </a:pPr>
            <a:r>
              <a:rPr lang="en-US" dirty="0" smtClean="0"/>
              <a:t>		Ketika seseorang memaksakan untuk 	melakukan &amp; berusaha dlm waktu 	lama, gejala tersebut dpt timbul.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Rectangle 3"/>
          <p:cNvSpPr>
            <a:spLocks noGrp="1" noChangeArrowheads="1"/>
          </p:cNvSpPr>
          <p:nvPr>
            <p:ph type="body" idx="1"/>
          </p:nvPr>
        </p:nvSpPr>
        <p:spPr>
          <a:xfrm>
            <a:off x="179388" y="404813"/>
            <a:ext cx="8964612" cy="6119812"/>
          </a:xfrm>
        </p:spPr>
        <p:txBody>
          <a:bodyPr/>
          <a:lstStyle/>
          <a:p>
            <a:pPr marL="609600" indent="-609600" algn="just" eaLnBrk="1" hangingPunct="1">
              <a:lnSpc>
                <a:spcPct val="90000"/>
              </a:lnSpc>
              <a:buFont typeface="Wingdings" pitchFamily="2" charset="2"/>
              <a:buNone/>
              <a:defRPr/>
            </a:pPr>
            <a:r>
              <a:rPr lang="en-US" smtClean="0"/>
              <a:t>Gambaran rangkaian tersebut adalah :</a:t>
            </a:r>
          </a:p>
          <a:p>
            <a:pPr marL="609600" indent="-609600" algn="just" eaLnBrk="1" hangingPunct="1">
              <a:lnSpc>
                <a:spcPct val="90000"/>
              </a:lnSpc>
              <a:buFont typeface="Wingdings" pitchFamily="2" charset="2"/>
              <a:buNone/>
              <a:defRPr/>
            </a:pPr>
            <a:r>
              <a:rPr lang="en-US" smtClean="0"/>
              <a:t>inspirasi dalam-penutupan glottis-kontraksi otot</a:t>
            </a:r>
          </a:p>
          <a:p>
            <a:pPr marL="609600" indent="-609600" algn="just" eaLnBrk="1" hangingPunct="1">
              <a:lnSpc>
                <a:spcPct val="90000"/>
              </a:lnSpc>
              <a:buFont typeface="Wingdings" pitchFamily="2" charset="2"/>
              <a:buNone/>
              <a:defRPr/>
            </a:pPr>
            <a:r>
              <a:rPr lang="en-US" smtClean="0"/>
              <a:t>abdominal-peningkatan tekanan intrathoracic &amp;</a:t>
            </a:r>
          </a:p>
          <a:p>
            <a:pPr marL="609600" indent="-609600" algn="just" eaLnBrk="1" hangingPunct="1">
              <a:lnSpc>
                <a:spcPct val="90000"/>
              </a:lnSpc>
              <a:buFont typeface="Wingdings" pitchFamily="2" charset="2"/>
              <a:buNone/>
              <a:defRPr/>
            </a:pPr>
            <a:r>
              <a:rPr lang="en-US" smtClean="0"/>
              <a:t>intraabdominal-penurunan aliran darah vena ke</a:t>
            </a:r>
          </a:p>
          <a:p>
            <a:pPr marL="609600" indent="-609600" algn="just" eaLnBrk="1" hangingPunct="1">
              <a:lnSpc>
                <a:spcPct val="90000"/>
              </a:lnSpc>
              <a:buFont typeface="Wingdings" pitchFamily="2" charset="2"/>
              <a:buNone/>
              <a:defRPr/>
            </a:pPr>
            <a:r>
              <a:rPr lang="en-US" smtClean="0"/>
              <a:t>jantung-penurunan-cardiac output-penurunan</a:t>
            </a:r>
          </a:p>
          <a:p>
            <a:pPr marL="609600" indent="-609600" algn="just" eaLnBrk="1" hangingPunct="1">
              <a:lnSpc>
                <a:spcPct val="90000"/>
              </a:lnSpc>
              <a:buFont typeface="Wingdings" pitchFamily="2" charset="2"/>
              <a:buNone/>
              <a:defRPr/>
            </a:pPr>
            <a:r>
              <a:rPr lang="en-US" smtClean="0"/>
              <a:t>tekanan arteri darah-peningkatkan hearth rate.</a:t>
            </a:r>
          </a:p>
          <a:p>
            <a:pPr marL="609600" indent="-609600" algn="just" eaLnBrk="1" hangingPunct="1">
              <a:lnSpc>
                <a:spcPct val="90000"/>
              </a:lnSpc>
              <a:buFont typeface="Wingdings" pitchFamily="2" charset="2"/>
              <a:buNone/>
              <a:defRPr/>
            </a:pPr>
            <a:r>
              <a:rPr lang="en-US" smtClean="0"/>
              <a:t>Ketika usaha ekspirasi berakhir, peningkatan</a:t>
            </a:r>
          </a:p>
          <a:p>
            <a:pPr marL="609600" indent="-609600" algn="just" eaLnBrk="1" hangingPunct="1">
              <a:lnSpc>
                <a:spcPct val="90000"/>
              </a:lnSpc>
              <a:buFont typeface="Wingdings" pitchFamily="2" charset="2"/>
              <a:buNone/>
              <a:defRPr/>
            </a:pPr>
            <a:r>
              <a:rPr lang="en-US" smtClean="0"/>
              <a:t>yang nyata tekanan darah sampai 200 mmHg</a:t>
            </a:r>
          </a:p>
          <a:p>
            <a:pPr marL="609600" indent="-609600" algn="just" eaLnBrk="1" hangingPunct="1">
              <a:lnSpc>
                <a:spcPct val="90000"/>
              </a:lnSpc>
              <a:buFont typeface="Wingdings" pitchFamily="2" charset="2"/>
              <a:buNone/>
              <a:defRPr/>
            </a:pPr>
            <a:r>
              <a:rPr lang="en-US" smtClean="0"/>
              <a:t>atau lebih. Ini akan mempercepat aliran darah</a:t>
            </a:r>
          </a:p>
          <a:p>
            <a:pPr marL="609600" indent="-609600" algn="just" eaLnBrk="1" hangingPunct="1">
              <a:lnSpc>
                <a:spcPct val="90000"/>
              </a:lnSpc>
              <a:buFont typeface="Wingdings" pitchFamily="2" charset="2"/>
              <a:buNone/>
              <a:defRPr/>
            </a:pPr>
            <a:r>
              <a:rPr lang="en-US" smtClean="0"/>
              <a:t>vena ke jantung &amp; memperkuat kontraksi</a:t>
            </a:r>
          </a:p>
          <a:p>
            <a:pPr marL="609600" indent="-609600" algn="just" eaLnBrk="1" hangingPunct="1">
              <a:lnSpc>
                <a:spcPct val="90000"/>
              </a:lnSpc>
              <a:buFont typeface="Wingdings" pitchFamily="2" charset="2"/>
              <a:buNone/>
              <a:defRPr/>
            </a:pPr>
            <a:r>
              <a:rPr lang="en-US" smtClean="0"/>
              <a:t>jantung.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3"/>
          <p:cNvSpPr>
            <a:spLocks noGrp="1" noChangeArrowheads="1"/>
          </p:cNvSpPr>
          <p:nvPr>
            <p:ph type="body" idx="1"/>
          </p:nvPr>
        </p:nvSpPr>
        <p:spPr>
          <a:xfrm>
            <a:off x="179388" y="260350"/>
            <a:ext cx="8785225" cy="6337300"/>
          </a:xfrm>
        </p:spPr>
        <p:txBody>
          <a:bodyPr/>
          <a:lstStyle/>
          <a:p>
            <a:pPr marL="609600" indent="-609600" eaLnBrk="1" hangingPunct="1">
              <a:buFont typeface="Wingdings" pitchFamily="2" charset="2"/>
              <a:buNone/>
              <a:defRPr/>
            </a:pPr>
            <a:r>
              <a:rPr lang="en-US" smtClean="0"/>
              <a:t>Signifikansi latihan</a:t>
            </a:r>
          </a:p>
          <a:p>
            <a:pPr marL="609600" indent="-609600" eaLnBrk="1" hangingPunct="1">
              <a:buFont typeface="Wingdings" pitchFamily="2" charset="2"/>
              <a:buAutoNum type="arabicParenBoth"/>
              <a:defRPr/>
            </a:pPr>
            <a:r>
              <a:rPr lang="en-US" smtClean="0"/>
              <a:t>Valsava’s maneuver harus dicegah selama latihan </a:t>
            </a:r>
            <a:r>
              <a:rPr lang="en-US" smtClean="0">
                <a:sym typeface="Wingdings" pitchFamily="2" charset="2"/>
              </a:rPr>
              <a:t> </a:t>
            </a:r>
            <a:r>
              <a:rPr lang="en-US" smtClean="0"/>
              <a:t>tekanan abnormal pd sistem kardiovaskular&amp; dinding perut dpt dicegah.</a:t>
            </a:r>
          </a:p>
          <a:p>
            <a:pPr marL="609600" indent="-609600" eaLnBrk="1" hangingPunct="1">
              <a:buFont typeface="Wingdings" pitchFamily="2" charset="2"/>
              <a:buAutoNum type="arabicParenBoth"/>
              <a:defRPr/>
            </a:pPr>
            <a:r>
              <a:rPr lang="en-US" smtClean="0"/>
              <a:t>Pasien resiko tinggi</a:t>
            </a:r>
          </a:p>
          <a:p>
            <a:pPr marL="609600" indent="-609600" eaLnBrk="1" hangingPunct="1">
              <a:buFont typeface="Wingdings" pitchFamily="2" charset="2"/>
              <a:buNone/>
              <a:defRPr/>
            </a:pPr>
            <a:r>
              <a:rPr lang="en-US" smtClean="0"/>
              <a:t>	(a) Pasien dgn riwayat kardiovaskular 		  (cerebro-vascular accident, infark 		  	  myocardiac atau hipertensi).</a:t>
            </a:r>
          </a:p>
          <a:p>
            <a:pPr marL="609600" indent="-609600" eaLnBrk="1" hangingPunct="1">
              <a:buFont typeface="Wingdings" pitchFamily="2" charset="2"/>
              <a:buNone/>
              <a:defRPr/>
            </a:pPr>
            <a:r>
              <a:rPr lang="en-US" smtClean="0"/>
              <a:t>	(b)Pasien geriatri</a:t>
            </a:r>
          </a:p>
          <a:p>
            <a:pPr marL="609600" indent="-609600" eaLnBrk="1" hangingPunct="1">
              <a:buFont typeface="Wingdings" pitchFamily="2" charset="2"/>
              <a:buNone/>
              <a:defRPr/>
            </a:pPr>
            <a:r>
              <a:rPr lang="en-US" smtClean="0"/>
              <a:t>	(c)Pasien post-bedah abdomen/	herniasi pd 	 dinding abdomen.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3"/>
          <p:cNvSpPr>
            <a:spLocks noGrp="1" noChangeArrowheads="1"/>
          </p:cNvSpPr>
          <p:nvPr>
            <p:ph type="body" idx="1"/>
          </p:nvPr>
        </p:nvSpPr>
        <p:spPr>
          <a:xfrm>
            <a:off x="250825" y="549275"/>
            <a:ext cx="8713788" cy="5975350"/>
          </a:xfrm>
        </p:spPr>
        <p:txBody>
          <a:bodyPr/>
          <a:lstStyle/>
          <a:p>
            <a:pPr marL="609600" indent="-609600" eaLnBrk="1" hangingPunct="1">
              <a:buFont typeface="Wingdings" pitchFamily="2" charset="2"/>
              <a:buNone/>
              <a:defRPr/>
            </a:pPr>
            <a:r>
              <a:rPr lang="en-US" smtClean="0"/>
              <a:t>Pencegahan Valsava’s maneuver selama</a:t>
            </a:r>
          </a:p>
          <a:p>
            <a:pPr marL="609600" indent="-609600" eaLnBrk="1" hangingPunct="1">
              <a:buFont typeface="Wingdings" pitchFamily="2" charset="2"/>
              <a:buNone/>
              <a:defRPr/>
            </a:pPr>
            <a:r>
              <a:rPr lang="en-US" smtClean="0"/>
              <a:t>latihan</a:t>
            </a:r>
          </a:p>
          <a:p>
            <a:pPr marL="609600" indent="-609600" eaLnBrk="1" hangingPunct="1">
              <a:buFont typeface="Wingdings" pitchFamily="2" charset="2"/>
              <a:buNone/>
              <a:defRPr/>
            </a:pPr>
            <a:r>
              <a:rPr lang="en-US" smtClean="0"/>
              <a:t>(1)	Perhatikan pernafasan pasien.</a:t>
            </a:r>
          </a:p>
          <a:p>
            <a:pPr marL="609600" indent="-609600" eaLnBrk="1" hangingPunct="1">
              <a:buFont typeface="Wingdings" pitchFamily="2" charset="2"/>
              <a:buNone/>
              <a:defRPr/>
            </a:pPr>
            <a:r>
              <a:rPr lang="en-US" smtClean="0"/>
              <a:t>(2)	Minta pasien menghembuskan nafas saat melakukan gerakan.</a:t>
            </a:r>
          </a:p>
          <a:p>
            <a:pPr marL="609600" indent="-609600" eaLnBrk="1" hangingPunct="1">
              <a:buFont typeface="Wingdings" pitchFamily="2" charset="2"/>
              <a:buNone/>
              <a:defRPr/>
            </a:pPr>
            <a:r>
              <a:rPr lang="en-US" smtClean="0"/>
              <a:t>(3)	Minta pasien utk berbicara/bernafas secara teratur selama latihan.</a:t>
            </a:r>
          </a:p>
          <a:p>
            <a:pPr marL="609600" indent="-609600" eaLnBrk="1" hangingPunct="1">
              <a:buFont typeface="Wingdings" pitchFamily="2" charset="2"/>
              <a:buNone/>
              <a:defRPr/>
            </a:pPr>
            <a:endParaRPr lang="en-US" smtClean="0"/>
          </a:p>
          <a:p>
            <a:pPr marL="609600" indent="-609600" eaLnBrk="1" hangingPunct="1">
              <a:buFont typeface="Wingdings" pitchFamily="2" charset="2"/>
              <a:buNone/>
              <a:defRPr/>
            </a:pPr>
            <a:r>
              <a:rPr lang="en-US" smtClean="0"/>
              <a:t>	- 	Sering terjadi pd pasien yg melakukan 	latihan isometrik/melawan tahanan.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noChangeArrowheads="1"/>
          </p:cNvSpPr>
          <p:nvPr>
            <p:ph type="body" idx="1"/>
          </p:nvPr>
        </p:nvSpPr>
        <p:spPr>
          <a:xfrm>
            <a:off x="179388" y="620713"/>
            <a:ext cx="8964612" cy="6048375"/>
          </a:xfrm>
        </p:spPr>
        <p:txBody>
          <a:bodyPr/>
          <a:lstStyle/>
          <a:p>
            <a:pPr marL="990600" lvl="1" indent="-533400" eaLnBrk="1" hangingPunct="1">
              <a:buFont typeface="Wingdings" pitchFamily="2" charset="2"/>
              <a:buNone/>
              <a:defRPr/>
            </a:pPr>
            <a:r>
              <a:rPr lang="en-US" sz="3200" smtClean="0"/>
              <a:t>2. Kelelahan</a:t>
            </a:r>
          </a:p>
          <a:p>
            <a:pPr marL="609600" indent="-609600" eaLnBrk="1" hangingPunct="1">
              <a:buFont typeface="Wingdings" pitchFamily="2" charset="2"/>
              <a:buNone/>
              <a:defRPr/>
            </a:pPr>
            <a:r>
              <a:rPr lang="en-US" smtClean="0"/>
              <a:t>	-  Gejala kompleks yg mempengaruhi 	penampilan fungsional &amp;  harus 	dipertimbangkan dlm program latihan.</a:t>
            </a:r>
          </a:p>
          <a:p>
            <a:pPr marL="609600" indent="-609600" eaLnBrk="1" hangingPunct="1">
              <a:buFont typeface="Wingdings" pitchFamily="2" charset="2"/>
              <a:buNone/>
              <a:defRPr/>
            </a:pPr>
            <a:r>
              <a:rPr lang="en-US" smtClean="0"/>
              <a:t>	a.Kelelahan lokal otot </a:t>
            </a:r>
            <a:r>
              <a:rPr lang="en-US" smtClean="0">
                <a:sym typeface="Wingdings" pitchFamily="2" charset="2"/>
              </a:rPr>
              <a:t> </a:t>
            </a:r>
            <a:r>
              <a:rPr lang="en-US" smtClean="0"/>
              <a:t>pengurangan 	respon otot terhadap stimulus 	berulang. </a:t>
            </a:r>
          </a:p>
          <a:p>
            <a:pPr marL="609600" indent="-609600" eaLnBrk="1" hangingPunct="1">
              <a:buFont typeface="Wingdings" pitchFamily="2" charset="2"/>
              <a:buNone/>
              <a:defRPr/>
            </a:pPr>
            <a:r>
              <a:rPr lang="en-US" smtClean="0"/>
              <a:t>		Respon fisiologi normal pd otot &amp;  ditandai	penurunan amplitudo pd 	potensial motor 	unit.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3"/>
          <p:cNvSpPr>
            <a:spLocks noGrp="1" noChangeArrowheads="1"/>
          </p:cNvSpPr>
          <p:nvPr>
            <p:ph type="body" idx="1"/>
          </p:nvPr>
        </p:nvSpPr>
        <p:spPr>
          <a:xfrm>
            <a:off x="250825" y="549275"/>
            <a:ext cx="8713788" cy="6119813"/>
          </a:xfrm>
        </p:spPr>
        <p:txBody>
          <a:bodyPr/>
          <a:lstStyle/>
          <a:p>
            <a:pPr algn="just" eaLnBrk="1" hangingPunct="1">
              <a:buFont typeface="Wingdings" pitchFamily="2" charset="2"/>
              <a:buNone/>
              <a:defRPr/>
            </a:pPr>
            <a:r>
              <a:rPr lang="en-US" smtClean="0"/>
              <a:t>(1)Kelelahan otot dpt timbul selama kontraksi otot dinamik &amp; statik, latihan intensitas tinggi atau rendah yg dilakukan dlm waktu lama.</a:t>
            </a:r>
          </a:p>
          <a:p>
            <a:pPr algn="just" eaLnBrk="1" hangingPunct="1">
              <a:buFont typeface="Wingdings" pitchFamily="2" charset="2"/>
              <a:buNone/>
              <a:defRPr/>
            </a:pPr>
            <a:r>
              <a:rPr lang="en-US" smtClean="0"/>
              <a:t>(2)Pengurangan respon pd otot merupakan kombinasi beberapa faktor, meliputi :</a:t>
            </a:r>
          </a:p>
          <a:p>
            <a:pPr algn="just" eaLnBrk="1" hangingPunct="1">
              <a:buFont typeface="Wingdings" pitchFamily="2" charset="2"/>
              <a:buNone/>
              <a:defRPr/>
            </a:pPr>
            <a:r>
              <a:rPr lang="en-US" smtClean="0"/>
              <a:t>	(a) gangguan mekanisme kontraktil otot krn 	penurunan cadangan energi, insufisiensi 	oksigen &amp; pembentukan asam laktat.	</a:t>
            </a:r>
          </a:p>
          <a:p>
            <a:pPr algn="just" eaLnBrk="1" hangingPunct="1">
              <a:buFont typeface="Wingdings" pitchFamily="2" charset="2"/>
              <a:buNone/>
              <a:defRPr/>
            </a:pPr>
            <a:r>
              <a:rPr lang="en-US" smtClean="0"/>
              <a:t>	(b)	pengaruh inhibisi (protektif) CNS</a:t>
            </a:r>
          </a:p>
          <a:p>
            <a:pPr algn="just" eaLnBrk="1" hangingPunct="1">
              <a:buFont typeface="Wingdings" pitchFamily="2" charset="2"/>
              <a:buNone/>
              <a:defRPr/>
            </a:pPr>
            <a:r>
              <a:rPr lang="en-US" smtClean="0"/>
              <a:t>	(c)	kemungkinan penurunan konduksi impuls 	pd myoneural junction, khususnya serabut 	fast-twitch</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3"/>
          <p:cNvSpPr>
            <a:spLocks noGrp="1" noChangeArrowheads="1"/>
          </p:cNvSpPr>
          <p:nvPr>
            <p:ph type="body" idx="1"/>
          </p:nvPr>
        </p:nvSpPr>
        <p:spPr>
          <a:xfrm>
            <a:off x="250825" y="1598613"/>
            <a:ext cx="8713788" cy="4497387"/>
          </a:xfrm>
        </p:spPr>
        <p:txBody>
          <a:bodyPr/>
          <a:lstStyle/>
          <a:p>
            <a:pPr algn="just" eaLnBrk="1" hangingPunct="1">
              <a:buFont typeface="Wingdings" pitchFamily="2" charset="2"/>
              <a:buNone/>
              <a:defRPr/>
            </a:pPr>
            <a:r>
              <a:rPr lang="en-US" smtClean="0"/>
              <a:t>(3)Kelelahan otot diasosiasikan dgn sensasi  tdk nyaman pd otot atau krn nyeri &amp;  spasme. Ketika lelah, respon otot lebih lambat atau jarak gerak yg dilakukan akan berkurang.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p:cNvSpPr>
            <a:spLocks noGrp="1" noChangeArrowheads="1"/>
          </p:cNvSpPr>
          <p:nvPr>
            <p:ph type="body" idx="1"/>
          </p:nvPr>
        </p:nvSpPr>
        <p:spPr>
          <a:xfrm>
            <a:off x="250825" y="0"/>
            <a:ext cx="8893175" cy="6858000"/>
          </a:xfrm>
        </p:spPr>
        <p:txBody>
          <a:bodyPr/>
          <a:lstStyle/>
          <a:p>
            <a:pPr marL="609600" indent="-609600" eaLnBrk="1" hangingPunct="1">
              <a:lnSpc>
                <a:spcPct val="90000"/>
              </a:lnSpc>
              <a:buFont typeface="Wingdings" pitchFamily="2" charset="2"/>
              <a:buNone/>
              <a:defRPr/>
            </a:pPr>
            <a:r>
              <a:rPr lang="en-US" smtClean="0"/>
              <a:t>b. 	Kelemahan otot secara umum (total body) adalah pengurangan respon pd seseorang selama melakukan aktivitas fisik yg lama seperti berjalan atau joging.</a:t>
            </a:r>
          </a:p>
          <a:p>
            <a:pPr marL="609600" indent="-609600" eaLnBrk="1" hangingPunct="1">
              <a:lnSpc>
                <a:spcPct val="90000"/>
              </a:lnSpc>
              <a:buFont typeface="Wingdings" pitchFamily="2" charset="2"/>
              <a:buNone/>
              <a:defRPr/>
            </a:pPr>
            <a:r>
              <a:rPr lang="en-US" smtClean="0"/>
              <a:t>	(1) Kelemahan umum dlm waktu lama tetapi  	   dgn latihan intensitas rendah secara 		   relatif disebabkan oleh :</a:t>
            </a:r>
          </a:p>
          <a:p>
            <a:pPr marL="990600" lvl="1" indent="-533400" eaLnBrk="1" hangingPunct="1">
              <a:lnSpc>
                <a:spcPct val="90000"/>
              </a:lnSpc>
              <a:buFont typeface="Wingdings" pitchFamily="2" charset="2"/>
              <a:buNone/>
              <a:defRPr/>
            </a:pPr>
            <a:r>
              <a:rPr lang="en-US" sz="3200" smtClean="0"/>
              <a:t>	 (a) penurunan kadar gula darah (glucose)</a:t>
            </a:r>
          </a:p>
          <a:p>
            <a:pPr marL="609600" indent="-609600" eaLnBrk="1" hangingPunct="1">
              <a:lnSpc>
                <a:spcPct val="90000"/>
              </a:lnSpc>
              <a:buFont typeface="Wingdings" pitchFamily="2" charset="2"/>
              <a:buNone/>
              <a:defRPr/>
            </a:pPr>
            <a:r>
              <a:rPr lang="en-US" smtClean="0"/>
              <a:t>		  (b) penurunan cadangan glycogen otot &amp; 	       liver</a:t>
            </a:r>
          </a:p>
          <a:p>
            <a:pPr marL="609600" indent="-609600" eaLnBrk="1" hangingPunct="1">
              <a:lnSpc>
                <a:spcPct val="90000"/>
              </a:lnSpc>
              <a:buFont typeface="Wingdings" pitchFamily="2" charset="2"/>
              <a:buNone/>
              <a:defRPr/>
            </a:pPr>
            <a:r>
              <a:rPr lang="en-US" smtClean="0"/>
              <a:t>		 (c)  kehabisan potassium, khususnya pd 	       orang tua.</a:t>
            </a:r>
          </a:p>
          <a:p>
            <a:pPr marL="609600" indent="-609600" eaLnBrk="1" hangingPunct="1">
              <a:lnSpc>
                <a:spcPct val="90000"/>
              </a:lnSpc>
              <a:buFont typeface="Wingdings" pitchFamily="2" charset="2"/>
              <a:buNone/>
              <a:defRPr/>
            </a:pPr>
            <a:r>
              <a:rPr lang="en-US" smtClean="0"/>
              <a:t>	(2) Pertimbangan yg sangat penting pd 	 	   program endurance &amp; conditioning.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9" name="Rectangle 3"/>
          <p:cNvSpPr>
            <a:spLocks noGrp="1" noChangeArrowheads="1"/>
          </p:cNvSpPr>
          <p:nvPr>
            <p:ph type="body" idx="1"/>
          </p:nvPr>
        </p:nvSpPr>
        <p:spPr>
          <a:xfrm>
            <a:off x="0" y="188913"/>
            <a:ext cx="9144000" cy="6480175"/>
          </a:xfrm>
        </p:spPr>
        <p:txBody>
          <a:bodyPr/>
          <a:lstStyle/>
          <a:p>
            <a:pPr marL="609600" indent="-609600" eaLnBrk="1" hangingPunct="1">
              <a:lnSpc>
                <a:spcPct val="90000"/>
              </a:lnSpc>
              <a:buFont typeface="Wingdings" pitchFamily="2" charset="2"/>
              <a:buNone/>
              <a:defRPr/>
            </a:pPr>
            <a:r>
              <a:rPr lang="en-US" sz="2800" smtClean="0"/>
              <a:t>c. Kelelahan dikaitkan dgn penyakit-penyakit spesifik :</a:t>
            </a:r>
          </a:p>
          <a:p>
            <a:pPr marL="609600" indent="-609600" eaLnBrk="1" hangingPunct="1">
              <a:lnSpc>
                <a:spcPct val="90000"/>
              </a:lnSpc>
              <a:buFont typeface="Wingdings" pitchFamily="2" charset="2"/>
              <a:buNone/>
              <a:defRPr/>
            </a:pPr>
            <a:r>
              <a:rPr lang="en-US" sz="2800" smtClean="0"/>
              <a:t>	(1) Kelelahan lebih sering timbul atau intervalnya  	  dpt diprediksi pd penyakit dgn kelainan 	  		  sistem neuromuscular &amp; kardiopulmonal.</a:t>
            </a:r>
          </a:p>
          <a:p>
            <a:pPr marL="609600" indent="-609600" eaLnBrk="1" hangingPunct="1">
              <a:lnSpc>
                <a:spcPct val="90000"/>
              </a:lnSpc>
              <a:buFont typeface="Wingdings" pitchFamily="2" charset="2"/>
              <a:buNone/>
              <a:defRPr/>
            </a:pPr>
            <a:r>
              <a:rPr lang="en-US" sz="2800" smtClean="0"/>
              <a:t> 	    (a) pasien multiple sclerosis biasanya bangun 	      dlm keadaan fit di pagi hari. Siang hari mulai 	      merasa lelah &amp; lemah. Kemudian sore hari 	      kelelahan berkurang &amp; kekuatan meningkat.</a:t>
            </a:r>
          </a:p>
          <a:p>
            <a:pPr marL="609600" indent="-609600" eaLnBrk="1" hangingPunct="1">
              <a:lnSpc>
                <a:spcPct val="90000"/>
              </a:lnSpc>
              <a:buFont typeface="Wingdings" pitchFamily="2" charset="2"/>
              <a:buNone/>
              <a:defRPr/>
            </a:pPr>
            <a:r>
              <a:rPr lang="en-US" sz="2800" smtClean="0"/>
              <a:t>		(b) pasien penyakit cardiac, disfungsi vascular 	     perifer &amp; penyakit pulmonal yg mengalami 		     gangguan sistem transpor O2. Pasien ini lebih 	     sering lelah &amp; membutuhkan waktu lebih lama 	    untuk pemulihan dr kelelahan.</a:t>
            </a:r>
          </a:p>
          <a:p>
            <a:pPr marL="609600" indent="-609600" eaLnBrk="1" hangingPunct="1">
              <a:lnSpc>
                <a:spcPct val="90000"/>
              </a:lnSpc>
              <a:buFont typeface="Wingdings" pitchFamily="2" charset="2"/>
              <a:buNone/>
              <a:defRPr/>
            </a:pPr>
            <a:r>
              <a:rPr lang="en-US" sz="2800" smtClean="0"/>
              <a:t>	(2)FT’s harus mengetahui pola-pola kelelahan yg 	 timbul pd penyakit spesifik &amp; melakukan program  	 latihan secara simultan.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3"/>
          <p:cNvSpPr>
            <a:spLocks noGrp="1" noChangeArrowheads="1"/>
          </p:cNvSpPr>
          <p:nvPr>
            <p:ph type="body" idx="1"/>
          </p:nvPr>
        </p:nvSpPr>
        <p:spPr>
          <a:xfrm>
            <a:off x="0" y="188913"/>
            <a:ext cx="9144000" cy="6408737"/>
          </a:xfrm>
        </p:spPr>
        <p:txBody>
          <a:bodyPr/>
          <a:lstStyle/>
          <a:p>
            <a:pPr marL="990600" lvl="1" indent="-533400" algn="just" eaLnBrk="1" hangingPunct="1">
              <a:lnSpc>
                <a:spcPct val="90000"/>
              </a:lnSpc>
              <a:buFont typeface="Wingdings" pitchFamily="2" charset="2"/>
              <a:buNone/>
              <a:defRPr/>
            </a:pPr>
            <a:r>
              <a:rPr lang="en-US" sz="3200" smtClean="0"/>
              <a:t>3. Pemulihan dari kelelahan</a:t>
            </a:r>
          </a:p>
          <a:p>
            <a:pPr marL="609600" indent="-609600" algn="just" eaLnBrk="1" hangingPunct="1">
              <a:lnSpc>
                <a:spcPct val="90000"/>
              </a:lnSpc>
              <a:buFont typeface="Wingdings" pitchFamily="2" charset="2"/>
              <a:buNone/>
              <a:defRPr/>
            </a:pPr>
            <a:r>
              <a:rPr lang="en-US" smtClean="0"/>
              <a:t>	  	Waktu yg adekuat utk pemulihan dr 	kelelahan harus dibuat pada setiap 	program resistance exercise &amp; tubuh  	diberikan waktu utk pemulihan </a:t>
            </a:r>
          </a:p>
          <a:p>
            <a:pPr marL="609600" indent="-609600" algn="just" eaLnBrk="1" hangingPunct="1">
              <a:lnSpc>
                <a:spcPct val="90000"/>
              </a:lnSpc>
              <a:buFont typeface="Wingdings" pitchFamily="2" charset="2"/>
              <a:buNone/>
              <a:defRPr/>
            </a:pPr>
            <a:r>
              <a:rPr lang="en-US" smtClean="0"/>
              <a:t>		Perubahan-perubahan yg timbul pd otot 	selama pemulihan</a:t>
            </a:r>
          </a:p>
          <a:p>
            <a:pPr marL="609600" indent="-609600" algn="just" eaLnBrk="1" hangingPunct="1">
              <a:lnSpc>
                <a:spcPct val="90000"/>
              </a:lnSpc>
              <a:buFont typeface="Wingdings" pitchFamily="2" charset="2"/>
              <a:buNone/>
              <a:defRPr/>
            </a:pPr>
            <a:r>
              <a:rPr lang="en-US" smtClean="0"/>
              <a:t>		(1) Pengisian cadangan energi.</a:t>
            </a:r>
          </a:p>
          <a:p>
            <a:pPr marL="609600" indent="-609600" algn="just" eaLnBrk="1" hangingPunct="1">
              <a:lnSpc>
                <a:spcPct val="90000"/>
              </a:lnSpc>
              <a:buFont typeface="Wingdings" pitchFamily="2" charset="2"/>
              <a:buNone/>
              <a:defRPr/>
            </a:pPr>
            <a:r>
              <a:rPr lang="en-US" smtClean="0"/>
              <a:t>		(2) Asam laktat berpindah dr otot skeletal &amp; 	     darah sekitar 1 jam  setelah latihan</a:t>
            </a:r>
          </a:p>
          <a:p>
            <a:pPr marL="609600" indent="-609600" algn="just" eaLnBrk="1" hangingPunct="1">
              <a:lnSpc>
                <a:spcPct val="90000"/>
              </a:lnSpc>
              <a:buFont typeface="Wingdings" pitchFamily="2" charset="2"/>
              <a:buNone/>
              <a:defRPr/>
            </a:pPr>
            <a:r>
              <a:rPr lang="en-US" smtClean="0"/>
              <a:t>		(3) Pengisian cadangan oksigen pd otot</a:t>
            </a:r>
          </a:p>
          <a:p>
            <a:pPr marL="609600" indent="-609600" algn="just" eaLnBrk="1" hangingPunct="1">
              <a:lnSpc>
                <a:spcPct val="90000"/>
              </a:lnSpc>
              <a:buFont typeface="Wingdings" pitchFamily="2" charset="2"/>
              <a:buNone/>
              <a:defRPr/>
            </a:pPr>
            <a:r>
              <a:rPr lang="en-US" smtClean="0"/>
              <a:t>		(4) Glikogen akan terganti setelah beberapa 	     hari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4" name="Rectangle 6"/>
          <p:cNvSpPr>
            <a:spLocks noGrp="1" noChangeArrowheads="1"/>
          </p:cNvSpPr>
          <p:nvPr>
            <p:ph idx="1"/>
          </p:nvPr>
        </p:nvSpPr>
        <p:spPr>
          <a:xfrm>
            <a:off x="455613" y="692150"/>
            <a:ext cx="8437562" cy="5905500"/>
          </a:xfrm>
        </p:spPr>
        <p:txBody>
          <a:bodyPr/>
          <a:lstStyle/>
          <a:p>
            <a:pPr algn="just" eaLnBrk="1" hangingPunct="1">
              <a:defRPr/>
            </a:pPr>
            <a:r>
              <a:rPr lang="en-US" smtClean="0"/>
              <a:t>Faktor seperti penyakit, otot yang tidak digunakan dan imobilisasi dapat menyebabkan kelemahan otot. </a:t>
            </a:r>
          </a:p>
          <a:p>
            <a:pPr algn="just" eaLnBrk="1" hangingPunct="1">
              <a:defRPr/>
            </a:pPr>
            <a:r>
              <a:rPr lang="en-US" smtClean="0"/>
              <a:t>Resistance exercise sebagai suatu program latihan baik secara manual atau mekanik sebagai bagian integral dari PLAN OF CARE.</a:t>
            </a:r>
          </a:p>
          <a:p>
            <a:pPr algn="just" eaLnBrk="1" hangingPunct="1">
              <a:defRPr/>
            </a:pPr>
            <a:r>
              <a:rPr lang="en-US" smtClean="0"/>
              <a:t>Tujuan pokok meningkatkan kekuatan, daya tahan &amp; fungsi fisik keseluruhan.</a:t>
            </a:r>
          </a:p>
          <a:p>
            <a:pPr algn="just" eaLnBrk="1" hangingPunct="1">
              <a:buFont typeface="Wingdings" pitchFamily="2" charset="2"/>
              <a:buNone/>
              <a:defRPr/>
            </a:pPr>
            <a:endParaRPr lang="en-US" b="1"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Grp="1" noChangeArrowheads="1"/>
          </p:cNvSpPr>
          <p:nvPr>
            <p:ph type="body" idx="1"/>
          </p:nvPr>
        </p:nvSpPr>
        <p:spPr>
          <a:xfrm>
            <a:off x="179388" y="188913"/>
            <a:ext cx="8964612" cy="6480175"/>
          </a:xfrm>
        </p:spPr>
        <p:txBody>
          <a:bodyPr/>
          <a:lstStyle/>
          <a:p>
            <a:pPr marL="990600" lvl="1" indent="-533400" algn="just" eaLnBrk="1" hangingPunct="1">
              <a:buFont typeface="Wingdings" pitchFamily="2" charset="2"/>
              <a:buNone/>
              <a:defRPr/>
            </a:pPr>
            <a:r>
              <a:rPr lang="en-US" smtClean="0"/>
              <a:t>4. Overwork/Overtraining</a:t>
            </a:r>
          </a:p>
          <a:p>
            <a:pPr marL="609600" indent="-609600" algn="just" eaLnBrk="1" hangingPunct="1">
              <a:buFont typeface="Wingdings" pitchFamily="2" charset="2"/>
              <a:buNone/>
              <a:defRPr/>
            </a:pPr>
            <a:r>
              <a:rPr lang="en-US" smtClean="0"/>
              <a:t>		Program resistance exercise pd pasien 	neuromuscular  dilakukan scr progresif &amp; 	hati-hati utk mencegah kerja berlebihan 	</a:t>
            </a:r>
          </a:p>
          <a:p>
            <a:pPr marL="609600" indent="-609600" algn="just" eaLnBrk="1" hangingPunct="1">
              <a:buFont typeface="Wingdings" pitchFamily="2" charset="2"/>
              <a:buNone/>
              <a:defRPr/>
            </a:pPr>
            <a:r>
              <a:rPr lang="en-US" smtClean="0"/>
              <a:t>		Fenomena aktual penyebab temporer/ 	permanen kemunduran 	kekuatan akibat 	latihan. 	</a:t>
            </a:r>
          </a:p>
          <a:p>
            <a:pPr marL="609600" indent="-609600" algn="just" eaLnBrk="1" hangingPunct="1">
              <a:buFont typeface="Wingdings" pitchFamily="2" charset="2"/>
              <a:buNone/>
              <a:defRPr/>
            </a:pPr>
            <a:r>
              <a:rPr lang="en-US" smtClean="0"/>
              <a:t>		Pernyataan “…tidak selalu benar bahwa 	latihan ringan 	baik, &amp; latihan lebih 	berat 	lebih baik.” </a:t>
            </a:r>
          </a:p>
          <a:p>
            <a:pPr marL="609600" indent="-609600" algn="just" eaLnBrk="1" hangingPunct="1">
              <a:buFont typeface="Wingdings" pitchFamily="2" charset="2"/>
              <a:buNone/>
              <a:defRPr/>
            </a:pPr>
            <a:r>
              <a:rPr lang="en-US" smtClean="0"/>
              <a:t>		Penyebab terjadinya overwork tdk 	dipahami sepenuhnya.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1" name="Rectangle 3"/>
          <p:cNvSpPr>
            <a:spLocks noGrp="1" noChangeArrowheads="1"/>
          </p:cNvSpPr>
          <p:nvPr>
            <p:ph type="body" idx="1"/>
          </p:nvPr>
        </p:nvSpPr>
        <p:spPr>
          <a:xfrm>
            <a:off x="250825" y="188913"/>
            <a:ext cx="8642350" cy="6480175"/>
          </a:xfrm>
        </p:spPr>
        <p:txBody>
          <a:bodyPr/>
          <a:lstStyle/>
          <a:p>
            <a:pPr marL="609600" indent="-609600" algn="just" eaLnBrk="1" hangingPunct="1">
              <a:defRPr/>
            </a:pPr>
            <a:r>
              <a:rPr lang="en-US" smtClean="0"/>
              <a:t>Kelelahan &amp; overwork istilah yg tdk sinonim. </a:t>
            </a:r>
          </a:p>
          <a:p>
            <a:pPr marL="609600" indent="-609600" algn="just" eaLnBrk="1" hangingPunct="1">
              <a:defRPr/>
            </a:pPr>
            <a:r>
              <a:rPr lang="en-US" smtClean="0"/>
              <a:t>Krn sensasi tdk nyaman yg menyertai kelelahan pd orang yg mengalami gangguan sistem neuromuscular, latihan jarang dilakukan pd titik overwork.</a:t>
            </a:r>
          </a:p>
          <a:p>
            <a:pPr marL="609600" indent="-609600" algn="just" eaLnBrk="1" hangingPunct="1">
              <a:defRPr/>
            </a:pPr>
            <a:r>
              <a:rPr lang="en-US" smtClean="0"/>
              <a:t>Kemunduran kekuatan secara progresif akibat overwork telah diobservasi secara klinis pd pasien penyakit lower motor neuron nonprogressive yg ikut dlm program resistance exercise berat.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Grp="1" noChangeArrowheads="1"/>
          </p:cNvSpPr>
          <p:nvPr>
            <p:ph type="body" idx="1"/>
          </p:nvPr>
        </p:nvSpPr>
        <p:spPr>
          <a:xfrm>
            <a:off x="179388" y="188913"/>
            <a:ext cx="8964612" cy="6480175"/>
          </a:xfrm>
        </p:spPr>
        <p:txBody>
          <a:bodyPr/>
          <a:lstStyle/>
          <a:p>
            <a:pPr marL="609600" indent="-609600" algn="just" eaLnBrk="1" hangingPunct="1">
              <a:defRPr/>
            </a:pPr>
            <a:r>
              <a:rPr lang="en-US" smtClean="0"/>
              <a:t>Studi (1973), menunjukkan bahwa ketika latihan berat dimulai segera setelah terjadi lesi saraf perifer, kembalinya kekuatan otot secara fungsional akan terlambat. Ini terjadi karena adanya pemecahan protein yg berlebihan pd otot yg mengalami denervasi.</a:t>
            </a:r>
          </a:p>
          <a:p>
            <a:pPr marL="609600" indent="-609600" algn="just" eaLnBrk="1" hangingPunct="1">
              <a:defRPr/>
            </a:pPr>
            <a:r>
              <a:rPr lang="en-US" smtClean="0"/>
              <a:t>Overwork dpt dihindari dgn mengatur intensitas, durasi &amp; progresifitas latihan secara hati-hati.</a:t>
            </a:r>
          </a:p>
          <a:p>
            <a:pPr marL="609600" indent="-609600" algn="just" eaLnBrk="1" hangingPunct="1">
              <a:defRPr/>
            </a:pPr>
            <a:r>
              <a:rPr lang="en-US" smtClean="0"/>
              <a:t>Kekuatan pasien yang dire-evaluasi secara periodik &amp; hati-hati akan membantu FT’s menentukan apakah kekuatan pasien meningkat sebagai hasil program resistance exercise.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3"/>
          <p:cNvSpPr>
            <a:spLocks noGrp="1" noChangeArrowheads="1"/>
          </p:cNvSpPr>
          <p:nvPr>
            <p:ph type="body" idx="1"/>
          </p:nvPr>
        </p:nvSpPr>
        <p:spPr>
          <a:xfrm>
            <a:off x="179388" y="0"/>
            <a:ext cx="8785225" cy="6669088"/>
          </a:xfrm>
        </p:spPr>
        <p:txBody>
          <a:bodyPr/>
          <a:lstStyle/>
          <a:p>
            <a:pPr marL="990600" lvl="1" indent="-533400" algn="just" eaLnBrk="1" hangingPunct="1">
              <a:lnSpc>
                <a:spcPct val="80000"/>
              </a:lnSpc>
              <a:buFont typeface="Wingdings" pitchFamily="2" charset="2"/>
              <a:buNone/>
              <a:defRPr/>
            </a:pPr>
            <a:r>
              <a:rPr lang="en-US" sz="3200" smtClean="0"/>
              <a:t>5. Gerakan substitusi</a:t>
            </a:r>
          </a:p>
          <a:p>
            <a:pPr marL="609600" indent="-609600" algn="just" eaLnBrk="1" hangingPunct="1">
              <a:lnSpc>
                <a:spcPct val="80000"/>
              </a:lnSpc>
              <a:buFont typeface="Wingdings" pitchFamily="2" charset="2"/>
              <a:buNone/>
              <a:defRPr/>
            </a:pPr>
            <a:r>
              <a:rPr lang="en-US" smtClean="0"/>
              <a:t>	  Resisten pd otot yg sedang berkontraksi 	terlalu besar,  </a:t>
            </a:r>
            <a:r>
              <a:rPr lang="en-US" smtClean="0">
                <a:sym typeface="Wingdings" pitchFamily="2" charset="2"/>
              </a:rPr>
              <a:t> </a:t>
            </a:r>
            <a:r>
              <a:rPr lang="en-US" smtClean="0"/>
              <a:t>gerakan substitusi.</a:t>
            </a:r>
          </a:p>
          <a:p>
            <a:pPr marL="609600" indent="-609600" algn="just" eaLnBrk="1" hangingPunct="1">
              <a:lnSpc>
                <a:spcPct val="80000"/>
              </a:lnSpc>
              <a:buFont typeface="Wingdings" pitchFamily="2" charset="2"/>
              <a:buNone/>
              <a:defRPr/>
            </a:pPr>
            <a:r>
              <a:rPr lang="en-US" smtClean="0"/>
              <a:t>	 	Otot lemah krn lelah, paralisis/nyeri, 	pasien berusaha melakukan gerakan yg 	diinginkan secara normal pd otot dgn 	segala kemungkinan. </a:t>
            </a:r>
          </a:p>
          <a:p>
            <a:pPr marL="609600" indent="-609600" algn="just" eaLnBrk="1" hangingPunct="1">
              <a:lnSpc>
                <a:spcPct val="80000"/>
              </a:lnSpc>
              <a:buFont typeface="Wingdings" pitchFamily="2" charset="2"/>
              <a:buNone/>
              <a:defRPr/>
            </a:pPr>
            <a:r>
              <a:rPr lang="en-US" smtClean="0"/>
              <a:t>		Contoh : deltoid &amp; supraspinatus 	lemah/abduksi lengan nyeri, pasien akan 	mengelevasikan scapula &amp; lateral fleksi 	trunk sisi kontralateral. </a:t>
            </a:r>
          </a:p>
          <a:p>
            <a:pPr marL="609600" indent="-609600" algn="just" eaLnBrk="1" hangingPunct="1">
              <a:lnSpc>
                <a:spcPct val="80000"/>
              </a:lnSpc>
              <a:buFont typeface="Wingdings" pitchFamily="2" charset="2"/>
              <a:buNone/>
              <a:defRPr/>
            </a:pPr>
            <a:r>
              <a:rPr lang="en-US" smtClean="0"/>
              <a:t>		Mencegah gerakan substitusi </a:t>
            </a:r>
            <a:r>
              <a:rPr lang="en-US" smtClean="0">
                <a:sym typeface="Wingdings" pitchFamily="2" charset="2"/>
              </a:rPr>
              <a:t> </a:t>
            </a:r>
            <a:r>
              <a:rPr lang="en-US" smtClean="0"/>
              <a:t>besarnya 	resisten diperhitungkan &amp; stabilisasi 	koreksi harus diaplikasikan secara 	manual/alat.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Rectangle 3"/>
          <p:cNvSpPr>
            <a:spLocks noGrp="1" noChangeArrowheads="1"/>
          </p:cNvSpPr>
          <p:nvPr>
            <p:ph type="body" idx="1"/>
          </p:nvPr>
        </p:nvSpPr>
        <p:spPr>
          <a:xfrm>
            <a:off x="179388" y="765175"/>
            <a:ext cx="8785225" cy="5832475"/>
          </a:xfrm>
        </p:spPr>
        <p:txBody>
          <a:bodyPr/>
          <a:lstStyle/>
          <a:p>
            <a:pPr marL="609600" indent="-609600" algn="just" eaLnBrk="1" hangingPunct="1">
              <a:buFont typeface="Wingdings" pitchFamily="2" charset="2"/>
              <a:buNone/>
              <a:defRPr/>
            </a:pPr>
            <a:r>
              <a:rPr lang="en-US" smtClean="0"/>
              <a:t>6. Osteoporosis </a:t>
            </a:r>
            <a:r>
              <a:rPr lang="en-US" smtClean="0">
                <a:sym typeface="Wingdings" pitchFamily="2" charset="2"/>
              </a:rPr>
              <a:t> </a:t>
            </a:r>
            <a:r>
              <a:rPr lang="en-US" smtClean="0"/>
              <a:t>kondisi pd tulang yg menyebabkan pengurangan massa tulang. Sering terjadi akibat imobilisasi lama atau bed rest &amp; berkaitan dengan penyakit muskuloskeletal &amp; neuromuscular. </a:t>
            </a:r>
          </a:p>
          <a:p>
            <a:pPr marL="609600" indent="-609600" algn="just" eaLnBrk="1" hangingPunct="1">
              <a:buFont typeface="Wingdings" pitchFamily="2" charset="2"/>
              <a:buNone/>
              <a:defRPr/>
            </a:pPr>
            <a:r>
              <a:rPr lang="en-US" smtClean="0"/>
              <a:t>	Selain pengurangan massa tulang juga ditandai dgn penyempitan shaft tulang &amp; pelebaran medullary canal.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Grp="1" noChangeArrowheads="1"/>
          </p:cNvSpPr>
          <p:nvPr>
            <p:ph type="body" idx="1"/>
          </p:nvPr>
        </p:nvSpPr>
        <p:spPr>
          <a:xfrm>
            <a:off x="250825" y="333375"/>
            <a:ext cx="8713788" cy="6191250"/>
          </a:xfrm>
        </p:spPr>
        <p:txBody>
          <a:bodyPr/>
          <a:lstStyle/>
          <a:p>
            <a:pPr eaLnBrk="1" hangingPunct="1">
              <a:defRPr/>
            </a:pPr>
            <a:r>
              <a:rPr lang="en-US" smtClean="0"/>
              <a:t>Perubahan pd tulang yg mengarah kpd osteoporosis berakibat  tulang tdk dpt menahan tekanan normal </a:t>
            </a:r>
            <a:r>
              <a:rPr lang="en-US" smtClean="0">
                <a:sym typeface="Wingdings" pitchFamily="2" charset="2"/>
              </a:rPr>
              <a:t> r</a:t>
            </a:r>
            <a:r>
              <a:rPr lang="en-US" smtClean="0"/>
              <a:t>esiko fraktur. Fraktur yg dimaksud adalah krn kelemahan akibat penyakit. Beberapa tekanan pd sistem skeletal dpt menyebabkan fraktur :</a:t>
            </a:r>
          </a:p>
          <a:p>
            <a:pPr eaLnBrk="1" hangingPunct="1">
              <a:buFont typeface="Wingdings" pitchFamily="2" charset="2"/>
              <a:buNone/>
              <a:defRPr/>
            </a:pPr>
            <a:r>
              <a:rPr lang="en-US" smtClean="0"/>
              <a:t>	(1) Pasien flaccid paralysis akibat penyakit 	neuromuscular/trauma terjadinya rapuh 	tulang lebih sering krn kehilangan tarikan 	otot yg normal pd tulang &amp; berkurangnya 	</a:t>
            </a:r>
            <a:r>
              <a:rPr lang="en-US" i="1" smtClean="0"/>
              <a:t>weight bearing.</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p:cNvSpPr>
            <a:spLocks noGrp="1" noChangeArrowheads="1"/>
          </p:cNvSpPr>
          <p:nvPr>
            <p:ph type="body" idx="1"/>
          </p:nvPr>
        </p:nvSpPr>
        <p:spPr>
          <a:xfrm>
            <a:off x="179388" y="260350"/>
            <a:ext cx="8964612" cy="6337300"/>
          </a:xfrm>
        </p:spPr>
        <p:txBody>
          <a:bodyPr/>
          <a:lstStyle/>
          <a:p>
            <a:pPr eaLnBrk="1" hangingPunct="1">
              <a:lnSpc>
                <a:spcPct val="80000"/>
              </a:lnSpc>
              <a:buFont typeface="Wingdings" pitchFamily="2" charset="2"/>
              <a:buNone/>
              <a:defRPr/>
            </a:pPr>
            <a:r>
              <a:rPr lang="en-US" sz="2800" smtClean="0"/>
              <a:t>	(2) Pasien rheumatoid arthritis selama beberapa 	tahun perkembangan osteoporosis pd tulang 	dekat sendi yg dipengaruhi. Hal ini disebabkan 	oleh imobilisasi lama, jarang digunakan, 	kekurangan </a:t>
            </a:r>
            <a:r>
              <a:rPr lang="en-US" sz="2800" i="1" smtClean="0"/>
              <a:t>weight bearing</a:t>
            </a:r>
            <a:r>
              <a:rPr lang="en-US" sz="2800" smtClean="0"/>
              <a:t> krn nyeri sendi &amp; 	inflamasi.</a:t>
            </a:r>
          </a:p>
          <a:p>
            <a:pPr eaLnBrk="1" hangingPunct="1">
              <a:lnSpc>
                <a:spcPct val="80000"/>
              </a:lnSpc>
              <a:buFont typeface="Wingdings" pitchFamily="2" charset="2"/>
              <a:buNone/>
              <a:defRPr/>
            </a:pPr>
            <a:r>
              <a:rPr lang="en-US" sz="2800" smtClean="0"/>
              <a:t>	(3)	Pasien yg mengkonsumsi steroid therapy scr 	sistemik mempunyai kecenderungan 	osteoporosis &amp; resiko fraktur.</a:t>
            </a:r>
          </a:p>
          <a:p>
            <a:pPr eaLnBrk="1" hangingPunct="1">
              <a:lnSpc>
                <a:spcPct val="80000"/>
              </a:lnSpc>
              <a:buFont typeface="Wingdings" pitchFamily="2" charset="2"/>
              <a:buNone/>
              <a:defRPr/>
            </a:pPr>
            <a:r>
              <a:rPr lang="en-US" sz="2800" smtClean="0"/>
              <a:t>	(4)	Wanita post-menopause mempunyai resiko 	osteoporosis khususnya pd neck femur &amp;  	vertebral body.</a:t>
            </a:r>
          </a:p>
          <a:p>
            <a:pPr eaLnBrk="1" hangingPunct="1">
              <a:lnSpc>
                <a:spcPct val="80000"/>
              </a:lnSpc>
              <a:buFont typeface="Wingdings" pitchFamily="2" charset="2"/>
              <a:buNone/>
              <a:defRPr/>
            </a:pPr>
            <a:r>
              <a:rPr lang="en-US" sz="2800" smtClean="0"/>
              <a:t>b.	Program </a:t>
            </a:r>
            <a:r>
              <a:rPr lang="en-US" sz="2800" i="1" smtClean="0"/>
              <a:t>strengthening</a:t>
            </a:r>
            <a:r>
              <a:rPr lang="en-US" sz="2800" smtClean="0"/>
              <a:t> &amp;  </a:t>
            </a:r>
            <a:r>
              <a:rPr lang="en-US" sz="2800" i="1" smtClean="0"/>
              <a:t>endurance</a:t>
            </a:r>
            <a:r>
              <a:rPr lang="en-US" sz="2800" smtClean="0"/>
              <a:t> pd pasien osteoporosis, resisten harus diplikasikan &amp;  progresifitasnya secara hati-hati utk mencegah kemungkinan terjadi fraktur.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0" y="188913"/>
            <a:ext cx="9144000" cy="6480175"/>
          </a:xfrm>
        </p:spPr>
        <p:txBody>
          <a:bodyPr/>
          <a:lstStyle/>
          <a:p>
            <a:pPr marL="990600" lvl="1" indent="-533400" algn="just" eaLnBrk="1" hangingPunct="1">
              <a:lnSpc>
                <a:spcPct val="90000"/>
              </a:lnSpc>
              <a:buFont typeface="Wingdings" pitchFamily="2" charset="2"/>
              <a:buNone/>
              <a:defRPr/>
            </a:pPr>
            <a:r>
              <a:rPr lang="en-US" smtClean="0"/>
              <a:t>7.  </a:t>
            </a:r>
            <a:r>
              <a:rPr lang="en-US" sz="3200" smtClean="0"/>
              <a:t>Muscle soreness (nyeri otot) akibat latihan</a:t>
            </a:r>
          </a:p>
          <a:p>
            <a:pPr marL="609600" indent="-609600" algn="just" eaLnBrk="1" hangingPunct="1">
              <a:lnSpc>
                <a:spcPct val="90000"/>
              </a:lnSpc>
              <a:buFont typeface="Wingdings" pitchFamily="2" charset="2"/>
              <a:buNone/>
              <a:defRPr/>
            </a:pPr>
            <a:r>
              <a:rPr lang="en-US" smtClean="0"/>
              <a:t>		a. Nyeri otot yg timbul selama/segera 		    setelah latihan berat, menunjukkan titik 	    kelelahan.</a:t>
            </a:r>
          </a:p>
          <a:p>
            <a:pPr marL="609600" indent="-609600" algn="just" eaLnBrk="1" hangingPunct="1">
              <a:lnSpc>
                <a:spcPct val="90000"/>
              </a:lnSpc>
              <a:buFont typeface="Wingdings" pitchFamily="2" charset="2"/>
              <a:buNone/>
              <a:defRPr/>
            </a:pPr>
            <a:r>
              <a:rPr lang="en-US" smtClean="0"/>
              <a:t>	(1) Respon yg timbul berupa kelelahan otot            	   terjadi krn berkurangnya aliran darah &amp; O2  	   (ischemia) secara adekuat &amp; temporer 	   terjadi penimbunan asam laktat &amp; 		   potassium pd otot yg dilatih.</a:t>
            </a:r>
          </a:p>
          <a:p>
            <a:pPr marL="609600" indent="-609600" algn="just" eaLnBrk="1" hangingPunct="1">
              <a:lnSpc>
                <a:spcPct val="90000"/>
              </a:lnSpc>
              <a:buFont typeface="Wingdings" pitchFamily="2" charset="2"/>
              <a:buNone/>
              <a:defRPr/>
            </a:pPr>
            <a:r>
              <a:rPr lang="en-US" smtClean="0"/>
              <a:t>	(2) Nyeri otot selama latihan berat bersifat 	   sementara &amp; hilang segera setelah 	  	   latihan ketika aliran darah &amp; O2 telah 	 	   lancar &amp; adekuat pd otot.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Grp="1" noChangeArrowheads="1"/>
          </p:cNvSpPr>
          <p:nvPr>
            <p:ph type="body" idx="1"/>
          </p:nvPr>
        </p:nvSpPr>
        <p:spPr>
          <a:xfrm>
            <a:off x="179388" y="333375"/>
            <a:ext cx="8785225" cy="6335713"/>
          </a:xfrm>
        </p:spPr>
        <p:txBody>
          <a:bodyPr/>
          <a:lstStyle/>
          <a:p>
            <a:pPr algn="just" eaLnBrk="1" hangingPunct="1">
              <a:buFont typeface="Wingdings" pitchFamily="2" charset="2"/>
              <a:buNone/>
              <a:defRPr/>
            </a:pPr>
            <a:r>
              <a:rPr lang="en-US" smtClean="0"/>
              <a:t>b. Nyeri otot akan timbul dlm waktu 24-48 jam setelah latihan berat &amp; akan berkurang dalam waktu 1 minggu.</a:t>
            </a:r>
          </a:p>
          <a:p>
            <a:pPr algn="just" eaLnBrk="1" hangingPunct="1">
              <a:buFont typeface="Wingdings" pitchFamily="2" charset="2"/>
              <a:buNone/>
              <a:defRPr/>
            </a:pPr>
            <a:r>
              <a:rPr lang="en-US" smtClean="0"/>
              <a:t>	(a)Satu teori menyebutkan penimbunan asam 	laktat pd otot 	sebagai penyebab nyeri 	setelah latihan. </a:t>
            </a:r>
          </a:p>
          <a:p>
            <a:pPr algn="just" eaLnBrk="1" hangingPunct="1">
              <a:buFont typeface="Wingdings" pitchFamily="2" charset="2"/>
              <a:buNone/>
              <a:defRPr/>
            </a:pPr>
            <a:r>
              <a:rPr lang="en-US" smtClean="0"/>
              <a:t>		Dibantah oleh studi 	(1981) menyimpulkan 	dibutuhkan waktu sekitar 1 jam setelah 	latihan utk memindahkan hampir semua 	asam laktat yg tertimbun pd otot skelet &amp; 	darah.</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Grp="1" noChangeArrowheads="1"/>
          </p:cNvSpPr>
          <p:nvPr>
            <p:ph type="body" idx="1"/>
          </p:nvPr>
        </p:nvSpPr>
        <p:spPr>
          <a:xfrm>
            <a:off x="179388" y="260350"/>
            <a:ext cx="8713787" cy="6408738"/>
          </a:xfrm>
        </p:spPr>
        <p:txBody>
          <a:bodyPr/>
          <a:lstStyle/>
          <a:p>
            <a:pPr eaLnBrk="1" hangingPunct="1">
              <a:lnSpc>
                <a:spcPct val="90000"/>
              </a:lnSpc>
              <a:buFont typeface="Wingdings" pitchFamily="2" charset="2"/>
              <a:buNone/>
              <a:defRPr/>
            </a:pPr>
            <a:r>
              <a:rPr lang="en-US" sz="2800" smtClean="0"/>
              <a:t>(b)Tahun 1961 de Vries mengajukan teori bahwa nyeri otot akut disebabkan oleh ischemia selama latihan yg juga menyebabkan spasme otot.</a:t>
            </a:r>
          </a:p>
          <a:p>
            <a:pPr eaLnBrk="1" hangingPunct="1">
              <a:lnSpc>
                <a:spcPct val="90000"/>
              </a:lnSpc>
              <a:buFont typeface="Wingdings" pitchFamily="2" charset="2"/>
              <a:buNone/>
              <a:defRPr/>
            </a:pPr>
            <a:r>
              <a:rPr lang="en-US" sz="2800" smtClean="0"/>
              <a:t>	Spasme tersebut menyebabkan ischemia yg lebih berat serta timbulnya nyeri &amp; ischemia tadi menyebabkan spasme yg lebih berat (visiosus cycle) yg dikenal sebagai refleks pain-spasm cycle yang menyebabkan sakit otot sampai beberapa hari setelah latihan. Teori spasme ini tidak didukung literatur yang cukup sehingga teori de Vries ini tidak banyak diterima.</a:t>
            </a:r>
          </a:p>
          <a:p>
            <a:pPr eaLnBrk="1" hangingPunct="1">
              <a:lnSpc>
                <a:spcPct val="90000"/>
              </a:lnSpc>
              <a:buFont typeface="Wingdings" pitchFamily="2" charset="2"/>
              <a:buNone/>
              <a:defRPr/>
            </a:pPr>
            <a:r>
              <a:rPr lang="en-US" sz="2800" smtClean="0"/>
              <a:t>(c)Teori </a:t>
            </a:r>
            <a:r>
              <a:rPr lang="en-US" sz="2800" i="1" smtClean="0"/>
              <a:t>torn tissue</a:t>
            </a:r>
            <a:r>
              <a:rPr lang="en-US" sz="2800" smtClean="0"/>
              <a:t> menyebutkan bahwa sakit otot terjadi krn adanya kerusakan mikroskopis pd otot selama melakukan latihan berat sehingga terjadi degenerasi &amp; nekrosis pd serabut otot.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5613" y="0"/>
            <a:ext cx="8226425" cy="908050"/>
          </a:xfrm>
        </p:spPr>
        <p:txBody>
          <a:bodyPr/>
          <a:lstStyle/>
          <a:p>
            <a:pPr eaLnBrk="1" hangingPunct="1">
              <a:defRPr/>
            </a:pPr>
            <a:r>
              <a:rPr lang="en-US" smtClean="0"/>
              <a:t>TUJUAN PERKULIAHAN</a:t>
            </a:r>
          </a:p>
        </p:txBody>
      </p:sp>
      <p:sp>
        <p:nvSpPr>
          <p:cNvPr id="13315" name="Rectangle 3"/>
          <p:cNvSpPr>
            <a:spLocks noGrp="1" noChangeArrowheads="1"/>
          </p:cNvSpPr>
          <p:nvPr>
            <p:ph type="body" idx="1"/>
          </p:nvPr>
        </p:nvSpPr>
        <p:spPr>
          <a:xfrm>
            <a:off x="0" y="1196975"/>
            <a:ext cx="9144000" cy="5472113"/>
          </a:xfrm>
        </p:spPr>
        <p:txBody>
          <a:bodyPr/>
          <a:lstStyle/>
          <a:p>
            <a:pPr algn="just" eaLnBrk="1" hangingPunct="1">
              <a:buFont typeface="Wingdings" pitchFamily="2" charset="2"/>
              <a:buNone/>
              <a:defRPr/>
            </a:pPr>
            <a:r>
              <a:rPr lang="en-US" smtClean="0"/>
              <a:t>Setelah mempelajari materi ini, mahasiswa/i :</a:t>
            </a:r>
          </a:p>
          <a:p>
            <a:pPr algn="just" eaLnBrk="1" hangingPunct="1">
              <a:buFont typeface="Wingdings" pitchFamily="2" charset="2"/>
              <a:buNone/>
              <a:defRPr/>
            </a:pPr>
            <a:r>
              <a:rPr lang="en-US" smtClean="0"/>
              <a:t>1. menjelaskan pengertian resistance exercise.</a:t>
            </a:r>
          </a:p>
          <a:p>
            <a:pPr algn="just" eaLnBrk="1" hangingPunct="1">
              <a:buFont typeface="Wingdings" pitchFamily="2" charset="2"/>
              <a:buNone/>
              <a:defRPr/>
            </a:pPr>
            <a:r>
              <a:rPr lang="en-US" smtClean="0"/>
              <a:t>2.	 menggambarkan tujuan dan indikasi resistance exercise dan perbedaan strength, endurance dan power.</a:t>
            </a:r>
          </a:p>
          <a:p>
            <a:pPr algn="just" eaLnBrk="1" hangingPunct="1">
              <a:buFont typeface="Wingdings" pitchFamily="2" charset="2"/>
              <a:buNone/>
              <a:defRPr/>
            </a:pPr>
            <a:r>
              <a:rPr lang="en-US" smtClean="0"/>
              <a:t>3.	menjelaskan pencegahan dan kontraindikasi resistance exercise.</a:t>
            </a:r>
          </a:p>
          <a:p>
            <a:pPr algn="just" eaLnBrk="1" hangingPunct="1">
              <a:buFont typeface="Wingdings" pitchFamily="2" charset="2"/>
              <a:buNone/>
              <a:defRPr/>
            </a:pPr>
            <a:r>
              <a:rPr lang="en-US" smtClean="0"/>
              <a:t>4.	menggambarkan serta membedakan antara isotonic, isometric dan isokinetic resistance exercise.</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Rectangle 3"/>
          <p:cNvSpPr>
            <a:spLocks noGrp="1" noChangeArrowheads="1"/>
          </p:cNvSpPr>
          <p:nvPr>
            <p:ph type="body" idx="1"/>
          </p:nvPr>
        </p:nvSpPr>
        <p:spPr>
          <a:xfrm>
            <a:off x="179388" y="404813"/>
            <a:ext cx="8785225" cy="6192837"/>
          </a:xfrm>
        </p:spPr>
        <p:txBody>
          <a:bodyPr/>
          <a:lstStyle/>
          <a:p>
            <a:pPr eaLnBrk="1" hangingPunct="1">
              <a:buFont typeface="Wingdings" pitchFamily="2" charset="2"/>
              <a:buNone/>
              <a:defRPr/>
            </a:pPr>
            <a:r>
              <a:rPr lang="en-US" smtClean="0"/>
              <a:t>(d)Teori connective tissue menyimpulkan     bahwa jaringan connective (termasuk tendon) lebih sering mengalami kerusakan dibanding serabut otot selama melakukan latihan berat sehingga menyebabkan nyeri otot.</a:t>
            </a:r>
          </a:p>
          <a:p>
            <a:pPr eaLnBrk="1" hangingPunct="1">
              <a:buFont typeface="Wingdings" pitchFamily="2" charset="2"/>
              <a:buNone/>
              <a:defRPr/>
            </a:pPr>
            <a:endParaRPr lang="en-US" smtClean="0"/>
          </a:p>
          <a:p>
            <a:pPr eaLnBrk="1" hangingPunct="1">
              <a:buFont typeface="Wingdings" pitchFamily="2" charset="2"/>
              <a:buNone/>
              <a:defRPr/>
            </a:pPr>
            <a:r>
              <a:rPr lang="en-US" smtClean="0"/>
              <a:t>(2) Saat ini terdapat kesepakatan bahwa latihan  yg menyebabkan sakit otot disebabkan oleh kombinasi mikrotrauma jaringan connective &amp; myofibril.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Rectangle 3"/>
          <p:cNvSpPr>
            <a:spLocks noGrp="1" noChangeArrowheads="1"/>
          </p:cNvSpPr>
          <p:nvPr>
            <p:ph type="body" idx="1"/>
          </p:nvPr>
        </p:nvSpPr>
        <p:spPr>
          <a:xfrm>
            <a:off x="179388" y="260350"/>
            <a:ext cx="8785225" cy="6337300"/>
          </a:xfrm>
        </p:spPr>
        <p:txBody>
          <a:bodyPr/>
          <a:lstStyle/>
          <a:p>
            <a:pPr marL="609600" indent="-609600" algn="just" eaLnBrk="1" hangingPunct="1">
              <a:buFont typeface="Wingdings" pitchFamily="2" charset="2"/>
              <a:buAutoNum type="alphaLcPeriod" startAt="3"/>
              <a:defRPr/>
            </a:pPr>
            <a:r>
              <a:rPr lang="en-US" smtClean="0"/>
              <a:t>Sakit otot timbul lebih berat &amp; frekuensinya lebih sering setelah melakukan eccentric exercise daripada concentric exercise ketika melakukan latihan dengan resisten. </a:t>
            </a:r>
          </a:p>
          <a:p>
            <a:pPr marL="609600" indent="-609600" algn="just" eaLnBrk="1" hangingPunct="1">
              <a:buFont typeface="Wingdings" pitchFamily="2" charset="2"/>
              <a:buNone/>
              <a:defRPr/>
            </a:pPr>
            <a:r>
              <a:rPr lang="en-US" smtClean="0"/>
              <a:t>	Kerusakan muscle fibers &amp; connective tissue lebih banyak saat melawan resisten pd posisi memanjang drpd memendek.</a:t>
            </a:r>
          </a:p>
          <a:p>
            <a:pPr marL="609600" indent="-609600" algn="just" eaLnBrk="1" hangingPunct="1">
              <a:buFont typeface="Wingdings" pitchFamily="2" charset="2"/>
              <a:buNone/>
              <a:defRPr/>
            </a:pPr>
            <a:r>
              <a:rPr lang="en-US" smtClean="0"/>
              <a:t>d.	Nyeri otot dikurangi/dicegah jika resistance exercise diawali dgn pemanasan ringan &amp; stretching otot serta peningkatan resisten suatu program latihan secara bertahap.</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455613" y="188913"/>
            <a:ext cx="8226425" cy="936625"/>
          </a:xfrm>
        </p:spPr>
        <p:txBody>
          <a:bodyPr/>
          <a:lstStyle/>
          <a:p>
            <a:pPr eaLnBrk="1" hangingPunct="1">
              <a:defRPr/>
            </a:pPr>
            <a:r>
              <a:rPr lang="en-US" smtClean="0"/>
              <a:t>B.  Kontraindikasi</a:t>
            </a:r>
          </a:p>
        </p:txBody>
      </p:sp>
      <p:sp>
        <p:nvSpPr>
          <p:cNvPr id="177155" name="Rectangle 3"/>
          <p:cNvSpPr>
            <a:spLocks noGrp="1" noChangeArrowheads="1"/>
          </p:cNvSpPr>
          <p:nvPr>
            <p:ph type="body" idx="1"/>
          </p:nvPr>
        </p:nvSpPr>
        <p:spPr>
          <a:xfrm>
            <a:off x="179388" y="1341438"/>
            <a:ext cx="8785225" cy="5327650"/>
          </a:xfrm>
        </p:spPr>
        <p:txBody>
          <a:bodyPr/>
          <a:lstStyle/>
          <a:p>
            <a:pPr algn="just" eaLnBrk="1" hangingPunct="1">
              <a:buFont typeface="Wingdings" pitchFamily="2" charset="2"/>
              <a:buNone/>
              <a:defRPr/>
            </a:pPr>
            <a:r>
              <a:rPr lang="en-US" smtClean="0"/>
              <a:t>1. Inflamasi</a:t>
            </a:r>
          </a:p>
          <a:p>
            <a:pPr algn="just" eaLnBrk="1" hangingPunct="1">
              <a:buFont typeface="Wingdings" pitchFamily="2" charset="2"/>
              <a:buNone/>
              <a:defRPr/>
            </a:pPr>
            <a:r>
              <a:rPr lang="en-US" smtClean="0"/>
              <a:t>	Resisten dpt mengakibatkan pembengkakan &amp;  kerusakan lebih berat pd otot/sendi.</a:t>
            </a:r>
          </a:p>
          <a:p>
            <a:pPr algn="just" eaLnBrk="1" hangingPunct="1">
              <a:buFont typeface="Wingdings" pitchFamily="2" charset="2"/>
              <a:buNone/>
              <a:defRPr/>
            </a:pPr>
            <a:r>
              <a:rPr lang="en-US" smtClean="0"/>
              <a:t>2.	Nyeri</a:t>
            </a:r>
          </a:p>
          <a:p>
            <a:pPr algn="just" eaLnBrk="1" hangingPunct="1">
              <a:buFont typeface="Wingdings" pitchFamily="2" charset="2"/>
              <a:buNone/>
              <a:defRPr/>
            </a:pPr>
            <a:r>
              <a:rPr lang="en-US" smtClean="0"/>
              <a:t>	Nyeri berat pd otot/sendi selama melakukan resistance exercise atau lebih dari 24 jam setelah latihan, resisten harus dibatasi atau dikurangi secara substansi. Evaluasi yang hati-hati pada penyebab timbulnya nyeri harus dilakukan oleh fisioterapis.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pPr eaLnBrk="1" hangingPunct="1">
              <a:defRPr/>
            </a:pPr>
            <a:r>
              <a:rPr lang="en-US" sz="4000" smtClean="0"/>
              <a:t>IV.	JENIS-JENIS RESISTANCE EXERCISE</a:t>
            </a:r>
          </a:p>
        </p:txBody>
      </p:sp>
      <p:sp>
        <p:nvSpPr>
          <p:cNvPr id="178179" name="Rectangle 3"/>
          <p:cNvSpPr>
            <a:spLocks noGrp="1" noChangeArrowheads="1"/>
          </p:cNvSpPr>
          <p:nvPr>
            <p:ph type="body" idx="1"/>
          </p:nvPr>
        </p:nvSpPr>
        <p:spPr>
          <a:xfrm>
            <a:off x="179388" y="2060575"/>
            <a:ext cx="8785225" cy="4035425"/>
          </a:xfrm>
        </p:spPr>
        <p:txBody>
          <a:bodyPr/>
          <a:lstStyle/>
          <a:p>
            <a:pPr algn="just" eaLnBrk="1" hangingPunct="1">
              <a:buFont typeface="Wingdings" pitchFamily="2" charset="2"/>
              <a:buNone/>
              <a:defRPr/>
            </a:pPr>
            <a:r>
              <a:rPr lang="en-US" sz="2800" smtClean="0"/>
              <a:t>Resisten dapat diaplikasikan melalui kontraksi otot</a:t>
            </a:r>
          </a:p>
          <a:p>
            <a:pPr algn="just" eaLnBrk="1" hangingPunct="1">
              <a:buFont typeface="Wingdings" pitchFamily="2" charset="2"/>
              <a:buNone/>
              <a:defRPr/>
            </a:pPr>
            <a:r>
              <a:rPr lang="en-US" sz="2800" smtClean="0"/>
              <a:t>bersifat dinamik/statik dgn teknik isotonic (concentric</a:t>
            </a:r>
          </a:p>
          <a:p>
            <a:pPr algn="just" eaLnBrk="1" hangingPunct="1">
              <a:buFont typeface="Wingdings" pitchFamily="2" charset="2"/>
              <a:buNone/>
              <a:defRPr/>
            </a:pPr>
            <a:r>
              <a:rPr lang="en-US" sz="2800" smtClean="0"/>
              <a:t>atau eccentric), isokinetik dan isometric. </a:t>
            </a:r>
          </a:p>
          <a:p>
            <a:pPr algn="just" eaLnBrk="1" hangingPunct="1">
              <a:buFont typeface="Wingdings" pitchFamily="2" charset="2"/>
              <a:buNone/>
              <a:defRPr/>
            </a:pPr>
            <a:r>
              <a:rPr lang="en-US" sz="2800" smtClean="0"/>
              <a:t>Pd semua kondisi tujuan utama meningkatkan fungsi</a:t>
            </a:r>
          </a:p>
          <a:p>
            <a:pPr algn="just" eaLnBrk="1" hangingPunct="1">
              <a:buFont typeface="Wingdings" pitchFamily="2" charset="2"/>
              <a:buNone/>
              <a:defRPr/>
            </a:pPr>
            <a:r>
              <a:rPr lang="en-US" sz="2800" smtClean="0"/>
              <a:t>fisik melalui pengembangan &amp; peningkatan strength,</a:t>
            </a:r>
          </a:p>
          <a:p>
            <a:pPr algn="just" eaLnBrk="1" hangingPunct="1">
              <a:buFont typeface="Wingdings" pitchFamily="2" charset="2"/>
              <a:buNone/>
              <a:defRPr/>
            </a:pPr>
            <a:r>
              <a:rPr lang="en-US" sz="2800" smtClean="0"/>
              <a:t>endurance atau power. </a:t>
            </a:r>
          </a:p>
          <a:p>
            <a:pPr eaLnBrk="1" hangingPunct="1">
              <a:buFont typeface="Wingdings" pitchFamily="2" charset="2"/>
              <a:buNone/>
              <a:defRPr/>
            </a:pPr>
            <a:r>
              <a:rPr lang="en-US" sz="2800" smtClean="0"/>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3" name="Rectangle 3"/>
          <p:cNvSpPr>
            <a:spLocks noGrp="1" noChangeArrowheads="1"/>
          </p:cNvSpPr>
          <p:nvPr>
            <p:ph type="body" idx="1"/>
          </p:nvPr>
        </p:nvSpPr>
        <p:spPr>
          <a:xfrm>
            <a:off x="179388" y="260350"/>
            <a:ext cx="8785225" cy="6408738"/>
          </a:xfrm>
        </p:spPr>
        <p:txBody>
          <a:bodyPr/>
          <a:lstStyle/>
          <a:p>
            <a:pPr algn="just" eaLnBrk="1" hangingPunct="1">
              <a:buFont typeface="Wingdings" pitchFamily="2" charset="2"/>
              <a:buNone/>
              <a:defRPr/>
            </a:pPr>
            <a:r>
              <a:rPr lang="en-US" smtClean="0"/>
              <a:t>A.Isotonic Exercise		</a:t>
            </a:r>
          </a:p>
          <a:p>
            <a:pPr algn="just" eaLnBrk="1" hangingPunct="1">
              <a:buFont typeface="Wingdings" pitchFamily="2" charset="2"/>
              <a:buNone/>
              <a:defRPr/>
            </a:pPr>
            <a:r>
              <a:rPr lang="en-US" smtClean="0"/>
              <a:t>	Bentuk latihan dinamik yg dilakukan melawan suatu beban yg bersifat konstan/bervariasi dgn pemanjangan atau pemendekan otot pd jarak gerak yg memungkinkan. Dynamic strength, muscular endurance &amp; power dapat ditingkatkan melalui latihan ini.</a:t>
            </a:r>
          </a:p>
          <a:p>
            <a:pPr algn="just" eaLnBrk="1" hangingPunct="1">
              <a:buFont typeface="Wingdings" pitchFamily="2" charset="2"/>
              <a:buNone/>
              <a:defRPr/>
            </a:pPr>
            <a:r>
              <a:rPr lang="en-US" smtClean="0"/>
              <a:t>	1. 	Manual atau mechanical resistance</a:t>
            </a:r>
          </a:p>
          <a:p>
            <a:pPr algn="just" eaLnBrk="1" hangingPunct="1">
              <a:buFont typeface="Wingdings" pitchFamily="2" charset="2"/>
              <a:buNone/>
              <a:defRPr/>
            </a:pPr>
            <a:r>
              <a:rPr lang="en-US" smtClean="0"/>
              <a:t>		Isotonic exercise dilakukan melawan 	tahanan baik secara manual/mechanical 	tergantung kebutuhan &amp; 	kemampuan 	pasien.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Rectangle 3"/>
          <p:cNvSpPr>
            <a:spLocks noGrp="1" noChangeArrowheads="1"/>
          </p:cNvSpPr>
          <p:nvPr>
            <p:ph type="body" idx="1"/>
          </p:nvPr>
        </p:nvSpPr>
        <p:spPr>
          <a:xfrm>
            <a:off x="179388" y="260350"/>
            <a:ext cx="8964612" cy="6337300"/>
          </a:xfrm>
        </p:spPr>
        <p:txBody>
          <a:bodyPr/>
          <a:lstStyle/>
          <a:p>
            <a:pPr algn="just" eaLnBrk="1" hangingPunct="1">
              <a:buFont typeface="Wingdings" pitchFamily="2" charset="2"/>
              <a:buNone/>
              <a:defRPr/>
            </a:pPr>
            <a:r>
              <a:rPr lang="en-US" sz="2800" smtClean="0"/>
              <a:t>2. Constant versus variable resistance	 </a:t>
            </a:r>
          </a:p>
          <a:p>
            <a:pPr algn="just" eaLnBrk="1" hangingPunct="1">
              <a:buFont typeface="Wingdings" pitchFamily="2" charset="2"/>
              <a:buNone/>
              <a:defRPr/>
            </a:pPr>
            <a:r>
              <a:rPr lang="en-US" sz="2800" smtClean="0"/>
              <a:t>	a. 	Isotonic resistance exc secara konvensional                                            	dilakukan dgn menggunakan beban tetap. 	</a:t>
            </a:r>
          </a:p>
          <a:p>
            <a:pPr algn="just" eaLnBrk="1" hangingPunct="1">
              <a:buFont typeface="Wingdings" pitchFamily="2" charset="2"/>
              <a:buNone/>
              <a:defRPr/>
            </a:pPr>
            <a:r>
              <a:rPr lang="en-US" sz="2800" smtClean="0"/>
              <a:t>	b.	Istilah isotonic berarti tegangan yg sama atau 	konstan. Dalam kenyataan ketika melakukan 	kontraksi otot secara dinamis melawan suatu 	beban yg tetap (resistance) tegangan yg 	dihasilkan otot bervariasi saat otot memendek 	atau memanjang melalui jarak gerak yg terjadi. 	Tegangan otot secara maksimal hanya terjadi 	pd 	satu titik pd jarak gerak ketika melakukan 	isotonic exercise melawan beban tetap.</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Rectangle 3"/>
          <p:cNvSpPr>
            <a:spLocks noGrp="1" noChangeArrowheads="1"/>
          </p:cNvSpPr>
          <p:nvPr>
            <p:ph type="body" idx="1"/>
          </p:nvPr>
        </p:nvSpPr>
        <p:spPr>
          <a:xfrm>
            <a:off x="250825" y="260350"/>
            <a:ext cx="8713788" cy="6408738"/>
          </a:xfrm>
        </p:spPr>
        <p:txBody>
          <a:bodyPr/>
          <a:lstStyle/>
          <a:p>
            <a:pPr eaLnBrk="1" hangingPunct="1">
              <a:buFont typeface="Wingdings" pitchFamily="2" charset="2"/>
              <a:buNone/>
              <a:defRPr/>
            </a:pPr>
            <a:r>
              <a:rPr lang="en-US" smtClean="0"/>
              <a:t>c. Variabel resistance exercise </a:t>
            </a:r>
          </a:p>
          <a:p>
            <a:pPr eaLnBrk="1" hangingPunct="1">
              <a:buFont typeface="Wingdings" pitchFamily="2" charset="2"/>
              <a:buNone/>
              <a:defRPr/>
            </a:pPr>
            <a:r>
              <a:rPr lang="en-US" smtClean="0"/>
              <a:t>	(1) Ketika melakukan isotonic exercise dgn 	 	menggunakan peralatan resistance, 	kontraksi otot bersifat subjektif &amp; resisten 	bervariasi melalui jarak tertentu sampai 	pd beban otot efektif di beberapa titik.</a:t>
            </a:r>
          </a:p>
          <a:p>
            <a:pPr eaLnBrk="1" hangingPunct="1">
              <a:buFont typeface="Wingdings" pitchFamily="2" charset="2"/>
              <a:buNone/>
              <a:defRPr/>
            </a:pPr>
            <a:r>
              <a:rPr lang="en-US" smtClean="0"/>
              <a:t>	(2) Ketika melakukan kontraksi otot isotonic 	dgn resisten manual FT’s dpt memberikan 	resisten bervariasi secara tepat terhadap 	perubahan kapabilitas kekuatan otot pd 	jarak gerak.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idx="1"/>
          </p:nvPr>
        </p:nvSpPr>
        <p:spPr>
          <a:xfrm>
            <a:off x="179388" y="188913"/>
            <a:ext cx="8785225" cy="6408737"/>
          </a:xfrm>
        </p:spPr>
        <p:txBody>
          <a:bodyPr/>
          <a:lstStyle/>
          <a:p>
            <a:pPr algn="just" eaLnBrk="1" hangingPunct="1">
              <a:buFont typeface="Wingdings" pitchFamily="2" charset="2"/>
              <a:buNone/>
              <a:defRPr/>
            </a:pPr>
            <a:r>
              <a:rPr lang="en-US" smtClean="0"/>
              <a:t>3.	Concentric versus eccentric exercise</a:t>
            </a:r>
          </a:p>
          <a:p>
            <a:pPr algn="just" eaLnBrk="1" hangingPunct="1">
              <a:buFont typeface="Wingdings" pitchFamily="2" charset="2"/>
              <a:buNone/>
              <a:defRPr/>
            </a:pPr>
            <a:r>
              <a:rPr lang="en-US" smtClean="0"/>
              <a:t>	a. 	Isotonic resistance exercise dpt dilakukan 	scr concentric, eccentric atau kedua-	keduanya. Resisten dpt 	diberikan 	dlm 	posisi otot memendek/memanjang.</a:t>
            </a:r>
          </a:p>
          <a:p>
            <a:pPr algn="just" eaLnBrk="1" hangingPunct="1">
              <a:buFont typeface="Wingdings" pitchFamily="2" charset="2"/>
              <a:buNone/>
              <a:defRPr/>
            </a:pPr>
            <a:r>
              <a:rPr lang="en-US" smtClean="0"/>
              <a:t>	b.	Concentric &amp; eccentric exercise dpt 	dilakukan menggunakan resisten 	secara 	manual/mechanical.</a:t>
            </a:r>
          </a:p>
          <a:p>
            <a:pPr algn="just" eaLnBrk="1" hangingPunct="1">
              <a:buFont typeface="Wingdings" pitchFamily="2" charset="2"/>
              <a:buNone/>
              <a:defRPr/>
            </a:pPr>
            <a:r>
              <a:rPr lang="en-US" smtClean="0"/>
              <a:t>	c.	Menggunakan kombinasi concentric &amp;  	eccentric exercise, tergantung kapabilitas 	kekuatan &amp; fungsional pasien.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9" name="Rectangle 3"/>
          <p:cNvSpPr>
            <a:spLocks noGrp="1" noChangeArrowheads="1"/>
          </p:cNvSpPr>
          <p:nvPr>
            <p:ph type="body" idx="1"/>
          </p:nvPr>
        </p:nvSpPr>
        <p:spPr>
          <a:xfrm>
            <a:off x="250825" y="333375"/>
            <a:ext cx="8713788" cy="6264275"/>
          </a:xfrm>
        </p:spPr>
        <p:txBody>
          <a:bodyPr/>
          <a:lstStyle/>
          <a:p>
            <a:pPr eaLnBrk="1" hangingPunct="1">
              <a:lnSpc>
                <a:spcPct val="90000"/>
              </a:lnSpc>
              <a:buFont typeface="Wingdings" pitchFamily="2" charset="2"/>
              <a:buNone/>
              <a:defRPr/>
            </a:pPr>
            <a:r>
              <a:rPr lang="en-US" sz="2800" smtClean="0"/>
              <a:t>(1)Ketika kontraksi otot maksimal dan memendek (concentric contraction),tidak apat menghasilkan tegangan yang lebih besar seperti ketika tegangan maksimal dan memanjang (eccentric contraction)</a:t>
            </a:r>
          </a:p>
          <a:p>
            <a:pPr eaLnBrk="1" hangingPunct="1">
              <a:lnSpc>
                <a:spcPct val="90000"/>
              </a:lnSpc>
              <a:buFont typeface="Wingdings" pitchFamily="2" charset="2"/>
              <a:buNone/>
              <a:defRPr/>
            </a:pPr>
            <a:r>
              <a:rPr lang="en-US" sz="2800" smtClean="0"/>
              <a:t>(2) Karena itu tahap paling awal dari program  latihan ketika otot sangat lemah, eccentric exercise dengan tahanan ringan menggunakan manual  resistance harus dilakukan secara tepat.</a:t>
            </a:r>
          </a:p>
          <a:p>
            <a:pPr eaLnBrk="1" hangingPunct="1">
              <a:lnSpc>
                <a:spcPct val="90000"/>
              </a:lnSpc>
              <a:buFont typeface="Wingdings" pitchFamily="2" charset="2"/>
              <a:buNone/>
              <a:defRPr/>
            </a:pPr>
            <a:r>
              <a:rPr lang="en-US" sz="2800" smtClean="0"/>
              <a:t>(3) Ketika kekuatan meningkat, concentric exercise dengan manual resistance dapat ditambahkan dalam program strengthening.</a:t>
            </a:r>
          </a:p>
          <a:p>
            <a:pPr eaLnBrk="1" hangingPunct="1">
              <a:lnSpc>
                <a:spcPct val="90000"/>
              </a:lnSpc>
              <a:buFont typeface="Wingdings" pitchFamily="2" charset="2"/>
              <a:buNone/>
              <a:defRPr/>
            </a:pPr>
            <a:r>
              <a:rPr lang="en-US" sz="2800" smtClean="0"/>
              <a:t>(4) Saat pasien dapat melanjutkan dengan progresif, dapat dilakukan eccentric atau concentric menggunakan mechanical resistance.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3" name="Rectangle 3"/>
          <p:cNvSpPr>
            <a:spLocks noGrp="1" noChangeArrowheads="1"/>
          </p:cNvSpPr>
          <p:nvPr>
            <p:ph type="body" idx="1"/>
          </p:nvPr>
        </p:nvSpPr>
        <p:spPr>
          <a:xfrm>
            <a:off x="455613" y="836613"/>
            <a:ext cx="8226425" cy="5688012"/>
          </a:xfrm>
        </p:spPr>
        <p:txBody>
          <a:bodyPr/>
          <a:lstStyle/>
          <a:p>
            <a:pPr eaLnBrk="1" hangingPunct="1">
              <a:buFont typeface="Wingdings" pitchFamily="2" charset="2"/>
              <a:buNone/>
              <a:defRPr/>
            </a:pPr>
            <a:r>
              <a:rPr lang="en-US" smtClean="0"/>
              <a:t>d.	Pencegahan Eccentric Exercise</a:t>
            </a:r>
          </a:p>
          <a:p>
            <a:pPr eaLnBrk="1" hangingPunct="1">
              <a:buFont typeface="Wingdings" pitchFamily="2" charset="2"/>
              <a:buNone/>
              <a:defRPr/>
            </a:pPr>
            <a:r>
              <a:rPr lang="en-US" smtClean="0"/>
              <a:t>	(1)Terdapat potensi tekanan pd sistem 	cardiovascular (misalnya peningkatan 	hearth rate) ketika eccentric exercise 	dilakukan dgn resisten berat. 	Karena 	itu eccentric exercise mungkin kontra 	indikasi pd beberapa pasien.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9" name="Rectangle 3"/>
          <p:cNvSpPr>
            <a:spLocks noGrp="1" noChangeArrowheads="1"/>
          </p:cNvSpPr>
          <p:nvPr>
            <p:ph type="body" idx="1"/>
          </p:nvPr>
        </p:nvSpPr>
        <p:spPr>
          <a:xfrm>
            <a:off x="0" y="0"/>
            <a:ext cx="8964613" cy="6669088"/>
          </a:xfrm>
        </p:spPr>
        <p:txBody>
          <a:bodyPr/>
          <a:lstStyle/>
          <a:p>
            <a:pPr algn="just" eaLnBrk="1" hangingPunct="1">
              <a:lnSpc>
                <a:spcPct val="90000"/>
              </a:lnSpc>
              <a:buFont typeface="Wingdings" pitchFamily="2" charset="2"/>
              <a:buNone/>
              <a:defRPr/>
            </a:pPr>
            <a:r>
              <a:rPr lang="en-US" sz="3000" smtClean="0"/>
              <a:t>5.menjelaskan persamaan &amp; perbedaan manual &amp; mechanical resistance exercise.</a:t>
            </a:r>
          </a:p>
          <a:p>
            <a:pPr algn="just" eaLnBrk="1" hangingPunct="1">
              <a:lnSpc>
                <a:spcPct val="90000"/>
              </a:lnSpc>
              <a:buFont typeface="Wingdings" pitchFamily="2" charset="2"/>
              <a:buNone/>
              <a:defRPr/>
            </a:pPr>
            <a:r>
              <a:rPr lang="en-US" sz="3000" smtClean="0"/>
              <a:t>6.menjelaskan prinsip pengaplikasian manual resistance exercise.</a:t>
            </a:r>
          </a:p>
          <a:p>
            <a:pPr algn="just" eaLnBrk="1" hangingPunct="1">
              <a:lnSpc>
                <a:spcPct val="90000"/>
              </a:lnSpc>
              <a:buFont typeface="Wingdings" pitchFamily="2" charset="2"/>
              <a:buNone/>
              <a:defRPr/>
            </a:pPr>
            <a:r>
              <a:rPr lang="en-US" sz="3000" smtClean="0"/>
              <a:t>7.	menggambarkan dengan tepat teknik-teknik manual resistance exercise dengan bidang gerak anatomi.</a:t>
            </a:r>
          </a:p>
          <a:p>
            <a:pPr algn="just" eaLnBrk="1" hangingPunct="1">
              <a:lnSpc>
                <a:spcPct val="90000"/>
              </a:lnSpc>
              <a:buFont typeface="Wingdings" pitchFamily="2" charset="2"/>
              <a:buNone/>
              <a:defRPr/>
            </a:pPr>
            <a:r>
              <a:rPr lang="en-US" sz="3000" smtClean="0"/>
              <a:t>8.	menjelaskan pengertian mechanical resistance exercise.</a:t>
            </a:r>
          </a:p>
          <a:p>
            <a:pPr algn="just" eaLnBrk="1" hangingPunct="1">
              <a:lnSpc>
                <a:spcPct val="90000"/>
              </a:lnSpc>
              <a:buFont typeface="Wingdings" pitchFamily="2" charset="2"/>
              <a:buNone/>
              <a:defRPr/>
            </a:pPr>
            <a:r>
              <a:rPr lang="en-US" sz="3000" smtClean="0"/>
              <a:t>9. menggambarkan teknik-teknik spesifik pada resistance exercise.</a:t>
            </a:r>
          </a:p>
          <a:p>
            <a:pPr algn="just" eaLnBrk="1" hangingPunct="1">
              <a:lnSpc>
                <a:spcPct val="90000"/>
              </a:lnSpc>
              <a:buFont typeface="Wingdings" pitchFamily="2" charset="2"/>
              <a:buNone/>
              <a:defRPr/>
            </a:pPr>
            <a:r>
              <a:rPr lang="en-US" sz="3000" smtClean="0"/>
              <a:t>10.mendiskusikan variabel yang  ditemukan pada program resistance  exercise.</a:t>
            </a:r>
          </a:p>
          <a:p>
            <a:pPr algn="just" eaLnBrk="1" hangingPunct="1">
              <a:lnSpc>
                <a:spcPct val="90000"/>
              </a:lnSpc>
              <a:buFont typeface="Wingdings" pitchFamily="2" charset="2"/>
              <a:buNone/>
              <a:defRPr/>
            </a:pPr>
            <a:r>
              <a:rPr lang="en-US" sz="3000" smtClean="0"/>
              <a:t>11.mengidentifikasi dan menjelaskan jenis-jenis alat untuk resistance exercise.</a:t>
            </a:r>
          </a:p>
          <a:p>
            <a:pPr eaLnBrk="1" hangingPunct="1">
              <a:lnSpc>
                <a:spcPct val="90000"/>
              </a:lnSpc>
              <a:defRPr/>
            </a:pPr>
            <a:endParaRPr lang="en-US" sz="300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Rectangle 3"/>
          <p:cNvSpPr>
            <a:spLocks noGrp="1" noChangeArrowheads="1"/>
          </p:cNvSpPr>
          <p:nvPr>
            <p:ph type="body" idx="1"/>
          </p:nvPr>
        </p:nvSpPr>
        <p:spPr>
          <a:xfrm>
            <a:off x="179388" y="836613"/>
            <a:ext cx="8785225" cy="5472112"/>
          </a:xfrm>
        </p:spPr>
        <p:txBody>
          <a:bodyPr/>
          <a:lstStyle/>
          <a:p>
            <a:pPr algn="just" eaLnBrk="1" hangingPunct="1">
              <a:buFont typeface="Wingdings" pitchFamily="2" charset="2"/>
              <a:buNone/>
              <a:defRPr/>
            </a:pPr>
            <a:r>
              <a:rPr lang="en-US" smtClean="0"/>
              <a:t>B.	Isokinetic Exercise</a:t>
            </a:r>
          </a:p>
          <a:p>
            <a:pPr algn="just" eaLnBrk="1" hangingPunct="1">
              <a:buFont typeface="Wingdings" pitchFamily="2" charset="2"/>
              <a:buNone/>
              <a:defRPr/>
            </a:pPr>
            <a:r>
              <a:rPr lang="en-US" smtClean="0"/>
              <a:t>		Suatu bentuk dynamic exercise dimana 	kecepatan pemendekan/pemanjangan 	otot dikontrol oleh suatu 	rate-limiting 	device yg mengontrol (membatasi) 	kecepatan gerakan suatu bagian tubuh.</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Rectangle 3"/>
          <p:cNvSpPr>
            <a:spLocks noGrp="1" noChangeArrowheads="1"/>
          </p:cNvSpPr>
          <p:nvPr>
            <p:ph type="body" idx="1"/>
          </p:nvPr>
        </p:nvSpPr>
        <p:spPr>
          <a:xfrm>
            <a:off x="250825" y="549275"/>
            <a:ext cx="8713788" cy="5975350"/>
          </a:xfrm>
        </p:spPr>
        <p:txBody>
          <a:bodyPr/>
          <a:lstStyle/>
          <a:p>
            <a:pPr algn="just" eaLnBrk="1" hangingPunct="1">
              <a:buFont typeface="Wingdings" pitchFamily="2" charset="2"/>
              <a:buNone/>
              <a:defRPr/>
            </a:pPr>
            <a:r>
              <a:rPr lang="en-US" sz="2800" smtClean="0"/>
              <a:t>1.Jika pasien mempunyai motivasi yg baik &amp; melakukan scr maksimal, otot diberi muatan maksimal mendekati tegangan maksimal yg dihasilkan sepanjang jarak gerak.</a:t>
            </a:r>
          </a:p>
          <a:p>
            <a:pPr algn="just" eaLnBrk="1" hangingPunct="1">
              <a:buFont typeface="Wingdings" pitchFamily="2" charset="2"/>
              <a:buNone/>
              <a:defRPr/>
            </a:pPr>
            <a:r>
              <a:rPr lang="en-US" sz="2800" smtClean="0"/>
              <a:t>2.	Ketika kecepatan gerak konstan, resisten yg diberikan melalui isokinetic exercise akan bervariasi. Untuk alasan ini, isokinetic exercise kadang-kadang disebut juga accommodating resistance exercise.</a:t>
            </a:r>
          </a:p>
          <a:p>
            <a:pPr algn="just" eaLnBrk="1" hangingPunct="1">
              <a:buFont typeface="Wingdings" pitchFamily="2" charset="2"/>
              <a:buNone/>
              <a:defRPr/>
            </a:pPr>
            <a:r>
              <a:rPr lang="en-US" sz="2800" smtClean="0"/>
              <a:t>3.	Isokinetic exercise	 dpt dilakukan dgn concentric pd semua rate-limiting devices &amp; juga eccentric. Dalam dua bentuk latihan tersebut, kecepatan gerak harus konstan.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9" name="Rectangle 3"/>
          <p:cNvSpPr>
            <a:spLocks noGrp="1" noChangeArrowheads="1"/>
          </p:cNvSpPr>
          <p:nvPr>
            <p:ph type="body" idx="1"/>
          </p:nvPr>
        </p:nvSpPr>
        <p:spPr>
          <a:xfrm>
            <a:off x="250825" y="1125538"/>
            <a:ext cx="8713788" cy="4608512"/>
          </a:xfrm>
        </p:spPr>
        <p:txBody>
          <a:bodyPr/>
          <a:lstStyle/>
          <a:p>
            <a:pPr algn="just" eaLnBrk="1" hangingPunct="1">
              <a:buFont typeface="Wingdings" pitchFamily="2" charset="2"/>
              <a:buNone/>
              <a:defRPr/>
            </a:pPr>
            <a:r>
              <a:rPr lang="en-US" smtClean="0"/>
              <a:t>4.Dgn isokinetic exercise pasien dpt melakukan latihan dgn kecepatan tinggi pd anggota gerak secara aman.</a:t>
            </a:r>
          </a:p>
          <a:p>
            <a:pPr algn="just" eaLnBrk="1" hangingPunct="1">
              <a:buFont typeface="Wingdings" pitchFamily="2" charset="2"/>
              <a:buNone/>
              <a:defRPr/>
            </a:pPr>
            <a:r>
              <a:rPr lang="en-US" smtClean="0"/>
              <a:t>5.Beberapa penulis menyimpulkan bahwa penguatan otot dgn isokinetic exercise menunjukkan hasil yg lebih bermakna dibanding isotonic resistance exercise.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3" name="Rectangle 3"/>
          <p:cNvSpPr>
            <a:spLocks noGrp="1" noChangeArrowheads="1"/>
          </p:cNvSpPr>
          <p:nvPr>
            <p:ph type="body" idx="1"/>
          </p:nvPr>
        </p:nvSpPr>
        <p:spPr>
          <a:xfrm>
            <a:off x="179388" y="476250"/>
            <a:ext cx="8713787" cy="6048375"/>
          </a:xfrm>
        </p:spPr>
        <p:txBody>
          <a:bodyPr/>
          <a:lstStyle/>
          <a:p>
            <a:pPr algn="just" eaLnBrk="1" hangingPunct="1">
              <a:lnSpc>
                <a:spcPct val="90000"/>
              </a:lnSpc>
              <a:buFont typeface="Wingdings" pitchFamily="2" charset="2"/>
              <a:buNone/>
              <a:defRPr/>
            </a:pPr>
            <a:r>
              <a:rPr lang="en-US" smtClean="0"/>
              <a:t>C.Isometric Resistance Exercise</a:t>
            </a:r>
          </a:p>
          <a:p>
            <a:pPr algn="just" eaLnBrk="1" hangingPunct="1">
              <a:lnSpc>
                <a:spcPct val="90000"/>
              </a:lnSpc>
              <a:buFont typeface="Wingdings" pitchFamily="2" charset="2"/>
              <a:buNone/>
              <a:defRPr/>
            </a:pPr>
            <a:r>
              <a:rPr lang="en-US" smtClean="0"/>
              <a:t>	Suatu bentuk latihan statik yg dilakukan dimana pd saat otot berkontraksi tdk terjadi perubahan panjang otot &amp; tanpa gerakan  sendi. </a:t>
            </a:r>
          </a:p>
          <a:p>
            <a:pPr algn="just" eaLnBrk="1" hangingPunct="1">
              <a:lnSpc>
                <a:spcPct val="90000"/>
              </a:lnSpc>
              <a:buFont typeface="Wingdings" pitchFamily="2" charset="2"/>
              <a:buNone/>
              <a:defRPr/>
            </a:pPr>
            <a:r>
              <a:rPr lang="en-US" smtClean="0"/>
              <a:t>	Meskipun tidak ada kerja fisik yang terjadi (force x distance), tegangan &amp; output tenaga tetap dihasilkan oleh otot. Otot dapat menghasilkan tegangan yang lebih besar ketika melakukan kontraksi isometric maksimum dibanding kontraksi concentric maksimum, tetapi tidak lebih besar dibanding kontraksi eccentric maksimum.</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1" name="Rectangle 3"/>
          <p:cNvSpPr>
            <a:spLocks noGrp="1" noChangeArrowheads="1"/>
          </p:cNvSpPr>
          <p:nvPr>
            <p:ph type="body" idx="1"/>
          </p:nvPr>
        </p:nvSpPr>
        <p:spPr>
          <a:xfrm>
            <a:off x="179388" y="404813"/>
            <a:ext cx="8785225" cy="6264275"/>
          </a:xfrm>
        </p:spPr>
        <p:txBody>
          <a:bodyPr/>
          <a:lstStyle/>
          <a:p>
            <a:pPr marL="533400" indent="-533400" algn="just" eaLnBrk="1" hangingPunct="1">
              <a:lnSpc>
                <a:spcPct val="80000"/>
              </a:lnSpc>
              <a:buFont typeface="Wingdings" pitchFamily="2" charset="2"/>
              <a:buAutoNum type="arabicPeriod"/>
              <a:defRPr/>
            </a:pPr>
            <a:r>
              <a:rPr lang="en-US" sz="2800" smtClean="0"/>
              <a:t>Strength akan meningkat jika kontraksi isometric dilakukan melawan resisten, dan dilakukan paling tidak selama 6 detik. Ini adalah waktu yg diperkenankan sampai puncak tegangan &amp; perubahan metabolic mulai timbul pd otot.</a:t>
            </a:r>
          </a:p>
          <a:p>
            <a:pPr marL="533400" indent="-533400" algn="just" eaLnBrk="1" hangingPunct="1">
              <a:lnSpc>
                <a:spcPct val="80000"/>
              </a:lnSpc>
              <a:buFont typeface="Wingdings" pitchFamily="2" charset="2"/>
              <a:buNone/>
              <a:defRPr/>
            </a:pPr>
            <a:r>
              <a:rPr lang="en-US" sz="2800" smtClean="0"/>
              <a:t>	Isometric resistance exercise tdk akan meningkatkan endurance otot secara efektif seperti dynamic exercise.</a:t>
            </a:r>
          </a:p>
          <a:p>
            <a:pPr marL="533400" indent="-533400" algn="just" eaLnBrk="1" hangingPunct="1">
              <a:lnSpc>
                <a:spcPct val="80000"/>
              </a:lnSpc>
              <a:buFont typeface="Wingdings" pitchFamily="2" charset="2"/>
              <a:buNone/>
              <a:defRPr/>
            </a:pPr>
            <a:r>
              <a:rPr lang="en-US" sz="2800" smtClean="0"/>
              <a:t>2.	Selama isometric training penggunaan beban latihan (resisten) sekitar 60-80% dari </a:t>
            </a:r>
            <a:r>
              <a:rPr lang="en-US" sz="2800" i="1" smtClean="0"/>
              <a:t>muscle’s force-developing capacity</a:t>
            </a:r>
            <a:r>
              <a:rPr lang="en-US" sz="2800" smtClean="0"/>
              <a:t> untuk mencapai strength.	 </a:t>
            </a:r>
          </a:p>
          <a:p>
            <a:pPr marL="533400" indent="-533400" algn="just" eaLnBrk="1" hangingPunct="1">
              <a:lnSpc>
                <a:spcPct val="80000"/>
              </a:lnSpc>
              <a:buFont typeface="Wingdings" pitchFamily="2" charset="2"/>
              <a:buNone/>
              <a:defRPr/>
            </a:pPr>
            <a:r>
              <a:rPr lang="en-US" sz="2800" smtClean="0"/>
              <a:t>3.	Karena tdk ada gerakan sendi, strength akan meningkat hanya pd posisi dimana exercise dilakukan. Utk mencapai strength pd jarak gerakan tertentu, resisten harus dilakukan dlm beberapa posisi.</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body" idx="1"/>
          </p:nvPr>
        </p:nvSpPr>
        <p:spPr>
          <a:xfrm>
            <a:off x="250825" y="476250"/>
            <a:ext cx="8431213" cy="6192838"/>
          </a:xfrm>
        </p:spPr>
        <p:txBody>
          <a:bodyPr/>
          <a:lstStyle/>
          <a:p>
            <a:pPr algn="just" eaLnBrk="1" hangingPunct="1">
              <a:buFont typeface="Wingdings" pitchFamily="2" charset="2"/>
              <a:buNone/>
              <a:defRPr/>
            </a:pPr>
            <a:r>
              <a:rPr lang="en-US" smtClean="0"/>
              <a:t>	4.	Panjang otot pd saat kontraksi secara 	langsung akan mempengaruhi jumlah 	tegangan yg dihasilkan pd titik-titik 	tertentu dlm jarak gerakan. Karena itu 	besarnya resisten ketika pasien mampu 	melakukan akan bervariasi pd titik-titik 	yang berbeda dalam jarak gerak.</a:t>
            </a:r>
          </a:p>
          <a:p>
            <a:pPr algn="just" eaLnBrk="1" hangingPunct="1">
              <a:buFont typeface="Wingdings" pitchFamily="2" charset="2"/>
              <a:buNone/>
              <a:defRPr/>
            </a:pPr>
            <a:r>
              <a:rPr lang="en-US" smtClean="0"/>
              <a:t>	5.	Resisten yg dilakukan dpt berupa 	manual atau mechanical dimana pasien 	dapat menahan beban yang berat atau 	mendorong objek yang tidak bergerak.</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9" name="Rectangle 3"/>
          <p:cNvSpPr>
            <a:spLocks noGrp="1" noChangeArrowheads="1"/>
          </p:cNvSpPr>
          <p:nvPr>
            <p:ph type="body" idx="1"/>
          </p:nvPr>
        </p:nvSpPr>
        <p:spPr>
          <a:xfrm>
            <a:off x="179388" y="260350"/>
            <a:ext cx="8785225" cy="6408738"/>
          </a:xfrm>
        </p:spPr>
        <p:txBody>
          <a:bodyPr/>
          <a:lstStyle/>
          <a:p>
            <a:pPr marL="609600" indent="-609600" algn="just" eaLnBrk="1" hangingPunct="1">
              <a:buFont typeface="Wingdings" pitchFamily="2" charset="2"/>
              <a:buNone/>
              <a:defRPr/>
            </a:pPr>
            <a:r>
              <a:rPr lang="en-US" sz="2800" smtClean="0"/>
              <a:t>6. Muscle setting exercises adalah suatu bentuk isometric exercise, tetapi dilakukan melawan resisten yang cukup besar.</a:t>
            </a:r>
          </a:p>
          <a:p>
            <a:pPr marL="609600" indent="-609600" algn="just" eaLnBrk="1" hangingPunct="1">
              <a:buFont typeface="Wingdings" pitchFamily="2" charset="2"/>
              <a:buNone/>
              <a:defRPr/>
            </a:pPr>
            <a:r>
              <a:rPr lang="en-US" sz="2800" smtClean="0"/>
              <a:t>	a.Muscle setting yg dimaksud adalah static 	muscle contraction yg dilakukan utk 	mempertahankan mobilitas muscle fibers &amp;  	menurunkan spasme otot serta nyeri. 	Misalnya quadriceps setting &amp; gluteal setting.</a:t>
            </a:r>
          </a:p>
          <a:p>
            <a:pPr marL="609600" indent="-609600" algn="just" eaLnBrk="1" hangingPunct="1">
              <a:buFont typeface="Wingdings" pitchFamily="2" charset="2"/>
              <a:buNone/>
              <a:defRPr/>
            </a:pPr>
            <a:r>
              <a:rPr lang="en-US" sz="2800" smtClean="0"/>
              <a:t>	b.	Jika muscle setting exercise tdk dilakukan 	dgn resisten maka tidak akan meningkatkan 	kekuatan otot yg cukup besar.</a:t>
            </a:r>
          </a:p>
          <a:p>
            <a:pPr marL="609600" indent="-609600" algn="just" eaLnBrk="1" hangingPunct="1">
              <a:buFont typeface="Wingdings" pitchFamily="2" charset="2"/>
              <a:buNone/>
              <a:defRPr/>
            </a:pPr>
            <a:r>
              <a:rPr lang="en-US" sz="2800" smtClean="0"/>
              <a:t>	c.Muscle setting exercise dpt memperlambat 	terjadinya atropi pd tahap awal imobilisasi otot 	atau sendi.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455613" y="273050"/>
            <a:ext cx="8226425" cy="852488"/>
          </a:xfrm>
        </p:spPr>
        <p:txBody>
          <a:bodyPr/>
          <a:lstStyle/>
          <a:p>
            <a:pPr eaLnBrk="1" hangingPunct="1">
              <a:defRPr/>
            </a:pPr>
            <a:r>
              <a:rPr lang="en-US" sz="4000" smtClean="0"/>
              <a:t>V.	MANUAL RESISTANCE EXERCISE</a:t>
            </a:r>
          </a:p>
        </p:txBody>
      </p:sp>
      <p:sp>
        <p:nvSpPr>
          <p:cNvPr id="194563" name="Rectangle 3"/>
          <p:cNvSpPr>
            <a:spLocks noGrp="1" noChangeArrowheads="1"/>
          </p:cNvSpPr>
          <p:nvPr>
            <p:ph type="body" idx="1"/>
          </p:nvPr>
        </p:nvSpPr>
        <p:spPr>
          <a:xfrm>
            <a:off x="179388" y="1598613"/>
            <a:ext cx="8785225" cy="4999037"/>
          </a:xfrm>
        </p:spPr>
        <p:txBody>
          <a:bodyPr/>
          <a:lstStyle/>
          <a:p>
            <a:pPr algn="just" eaLnBrk="1" hangingPunct="1">
              <a:lnSpc>
                <a:spcPct val="90000"/>
              </a:lnSpc>
              <a:buFont typeface="Wingdings" pitchFamily="2" charset="2"/>
              <a:buNone/>
              <a:defRPr/>
            </a:pPr>
            <a:r>
              <a:rPr lang="en-US" smtClean="0"/>
              <a:t>A.	Definisi</a:t>
            </a:r>
          </a:p>
          <a:p>
            <a:pPr algn="just" eaLnBrk="1" hangingPunct="1">
              <a:lnSpc>
                <a:spcPct val="90000"/>
              </a:lnSpc>
              <a:buFont typeface="Wingdings" pitchFamily="2" charset="2"/>
              <a:buNone/>
              <a:defRPr/>
            </a:pPr>
            <a:r>
              <a:rPr lang="en-US" smtClean="0"/>
              <a:t>	</a:t>
            </a:r>
            <a:r>
              <a:rPr lang="en-US" sz="2800" smtClean="0"/>
              <a:t>Suatu bentuk active resistance exercise dimana resisten dilakukan melalui FT’s dgn dynamic/static muscular contraction.</a:t>
            </a:r>
          </a:p>
          <a:p>
            <a:pPr algn="just" eaLnBrk="1" hangingPunct="1">
              <a:lnSpc>
                <a:spcPct val="90000"/>
              </a:lnSpc>
              <a:buFont typeface="Wingdings" pitchFamily="2" charset="2"/>
              <a:buNone/>
              <a:defRPr/>
            </a:pPr>
            <a:r>
              <a:rPr lang="en-US" sz="2800" smtClean="0"/>
              <a:t>	1.	Ketika gerakan sendi dapat dilakukan, resisten 	dilakukan dalam jarak gerakan sampai otot 	memendek. Kontrol resisten dapat juga 	dilakukan 	sampai terjadi pemanjangan otot.	</a:t>
            </a:r>
          </a:p>
          <a:p>
            <a:pPr algn="just" eaLnBrk="1" hangingPunct="1">
              <a:lnSpc>
                <a:spcPct val="90000"/>
              </a:lnSpc>
              <a:buFont typeface="Wingdings" pitchFamily="2" charset="2"/>
              <a:buNone/>
              <a:defRPr/>
            </a:pPr>
            <a:r>
              <a:rPr lang="en-US" sz="2800" smtClean="0"/>
              <a:t>	2.	Latihan yg dilakukan dlm bidang gerak 	anatomi/pola 	diagonal disebut 	PNF. </a:t>
            </a:r>
          </a:p>
          <a:p>
            <a:pPr algn="just" eaLnBrk="1" hangingPunct="1">
              <a:lnSpc>
                <a:spcPct val="90000"/>
              </a:lnSpc>
              <a:buFont typeface="Wingdings" pitchFamily="2" charset="2"/>
              <a:buNone/>
              <a:defRPr/>
            </a:pPr>
            <a:r>
              <a:rPr lang="en-US" sz="2800" smtClean="0"/>
              <a:t>	3.	Penguatan otot spesifik dilakukan pd gerak 	otot tertentu seperti pd prosedur MMT.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pPr eaLnBrk="1" hangingPunct="1">
              <a:defRPr/>
            </a:pPr>
            <a:r>
              <a:rPr lang="en-US" sz="4000" smtClean="0"/>
              <a:t>B.	Prinsip-Prinsip Aplikasi Manual Resistance Exercise</a:t>
            </a:r>
          </a:p>
        </p:txBody>
      </p:sp>
      <p:sp>
        <p:nvSpPr>
          <p:cNvPr id="195587" name="Rectangle 3"/>
          <p:cNvSpPr>
            <a:spLocks noGrp="1" noChangeArrowheads="1"/>
          </p:cNvSpPr>
          <p:nvPr>
            <p:ph type="body" idx="1"/>
          </p:nvPr>
        </p:nvSpPr>
        <p:spPr>
          <a:xfrm>
            <a:off x="179388" y="1598613"/>
            <a:ext cx="8785225" cy="5070475"/>
          </a:xfrm>
        </p:spPr>
        <p:txBody>
          <a:bodyPr/>
          <a:lstStyle/>
          <a:p>
            <a:pPr algn="just" eaLnBrk="1" hangingPunct="1">
              <a:buFont typeface="Wingdings" pitchFamily="2" charset="2"/>
              <a:buNone/>
              <a:defRPr/>
            </a:pPr>
            <a:r>
              <a:rPr lang="en-US" sz="2800" smtClean="0"/>
              <a:t>1. Sebelum exercise</a:t>
            </a:r>
          </a:p>
          <a:p>
            <a:pPr algn="just" eaLnBrk="1" hangingPunct="1">
              <a:defRPr/>
            </a:pPr>
            <a:r>
              <a:rPr lang="en-US" sz="2800" smtClean="0"/>
              <a:t>Evaluasi ROM &amp; kekuatan pasien. MMT akan membantu fisioterapis menentukan nilai dasar secara kualitatif kekuatan &amp; progresifitas yg terukur. Membantu menentukan besarnya resisten dgn tepat yg harus diberikan dlm program latihan.</a:t>
            </a:r>
          </a:p>
          <a:p>
            <a:pPr algn="just" eaLnBrk="1" hangingPunct="1">
              <a:defRPr/>
            </a:pPr>
            <a:r>
              <a:rPr lang="en-US" sz="2800" smtClean="0"/>
              <a:t>Jelaskan rencana &amp; prosedur latihan kpd pasien. 	</a:t>
            </a:r>
          </a:p>
          <a:p>
            <a:pPr algn="just" eaLnBrk="1" hangingPunct="1">
              <a:defRPr/>
            </a:pPr>
            <a:r>
              <a:rPr lang="en-US" sz="2800" smtClean="0"/>
              <a:t>Tempatkan pasien pd posisi senyaman mungkin dgn menggunakan </a:t>
            </a:r>
            <a:r>
              <a:rPr lang="en-US" sz="2800" i="1" smtClean="0"/>
              <a:t>proper body mechanic</a:t>
            </a:r>
            <a:r>
              <a:rPr lang="en-US" sz="2800" smtClean="0"/>
              <a:t>. </a:t>
            </a:r>
          </a:p>
          <a:p>
            <a:pPr algn="just" eaLnBrk="1" hangingPunct="1">
              <a:defRPr/>
            </a:pPr>
            <a:r>
              <a:rPr lang="en-US" sz="2800" smtClean="0"/>
              <a:t>Regio yg akan dilatih harus bebas dari pakaian.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1" name="Rectangle 3"/>
          <p:cNvSpPr>
            <a:spLocks noGrp="1" noChangeArrowheads="1"/>
          </p:cNvSpPr>
          <p:nvPr>
            <p:ph type="body" idx="1"/>
          </p:nvPr>
        </p:nvSpPr>
        <p:spPr>
          <a:xfrm>
            <a:off x="250825" y="765175"/>
            <a:ext cx="8642350" cy="5903913"/>
          </a:xfrm>
        </p:spPr>
        <p:txBody>
          <a:bodyPr/>
          <a:lstStyle/>
          <a:p>
            <a:pPr marL="609600" indent="-609600" algn="just" eaLnBrk="1" hangingPunct="1">
              <a:defRPr/>
            </a:pPr>
            <a:r>
              <a:rPr lang="en-US" smtClean="0"/>
              <a:t>Tunjukkan gerakan yg diinginkan dgn melakukan gerakan pasif pd pasien.</a:t>
            </a:r>
          </a:p>
          <a:p>
            <a:pPr marL="609600" indent="-609600" algn="just" eaLnBrk="1" hangingPunct="1">
              <a:defRPr/>
            </a:pPr>
            <a:r>
              <a:rPr lang="en-US" smtClean="0"/>
              <a:t>Jelaskan kepada pasien bahwa ia harus melakukan latihan dgn usaha maksimum.</a:t>
            </a:r>
          </a:p>
          <a:p>
            <a:pPr marL="609600" indent="-609600" algn="just" eaLnBrk="1" hangingPunct="1">
              <a:defRPr/>
            </a:pPr>
            <a:r>
              <a:rPr lang="en-US" smtClean="0"/>
              <a:t>Yakinkan bahwa pasien tidak menahan nafas selama melakukan usaha yg maksimum utk mencegah Valsava’s maneuver.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z="4000" smtClean="0"/>
              <a:t>Pengertian Resistance Exercise</a:t>
            </a:r>
          </a:p>
        </p:txBody>
      </p:sp>
      <p:sp>
        <p:nvSpPr>
          <p:cNvPr id="14339" name="Rectangle 3"/>
          <p:cNvSpPr>
            <a:spLocks noGrp="1" noChangeArrowheads="1"/>
          </p:cNvSpPr>
          <p:nvPr>
            <p:ph type="body" idx="1"/>
          </p:nvPr>
        </p:nvSpPr>
        <p:spPr>
          <a:xfrm>
            <a:off x="323850" y="2420938"/>
            <a:ext cx="8640763" cy="3095625"/>
          </a:xfrm>
        </p:spPr>
        <p:txBody>
          <a:bodyPr/>
          <a:lstStyle/>
          <a:p>
            <a:pPr algn="just" eaLnBrk="1" hangingPunct="1">
              <a:buFont typeface="Wingdings" pitchFamily="2" charset="2"/>
              <a:buNone/>
              <a:defRPr/>
            </a:pPr>
            <a:r>
              <a:rPr lang="en-US" smtClean="0"/>
              <a:t>Suatu bentuk active exercise melalui kontraksi</a:t>
            </a:r>
          </a:p>
          <a:p>
            <a:pPr algn="just" eaLnBrk="1" hangingPunct="1">
              <a:buFont typeface="Wingdings" pitchFamily="2" charset="2"/>
              <a:buNone/>
              <a:defRPr/>
            </a:pPr>
            <a:r>
              <a:rPr lang="en-US" smtClean="0"/>
              <a:t>otot dinamik atau statik dgn menggunakan</a:t>
            </a:r>
          </a:p>
          <a:p>
            <a:pPr algn="just" eaLnBrk="1" hangingPunct="1">
              <a:buFont typeface="Wingdings" pitchFamily="2" charset="2"/>
              <a:buNone/>
              <a:defRPr/>
            </a:pPr>
            <a:r>
              <a:rPr lang="en-US" smtClean="0"/>
              <a:t>resisten dr luar baik manual atau mekanik.</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5" name="Rectangle 3"/>
          <p:cNvSpPr>
            <a:spLocks noGrp="1" noChangeArrowheads="1"/>
          </p:cNvSpPr>
          <p:nvPr>
            <p:ph type="body" idx="1"/>
          </p:nvPr>
        </p:nvSpPr>
        <p:spPr>
          <a:xfrm>
            <a:off x="179388" y="404813"/>
            <a:ext cx="8785225" cy="6192837"/>
          </a:xfrm>
        </p:spPr>
        <p:txBody>
          <a:bodyPr/>
          <a:lstStyle/>
          <a:p>
            <a:pPr algn="just" eaLnBrk="1" hangingPunct="1">
              <a:lnSpc>
                <a:spcPct val="90000"/>
              </a:lnSpc>
              <a:buFont typeface="Wingdings" pitchFamily="2" charset="2"/>
              <a:buNone/>
              <a:defRPr/>
            </a:pPr>
            <a:r>
              <a:rPr lang="en-US" sz="2800" smtClean="0"/>
              <a:t>2.	Selama latihan</a:t>
            </a:r>
          </a:p>
          <a:p>
            <a:pPr algn="just" eaLnBrk="1" hangingPunct="1">
              <a:lnSpc>
                <a:spcPct val="90000"/>
              </a:lnSpc>
              <a:defRPr/>
            </a:pPr>
            <a:r>
              <a:rPr lang="en-US" sz="2800" smtClean="0"/>
              <a:t>Pertimbangkan letak resisten</a:t>
            </a:r>
          </a:p>
          <a:p>
            <a:pPr algn="just" eaLnBrk="1" hangingPunct="1">
              <a:lnSpc>
                <a:spcPct val="90000"/>
              </a:lnSpc>
              <a:buFont typeface="Wingdings" pitchFamily="2" charset="2"/>
              <a:buNone/>
              <a:defRPr/>
            </a:pPr>
            <a:r>
              <a:rPr lang="en-US" sz="2800" smtClean="0"/>
              <a:t>	Resisten biasanya diletakkan pd bagian distal segmen dimana otot yg dilatih melekat. Penempatan pd bagian distal akan memberikan resisten paling besar dari external torque dgn usaha yang minimum dari FT’s. </a:t>
            </a:r>
          </a:p>
          <a:p>
            <a:pPr algn="just" eaLnBrk="1" hangingPunct="1">
              <a:lnSpc>
                <a:spcPct val="90000"/>
              </a:lnSpc>
              <a:buFont typeface="Wingdings" pitchFamily="2" charset="2"/>
              <a:buNone/>
              <a:defRPr/>
            </a:pPr>
            <a:r>
              <a:rPr lang="en-US" sz="2800" smtClean="0"/>
              <a:t>	(1) 	Letak resisten bervariasi tergantung kekuatan 	pasien FT’s utk menghasilkan stabilitas pd 	segmen ybs. </a:t>
            </a:r>
          </a:p>
          <a:p>
            <a:pPr algn="just" eaLnBrk="1" hangingPunct="1">
              <a:lnSpc>
                <a:spcPct val="90000"/>
              </a:lnSpc>
              <a:buFont typeface="Wingdings" pitchFamily="2" charset="2"/>
              <a:buNone/>
              <a:defRPr/>
            </a:pPr>
            <a:r>
              <a:rPr lang="en-US" sz="2800" smtClean="0"/>
              <a:t>	(2)	Resisten dpt diletakkan pd tempat yg melewati 	persendian jika sendi stabil &amp; bebas nyeri&amp; jika 	terdapat kekuatan otot yg adekuat utk 	menyanggah sendi.</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9" name="Rectangle 3"/>
          <p:cNvSpPr>
            <a:spLocks noGrp="1" noChangeArrowheads="1"/>
          </p:cNvSpPr>
          <p:nvPr>
            <p:ph type="body" idx="1"/>
          </p:nvPr>
        </p:nvSpPr>
        <p:spPr>
          <a:xfrm>
            <a:off x="179388" y="188913"/>
            <a:ext cx="8785225" cy="6480175"/>
          </a:xfrm>
        </p:spPr>
        <p:txBody>
          <a:bodyPr/>
          <a:lstStyle/>
          <a:p>
            <a:pPr marL="609600" indent="-609600" algn="just" eaLnBrk="1" hangingPunct="1">
              <a:defRPr/>
            </a:pPr>
            <a:r>
              <a:rPr lang="en-US" sz="2800" smtClean="0"/>
              <a:t>Menentukan arah resisten</a:t>
            </a:r>
          </a:p>
          <a:p>
            <a:pPr marL="609600" indent="-609600" algn="just" eaLnBrk="1" hangingPunct="1">
              <a:buFont typeface="Wingdings" pitchFamily="2" charset="2"/>
              <a:buNone/>
              <a:defRPr/>
            </a:pPr>
            <a:r>
              <a:rPr lang="en-US" sz="2800" smtClean="0"/>
              <a:t>	Resisten dilakukan berlawanan arah dgn gerakan yg diinginkan.</a:t>
            </a:r>
          </a:p>
          <a:p>
            <a:pPr marL="609600" indent="-609600" algn="just" eaLnBrk="1" hangingPunct="1">
              <a:defRPr/>
            </a:pPr>
            <a:r>
              <a:rPr lang="en-US" sz="2800" smtClean="0"/>
              <a:t>Berikan stabilisasi</a:t>
            </a:r>
          </a:p>
          <a:p>
            <a:pPr marL="609600" indent="-609600" algn="just" eaLnBrk="1" hangingPunct="1">
              <a:buFont typeface="Wingdings" pitchFamily="2" charset="2"/>
              <a:buNone/>
              <a:defRPr/>
            </a:pPr>
            <a:r>
              <a:rPr lang="en-US" sz="2800" smtClean="0"/>
              <a:t>	Utk mencegah gerakan substitusi ketika dilakukan penguatan otot secara spesifik, stabilisasi yg tepat harus dilakukan FT’s, menggunakan splint atau belt. </a:t>
            </a:r>
          </a:p>
          <a:p>
            <a:pPr marL="609600" indent="-609600" algn="just" eaLnBrk="1" hangingPunct="1">
              <a:buFont typeface="Wingdings" pitchFamily="2" charset="2"/>
              <a:buNone/>
              <a:defRPr/>
            </a:pPr>
            <a:r>
              <a:rPr lang="en-US" sz="2800" smtClean="0"/>
              <a:t>	Stabilisasi pada suatu segmen dilakukan pd bagian proksimal tempat melekatnya otot yg akan dilatih. Misalnya pd otot biceps brachii, stabilisasi diberikan pd bagian anterior shoulder saat diberikan resisten pd gerakan fleksi elbow.</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3" name="Rectangle 3"/>
          <p:cNvSpPr>
            <a:spLocks noGrp="1" noChangeArrowheads="1"/>
          </p:cNvSpPr>
          <p:nvPr>
            <p:ph type="body" idx="1"/>
          </p:nvPr>
        </p:nvSpPr>
        <p:spPr>
          <a:xfrm>
            <a:off x="250825" y="981075"/>
            <a:ext cx="8713788" cy="5472113"/>
          </a:xfrm>
        </p:spPr>
        <p:txBody>
          <a:bodyPr/>
          <a:lstStyle/>
          <a:p>
            <a:pPr marL="609600" indent="-609600" algn="just" eaLnBrk="1" hangingPunct="1">
              <a:defRPr/>
            </a:pPr>
            <a:r>
              <a:rPr lang="en-US" smtClean="0"/>
              <a:t>Berikan resisten yang tepat</a:t>
            </a:r>
          </a:p>
          <a:p>
            <a:pPr marL="609600" indent="-609600" algn="just" eaLnBrk="1" hangingPunct="1">
              <a:buFont typeface="Wingdings" pitchFamily="2" charset="2"/>
              <a:buNone/>
              <a:defRPr/>
            </a:pPr>
            <a:r>
              <a:rPr lang="en-US" smtClean="0"/>
              <a:t>	Respon yg tepat dr pasien adalah usaha yg maksimum &amp; bebas nyeri. Pada dynamic exercise saat melawan resisten gerakan harus lembut, tidak timbul getaran.</a:t>
            </a:r>
          </a:p>
          <a:p>
            <a:pPr marL="609600" indent="-609600" algn="just" eaLnBrk="1" hangingPunct="1">
              <a:buFont typeface="Wingdings" pitchFamily="2" charset="2"/>
              <a:buNone/>
              <a:defRPr/>
            </a:pPr>
            <a:r>
              <a:rPr lang="en-US" smtClean="0"/>
              <a:t>	Resisten harus sama dgn kemampuan otot pd semua titik dlm jarak gerak.</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1" name="Rectangle 3"/>
          <p:cNvSpPr>
            <a:spLocks noGrp="1" noChangeArrowheads="1"/>
          </p:cNvSpPr>
          <p:nvPr>
            <p:ph type="body" idx="1"/>
          </p:nvPr>
        </p:nvSpPr>
        <p:spPr>
          <a:xfrm>
            <a:off x="250825" y="1052513"/>
            <a:ext cx="8713788" cy="5400675"/>
          </a:xfrm>
        </p:spPr>
        <p:txBody>
          <a:bodyPr/>
          <a:lstStyle/>
          <a:p>
            <a:pPr marL="609600" indent="-609600" algn="just" eaLnBrk="1" hangingPunct="1">
              <a:defRPr/>
            </a:pPr>
            <a:r>
              <a:rPr lang="en-US" smtClean="0"/>
              <a:t>Tentukan jumlah pengulangan :</a:t>
            </a:r>
          </a:p>
          <a:p>
            <a:pPr marL="990600" lvl="1" indent="-533400" algn="just" eaLnBrk="1" hangingPunct="1">
              <a:buFont typeface="Wingdings" pitchFamily="2" charset="2"/>
              <a:buNone/>
              <a:defRPr/>
            </a:pPr>
            <a:r>
              <a:rPr lang="en-US" sz="3200" smtClean="0"/>
              <a:t>  Secara umum pengulangan 8-10  kali pd</a:t>
            </a:r>
          </a:p>
          <a:p>
            <a:pPr marL="990600" lvl="1" indent="-533400" algn="just" eaLnBrk="1" hangingPunct="1">
              <a:buFont typeface="Wingdings" pitchFamily="2" charset="2"/>
              <a:buNone/>
              <a:defRPr/>
            </a:pPr>
            <a:r>
              <a:rPr lang="en-US" sz="3200" smtClean="0"/>
              <a:t>  satu gerakan spesifik dpt mencapai titik</a:t>
            </a:r>
          </a:p>
          <a:p>
            <a:pPr marL="990600" lvl="1" indent="-533400" algn="just" eaLnBrk="1" hangingPunct="1">
              <a:buFont typeface="Wingdings" pitchFamily="2" charset="2"/>
              <a:buNone/>
              <a:defRPr/>
            </a:pPr>
            <a:r>
              <a:rPr lang="en-US" sz="3200" smtClean="0"/>
              <a:t>  kelelahan otot.</a:t>
            </a:r>
          </a:p>
          <a:p>
            <a:pPr marL="990600" lvl="1" indent="-533400" algn="just" eaLnBrk="1" hangingPunct="1">
              <a:buFont typeface="Wingdings" pitchFamily="2" charset="2"/>
              <a:buNone/>
              <a:defRPr/>
            </a:pPr>
            <a:r>
              <a:rPr lang="en-US" sz="3200" smtClean="0"/>
              <a:t>  Tambahan pengulangan dpt dilakukan</a:t>
            </a:r>
          </a:p>
          <a:p>
            <a:pPr marL="990600" lvl="1" indent="-533400" algn="just" eaLnBrk="1" hangingPunct="1">
              <a:buFont typeface="Wingdings" pitchFamily="2" charset="2"/>
              <a:buNone/>
              <a:defRPr/>
            </a:pPr>
            <a:r>
              <a:rPr lang="en-US" sz="3200" smtClean="0"/>
              <a:t>  setelah periode waktu istirahat yg adekuat</a:t>
            </a:r>
          </a:p>
          <a:p>
            <a:pPr marL="990600" lvl="1" indent="-533400" algn="just" eaLnBrk="1" hangingPunct="1">
              <a:buFont typeface="Wingdings" pitchFamily="2" charset="2"/>
              <a:buNone/>
              <a:defRPr/>
            </a:pPr>
            <a:r>
              <a:rPr lang="en-US" sz="3200" smtClean="0"/>
              <a:t>  dr pemulihan kelelahan.</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pPr eaLnBrk="1" hangingPunct="1">
              <a:defRPr/>
            </a:pPr>
            <a:r>
              <a:rPr lang="en-US" sz="4000" smtClean="0"/>
              <a:t>VI.	MECHANICAL RESISTANCE EXERCISE</a:t>
            </a:r>
          </a:p>
        </p:txBody>
      </p:sp>
      <p:sp>
        <p:nvSpPr>
          <p:cNvPr id="202755" name="Rectangle 3"/>
          <p:cNvSpPr>
            <a:spLocks noGrp="1" noChangeArrowheads="1"/>
          </p:cNvSpPr>
          <p:nvPr>
            <p:ph type="body" idx="1"/>
          </p:nvPr>
        </p:nvSpPr>
        <p:spPr>
          <a:xfrm>
            <a:off x="179388" y="1598613"/>
            <a:ext cx="8785225" cy="4497387"/>
          </a:xfrm>
        </p:spPr>
        <p:txBody>
          <a:bodyPr/>
          <a:lstStyle/>
          <a:p>
            <a:pPr eaLnBrk="1" hangingPunct="1">
              <a:buFont typeface="Wingdings" pitchFamily="2" charset="2"/>
              <a:buNone/>
              <a:defRPr/>
            </a:pPr>
            <a:r>
              <a:rPr lang="en-US" smtClean="0"/>
              <a:t>A. Definisi</a:t>
            </a:r>
          </a:p>
          <a:p>
            <a:pPr algn="just" eaLnBrk="1" hangingPunct="1">
              <a:buFont typeface="Wingdings" pitchFamily="2" charset="2"/>
              <a:buNone/>
              <a:defRPr/>
            </a:pPr>
            <a:r>
              <a:rPr lang="en-US" smtClean="0"/>
              <a:t>	Suatu bentuk latihan dimana resisten (beban latihan) menggunakan peralatan. </a:t>
            </a:r>
          </a:p>
          <a:p>
            <a:pPr algn="just" eaLnBrk="1" hangingPunct="1">
              <a:buFont typeface="Wingdings" pitchFamily="2" charset="2"/>
              <a:buNone/>
              <a:defRPr/>
            </a:pPr>
            <a:r>
              <a:rPr lang="en-US" smtClean="0"/>
              <a:t>	Beberapa istilah utk menggambarkan jenis latihan ini antara lain </a:t>
            </a:r>
            <a:r>
              <a:rPr lang="en-US" i="1" smtClean="0"/>
              <a:t>progressive resistive exercise (PRE), active-resistive training, overload training</a:t>
            </a:r>
            <a:r>
              <a:rPr lang="en-US" smtClean="0"/>
              <a:t> dan </a:t>
            </a:r>
            <a:r>
              <a:rPr lang="en-US" i="1" smtClean="0"/>
              <a:t>load-resisting exercise</a:t>
            </a:r>
            <a:r>
              <a:rPr lang="en-US" smtClean="0"/>
              <a: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Rectangle 3"/>
          <p:cNvSpPr>
            <a:spLocks noGrp="1" noChangeArrowheads="1"/>
          </p:cNvSpPr>
          <p:nvPr>
            <p:ph type="body" idx="1"/>
          </p:nvPr>
        </p:nvSpPr>
        <p:spPr>
          <a:xfrm>
            <a:off x="179388" y="549275"/>
            <a:ext cx="8964612" cy="6048375"/>
          </a:xfrm>
        </p:spPr>
        <p:txBody>
          <a:bodyPr/>
          <a:lstStyle/>
          <a:p>
            <a:pPr eaLnBrk="1" hangingPunct="1">
              <a:lnSpc>
                <a:spcPct val="90000"/>
              </a:lnSpc>
              <a:defRPr/>
            </a:pPr>
            <a:r>
              <a:rPr lang="en-US" sz="2800" smtClean="0"/>
              <a:t>Mechanical resistance exercise dilakukan dgn tujuan untuk meningkatkan muscular strength, power atau endurance pd tahap rehabilitasi &amp; program pemulihan. Utk meningkatkan fungsi otot, harus dilakukan peningkatan beban scr progresif dgn meningkatkan resisten &amp; jumlah pengulangan saat latihan. Kemudian, sebagai adaptasi terhadap timbulnya peningkatan kebutuhan beban yg lebih berat harus diberikan terhadap otot &amp; pengulangan yg lebih banyak harus dilakukan.</a:t>
            </a:r>
          </a:p>
          <a:p>
            <a:pPr eaLnBrk="1" hangingPunct="1">
              <a:lnSpc>
                <a:spcPct val="90000"/>
              </a:lnSpc>
              <a:defRPr/>
            </a:pPr>
            <a:r>
              <a:rPr lang="en-US" sz="2800" smtClean="0"/>
              <a:t>Mechanical resistance exercise dpt digunakan sebagai pengganti manual resistance sehingga pasien dapat melakukan latihan secara bebas atau ketika kekuatan pasien menjadi lebih besar dari kontrol yg dilakukan FT’s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Rectangle 3"/>
          <p:cNvSpPr>
            <a:spLocks noGrp="1" noChangeArrowheads="1"/>
          </p:cNvSpPr>
          <p:nvPr>
            <p:ph type="body" idx="1"/>
          </p:nvPr>
        </p:nvSpPr>
        <p:spPr>
          <a:xfrm>
            <a:off x="0" y="0"/>
            <a:ext cx="8964613" cy="6669088"/>
          </a:xfrm>
        </p:spPr>
        <p:txBody>
          <a:bodyPr/>
          <a:lstStyle/>
          <a:p>
            <a:pPr eaLnBrk="1" hangingPunct="1">
              <a:lnSpc>
                <a:spcPct val="80000"/>
              </a:lnSpc>
              <a:buFont typeface="Wingdings" pitchFamily="2" charset="2"/>
              <a:buNone/>
              <a:defRPr/>
            </a:pPr>
            <a:r>
              <a:rPr lang="en-US" sz="2400" smtClean="0"/>
              <a:t>B.</a:t>
            </a:r>
            <a:r>
              <a:rPr lang="en-US" sz="2800" smtClean="0"/>
              <a:t>	Kekhususan Latihan</a:t>
            </a:r>
          </a:p>
          <a:p>
            <a:pPr eaLnBrk="1" hangingPunct="1">
              <a:lnSpc>
                <a:spcPct val="80000"/>
              </a:lnSpc>
              <a:defRPr/>
            </a:pPr>
            <a:r>
              <a:rPr lang="en-US" sz="2800" smtClean="0"/>
              <a:t>Sangat sulit membandingkan efektifitas suatu program latihan dgn yg lain krn jumlah variabel yg terdapat pd program mechanical resistance exercise. </a:t>
            </a:r>
          </a:p>
          <a:p>
            <a:pPr eaLnBrk="1" hangingPunct="1">
              <a:lnSpc>
                <a:spcPct val="80000"/>
              </a:lnSpc>
              <a:defRPr/>
            </a:pPr>
            <a:r>
              <a:rPr lang="en-US" sz="2800" smtClean="0"/>
              <a:t>Suatu program latihan didesain sesuai dengan kebutuhan spesifik setiap pasien. Perhatian terutama ditujukan kepada kebutuhan untuk latihan-latihan spesifik yang dibuat dalam setiap program latihan.</a:t>
            </a:r>
          </a:p>
          <a:p>
            <a:pPr eaLnBrk="1" hangingPunct="1">
              <a:lnSpc>
                <a:spcPct val="80000"/>
              </a:lnSpc>
              <a:defRPr/>
            </a:pPr>
            <a:r>
              <a:rPr lang="en-US" sz="2800" smtClean="0"/>
              <a:t>Setiap spesifikasi latihan harus mempunyai implikasi jelas bahwa group otot yg diperkuat dlm suatu program resistance exercise sama dgn otot yg memerlukan penguatan utk aktifitas fungsional yg spesifik. </a:t>
            </a:r>
          </a:p>
          <a:p>
            <a:pPr eaLnBrk="1" hangingPunct="1">
              <a:lnSpc>
                <a:spcPct val="80000"/>
              </a:lnSpc>
              <a:defRPr/>
            </a:pPr>
            <a:r>
              <a:rPr lang="en-US" sz="2800" smtClean="0"/>
              <a:t>Spesifikasi program latihan berkaitan dgn kecepatan saat melakukan latihan, jenis kontraksi otot, intensitas latihan atau pada bagian mana (jarak) latihan dilakukan.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7" name="Rectangle 3"/>
          <p:cNvSpPr>
            <a:spLocks noGrp="1" noChangeArrowheads="1"/>
          </p:cNvSpPr>
          <p:nvPr>
            <p:ph type="body" idx="1"/>
          </p:nvPr>
        </p:nvSpPr>
        <p:spPr>
          <a:xfrm>
            <a:off x="250825" y="333375"/>
            <a:ext cx="8713788" cy="6524625"/>
          </a:xfrm>
        </p:spPr>
        <p:txBody>
          <a:bodyPr/>
          <a:lstStyle/>
          <a:p>
            <a:pPr eaLnBrk="1" hangingPunct="1">
              <a:buFont typeface="Wingdings" pitchFamily="2" charset="2"/>
              <a:buNone/>
              <a:defRPr/>
            </a:pPr>
            <a:r>
              <a:rPr lang="en-US" smtClean="0"/>
              <a:t>C.Variabel-Variabel Program Mechanical Resistance Exercise </a:t>
            </a:r>
          </a:p>
          <a:p>
            <a:pPr lvl="1" eaLnBrk="1" hangingPunct="1">
              <a:defRPr/>
            </a:pPr>
            <a:r>
              <a:rPr lang="en-US" smtClean="0"/>
              <a:t>Beban latihan dan jumlah pengulangan</a:t>
            </a:r>
          </a:p>
          <a:p>
            <a:pPr lvl="1" eaLnBrk="1" hangingPunct="1">
              <a:defRPr/>
            </a:pPr>
            <a:r>
              <a:rPr lang="en-US" smtClean="0"/>
              <a:t>Frekuensi latihan</a:t>
            </a:r>
          </a:p>
          <a:p>
            <a:pPr lvl="1" eaLnBrk="1" hangingPunct="1">
              <a:defRPr/>
            </a:pPr>
            <a:r>
              <a:rPr lang="en-US" smtClean="0"/>
              <a:t>Durasi latihan</a:t>
            </a:r>
          </a:p>
          <a:p>
            <a:pPr lvl="1" eaLnBrk="1" hangingPunct="1">
              <a:defRPr/>
            </a:pPr>
            <a:r>
              <a:rPr lang="en-US" smtClean="0"/>
              <a:t>Kecepatan latihan</a:t>
            </a:r>
          </a:p>
          <a:p>
            <a:pPr lvl="1" eaLnBrk="1" hangingPunct="1">
              <a:defRPr/>
            </a:pPr>
            <a:r>
              <a:rPr lang="en-US" smtClean="0"/>
              <a:t>Jenis-jenis kontraksi otot</a:t>
            </a:r>
          </a:p>
          <a:p>
            <a:pPr lvl="1" eaLnBrk="1" hangingPunct="1">
              <a:defRPr/>
            </a:pPr>
            <a:r>
              <a:rPr lang="en-US" smtClean="0"/>
              <a:t>Submaximal versus maximal exercise</a:t>
            </a:r>
          </a:p>
          <a:p>
            <a:pPr lvl="1" eaLnBrk="1" hangingPunct="1">
              <a:defRPr/>
            </a:pPr>
            <a:r>
              <a:rPr lang="en-US" smtClean="0"/>
              <a:t>Range of movement – short-arc versus full-arc exercise</a:t>
            </a:r>
          </a:p>
          <a:p>
            <a:pPr lvl="1" eaLnBrk="1" hangingPunct="1">
              <a:defRPr/>
            </a:pPr>
            <a:r>
              <a:rPr lang="en-US" smtClean="0"/>
              <a:t>Posisi pasien</a:t>
            </a:r>
            <a:r>
              <a:rPr lang="en-US" sz="320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455613" y="188913"/>
            <a:ext cx="8226425" cy="792162"/>
          </a:xfrm>
        </p:spPr>
        <p:txBody>
          <a:bodyPr/>
          <a:lstStyle/>
          <a:p>
            <a:pPr eaLnBrk="1" hangingPunct="1">
              <a:defRPr/>
            </a:pPr>
            <a:r>
              <a:rPr lang="en-US" smtClean="0"/>
              <a:t>Manual Resistance Exercise </a:t>
            </a:r>
          </a:p>
        </p:txBody>
      </p:sp>
      <p:sp>
        <p:nvSpPr>
          <p:cNvPr id="142339" name="Rectangle 3"/>
          <p:cNvSpPr>
            <a:spLocks noGrp="1" noChangeArrowheads="1"/>
          </p:cNvSpPr>
          <p:nvPr>
            <p:ph type="body" idx="1"/>
          </p:nvPr>
        </p:nvSpPr>
        <p:spPr>
          <a:xfrm>
            <a:off x="0" y="1196975"/>
            <a:ext cx="9144000" cy="5400675"/>
          </a:xfrm>
        </p:spPr>
        <p:txBody>
          <a:bodyPr/>
          <a:lstStyle/>
          <a:p>
            <a:pPr algn="just" eaLnBrk="1" hangingPunct="1">
              <a:defRPr/>
            </a:pPr>
            <a:r>
              <a:rPr lang="en-US" smtClean="0"/>
              <a:t>Tipe active exercise dimana resisten diberikan FT’s. </a:t>
            </a:r>
          </a:p>
          <a:p>
            <a:pPr algn="just" eaLnBrk="1" hangingPunct="1">
              <a:defRPr/>
            </a:pPr>
            <a:r>
              <a:rPr lang="en-US" smtClean="0"/>
              <a:t>Kekuatan resisten tdk dpt diukur secara kuantitatif.</a:t>
            </a:r>
          </a:p>
          <a:p>
            <a:pPr algn="just" eaLnBrk="1" hangingPunct="1">
              <a:defRPr/>
            </a:pPr>
            <a:r>
              <a:rPr lang="en-US" smtClean="0"/>
              <a:t>Digunakan pd tahap awal program latihan utk memperkuat otot yg lemah dgn resisten ringan-moderat. </a:t>
            </a:r>
          </a:p>
          <a:p>
            <a:pPr algn="just" eaLnBrk="1" hangingPunct="1">
              <a:defRPr/>
            </a:pPr>
            <a:r>
              <a:rPr lang="en-US" smtClean="0"/>
              <a:t>Digunakan ketika gerakan pd ROM sendi memerlukan kontrol hati-hati.</a:t>
            </a:r>
          </a:p>
          <a:p>
            <a:pPr algn="just" eaLnBrk="1" hangingPunct="1">
              <a:defRPr/>
            </a:pPr>
            <a:r>
              <a:rPr lang="en-US" smtClean="0"/>
              <a:t>Kekuatan tergantung FT’s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5613" y="0"/>
            <a:ext cx="8226425" cy="1196975"/>
          </a:xfrm>
        </p:spPr>
        <p:txBody>
          <a:bodyPr/>
          <a:lstStyle/>
          <a:p>
            <a:pPr eaLnBrk="1" hangingPunct="1">
              <a:defRPr/>
            </a:pPr>
            <a:r>
              <a:rPr lang="en-US" sz="4000" smtClean="0"/>
              <a:t>Mechanical Resistance Exercise	</a:t>
            </a:r>
          </a:p>
        </p:txBody>
      </p:sp>
      <p:sp>
        <p:nvSpPr>
          <p:cNvPr id="143363" name="Rectangle 3"/>
          <p:cNvSpPr>
            <a:spLocks noGrp="1" noChangeArrowheads="1"/>
          </p:cNvSpPr>
          <p:nvPr>
            <p:ph type="body" idx="1"/>
          </p:nvPr>
        </p:nvSpPr>
        <p:spPr>
          <a:xfrm>
            <a:off x="0" y="1268413"/>
            <a:ext cx="8964613" cy="5400675"/>
          </a:xfrm>
        </p:spPr>
        <p:txBody>
          <a:bodyPr/>
          <a:lstStyle/>
          <a:p>
            <a:pPr algn="just" eaLnBrk="1" hangingPunct="1">
              <a:defRPr/>
            </a:pPr>
            <a:r>
              <a:rPr lang="en-US" smtClean="0"/>
              <a:t>Bentuk active exercise dimana resisten diberikan melalui penggunaan alat &amp; perlengkapan mekanik. </a:t>
            </a:r>
          </a:p>
          <a:p>
            <a:pPr algn="just" eaLnBrk="1" hangingPunct="1">
              <a:defRPr/>
            </a:pPr>
            <a:r>
              <a:rPr lang="en-US" smtClean="0"/>
              <a:t>Kekuatan resisten dpt diukur secara kuantitatif &amp; progresif setiap waktu. </a:t>
            </a:r>
          </a:p>
          <a:p>
            <a:pPr algn="just" eaLnBrk="1" hangingPunct="1">
              <a:defRPr/>
            </a:pPr>
            <a:r>
              <a:rPr lang="en-US" smtClean="0"/>
              <a:t>Sering digunakan pd program resistance exercise yg bersifat khusus. </a:t>
            </a:r>
          </a:p>
          <a:p>
            <a:pPr algn="just" eaLnBrk="1" hangingPunct="1">
              <a:defRPr/>
            </a:pPr>
            <a:r>
              <a:rPr lang="en-US" smtClean="0"/>
              <a:t>Digunakan jika resisten yg diinginkan lebih besar dibanding manual resistance exc</a:t>
            </a:r>
          </a:p>
          <a:p>
            <a:pPr eaLnBrk="1" hangingPunct="1">
              <a:defRPr/>
            </a:pP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eaLnBrk="1" hangingPunct="1">
              <a:defRPr/>
            </a:pPr>
            <a:r>
              <a:rPr lang="en-US" sz="4000" smtClean="0"/>
              <a:t>Tujuan dan Indikasi </a:t>
            </a:r>
          </a:p>
        </p:txBody>
      </p:sp>
      <p:sp>
        <p:nvSpPr>
          <p:cNvPr id="144387" name="Rectangle 3"/>
          <p:cNvSpPr>
            <a:spLocks noGrp="1" noChangeArrowheads="1"/>
          </p:cNvSpPr>
          <p:nvPr>
            <p:ph type="body" idx="1"/>
          </p:nvPr>
        </p:nvSpPr>
        <p:spPr>
          <a:xfrm>
            <a:off x="455613" y="1598613"/>
            <a:ext cx="8226425" cy="3559175"/>
          </a:xfrm>
        </p:spPr>
        <p:txBody>
          <a:bodyPr/>
          <a:lstStyle/>
          <a:p>
            <a:pPr eaLnBrk="1" hangingPunct="1">
              <a:buFont typeface="Wingdings" pitchFamily="2" charset="2"/>
              <a:buNone/>
              <a:defRPr/>
            </a:pPr>
            <a:r>
              <a:rPr lang="en-US" smtClean="0"/>
              <a:t>	</a:t>
            </a:r>
          </a:p>
          <a:p>
            <a:pPr algn="just" eaLnBrk="1" hangingPunct="1">
              <a:buFont typeface="Wingdings" pitchFamily="2" charset="2"/>
              <a:buNone/>
              <a:defRPr/>
            </a:pPr>
            <a:r>
              <a:rPr lang="en-US" smtClean="0"/>
              <a:t>	Secara keseluruhan tujuan resistance exercise adalah meningkatkan fungsi fisik. </a:t>
            </a:r>
          </a:p>
        </p:txBody>
      </p:sp>
    </p:spTree>
  </p:cSld>
  <p:clrMapOvr>
    <a:masterClrMapping/>
  </p:clrMapOvr>
</p:sld>
</file>

<file path=ppt/theme/theme1.xml><?xml version="1.0" encoding="utf-8"?>
<a:theme xmlns:a="http://schemas.openxmlformats.org/drawingml/2006/main" name="Fading Grid">
  <a:themeElements>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fontScheme name="Fading Gr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Fading Grid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Fading Grid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Fading Grid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Fading Grid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ding Grid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Fading Grid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Fading Grid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Fading Grid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Fading Grid</Template>
  <TotalTime>1196</TotalTime>
  <Words>1542</Words>
  <Application>Microsoft Office PowerPoint</Application>
  <PresentationFormat>On-screen Show (4:3)</PresentationFormat>
  <Paragraphs>279</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Fading Grid</vt:lpstr>
      <vt:lpstr>RESISTANCE EXERCISE </vt:lpstr>
      <vt:lpstr>Pendahuluan</vt:lpstr>
      <vt:lpstr>Slide 3</vt:lpstr>
      <vt:lpstr>TUJUAN PERKULIAHAN</vt:lpstr>
      <vt:lpstr>Slide 5</vt:lpstr>
      <vt:lpstr>Pengertian Resistance Exercise</vt:lpstr>
      <vt:lpstr>Manual Resistance Exercise </vt:lpstr>
      <vt:lpstr>Mechanical Resistance Exercise </vt:lpstr>
      <vt:lpstr>Tujuan dan Indikasi </vt:lpstr>
      <vt:lpstr>Tujuan (2)</vt:lpstr>
      <vt:lpstr>Tujuan (3)</vt:lpstr>
      <vt:lpstr>Tujuan (4)</vt:lpstr>
      <vt:lpstr>Tujuan (5)</vt:lpstr>
      <vt:lpstr>Slide 14</vt:lpstr>
      <vt:lpstr>Slide 15</vt:lpstr>
      <vt:lpstr>Slide 16</vt:lpstr>
      <vt:lpstr>Slide 17</vt:lpstr>
      <vt:lpstr>Slide 18</vt:lpstr>
      <vt:lpstr>Slide 19</vt:lpstr>
      <vt:lpstr>A. Pencegahan</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B.  Kontraindikasi</vt:lpstr>
      <vt:lpstr>IV. JENIS-JENIS RESISTANCE EXERCISE</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V. MANUAL RESISTANCE EXERCISE</vt:lpstr>
      <vt:lpstr>B. Prinsip-Prinsip Aplikasi Manual Resistance Exercise</vt:lpstr>
      <vt:lpstr>Slide 59</vt:lpstr>
      <vt:lpstr>Slide 60</vt:lpstr>
      <vt:lpstr>Slide 61</vt:lpstr>
      <vt:lpstr>Slide 62</vt:lpstr>
      <vt:lpstr>Slide 63</vt:lpstr>
      <vt:lpstr>VI. MECHANICAL RESISTANCE EXERCISE</vt:lpstr>
      <vt:lpstr>Slide 65</vt:lpstr>
      <vt:lpstr>Slide 66</vt:lpstr>
      <vt:lpstr>Slide 67</vt:lpstr>
    </vt:vector>
  </TitlesOfParts>
  <Company>UIEU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RESISTANCE EXERCISE</dc:title>
  <dc:creator>Indra</dc:creator>
  <cp:lastModifiedBy>Class</cp:lastModifiedBy>
  <cp:revision>25</cp:revision>
  <dcterms:created xsi:type="dcterms:W3CDTF">2007-01-31T04:01:00Z</dcterms:created>
  <dcterms:modified xsi:type="dcterms:W3CDTF">2005-01-03T11:35:55Z</dcterms:modified>
</cp:coreProperties>
</file>