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6" d="100"/>
          <a:sy n="46" d="100"/>
        </p:scale>
        <p:origin x="-64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7762"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117763"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75D748-0BD8-46C6-8473-4F1BB0EE477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7DB724D-67B4-4023-AACC-DBAB3D0A46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3392BB-3355-4223-946B-266D61BC192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5D574B-691A-40F9-B129-D70AB64C59A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8459CD-8AF6-4E0B-B6E3-8DAB12212B5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1C262F-A413-43AE-9D19-84D1E880FD9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13C872F-2FDE-48E6-A7A1-F3A66D2F9F7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F298E49-15DE-421A-A846-2B7C91312CE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515CACA-BE63-4A2E-BE0F-05636BD1373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D984AAC-DB8D-4AA2-BC29-8E70C2B4AB2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24FA7D-8DEC-4EBE-B17F-DE915BC7932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16738"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6739"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6740"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smtClean="0">
                <a:effectLst>
                  <a:outerShdw blurRad="38100" dist="38100" dir="2700000" algn="tl">
                    <a:srgbClr val="000000"/>
                  </a:outerShdw>
                </a:effectLst>
              </a:defRPr>
            </a:lvl1pPr>
          </a:lstStyle>
          <a:p>
            <a:pPr>
              <a:defRPr/>
            </a:pPr>
            <a:endParaRPr lang="en-US"/>
          </a:p>
        </p:txBody>
      </p:sp>
      <p:sp>
        <p:nvSpPr>
          <p:cNvPr id="1167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smtClean="0">
                <a:effectLst>
                  <a:outerShdw blurRad="38100" dist="38100" dir="2700000" algn="tl">
                    <a:srgbClr val="000000"/>
                  </a:outerShdw>
                </a:effectLst>
              </a:defRPr>
            </a:lvl1pPr>
          </a:lstStyle>
          <a:p>
            <a:pPr>
              <a:defRPr/>
            </a:pPr>
            <a:endParaRPr lang="en-US"/>
          </a:p>
        </p:txBody>
      </p:sp>
      <p:sp>
        <p:nvSpPr>
          <p:cNvPr id="116742"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defRPr>
            </a:lvl1pPr>
          </a:lstStyle>
          <a:p>
            <a:pPr>
              <a:defRPr/>
            </a:pPr>
            <a:fld id="{E00B3C1A-B005-4B8A-A151-10BBE64F15E4}"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Rot="1" noChangeArrowheads="1"/>
          </p:cNvSpPr>
          <p:nvPr>
            <p:ph type="ctrTitle"/>
          </p:nvPr>
        </p:nvSpPr>
        <p:spPr/>
        <p:txBody>
          <a:bodyPr/>
          <a:lstStyle/>
          <a:p>
            <a:pPr eaLnBrk="1" hangingPunct="1">
              <a:defRPr/>
            </a:pPr>
            <a:r>
              <a:rPr lang="en-US" dirty="0" smtClean="0"/>
              <a:t>STRETCHING</a:t>
            </a:r>
          </a:p>
        </p:txBody>
      </p:sp>
      <p:sp>
        <p:nvSpPr>
          <p:cNvPr id="2051" name="Rectangle 3"/>
          <p:cNvSpPr>
            <a:spLocks noGrp="1" noRot="1" noChangeArrowheads="1"/>
          </p:cNvSpPr>
          <p:nvPr>
            <p:ph type="subTitle" idx="1"/>
          </p:nvPr>
        </p:nvSpPr>
        <p:spPr>
          <a:xfrm>
            <a:off x="1879600" y="5026025"/>
            <a:ext cx="5322888" cy="584200"/>
          </a:xfrm>
        </p:spPr>
        <p:txBody>
          <a:bodyPr/>
          <a:lstStyle/>
          <a:p>
            <a:pPr eaLnBrk="1" hangingPunct="1">
              <a:lnSpc>
                <a:spcPct val="90000"/>
              </a:lnSpc>
              <a:defRPr/>
            </a:pPr>
            <a:r>
              <a:rPr lang="en-US" sz="1000" dirty="0" smtClean="0"/>
              <a:t>LENNY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Grp="1" noRot="1" noChangeArrowheads="1"/>
          </p:cNvSpPr>
          <p:nvPr>
            <p:ph type="body" idx="1"/>
          </p:nvPr>
        </p:nvSpPr>
        <p:spPr>
          <a:xfrm>
            <a:off x="152400" y="533400"/>
            <a:ext cx="8839200" cy="6324600"/>
          </a:xfrm>
        </p:spPr>
        <p:txBody>
          <a:bodyPr/>
          <a:lstStyle/>
          <a:p>
            <a:pPr eaLnBrk="1" hangingPunct="1">
              <a:lnSpc>
                <a:spcPct val="90000"/>
              </a:lnSpc>
              <a:defRPr/>
            </a:pPr>
            <a:r>
              <a:rPr lang="sv-SE" smtClean="0"/>
              <a:t>Stretching adalah suatu bentuk terapi yang dilakukan untuk memanjangkan otot yang patologis berupa pemendekan otot yang menghambat jarak gerak sendi yang normal. Ada dua jenis bentuk stretching yang digunakan yaitu passive stretching, namun yang akan dibahas adalah passive stretching. </a:t>
            </a:r>
          </a:p>
          <a:p>
            <a:pPr eaLnBrk="1" hangingPunct="1">
              <a:lnSpc>
                <a:spcPct val="90000"/>
              </a:lnSpc>
              <a:defRPr/>
            </a:pPr>
            <a:r>
              <a:rPr lang="sv-SE" smtClean="0"/>
              <a:t>Passive stretching dilakukan bila pasien dalam keadaan rileks dengan menggunakan kekuatan dari luar fisioterapis yang diaplikasikan secara manual atau dengan menggunkan alat-alat mekanik untuk mengulur jaringan lunak yang mengalami pemendekan.</a:t>
            </a:r>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noRot="1" noChangeArrowheads="1"/>
          </p:cNvSpPr>
          <p:nvPr>
            <p:ph type="body" idx="1"/>
          </p:nvPr>
        </p:nvSpPr>
        <p:spPr>
          <a:xfrm>
            <a:off x="301625" y="685800"/>
            <a:ext cx="8540750" cy="5791200"/>
          </a:xfrm>
        </p:spPr>
        <p:txBody>
          <a:bodyPr/>
          <a:lstStyle/>
          <a:p>
            <a:pPr eaLnBrk="1" hangingPunct="1">
              <a:defRPr/>
            </a:pPr>
            <a:r>
              <a:rPr lang="sv-SE" smtClean="0"/>
              <a:t>Prosedur passive stretching diklasifikasikan dalam beberapa bentuk stretch yang diaplikasikan dengan intensitas penguluran yang sesuai dengan keadaan pasien. </a:t>
            </a:r>
          </a:p>
          <a:p>
            <a:pPr eaLnBrk="1" hangingPunct="1">
              <a:defRPr/>
            </a:pPr>
            <a:r>
              <a:rPr lang="sv-SE" smtClean="0"/>
              <a:t>Prosedur pelaksanaan passive stretching adalah fisioterapis memberikan gaya atau force, mengontrol arah, kecepatan, intensitas dan durasi stretch pada jaringan lunak yang mengalami kontraktur dan menghambat gerakan sendi.</a:t>
            </a:r>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3"/>
          <p:cNvSpPr>
            <a:spLocks noGrp="1" noRot="1" noChangeArrowheads="1"/>
          </p:cNvSpPr>
          <p:nvPr>
            <p:ph type="body" idx="1"/>
          </p:nvPr>
        </p:nvSpPr>
        <p:spPr>
          <a:xfrm>
            <a:off x="301625" y="685800"/>
            <a:ext cx="8540750" cy="5867400"/>
          </a:xfrm>
        </p:spPr>
        <p:txBody>
          <a:bodyPr/>
          <a:lstStyle/>
          <a:p>
            <a:pPr eaLnBrk="1" hangingPunct="1">
              <a:defRPr/>
            </a:pPr>
            <a:r>
              <a:rPr lang="sv-SE" sz="2800" smtClean="0"/>
              <a:t>Teknik ini tidak sama dengan passive exercise. Stretching dilakukan pada struktur jaringan yang bebas bergerak dan hanya dilakukan pada keterbatasan jarak gerak yang ada dan dilakukan ketika pasien benar-benar dalam keadaan serileks mungkin. Dalam melakukan stertching perlu juga diperhatikan fleksibilitas otot yang bersangkutan.</a:t>
            </a:r>
          </a:p>
          <a:p>
            <a:pPr eaLnBrk="1" hangingPunct="1">
              <a:defRPr/>
            </a:pPr>
            <a:r>
              <a:rPr lang="sv-SE" sz="2800" smtClean="0"/>
              <a:t>Fleksibilitas yang dimaksud adalah kemampuan menggerakkan sendi tanpa adanya hambatan gerak serta bebas nyeri yang tergantung pada ekstensibilitas sendi yang bersangkutan.</a:t>
            </a:r>
          </a:p>
          <a:p>
            <a:pPr eaLnBrk="1" hangingPunct="1">
              <a:buFont typeface="Wingdings" pitchFamily="2" charset="2"/>
              <a:buNone/>
              <a:defRPr/>
            </a:pPr>
            <a:endParaRPr lang="en-US" sz="2800" smtClean="0"/>
          </a:p>
          <a:p>
            <a:pPr eaLnBrk="1" hangingPunct="1">
              <a:buFont typeface="Wingdings" pitchFamily="2" charset="2"/>
              <a:buNone/>
              <a:defRPr/>
            </a:pPr>
            <a:endParaRPr lang="en-US" sz="28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3"/>
          <p:cNvSpPr>
            <a:spLocks noGrp="1" noRot="1" noChangeArrowheads="1"/>
          </p:cNvSpPr>
          <p:nvPr>
            <p:ph type="body" idx="1"/>
          </p:nvPr>
        </p:nvSpPr>
        <p:spPr>
          <a:xfrm>
            <a:off x="301625" y="609600"/>
            <a:ext cx="8540750" cy="5943600"/>
          </a:xfrm>
        </p:spPr>
        <p:txBody>
          <a:bodyPr/>
          <a:lstStyle/>
          <a:p>
            <a:pPr eaLnBrk="1" hangingPunct="1">
              <a:defRPr/>
            </a:pPr>
            <a:r>
              <a:rPr lang="sv-SE" sz="2800" smtClean="0"/>
              <a:t>Kekuatan penguluran yang diaplikasikan biasanya selama 15 sampai 30 detik dan diulang sampai beberapa kali dalam setiap sesi latihan. Dalam menerapkan manual passive stretching perlu diperhatikan waktu yang tidak terlalu lama agar tidak merusak struktur jaringan. </a:t>
            </a:r>
          </a:p>
          <a:p>
            <a:pPr eaLnBrk="1" hangingPunct="1">
              <a:defRPr/>
            </a:pPr>
            <a:r>
              <a:rPr lang="sv-SE" sz="2800" smtClean="0"/>
              <a:t>Intensitas dan durasi penguluran tergantung pada toleransi pasien dan dilakukan secara perlahan-lahan, dipertahankan sedikit demi sedikit dengan fasilitasi stretch refleks sehingga terjadi peningkatan tension pemanjangan pada otot yang disebut static stretch.</a:t>
            </a:r>
            <a:endParaRPr lang="en-US" sz="28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rrowheads="1"/>
          </p:cNvSpPr>
          <p:nvPr>
            <p:ph type="title"/>
          </p:nvPr>
        </p:nvSpPr>
        <p:spPr>
          <a:xfrm>
            <a:off x="301625" y="152400"/>
            <a:ext cx="8510588" cy="914400"/>
          </a:xfrm>
        </p:spPr>
        <p:txBody>
          <a:bodyPr/>
          <a:lstStyle/>
          <a:p>
            <a:pPr eaLnBrk="1" hangingPunct="1">
              <a:defRPr/>
            </a:pPr>
            <a:r>
              <a:rPr lang="sv-SE" sz="4000" smtClean="0"/>
              <a:t>B.	Indikasi dan Tujuan Stretching</a:t>
            </a:r>
            <a:endParaRPr lang="en-US" sz="4000" smtClean="0"/>
          </a:p>
        </p:txBody>
      </p:sp>
      <p:sp>
        <p:nvSpPr>
          <p:cNvPr id="131075" name="Rectangle 3"/>
          <p:cNvSpPr>
            <a:spLocks noGrp="1" noRot="1" noChangeArrowheads="1"/>
          </p:cNvSpPr>
          <p:nvPr>
            <p:ph type="body" idx="1"/>
          </p:nvPr>
        </p:nvSpPr>
        <p:spPr>
          <a:xfrm>
            <a:off x="0" y="1295400"/>
            <a:ext cx="8991600" cy="5181600"/>
          </a:xfrm>
        </p:spPr>
        <p:txBody>
          <a:bodyPr/>
          <a:lstStyle/>
          <a:p>
            <a:pPr eaLnBrk="1" hangingPunct="1">
              <a:lnSpc>
                <a:spcPct val="90000"/>
              </a:lnSpc>
              <a:buFont typeface="Wingdings" pitchFamily="2" charset="2"/>
              <a:buNone/>
              <a:defRPr/>
            </a:pPr>
            <a:r>
              <a:rPr lang="sv-SE" sz="2800" smtClean="0"/>
              <a:t>1. Indikasi</a:t>
            </a:r>
          </a:p>
          <a:p>
            <a:pPr eaLnBrk="1" hangingPunct="1">
              <a:lnSpc>
                <a:spcPct val="90000"/>
              </a:lnSpc>
              <a:buFont typeface="Wingdings" pitchFamily="2" charset="2"/>
              <a:buNone/>
              <a:defRPr/>
            </a:pPr>
            <a:r>
              <a:rPr lang="sv-SE" sz="2800" smtClean="0"/>
              <a:t>	a. 	Keterbatasan jarak gerak sendi akibat 	kontraktur, perlekatan dan pembentukan 	jaringan parut yang mengarah pada 	pemendekan otot, jaringan konektif dan kulit.</a:t>
            </a:r>
          </a:p>
          <a:p>
            <a:pPr eaLnBrk="1" hangingPunct="1">
              <a:lnSpc>
                <a:spcPct val="90000"/>
              </a:lnSpc>
              <a:buFont typeface="Wingdings" pitchFamily="2" charset="2"/>
              <a:buNone/>
              <a:defRPr/>
            </a:pPr>
            <a:r>
              <a:rPr lang="sv-SE" sz="2800" smtClean="0"/>
              <a:t>	b.	Keterbatasan yang mengarah pada kelainan 		struktural (skeletal) sebagai tindakan 	pencegahan.</a:t>
            </a:r>
          </a:p>
          <a:p>
            <a:pPr eaLnBrk="1" hangingPunct="1">
              <a:lnSpc>
                <a:spcPct val="90000"/>
              </a:lnSpc>
              <a:buFont typeface="Wingdings" pitchFamily="2" charset="2"/>
              <a:buNone/>
              <a:defRPr/>
            </a:pPr>
            <a:r>
              <a:rPr lang="sv-SE" sz="2800" smtClean="0"/>
              <a:t>	c.	Kontraktur yang berhubungan dengan aktifitas 	fungsional sehari-hari.</a:t>
            </a:r>
            <a:endParaRPr lang="it-IT" sz="2800" smtClean="0"/>
          </a:p>
          <a:p>
            <a:pPr eaLnBrk="1" hangingPunct="1">
              <a:lnSpc>
                <a:spcPct val="90000"/>
              </a:lnSpc>
              <a:buFont typeface="Wingdings" pitchFamily="2" charset="2"/>
              <a:buNone/>
              <a:defRPr/>
            </a:pPr>
            <a:r>
              <a:rPr lang="it-IT" sz="2800" smtClean="0"/>
              <a:t>	d.	Pada kelemahan otot di satu sisi dan 	ketegangan di sisi lain.</a:t>
            </a:r>
            <a:endParaRPr lang="en-US" sz="28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3"/>
          <p:cNvSpPr>
            <a:spLocks noGrp="1" noRot="1" noChangeArrowheads="1"/>
          </p:cNvSpPr>
          <p:nvPr>
            <p:ph type="body" idx="1"/>
          </p:nvPr>
        </p:nvSpPr>
        <p:spPr>
          <a:xfrm>
            <a:off x="301625" y="381000"/>
            <a:ext cx="8540750" cy="6172200"/>
          </a:xfrm>
        </p:spPr>
        <p:txBody>
          <a:bodyPr/>
          <a:lstStyle/>
          <a:p>
            <a:pPr eaLnBrk="1" hangingPunct="1">
              <a:buFont typeface="Wingdings" pitchFamily="2" charset="2"/>
              <a:buNone/>
              <a:defRPr/>
            </a:pPr>
            <a:r>
              <a:rPr lang="it-IT" sz="2800" smtClean="0"/>
              <a:t>2.	Tujuan</a:t>
            </a:r>
          </a:p>
          <a:p>
            <a:pPr eaLnBrk="1" hangingPunct="1">
              <a:buFont typeface="Wingdings" pitchFamily="2" charset="2"/>
              <a:buNone/>
              <a:defRPr/>
            </a:pPr>
            <a:r>
              <a:rPr lang="it-IT" sz="2800" smtClean="0"/>
              <a:t>	a. 	Tujuan umum adalah untuk mengembalikan 	jarak gerak sendi yang normal dan mobilitas 	jaringan lunak di sekitar sendi.</a:t>
            </a:r>
          </a:p>
          <a:p>
            <a:pPr eaLnBrk="1" hangingPunct="1">
              <a:buFont typeface="Wingdings" pitchFamily="2" charset="2"/>
              <a:buNone/>
              <a:defRPr/>
            </a:pPr>
            <a:r>
              <a:rPr lang="it-IT" sz="2800" smtClean="0"/>
              <a:t>	b.	Tujuan khusus</a:t>
            </a:r>
          </a:p>
          <a:p>
            <a:pPr eaLnBrk="1" hangingPunct="1">
              <a:buFont typeface="Wingdings" pitchFamily="2" charset="2"/>
              <a:buNone/>
              <a:defRPr/>
            </a:pPr>
            <a:r>
              <a:rPr lang="it-IT" sz="2800" smtClean="0"/>
              <a:t>		1)	Mencegah kontraktur yang berulang.</a:t>
            </a:r>
          </a:p>
          <a:p>
            <a:pPr eaLnBrk="1" hangingPunct="1">
              <a:buFont typeface="Wingdings" pitchFamily="2" charset="2"/>
              <a:buNone/>
              <a:defRPr/>
            </a:pPr>
            <a:r>
              <a:rPr lang="it-IT" sz="2800" smtClean="0"/>
              <a:t>		2)	Meningkatkan fleksibilitas secara umum 			pada satu bagian tubuh berkaitan 				dengan latihan penguatan.	</a:t>
            </a:r>
          </a:p>
          <a:p>
            <a:pPr eaLnBrk="1" hangingPunct="1">
              <a:buFont typeface="Wingdings" pitchFamily="2" charset="2"/>
              <a:buNone/>
              <a:defRPr/>
            </a:pPr>
            <a:r>
              <a:rPr lang="it-IT" sz="2800" smtClean="0"/>
              <a:t>		3)	Mencegah atau meminimalkan resiko 			injuri muskulotendinogen berkaitan 			dengan aktifitas fisik yang spesifik dan 			olahraga.</a:t>
            </a:r>
            <a:endParaRPr lang="en-US" sz="28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rrowheads="1"/>
          </p:cNvSpPr>
          <p:nvPr>
            <p:ph type="title"/>
          </p:nvPr>
        </p:nvSpPr>
        <p:spPr>
          <a:xfrm>
            <a:off x="301625" y="228600"/>
            <a:ext cx="8510588" cy="1143000"/>
          </a:xfrm>
        </p:spPr>
        <p:txBody>
          <a:bodyPr/>
          <a:lstStyle/>
          <a:p>
            <a:pPr eaLnBrk="1" hangingPunct="1">
              <a:defRPr/>
            </a:pPr>
            <a:r>
              <a:rPr lang="it-IT" sz="4000" smtClean="0"/>
              <a:t>C.	Prosedur Penerapan Passive Stretching</a:t>
            </a:r>
            <a:endParaRPr lang="en-US" sz="4000" smtClean="0"/>
          </a:p>
        </p:txBody>
      </p:sp>
      <p:sp>
        <p:nvSpPr>
          <p:cNvPr id="133123" name="Rectangle 3"/>
          <p:cNvSpPr>
            <a:spLocks noGrp="1" noRot="1" noChangeArrowheads="1"/>
          </p:cNvSpPr>
          <p:nvPr>
            <p:ph type="body" idx="1"/>
          </p:nvPr>
        </p:nvSpPr>
        <p:spPr>
          <a:xfrm>
            <a:off x="301625" y="1676400"/>
            <a:ext cx="8540750" cy="4953000"/>
          </a:xfrm>
        </p:spPr>
        <p:txBody>
          <a:bodyPr/>
          <a:lstStyle/>
          <a:p>
            <a:pPr eaLnBrk="1" hangingPunct="1">
              <a:buFont typeface="Wingdings" pitchFamily="2" charset="2"/>
              <a:buNone/>
              <a:defRPr/>
            </a:pPr>
            <a:r>
              <a:rPr lang="it-IT" sz="2800" smtClean="0"/>
              <a:t>1.	Evaluasi Pasien</a:t>
            </a:r>
          </a:p>
          <a:p>
            <a:pPr eaLnBrk="1" hangingPunct="1">
              <a:buFont typeface="Wingdings" pitchFamily="2" charset="2"/>
              <a:buNone/>
              <a:defRPr/>
            </a:pPr>
            <a:r>
              <a:rPr lang="it-IT" sz="2800" smtClean="0"/>
              <a:t>	a. 	Identifikasi keterbatasan fungsional yang 	menyebabkan keterbatasan jarak gerak sendi.</a:t>
            </a:r>
          </a:p>
          <a:p>
            <a:pPr eaLnBrk="1" hangingPunct="1">
              <a:buFont typeface="Wingdings" pitchFamily="2" charset="2"/>
              <a:buNone/>
              <a:defRPr/>
            </a:pPr>
            <a:r>
              <a:rPr lang="it-IT" sz="2800" smtClean="0"/>
              <a:t>	b.	Tentukan jika keterbatasan sendi karena 	kontraktur pada jaringan lunak sebagai 	penyebab menurunnya gerakan untuk 	menentukan teknik stretching yang tepat. 	Evaluasi joint play sendi yang bersangkutan.</a:t>
            </a:r>
          </a:p>
          <a:p>
            <a:pPr eaLnBrk="1" hangingPunct="1">
              <a:buFont typeface="Wingdings" pitchFamily="2" charset="2"/>
              <a:buNone/>
              <a:defRPr/>
            </a:pPr>
            <a:r>
              <a:rPr lang="it-IT" sz="2800" smtClean="0"/>
              <a:t>	c.	Periksa kekuatan otot untuk menentukan force 	yang akan diterapkan.</a:t>
            </a:r>
            <a:endParaRPr lang="en-US" sz="28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p:cNvSpPr>
            <a:spLocks noGrp="1" noRot="1" noChangeArrowheads="1"/>
          </p:cNvSpPr>
          <p:nvPr>
            <p:ph type="body" idx="1"/>
          </p:nvPr>
        </p:nvSpPr>
        <p:spPr>
          <a:xfrm>
            <a:off x="301625" y="533400"/>
            <a:ext cx="8540750" cy="6096000"/>
          </a:xfrm>
        </p:spPr>
        <p:txBody>
          <a:bodyPr/>
          <a:lstStyle/>
          <a:p>
            <a:pPr eaLnBrk="1" hangingPunct="1">
              <a:lnSpc>
                <a:spcPct val="90000"/>
              </a:lnSpc>
              <a:buFont typeface="Wingdings" pitchFamily="2" charset="2"/>
              <a:buNone/>
              <a:defRPr/>
            </a:pPr>
            <a:r>
              <a:rPr lang="it-IT" sz="2400" smtClean="0"/>
              <a:t>2.	Sebelum Stretching</a:t>
            </a:r>
          </a:p>
          <a:p>
            <a:pPr eaLnBrk="1" hangingPunct="1">
              <a:lnSpc>
                <a:spcPct val="90000"/>
              </a:lnSpc>
              <a:buFont typeface="Wingdings" pitchFamily="2" charset="2"/>
              <a:buNone/>
              <a:defRPr/>
            </a:pPr>
            <a:r>
              <a:rPr lang="it-IT" sz="2400" smtClean="0"/>
              <a:t>	a.	Pertimbangkan jenis teknik stertching yang tepat 	sesuai dengan kondisi pasien.</a:t>
            </a:r>
          </a:p>
          <a:p>
            <a:pPr eaLnBrk="1" hangingPunct="1">
              <a:lnSpc>
                <a:spcPct val="90000"/>
              </a:lnSpc>
              <a:buFont typeface="Wingdings" pitchFamily="2" charset="2"/>
              <a:buNone/>
              <a:defRPr/>
            </a:pPr>
            <a:r>
              <a:rPr lang="it-IT" sz="2400" smtClean="0"/>
              <a:t>	b.	Jelaskan tujuan stretching kepada pasien.</a:t>
            </a:r>
            <a:endParaRPr lang="nb-NO" sz="2400" smtClean="0"/>
          </a:p>
          <a:p>
            <a:pPr eaLnBrk="1" hangingPunct="1">
              <a:lnSpc>
                <a:spcPct val="90000"/>
              </a:lnSpc>
              <a:buFont typeface="Wingdings" pitchFamily="2" charset="2"/>
              <a:buNone/>
              <a:defRPr/>
            </a:pPr>
            <a:r>
              <a:rPr lang="nb-NO" sz="2400" smtClean="0"/>
              <a:t>	c.	Posisikan pasien senyaman dan sestabil mungkin. 	</a:t>
            </a:r>
            <a:r>
              <a:rPr lang="sv-SE" sz="2400" smtClean="0"/>
              <a:t>Arah stretching yang diberikan berlawanan dengan 	arah keterbatasan.</a:t>
            </a:r>
          </a:p>
          <a:p>
            <a:pPr eaLnBrk="1" hangingPunct="1">
              <a:lnSpc>
                <a:spcPct val="90000"/>
              </a:lnSpc>
              <a:buFont typeface="Wingdings" pitchFamily="2" charset="2"/>
              <a:buNone/>
              <a:defRPr/>
            </a:pPr>
            <a:r>
              <a:rPr lang="sv-SE" sz="2400" smtClean="0"/>
              <a:t>	d.	Jelaskan prosedur kepada pasien.</a:t>
            </a:r>
          </a:p>
          <a:p>
            <a:pPr eaLnBrk="1" hangingPunct="1">
              <a:lnSpc>
                <a:spcPct val="90000"/>
              </a:lnSpc>
              <a:buFont typeface="Wingdings" pitchFamily="2" charset="2"/>
              <a:buNone/>
              <a:defRPr/>
            </a:pPr>
            <a:r>
              <a:rPr lang="sv-SE" sz="2400" smtClean="0"/>
              <a:t>	e.	Area yang akan distretch harus bebas dari pakaian, 	bandage atau splint.</a:t>
            </a:r>
          </a:p>
          <a:p>
            <a:pPr eaLnBrk="1" hangingPunct="1">
              <a:lnSpc>
                <a:spcPct val="90000"/>
              </a:lnSpc>
              <a:buFont typeface="Wingdings" pitchFamily="2" charset="2"/>
              <a:buNone/>
              <a:defRPr/>
            </a:pPr>
            <a:r>
              <a:rPr lang="sv-SE" sz="2400" smtClean="0"/>
              <a:t>	f.	Jelaskan kepada pasien perlunya serileks mungkin 	dan toleransi terhadap force yang diberikan.</a:t>
            </a:r>
          </a:p>
          <a:p>
            <a:pPr eaLnBrk="1" hangingPunct="1">
              <a:lnSpc>
                <a:spcPct val="90000"/>
              </a:lnSpc>
              <a:buFont typeface="Wingdings" pitchFamily="2" charset="2"/>
              <a:buNone/>
              <a:defRPr/>
            </a:pPr>
            <a:r>
              <a:rPr lang="sv-SE" sz="2400" smtClean="0"/>
              <a:t>	g.	Berikan pemanasan terhadap jaringan yang akan 	distretch untuk meningkatkan ekstensibilitas jaringan 	serta mencegah terjadinya injuri.</a:t>
            </a:r>
            <a:endParaRPr lang="en-US" sz="24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3"/>
          <p:cNvSpPr>
            <a:spLocks noGrp="1" noRot="1" noChangeArrowheads="1"/>
          </p:cNvSpPr>
          <p:nvPr>
            <p:ph type="body" idx="1"/>
          </p:nvPr>
        </p:nvSpPr>
        <p:spPr>
          <a:xfrm>
            <a:off x="301625" y="533400"/>
            <a:ext cx="8540750" cy="6019800"/>
          </a:xfrm>
        </p:spPr>
        <p:txBody>
          <a:bodyPr/>
          <a:lstStyle/>
          <a:p>
            <a:pPr eaLnBrk="1" hangingPunct="1">
              <a:lnSpc>
                <a:spcPct val="80000"/>
              </a:lnSpc>
              <a:buFont typeface="Wingdings" pitchFamily="2" charset="2"/>
              <a:buNone/>
              <a:defRPr/>
            </a:pPr>
            <a:r>
              <a:rPr lang="sv-SE" sz="2800" smtClean="0"/>
              <a:t>3.	Ketika stretching</a:t>
            </a:r>
          </a:p>
          <a:p>
            <a:pPr eaLnBrk="1" hangingPunct="1">
              <a:lnSpc>
                <a:spcPct val="80000"/>
              </a:lnSpc>
              <a:buFont typeface="Wingdings" pitchFamily="2" charset="2"/>
              <a:buNone/>
              <a:defRPr/>
            </a:pPr>
            <a:r>
              <a:rPr lang="sv-SE" sz="2800" smtClean="0"/>
              <a:t>	a.	Gerakkan sendi secara perlahan sampai pada 	batas keterbatasan.</a:t>
            </a:r>
          </a:p>
          <a:p>
            <a:pPr eaLnBrk="1" hangingPunct="1">
              <a:lnSpc>
                <a:spcPct val="80000"/>
              </a:lnSpc>
              <a:buFont typeface="Wingdings" pitchFamily="2" charset="2"/>
              <a:buNone/>
              <a:defRPr/>
            </a:pPr>
            <a:r>
              <a:rPr lang="sv-SE" sz="2800" smtClean="0"/>
              <a:t>	b.	Pegang pada bagian proksimal dan distal 	sendi ketika ada gerakan.</a:t>
            </a:r>
          </a:p>
          <a:p>
            <a:pPr eaLnBrk="1" hangingPunct="1">
              <a:lnSpc>
                <a:spcPct val="80000"/>
              </a:lnSpc>
              <a:buFont typeface="Wingdings" pitchFamily="2" charset="2"/>
              <a:buNone/>
              <a:defRPr/>
            </a:pPr>
            <a:r>
              <a:rPr lang="it-IT" sz="2800" smtClean="0"/>
              <a:t>	c.	Stabilisasi pada bagian proksimal dan 	gerakkan pada bagian distal sendi.</a:t>
            </a:r>
          </a:p>
          <a:p>
            <a:pPr eaLnBrk="1" hangingPunct="1">
              <a:lnSpc>
                <a:spcPct val="80000"/>
              </a:lnSpc>
              <a:buFont typeface="Wingdings" pitchFamily="2" charset="2"/>
              <a:buNone/>
              <a:defRPr/>
            </a:pPr>
            <a:r>
              <a:rPr lang="it-IT" sz="2800" smtClean="0"/>
              <a:t>	d.	Untuk mencegah kompresi sendi selama 	stretching gunakan traksi derajat I untuk 	menggerakkan sendi.</a:t>
            </a:r>
          </a:p>
          <a:p>
            <a:pPr eaLnBrk="1" hangingPunct="1">
              <a:lnSpc>
                <a:spcPct val="80000"/>
              </a:lnSpc>
              <a:buFont typeface="Wingdings" pitchFamily="2" charset="2"/>
              <a:buNone/>
              <a:defRPr/>
            </a:pPr>
            <a:r>
              <a:rPr lang="it-IT" sz="2800" smtClean="0"/>
              <a:t>	e.	Terapkan stretch secara perlahan dan general 	pada sendi yang bersangkutan.</a:t>
            </a:r>
          </a:p>
          <a:p>
            <a:pPr eaLnBrk="1" hangingPunct="1">
              <a:lnSpc>
                <a:spcPct val="80000"/>
              </a:lnSpc>
              <a:buFont typeface="Wingdings" pitchFamily="2" charset="2"/>
              <a:buNone/>
              <a:defRPr/>
            </a:pPr>
            <a:r>
              <a:rPr lang="it-IT" sz="2800" smtClean="0"/>
              <a:t>	f.	Lakukan sekitar 15 sampai 30 detik atau lebih.</a:t>
            </a:r>
          </a:p>
          <a:p>
            <a:pPr eaLnBrk="1" hangingPunct="1">
              <a:lnSpc>
                <a:spcPct val="80000"/>
              </a:lnSpc>
              <a:buFont typeface="Wingdings" pitchFamily="2" charset="2"/>
              <a:buNone/>
              <a:defRPr/>
            </a:pPr>
            <a:r>
              <a:rPr lang="it-IT" sz="2800" smtClean="0"/>
              <a:t>	g.	Lakukan force sesuai dengan toleransi pasien.</a:t>
            </a:r>
            <a:endParaRPr lang="en-US" sz="28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3"/>
          <p:cNvSpPr>
            <a:spLocks noGrp="1" noRot="1" noChangeArrowheads="1"/>
          </p:cNvSpPr>
          <p:nvPr>
            <p:ph type="body" idx="1"/>
          </p:nvPr>
        </p:nvSpPr>
        <p:spPr>
          <a:xfrm>
            <a:off x="301625" y="914400"/>
            <a:ext cx="8540750" cy="5486400"/>
          </a:xfrm>
        </p:spPr>
        <p:txBody>
          <a:bodyPr/>
          <a:lstStyle/>
          <a:p>
            <a:pPr eaLnBrk="1" hangingPunct="1">
              <a:buFont typeface="Wingdings" pitchFamily="2" charset="2"/>
              <a:buNone/>
              <a:defRPr/>
            </a:pPr>
            <a:r>
              <a:rPr lang="it-IT" smtClean="0"/>
              <a:t>4.	Setelah stretching</a:t>
            </a:r>
          </a:p>
          <a:p>
            <a:pPr eaLnBrk="1" hangingPunct="1">
              <a:buFont typeface="Wingdings" pitchFamily="2" charset="2"/>
              <a:buNone/>
              <a:defRPr/>
            </a:pPr>
            <a:r>
              <a:rPr lang="it-IT" smtClean="0"/>
              <a:t>	a.	Minta pasien melakukan latihan secara 	aktif dan bersifat fungsional untuk 	menjaga jarak gerak sendi yang telah 	ada.</a:t>
            </a:r>
          </a:p>
          <a:p>
            <a:pPr eaLnBrk="1" hangingPunct="1">
              <a:buFont typeface="Wingdings" pitchFamily="2" charset="2"/>
              <a:buNone/>
              <a:defRPr/>
            </a:pPr>
            <a:r>
              <a:rPr lang="it-IT" smtClean="0"/>
              <a:t>	b.	Kembangkan keseimbangan kekuatan 	pada otot antagonis untuk mengontrol 	stabilitas dan fleksibilitas. 	</a:t>
            </a:r>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rrowheads="1"/>
          </p:cNvSpPr>
          <p:nvPr>
            <p:ph type="title"/>
          </p:nvPr>
        </p:nvSpPr>
        <p:spPr/>
        <p:txBody>
          <a:bodyPr/>
          <a:lstStyle/>
          <a:p>
            <a:pPr eaLnBrk="1" hangingPunct="1">
              <a:defRPr/>
            </a:pPr>
            <a:r>
              <a:rPr lang="en-US" smtClean="0"/>
              <a:t>Tujuan Instruksional</a:t>
            </a:r>
          </a:p>
        </p:txBody>
      </p:sp>
      <p:sp>
        <p:nvSpPr>
          <p:cNvPr id="119811" name="Rectangle 3"/>
          <p:cNvSpPr>
            <a:spLocks noGrp="1" noRot="1" noChangeArrowheads="1"/>
          </p:cNvSpPr>
          <p:nvPr>
            <p:ph type="body" idx="1"/>
          </p:nvPr>
        </p:nvSpPr>
        <p:spPr>
          <a:xfrm>
            <a:off x="152400" y="1676400"/>
            <a:ext cx="8839200" cy="4422775"/>
          </a:xfrm>
        </p:spPr>
        <p:txBody>
          <a:bodyPr/>
          <a:lstStyle/>
          <a:p>
            <a:pPr eaLnBrk="1" hangingPunct="1">
              <a:buFont typeface="Wingdings" pitchFamily="2" charset="2"/>
              <a:buNone/>
              <a:defRPr/>
            </a:pPr>
            <a:r>
              <a:rPr lang="en-US" sz="2000" smtClean="0"/>
              <a:t>Setelah mempelajari materi ini setiap mahasiswa/i dapat :</a:t>
            </a:r>
          </a:p>
          <a:p>
            <a:pPr eaLnBrk="1" hangingPunct="1">
              <a:buFont typeface="Wingdings" pitchFamily="2" charset="2"/>
              <a:buNone/>
              <a:defRPr/>
            </a:pPr>
            <a:r>
              <a:rPr lang="en-US" sz="2000" smtClean="0"/>
              <a:t>1. 	Memahami faktor-faktor yang mempengaruhi penurunan mobilitas dan fleksibilitas sendi.</a:t>
            </a:r>
          </a:p>
          <a:p>
            <a:pPr eaLnBrk="1" hangingPunct="1">
              <a:buFont typeface="Wingdings" pitchFamily="2" charset="2"/>
              <a:buNone/>
              <a:defRPr/>
            </a:pPr>
            <a:r>
              <a:rPr lang="en-US" sz="2000" smtClean="0"/>
              <a:t>2.	Memahami pengertian stretching.</a:t>
            </a:r>
          </a:p>
          <a:p>
            <a:pPr eaLnBrk="1" hangingPunct="1">
              <a:buFont typeface="Wingdings" pitchFamily="2" charset="2"/>
              <a:buNone/>
              <a:defRPr/>
            </a:pPr>
            <a:r>
              <a:rPr lang="en-US" sz="2000" smtClean="0"/>
              <a:t>2.	Memahami komponen neurofisiologi terkait dengan stretching.</a:t>
            </a:r>
          </a:p>
          <a:p>
            <a:pPr eaLnBrk="1" hangingPunct="1">
              <a:buFont typeface="Wingdings" pitchFamily="2" charset="2"/>
              <a:buNone/>
              <a:defRPr/>
            </a:pPr>
            <a:r>
              <a:rPr lang="en-US" sz="2000" smtClean="0"/>
              <a:t>3.	Memahami pengertian monosinaptik refleks stretch.</a:t>
            </a:r>
          </a:p>
          <a:p>
            <a:pPr eaLnBrk="1" hangingPunct="1">
              <a:buFont typeface="Wingdings" pitchFamily="2" charset="2"/>
              <a:buNone/>
              <a:defRPr/>
            </a:pPr>
            <a:r>
              <a:rPr lang="en-US" sz="2000" smtClean="0"/>
              <a:t>4.	Memahami pengertian stataik stretch.</a:t>
            </a:r>
          </a:p>
          <a:p>
            <a:pPr eaLnBrk="1" hangingPunct="1">
              <a:buFont typeface="Wingdings" pitchFamily="2" charset="2"/>
              <a:buNone/>
              <a:defRPr/>
            </a:pPr>
            <a:r>
              <a:rPr lang="en-US" sz="2000" smtClean="0"/>
              <a:t>5.	Memahami dampak kecepatan aplikasi stretch.</a:t>
            </a:r>
          </a:p>
          <a:p>
            <a:pPr eaLnBrk="1" hangingPunct="1">
              <a:buFont typeface="Wingdings" pitchFamily="2" charset="2"/>
              <a:buNone/>
              <a:defRPr/>
            </a:pPr>
            <a:r>
              <a:rPr lang="en-US" sz="2000" smtClean="0"/>
              <a:t>6.	Memahami hal-hal yang perlu diperhatikan dalam aplikasi passive stretching.</a:t>
            </a:r>
          </a:p>
          <a:p>
            <a:pPr eaLnBrk="1" hangingPunct="1">
              <a:buFont typeface="Wingdings" pitchFamily="2" charset="2"/>
              <a:buNone/>
              <a:defRPr/>
            </a:pPr>
            <a:r>
              <a:rPr lang="en-US" sz="2000" smtClean="0"/>
              <a:t>7.	Memahami tujuan stretching.</a:t>
            </a:r>
          </a:p>
          <a:p>
            <a:pPr eaLnBrk="1" hangingPunct="1">
              <a:buFont typeface="Wingdings" pitchFamily="2" charset="2"/>
              <a:buNone/>
              <a:defRPr/>
            </a:pPr>
            <a:r>
              <a:rPr lang="en-US" sz="2000" smtClean="0"/>
              <a:t>8.	Memahami indikasi stretching.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rrowheads="1"/>
          </p:cNvSpPr>
          <p:nvPr>
            <p:ph type="title"/>
          </p:nvPr>
        </p:nvSpPr>
        <p:spPr/>
        <p:txBody>
          <a:bodyPr/>
          <a:lstStyle/>
          <a:p>
            <a:pPr eaLnBrk="1" hangingPunct="1">
              <a:defRPr/>
            </a:pPr>
            <a:r>
              <a:rPr lang="en-US" smtClean="0"/>
              <a:t>A.	Pendahuluan</a:t>
            </a:r>
          </a:p>
        </p:txBody>
      </p:sp>
      <p:sp>
        <p:nvSpPr>
          <p:cNvPr id="118787" name="Rectangle 3"/>
          <p:cNvSpPr>
            <a:spLocks noGrp="1" noRot="1" noChangeArrowheads="1"/>
          </p:cNvSpPr>
          <p:nvPr>
            <p:ph type="body" idx="1"/>
          </p:nvPr>
        </p:nvSpPr>
        <p:spPr>
          <a:xfrm>
            <a:off x="152400" y="1676400"/>
            <a:ext cx="8839200" cy="4876800"/>
          </a:xfrm>
        </p:spPr>
        <p:txBody>
          <a:bodyPr/>
          <a:lstStyle/>
          <a:p>
            <a:pPr eaLnBrk="1" hangingPunct="1">
              <a:defRPr/>
            </a:pPr>
            <a:r>
              <a:rPr lang="en-US" smtClean="0"/>
              <a:t>Mobilitas dan fleksibilitas pada struktur jaringan lunak di sekitar sendi seperti otot, jaringan konektif dan kulit sangat berpengaruh terhadap mobilitas sendi yang adekuat. </a:t>
            </a:r>
          </a:p>
          <a:p>
            <a:pPr eaLnBrk="1" hangingPunct="1">
              <a:defRPr/>
            </a:pPr>
            <a:r>
              <a:rPr lang="en-US" smtClean="0"/>
              <a:t>Tidak adanya hambatan dan jarak gerakan yang terjadi tanpa nyeri merupakan faktor utama dalam melakukan aktifitas sehari-hari.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noGrp="1" noRot="1" noChangeArrowheads="1"/>
          </p:cNvSpPr>
          <p:nvPr>
            <p:ph type="body" idx="1"/>
          </p:nvPr>
        </p:nvSpPr>
        <p:spPr>
          <a:xfrm>
            <a:off x="301625" y="533400"/>
            <a:ext cx="8540750" cy="6172200"/>
          </a:xfrm>
        </p:spPr>
        <p:txBody>
          <a:bodyPr/>
          <a:lstStyle/>
          <a:p>
            <a:pPr eaLnBrk="1" hangingPunct="1">
              <a:defRPr/>
            </a:pPr>
            <a:r>
              <a:rPr lang="en-US" sz="2800" smtClean="0"/>
              <a:t>Namun demikian dalam kenyataannya banyak kondisi yang menyebabkan terjadinya keterbatasan gerak sendi sehingga terjadi terjadi adaptasi pemendekan jaringan lunak di sekitar sendi dan menyebabkan berkurangnya atau bahkan hilangnya jarak gerak sendi yang normal. </a:t>
            </a:r>
          </a:p>
          <a:p>
            <a:pPr eaLnBrk="1" hangingPunct="1">
              <a:defRPr/>
            </a:pPr>
            <a:r>
              <a:rPr lang="en-US" sz="2800" smtClean="0"/>
              <a:t>Penyebab-penyebab tersebut antara lain immobilisasi dalam waktu lama, hambatan mobilitas, penyakit-penyakit pada jaringan konektif atau neuromukular, patologi jaringan akibat trauma dan kelainan tulang baik yang bersifat congenital atau yang didapat.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Rot="1" noChangeArrowheads="1"/>
          </p:cNvSpPr>
          <p:nvPr>
            <p:ph type="body" idx="1"/>
          </p:nvPr>
        </p:nvSpPr>
        <p:spPr>
          <a:xfrm>
            <a:off x="152400" y="228600"/>
            <a:ext cx="8839200" cy="6400800"/>
          </a:xfrm>
        </p:spPr>
        <p:txBody>
          <a:bodyPr/>
          <a:lstStyle/>
          <a:p>
            <a:pPr eaLnBrk="1" hangingPunct="1">
              <a:defRPr/>
            </a:pPr>
            <a:r>
              <a:rPr lang="en-US" sz="2800" smtClean="0"/>
              <a:t>Akibat penyebab-penyebab di atas dapat mempengaruhi kekuatan otot berupa berkurangnya fleksibilitas yang normal, perubahan hubungan panjang dan tegangan otot dan menyebabkan kelemahan. </a:t>
            </a:r>
          </a:p>
          <a:p>
            <a:pPr eaLnBrk="1" hangingPunct="1">
              <a:defRPr/>
            </a:pPr>
            <a:r>
              <a:rPr lang="en-US" sz="2800" smtClean="0"/>
              <a:t>Berkurangnya fleksibilitas apapun penyebabnya dapat menimbulkan nyeri yang berasal dari otot, jaringan konektif atau periosteum yang mengarah pada kelemahan otot. </a:t>
            </a:r>
          </a:p>
          <a:p>
            <a:pPr eaLnBrk="1" hangingPunct="1">
              <a:defRPr/>
            </a:pPr>
            <a:r>
              <a:rPr lang="en-US" sz="2800" smtClean="0"/>
              <a:t>Keterbatasan jarak gerak sendi karena adanya kontraktur sebagai adaptasi pemendekan pada jaringan lunak dapat ditangani dengan menerapkan teknik stretching.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p:cNvSpPr>
            <a:spLocks noGrp="1" noRot="1" noChangeArrowheads="1"/>
          </p:cNvSpPr>
          <p:nvPr>
            <p:ph type="body" idx="1"/>
          </p:nvPr>
        </p:nvSpPr>
        <p:spPr>
          <a:xfrm>
            <a:off x="301625" y="533400"/>
            <a:ext cx="8540750" cy="6019800"/>
          </a:xfrm>
        </p:spPr>
        <p:txBody>
          <a:bodyPr/>
          <a:lstStyle/>
          <a:p>
            <a:pPr eaLnBrk="1" hangingPunct="1">
              <a:defRPr/>
            </a:pPr>
            <a:r>
              <a:rPr lang="en-US" smtClean="0"/>
              <a:t>Sebelum menerapkan teknik stretching satu hal yang sangat perlu dipahami adalah konsep dasar neurofisiologi khususnya pada jaringan kontraktil ketika mendapatkan tekanan dari luar, sehinga pemberian teknik stretching memberikan hasil yang efektif.</a:t>
            </a:r>
            <a:endParaRPr lang="sv-SE" smtClean="0"/>
          </a:p>
          <a:p>
            <a:pPr eaLnBrk="1" hangingPunct="1">
              <a:defRPr/>
            </a:pPr>
            <a:r>
              <a:rPr lang="sv-SE" smtClean="0"/>
              <a:t>Ada beberapa struktur yang berperan sangat penting saat melakukan stretching yaitu :</a:t>
            </a:r>
          </a:p>
          <a:p>
            <a:pPr eaLnBrk="1" hangingPunct="1">
              <a:buFont typeface="Wingdings" pitchFamily="2" charset="2"/>
              <a:buNone/>
              <a:defRPr/>
            </a:pPr>
            <a:r>
              <a:rPr lang="en-US" smtClean="0"/>
              <a:t>	1.	Muscle spindle</a:t>
            </a:r>
          </a:p>
          <a:p>
            <a:pPr eaLnBrk="1" hangingPunct="1">
              <a:buFont typeface="Wingdings" pitchFamily="2" charset="2"/>
              <a:buNone/>
              <a:defRPr/>
            </a:pPr>
            <a:r>
              <a:rPr lang="en-US" smtClean="0"/>
              <a:t>	2. 	Golgi tendon organ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Rot="1" noChangeArrowheads="1"/>
          </p:cNvSpPr>
          <p:nvPr>
            <p:ph type="body" idx="1"/>
          </p:nvPr>
        </p:nvSpPr>
        <p:spPr>
          <a:xfrm>
            <a:off x="301625" y="762000"/>
            <a:ext cx="8540750" cy="5337175"/>
          </a:xfrm>
        </p:spPr>
        <p:txBody>
          <a:bodyPr/>
          <a:lstStyle/>
          <a:p>
            <a:pPr marL="609600" indent="-609600" eaLnBrk="1" hangingPunct="1">
              <a:defRPr/>
            </a:pPr>
            <a:r>
              <a:rPr lang="sv-SE" smtClean="0"/>
              <a:t>Muscle spindle</a:t>
            </a:r>
          </a:p>
          <a:p>
            <a:pPr marL="609600" indent="-609600" eaLnBrk="1" hangingPunct="1">
              <a:buFont typeface="Wingdings" pitchFamily="2" charset="2"/>
              <a:buNone/>
              <a:defRPr/>
            </a:pPr>
            <a:r>
              <a:rPr lang="sv-SE" smtClean="0"/>
              <a:t>	Adalah organ sensoris utama pada jaringan otot yang terdiri dari serabut kecil intrafusal yang terletak sejajar dengan serabut ekstrafusal. </a:t>
            </a:r>
          </a:p>
          <a:p>
            <a:pPr marL="609600" indent="-609600" eaLnBrk="1" hangingPunct="1">
              <a:buFont typeface="Wingdings" pitchFamily="2" charset="2"/>
              <a:buNone/>
              <a:defRPr/>
            </a:pPr>
            <a:r>
              <a:rPr lang="sv-SE" smtClean="0"/>
              <a:t>	Muscle spindle berfungsi memonitor kecepatan dan durasi penguluran. Ketika otot terulur maka serabut intrafusal dan ekstrafual tersebut akan terulur.</a:t>
            </a:r>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3"/>
          <p:cNvSpPr>
            <a:spLocks noGrp="1" noRot="1" noChangeArrowheads="1"/>
          </p:cNvSpPr>
          <p:nvPr>
            <p:ph type="body" idx="1"/>
          </p:nvPr>
        </p:nvSpPr>
        <p:spPr>
          <a:xfrm>
            <a:off x="301625" y="685800"/>
            <a:ext cx="8540750" cy="5867400"/>
          </a:xfrm>
        </p:spPr>
        <p:txBody>
          <a:bodyPr/>
          <a:lstStyle/>
          <a:p>
            <a:pPr eaLnBrk="1" hangingPunct="1">
              <a:defRPr/>
            </a:pPr>
            <a:r>
              <a:rPr lang="sv-SE" sz="2800" smtClean="0"/>
              <a:t>Golgi tendon organ</a:t>
            </a:r>
          </a:p>
          <a:p>
            <a:pPr eaLnBrk="1" hangingPunct="1">
              <a:buFont typeface="Wingdings" pitchFamily="2" charset="2"/>
              <a:buNone/>
              <a:defRPr/>
            </a:pPr>
            <a:r>
              <a:rPr lang="sv-SE" sz="2800" smtClean="0"/>
              <a:t>	Adalah suatu mekanisme proteksi yang menginhibisi kontraksi otot dan memiliki treshold yang sangat lambat untuk melaju setelah otot berkontraksi serta mempunyai treshold yang tinggi pada saat dilakukan penguluran secara pasif. Golgi tendon organ dikelilingi oleh ujung serabut ekstrafusal yang peka terhadap tegangan otot yang disebabkan oleh pemberian passive stretching. Bila penyebaran tegangan meluas dalam suatu otot, maka golgi tendon organ melaju dan menimbulkan rileksasi otot.</a:t>
            </a:r>
            <a:endParaRPr lang="en-US" sz="28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Rectangle 3"/>
          <p:cNvSpPr>
            <a:spLocks noGrp="1" noRot="1" noChangeArrowheads="1"/>
          </p:cNvSpPr>
          <p:nvPr>
            <p:ph type="body" idx="1"/>
          </p:nvPr>
        </p:nvSpPr>
        <p:spPr>
          <a:xfrm>
            <a:off x="301625" y="381000"/>
            <a:ext cx="8540750" cy="6172200"/>
          </a:xfrm>
        </p:spPr>
        <p:txBody>
          <a:bodyPr/>
          <a:lstStyle/>
          <a:p>
            <a:pPr eaLnBrk="1" hangingPunct="1">
              <a:defRPr/>
            </a:pPr>
            <a:r>
              <a:rPr lang="sv-SE" sz="2800" smtClean="0"/>
              <a:t>Bila suatu otot terulur dengan sangat cepat maka muscle spindle berkontraksi  untuk menghantarkan rangsangan serabut afferent primer yang menimbulkan ekstrafusal melaju dan tegangan dalam otot meningkat. Peristiwa ini disebut monosinaptik refleks stretch. </a:t>
            </a:r>
          </a:p>
          <a:p>
            <a:pPr eaLnBrk="1" hangingPunct="1">
              <a:defRPr/>
            </a:pPr>
            <a:r>
              <a:rPr lang="sv-SE" sz="2800" smtClean="0"/>
              <a:t>Stretching yang dilakukan dengan kecepatan tinggi dapat meningkatkan tegangan dalam otot. Sedangkan jika suatu otot diulur dengan kekuatan yang sedang secara perlahan-lahan maka laju golgi tendon organ dan inhibisi dalam otot menyebabkan sarcomer memanjang.</a:t>
            </a:r>
          </a:p>
          <a:p>
            <a:pPr eaLnBrk="1" hangingPunct="1">
              <a:buFont typeface="Wingdings" pitchFamily="2" charset="2"/>
              <a:buNone/>
              <a:defRPr/>
            </a:pPr>
            <a:endParaRPr lang="en-US" sz="2800" smtClean="0"/>
          </a:p>
        </p:txBody>
      </p:sp>
    </p:spTree>
  </p:cSld>
  <p:clrMapOvr>
    <a:masterClrMapping/>
  </p:clrMapOvr>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Clouds</Template>
  <TotalTime>77</TotalTime>
  <Words>592</Words>
  <Application>Microsoft Office PowerPoint</Application>
  <PresentationFormat>On-screen Show (4:3)</PresentationFormat>
  <Paragraphs>76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Clouds</vt:lpstr>
      <vt:lpstr>STRETCHING</vt:lpstr>
      <vt:lpstr>Tujuan Instruksional</vt:lpstr>
      <vt:lpstr>A. Pendahuluan</vt:lpstr>
      <vt:lpstr>Slide 4</vt:lpstr>
      <vt:lpstr>Slide 5</vt:lpstr>
      <vt:lpstr>Slide 6</vt:lpstr>
      <vt:lpstr>Slide 7</vt:lpstr>
      <vt:lpstr>Slide 8</vt:lpstr>
      <vt:lpstr>Slide 9</vt:lpstr>
      <vt:lpstr>Slide 10</vt:lpstr>
      <vt:lpstr>Slide 11</vt:lpstr>
      <vt:lpstr>Slide 12</vt:lpstr>
      <vt:lpstr>Slide 13</vt:lpstr>
      <vt:lpstr>B. Indikasi dan Tujuan Stretching</vt:lpstr>
      <vt:lpstr>Slide 15</vt:lpstr>
      <vt:lpstr>C. Prosedur Penerapan Passive Stretching</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STRETCHING</dc:title>
  <dc:creator>PCG-V505DX</dc:creator>
  <cp:lastModifiedBy>Class</cp:lastModifiedBy>
  <cp:revision>9</cp:revision>
  <dcterms:created xsi:type="dcterms:W3CDTF">2007-06-01T16:28:39Z</dcterms:created>
  <dcterms:modified xsi:type="dcterms:W3CDTF">2005-01-03T11:36:16Z</dcterms:modified>
</cp:coreProperties>
</file>