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4" r:id="rId10"/>
    <p:sldId id="265"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1" r:id="rId24"/>
    <p:sldId id="282" r:id="rId25"/>
    <p:sldId id="280"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10B89-E606-4E97-B541-4192BDA67DC3}" type="datetimeFigureOut">
              <a:rPr lang="en-US" smtClean="0"/>
              <a:pPr/>
              <a:t>1/3/2005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10B89-E606-4E97-B541-4192BDA67DC3}" type="datetimeFigureOut">
              <a:rPr lang="en-US" smtClean="0"/>
              <a:pPr/>
              <a:t>1/3/2005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10B89-E606-4E97-B541-4192BDA67DC3}" type="datetimeFigureOut">
              <a:rPr lang="en-US" smtClean="0"/>
              <a:pPr/>
              <a:t>1/3/2005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10B89-E606-4E97-B541-4192BDA67DC3}" type="datetimeFigureOut">
              <a:rPr lang="en-US" smtClean="0"/>
              <a:pPr/>
              <a:t>1/3/2005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10B89-E606-4E97-B541-4192BDA67DC3}" type="datetimeFigureOut">
              <a:rPr lang="en-US" smtClean="0"/>
              <a:pPr/>
              <a:t>1/3/2005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10B89-E606-4E97-B541-4192BDA67DC3}" type="datetimeFigureOut">
              <a:rPr lang="en-US" smtClean="0"/>
              <a:pPr/>
              <a:t>1/3/2005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10B89-E606-4E97-B541-4192BDA67DC3}" type="datetimeFigureOut">
              <a:rPr lang="en-US" smtClean="0"/>
              <a:pPr/>
              <a:t>1/3/2005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10B89-E606-4E97-B541-4192BDA67DC3}" type="datetimeFigureOut">
              <a:rPr lang="en-US" smtClean="0"/>
              <a:pPr/>
              <a:t>1/3/2005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10B89-E606-4E97-B541-4192BDA67DC3}" type="datetimeFigureOut">
              <a:rPr lang="en-US" smtClean="0"/>
              <a:pPr/>
              <a:t>1/3/2005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10B89-E606-4E97-B541-4192BDA67DC3}" type="datetimeFigureOut">
              <a:rPr lang="en-US" smtClean="0"/>
              <a:pPr/>
              <a:t>1/3/2005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10B89-E606-4E97-B541-4192BDA67DC3}" type="datetimeFigureOut">
              <a:rPr lang="en-US" smtClean="0"/>
              <a:pPr/>
              <a:t>1/3/2005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EF341-2CE3-4E2B-BF18-710CA64FF6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10B89-E606-4E97-B541-4192BDA67DC3}" type="datetimeFigureOut">
              <a:rPr lang="en-US" smtClean="0"/>
              <a:pPr/>
              <a:t>1/3/2005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EF341-2CE3-4E2B-BF18-710CA64FF6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healthhabits.files.wordpress.com/2008/05/spine_mast.gi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healthhabits.files.wordpress.com/2008/05/spinal-movement.gi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ifelineusa.com/affiliate/redir.php?oid=1094_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a:t>Core Training Exercises</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LENNY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Heel Slides with Arms</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a:t> </a:t>
            </a:r>
            <a:r>
              <a:rPr lang="en-US" b="1" dirty="0"/>
              <a:t>Starting Position: lying on your back with your knees bent and feet flat on the floor. Find your start point as described above. Point both arms straight up towards the ceiling. Keep your hands shoulder width apart. </a:t>
            </a:r>
          </a:p>
          <a:p>
            <a:r>
              <a:rPr lang="en-US" b="1" dirty="0"/>
              <a:t>Action: as you inhale, extend your left leg away from you, keeping the heel just off the floor. Follow the leg with your left arm. Be careful to keep the small curve at your lower back. As you exhale, bring you leg back to the start position. Repeat 30 times alternating sides.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Bugs Legs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 </a:t>
            </a:r>
            <a:r>
              <a:rPr lang="en-US" b="1" dirty="0"/>
              <a:t>Starting Position: lying on your back with your feet off the floor so that your hips and knees are bent to 90°. Point both arms towards the ceiling. Keep your hands shoulder width apart. When you are in this position your lower back should be flat against the floor. </a:t>
            </a:r>
          </a:p>
          <a:p>
            <a:r>
              <a:rPr lang="en-US" b="1" dirty="0"/>
              <a:t>Action: as you inhale, extend your left leg away from you. Follow the leg with your left arm. You will need to work hard to keep your lower back flat on the floor. Inhale as you bend the leg back to the starting position. Repeat 30 times, alternating sides.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Roll Backs (Rowing)</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 </a:t>
            </a:r>
            <a:r>
              <a:rPr lang="en-US" b="1" dirty="0"/>
              <a:t>Starting Position: sitting with your legs out in front of you, keeping the knees slightly bent. Try to sit up tall on the bones in your backside. Point your arms out in front of you. </a:t>
            </a:r>
          </a:p>
          <a:p>
            <a:r>
              <a:rPr lang="en-US" b="1" dirty="0"/>
              <a:t>Action: tilt your pelvis back and curl your back, as if to drop back off the bones in your backside. Roll back up to the start position, then continue reaching through until your hands are above your toes. Slowly return to the start position.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a:ln w="9525">
            <a:noFill/>
            <a:miter lim="800000"/>
            <a:headEnd/>
            <a:tailEnd/>
          </a:ln>
        </p:spPr>
      </p:pic>
      <p:pic>
        <p:nvPicPr>
          <p:cNvPr id="14339" name="Picture 3"/>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a:ln w="9525">
            <a:noFill/>
            <a:miter lim="800000"/>
            <a:headEnd/>
            <a:tailEnd/>
          </a:ln>
        </p:spPr>
      </p:pic>
      <p:pic>
        <p:nvPicPr>
          <p:cNvPr id="15363" name="Picture 3"/>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Core Function and the Roll-Out</a:t>
            </a:r>
            <a:endParaRPr lang="en-US" dirty="0"/>
          </a:p>
        </p:txBody>
      </p:sp>
      <p:sp>
        <p:nvSpPr>
          <p:cNvPr id="3" name="Content Placeholder 2"/>
          <p:cNvSpPr>
            <a:spLocks noGrp="1"/>
          </p:cNvSpPr>
          <p:nvPr>
            <p:ph idx="1"/>
          </p:nvPr>
        </p:nvSpPr>
        <p:spPr/>
        <p:txBody>
          <a:bodyPr/>
          <a:lstStyle/>
          <a:p>
            <a:r>
              <a:rPr lang="en-US" dirty="0"/>
              <a:t>The two main functions of the core are:</a:t>
            </a:r>
          </a:p>
          <a:p>
            <a:pPr lvl="0">
              <a:buNone/>
            </a:pPr>
            <a:r>
              <a:rPr lang="en-US" dirty="0" smtClean="0"/>
              <a:t>1. The </a:t>
            </a:r>
            <a:r>
              <a:rPr lang="en-US" dirty="0"/>
              <a:t>stabilization of the spine via abdominal compression</a:t>
            </a:r>
          </a:p>
          <a:p>
            <a:pPr>
              <a:buNone/>
            </a:pPr>
            <a:r>
              <a:rPr lang="en-US" dirty="0" smtClean="0"/>
              <a:t>2. Movement </a:t>
            </a:r>
            <a:r>
              <a:rPr lang="en-US" dirty="0"/>
              <a:t>– spinal flexion, extension, rotation, tilting the pelvis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Roll Ups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dirty="0"/>
              <a:t> </a:t>
            </a:r>
            <a:r>
              <a:rPr lang="en-US" b="1" dirty="0"/>
              <a:t>Starting position: lying on your back with your arms extended behind your head. </a:t>
            </a:r>
          </a:p>
          <a:p>
            <a:r>
              <a:rPr lang="en-US" b="1" dirty="0"/>
              <a:t>Action: bring your arms up to 90°. Breathe in as you roll your upper body off the floor into an upright sitting position. Continue rolling through until your hands are above your toes. Slowly roll back to the starting position, keeping your hands pointing towards your toes until your upper body is on the floor. </a:t>
            </a:r>
          </a:p>
          <a:p>
            <a:endParaRPr lang="en-US" dirty="0"/>
          </a:p>
          <a:p>
            <a:r>
              <a:rPr lang="en-US" dirty="0"/>
              <a:t> </a:t>
            </a:r>
          </a:p>
          <a:p>
            <a:r>
              <a:rPr lang="en-US" dirty="0"/>
              <a:t>These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a:ln w="9525">
            <a:noFill/>
            <a:miter lim="800000"/>
            <a:headEnd/>
            <a:tailEnd/>
          </a:ln>
        </p:spPr>
      </p:pic>
      <p:pic>
        <p:nvPicPr>
          <p:cNvPr id="16387" name="Picture 3"/>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7410" name="Picture 2"/>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a:ln w="9525">
            <a:noFill/>
            <a:miter lim="800000"/>
            <a:headEnd/>
            <a:tailEnd/>
          </a:ln>
        </p:spPr>
      </p:pic>
      <p:pic>
        <p:nvPicPr>
          <p:cNvPr id="17411" name="Picture 3"/>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Prone Straight Leg Raise</a:t>
            </a:r>
            <a:endParaRPr lang="en-US" dirty="0"/>
          </a:p>
        </p:txBody>
      </p:sp>
      <p:sp>
        <p:nvSpPr>
          <p:cNvPr id="3" name="Text Placeholder 2"/>
          <p:cNvSpPr>
            <a:spLocks noGrp="1"/>
          </p:cNvSpPr>
          <p:nvPr>
            <p:ph type="body" idx="1"/>
          </p:nvPr>
        </p:nvSpPr>
        <p:spPr/>
        <p:txBody>
          <a:bodyPr>
            <a:normAutofit fontScale="62500" lnSpcReduction="20000"/>
          </a:bodyPr>
          <a:lstStyle/>
          <a:p>
            <a:r>
              <a:rPr lang="en-US" dirty="0" smtClean="0"/>
              <a:t> </a:t>
            </a:r>
            <a:r>
              <a:rPr lang="en-US" dirty="0"/>
              <a:t>Starting Position: lying on your stomach on the floor with your forehead resting on your hands. </a:t>
            </a:r>
          </a:p>
          <a:p>
            <a:endParaRPr lang="en-US" dirty="0"/>
          </a:p>
        </p:txBody>
      </p:sp>
      <p:sp>
        <p:nvSpPr>
          <p:cNvPr id="5" name="Text Placeholder 4"/>
          <p:cNvSpPr>
            <a:spLocks noGrp="1"/>
          </p:cNvSpPr>
          <p:nvPr>
            <p:ph type="body" sz="quarter" idx="3"/>
          </p:nvPr>
        </p:nvSpPr>
        <p:spPr/>
        <p:txBody>
          <a:bodyPr>
            <a:normAutofit fontScale="55000" lnSpcReduction="20000"/>
          </a:bodyPr>
          <a:lstStyle/>
          <a:p>
            <a:r>
              <a:rPr lang="en-US" dirty="0"/>
              <a:t>Action: as you inhale, lift one leg off the floor, making certain to keep your lower back and hips in a stable position. Lower the leg as you exhale. </a:t>
            </a:r>
            <a:endParaRPr lang="en-US" dirty="0" smtClean="0"/>
          </a:p>
          <a:p>
            <a:endParaRPr lang="en-US" dirty="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457200" y="3637000"/>
            <a:ext cx="4040188" cy="1027038"/>
          </a:xfrm>
          <a:prstGeom prst="rect">
            <a:avLst/>
          </a:prstGeom>
          <a:noFill/>
          <a:ln w="9525">
            <a:noFill/>
            <a:miter lim="800000"/>
            <a:headEnd/>
            <a:tailEnd/>
          </a:ln>
        </p:spPr>
      </p:pic>
      <p:pic>
        <p:nvPicPr>
          <p:cNvPr id="18435" name="Picture 3"/>
          <p:cNvPicPr>
            <a:picLocks noGrp="1" noChangeAspect="1" noChangeArrowheads="1"/>
          </p:cNvPicPr>
          <p:nvPr>
            <p:ph sz="quarter" idx="4"/>
          </p:nvPr>
        </p:nvPicPr>
        <p:blipFill>
          <a:blip r:embed="rId3" cstate="print"/>
          <a:srcRect/>
          <a:stretch>
            <a:fillRect/>
          </a:stretch>
        </p:blipFill>
        <p:spPr bwMode="auto">
          <a:xfrm>
            <a:off x="4645025" y="3636798"/>
            <a:ext cx="4041775" cy="102744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Prone Leg Kick</a:t>
            </a:r>
            <a:endParaRPr lang="en-US" dirty="0"/>
          </a:p>
        </p:txBody>
      </p:sp>
      <p:sp>
        <p:nvSpPr>
          <p:cNvPr id="3" name="Text Placeholder 2"/>
          <p:cNvSpPr>
            <a:spLocks noGrp="1"/>
          </p:cNvSpPr>
          <p:nvPr>
            <p:ph type="body" idx="1"/>
          </p:nvPr>
        </p:nvSpPr>
        <p:spPr/>
        <p:txBody>
          <a:bodyPr>
            <a:normAutofit fontScale="55000" lnSpcReduction="20000"/>
          </a:bodyPr>
          <a:lstStyle/>
          <a:p>
            <a:endParaRPr lang="en-US" dirty="0"/>
          </a:p>
          <a:p>
            <a:r>
              <a:rPr lang="en-US" dirty="0"/>
              <a:t> Starting Position: lying on your stomach on the floor with your forehead resting on your hands.</a:t>
            </a:r>
          </a:p>
        </p:txBody>
      </p:sp>
      <p:sp>
        <p:nvSpPr>
          <p:cNvPr id="5" name="Text Placeholder 4"/>
          <p:cNvSpPr>
            <a:spLocks noGrp="1"/>
          </p:cNvSpPr>
          <p:nvPr>
            <p:ph type="body" sz="quarter" idx="3"/>
          </p:nvPr>
        </p:nvSpPr>
        <p:spPr/>
        <p:txBody>
          <a:bodyPr>
            <a:normAutofit fontScale="55000" lnSpcReduction="20000"/>
          </a:bodyPr>
          <a:lstStyle/>
          <a:p>
            <a:endParaRPr lang="en-US" dirty="0"/>
          </a:p>
          <a:p>
            <a:r>
              <a:rPr lang="en-US" dirty="0"/>
              <a:t> Action: bend one knee, breathe in as you lift the leg off the floor, straighten the knee, then lower.</a:t>
            </a:r>
          </a:p>
        </p:txBody>
      </p:sp>
      <p:pic>
        <p:nvPicPr>
          <p:cNvPr id="19458" name="Picture 2"/>
          <p:cNvPicPr>
            <a:picLocks noGrp="1" noChangeAspect="1" noChangeArrowheads="1"/>
          </p:cNvPicPr>
          <p:nvPr>
            <p:ph sz="half" idx="2"/>
          </p:nvPr>
        </p:nvPicPr>
        <p:blipFill>
          <a:blip r:embed="rId2" cstate="print"/>
          <a:srcRect/>
          <a:stretch>
            <a:fillRect/>
          </a:stretch>
        </p:blipFill>
        <p:spPr bwMode="auto">
          <a:xfrm>
            <a:off x="457200" y="2438400"/>
            <a:ext cx="4040188" cy="1024995"/>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228600" y="4648200"/>
            <a:ext cx="4190999" cy="1143000"/>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228600" y="5724525"/>
            <a:ext cx="4191000" cy="1133475"/>
          </a:xfrm>
          <a:prstGeom prst="rect">
            <a:avLst/>
          </a:prstGeom>
          <a:noFill/>
          <a:ln w="9525">
            <a:noFill/>
            <a:miter lim="800000"/>
            <a:headEnd/>
            <a:tailEnd/>
          </a:ln>
        </p:spPr>
      </p:pic>
      <p:pic>
        <p:nvPicPr>
          <p:cNvPr id="19461" name="Picture 5"/>
          <p:cNvPicPr>
            <a:picLocks noGrp="1" noChangeAspect="1" noChangeArrowheads="1"/>
          </p:cNvPicPr>
          <p:nvPr>
            <p:ph sz="quarter" idx="4"/>
          </p:nvPr>
        </p:nvPicPr>
        <p:blipFill>
          <a:blip r:embed="rId5" cstate="print"/>
          <a:srcRect/>
          <a:stretch>
            <a:fillRect/>
          </a:stretch>
        </p:blipFill>
        <p:spPr bwMode="auto">
          <a:xfrm>
            <a:off x="4724400" y="4724400"/>
            <a:ext cx="4041775" cy="1016852"/>
          </a:xfrm>
          <a:prstGeom prst="rect">
            <a:avLst/>
          </a:prstGeom>
          <a:noFill/>
          <a:ln w="9525">
            <a:noFill/>
            <a:miter lim="800000"/>
            <a:headEnd/>
            <a:tailEnd/>
          </a:ln>
        </p:spPr>
      </p:pic>
      <p:pic>
        <p:nvPicPr>
          <p:cNvPr id="19462" name="Picture 6"/>
          <p:cNvPicPr>
            <a:picLocks noChangeAspect="1" noChangeArrowheads="1"/>
          </p:cNvPicPr>
          <p:nvPr/>
        </p:nvPicPr>
        <p:blipFill>
          <a:blip r:embed="rId6" cstate="print"/>
          <a:srcRect/>
          <a:stretch>
            <a:fillRect/>
          </a:stretch>
        </p:blipFill>
        <p:spPr bwMode="auto">
          <a:xfrm>
            <a:off x="4724400" y="3581400"/>
            <a:ext cx="4038600" cy="1143000"/>
          </a:xfrm>
          <a:prstGeom prst="rect">
            <a:avLst/>
          </a:prstGeom>
          <a:noFill/>
          <a:ln w="9525">
            <a:noFill/>
            <a:miter lim="800000"/>
            <a:headEnd/>
            <a:tailEnd/>
          </a:ln>
        </p:spPr>
      </p:pic>
      <p:pic>
        <p:nvPicPr>
          <p:cNvPr id="19463" name="Picture 7"/>
          <p:cNvPicPr>
            <a:picLocks noChangeAspect="1" noChangeArrowheads="1"/>
          </p:cNvPicPr>
          <p:nvPr/>
        </p:nvPicPr>
        <p:blipFill>
          <a:blip r:embed="rId7" cstate="print"/>
          <a:srcRect/>
          <a:stretch>
            <a:fillRect/>
          </a:stretch>
        </p:blipFill>
        <p:spPr bwMode="auto">
          <a:xfrm>
            <a:off x="4724400" y="2438400"/>
            <a:ext cx="4038600" cy="1143000"/>
          </a:xfrm>
          <a:prstGeom prst="rect">
            <a:avLst/>
          </a:prstGeom>
          <a:noFill/>
          <a:ln w="9525">
            <a:noFill/>
            <a:miter lim="800000"/>
            <a:headEnd/>
            <a:tailEnd/>
          </a:ln>
        </p:spPr>
      </p:pic>
      <p:pic>
        <p:nvPicPr>
          <p:cNvPr id="19464" name="Picture 8"/>
          <p:cNvPicPr>
            <a:picLocks noChangeAspect="1" noChangeArrowheads="1"/>
          </p:cNvPicPr>
          <p:nvPr/>
        </p:nvPicPr>
        <p:blipFill>
          <a:blip r:embed="rId8" cstate="print"/>
          <a:srcRect/>
          <a:stretch>
            <a:fillRect/>
          </a:stretch>
        </p:blipFill>
        <p:spPr bwMode="auto">
          <a:xfrm>
            <a:off x="228601" y="3581400"/>
            <a:ext cx="4190999"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2286000" y="1524000"/>
            <a:ext cx="4505325" cy="11430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2286000" y="2667000"/>
            <a:ext cx="4505325" cy="1143000"/>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2286000" y="3810000"/>
            <a:ext cx="4505325"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Leg Extensions</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a:t> </a:t>
            </a:r>
            <a:r>
              <a:rPr lang="en-US" b="1" dirty="0"/>
              <a:t>Starting Position: kneeling on all fours. </a:t>
            </a:r>
          </a:p>
          <a:p>
            <a:r>
              <a:rPr lang="en-US" b="1" dirty="0"/>
              <a:t>Action: straighten one leg back behind you, keep the foot low to the ground so as not to arch your back excessively. Bring the leg forward again, keeping your knee off the ground, swing it past the other knee towards your hands. Try not to let your back curve excessively. Continue on the same side for 30 repetitions before changing legs. </a:t>
            </a:r>
          </a:p>
          <a:p>
            <a:endParaRPr lang="en-US" dirty="0"/>
          </a:p>
          <a:p>
            <a:r>
              <a:rPr 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152400" y="228600"/>
            <a:ext cx="4505325" cy="114300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152400" y="1295400"/>
            <a:ext cx="4505325" cy="1133475"/>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1066800" y="3581400"/>
            <a:ext cx="4505325" cy="1133475"/>
          </a:xfrm>
          <a:prstGeom prst="rect">
            <a:avLst/>
          </a:prstGeom>
          <a:noFill/>
          <a:ln w="9525">
            <a:noFill/>
            <a:miter lim="800000"/>
            <a:headEnd/>
            <a:tailEnd/>
          </a:ln>
        </p:spPr>
      </p:pic>
      <p:pic>
        <p:nvPicPr>
          <p:cNvPr id="21509" name="Picture 5"/>
          <p:cNvPicPr>
            <a:picLocks noChangeAspect="1" noChangeArrowheads="1"/>
          </p:cNvPicPr>
          <p:nvPr/>
        </p:nvPicPr>
        <p:blipFill>
          <a:blip r:embed="rId5" cstate="print"/>
          <a:srcRect/>
          <a:stretch>
            <a:fillRect/>
          </a:stretch>
        </p:blipFill>
        <p:spPr bwMode="auto">
          <a:xfrm>
            <a:off x="1066800" y="2514600"/>
            <a:ext cx="4505325" cy="1143000"/>
          </a:xfrm>
          <a:prstGeom prst="rect">
            <a:avLst/>
          </a:prstGeom>
          <a:noFill/>
          <a:ln w="9525">
            <a:noFill/>
            <a:miter lim="800000"/>
            <a:headEnd/>
            <a:tailEnd/>
          </a:ln>
        </p:spPr>
      </p:pic>
      <p:pic>
        <p:nvPicPr>
          <p:cNvPr id="21510" name="Picture 6"/>
          <p:cNvPicPr>
            <a:picLocks noChangeAspect="1" noChangeArrowheads="1"/>
          </p:cNvPicPr>
          <p:nvPr/>
        </p:nvPicPr>
        <p:blipFill>
          <a:blip r:embed="rId6" cstate="print"/>
          <a:srcRect/>
          <a:stretch>
            <a:fillRect/>
          </a:stretch>
        </p:blipFill>
        <p:spPr bwMode="auto">
          <a:xfrm>
            <a:off x="4638675" y="5724525"/>
            <a:ext cx="4505325" cy="1133475"/>
          </a:xfrm>
          <a:prstGeom prst="rect">
            <a:avLst/>
          </a:prstGeom>
          <a:noFill/>
          <a:ln w="9525">
            <a:noFill/>
            <a:miter lim="800000"/>
            <a:headEnd/>
            <a:tailEnd/>
          </a:ln>
        </p:spPr>
      </p:pic>
      <p:pic>
        <p:nvPicPr>
          <p:cNvPr id="21511" name="Picture 7"/>
          <p:cNvPicPr>
            <a:picLocks noChangeAspect="1" noChangeArrowheads="1"/>
          </p:cNvPicPr>
          <p:nvPr/>
        </p:nvPicPr>
        <p:blipFill>
          <a:blip r:embed="rId7" cstate="print"/>
          <a:srcRect/>
          <a:stretch>
            <a:fillRect/>
          </a:stretch>
        </p:blipFill>
        <p:spPr bwMode="auto">
          <a:xfrm>
            <a:off x="4638675" y="4648200"/>
            <a:ext cx="450532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Extension in Lying (Cobra)</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 </a:t>
            </a:r>
            <a:r>
              <a:rPr lang="en-US" b="1" dirty="0"/>
              <a:t>Starting Position: lying on your stomach on the floor. Rest up on your elbows with your forearms flat on the floor and extending slightly in front of you. </a:t>
            </a:r>
          </a:p>
          <a:p>
            <a:r>
              <a:rPr lang="en-US" b="1" dirty="0"/>
              <a:t>Action: as you inhale, push through your hands and straighten your arms, lifting your upper body off the floor. Be careful not to allow your shoulders to creep up towards your ears. Breathe out as you return to the start position.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228600" y="304800"/>
            <a:ext cx="4876800" cy="122872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228600" y="1524000"/>
            <a:ext cx="4876800" cy="1238250"/>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228600" y="2743200"/>
            <a:ext cx="4876800" cy="1228725"/>
          </a:xfrm>
          <a:prstGeom prst="rect">
            <a:avLst/>
          </a:prstGeom>
          <a:noFill/>
          <a:ln w="9525">
            <a:noFill/>
            <a:miter lim="800000"/>
            <a:headEnd/>
            <a:tailEnd/>
          </a:ln>
        </p:spPr>
      </p:pic>
      <p:pic>
        <p:nvPicPr>
          <p:cNvPr id="22533" name="Picture 5"/>
          <p:cNvPicPr>
            <a:picLocks noChangeAspect="1" noChangeArrowheads="1"/>
          </p:cNvPicPr>
          <p:nvPr/>
        </p:nvPicPr>
        <p:blipFill>
          <a:blip r:embed="rId5" cstate="print"/>
          <a:srcRect/>
          <a:stretch>
            <a:fillRect/>
          </a:stretch>
        </p:blipFill>
        <p:spPr bwMode="auto">
          <a:xfrm>
            <a:off x="4038600" y="3048000"/>
            <a:ext cx="4876800" cy="1228725"/>
          </a:xfrm>
          <a:prstGeom prst="rect">
            <a:avLst/>
          </a:prstGeom>
          <a:noFill/>
          <a:ln w="9525">
            <a:noFill/>
            <a:miter lim="800000"/>
            <a:headEnd/>
            <a:tailEnd/>
          </a:ln>
        </p:spPr>
      </p:pic>
      <p:pic>
        <p:nvPicPr>
          <p:cNvPr id="22534" name="Picture 6"/>
          <p:cNvPicPr>
            <a:picLocks noChangeAspect="1" noChangeArrowheads="1"/>
          </p:cNvPicPr>
          <p:nvPr/>
        </p:nvPicPr>
        <p:blipFill>
          <a:blip r:embed="rId6" cstate="print"/>
          <a:srcRect/>
          <a:stretch>
            <a:fillRect/>
          </a:stretch>
        </p:blipFill>
        <p:spPr bwMode="auto">
          <a:xfrm>
            <a:off x="4038600" y="4267200"/>
            <a:ext cx="4876800" cy="1238250"/>
          </a:xfrm>
          <a:prstGeom prst="rect">
            <a:avLst/>
          </a:prstGeom>
          <a:noFill/>
          <a:ln w="9525">
            <a:noFill/>
            <a:miter lim="800000"/>
            <a:headEnd/>
            <a:tailEnd/>
          </a:ln>
        </p:spPr>
      </p:pic>
      <p:pic>
        <p:nvPicPr>
          <p:cNvPr id="22535" name="Picture 7"/>
          <p:cNvPicPr>
            <a:picLocks noChangeAspect="1" noChangeArrowheads="1"/>
          </p:cNvPicPr>
          <p:nvPr/>
        </p:nvPicPr>
        <p:blipFill>
          <a:blip r:embed="rId7" cstate="print"/>
          <a:srcRect/>
          <a:stretch>
            <a:fillRect/>
          </a:stretch>
        </p:blipFill>
        <p:spPr bwMode="auto">
          <a:xfrm>
            <a:off x="4038600" y="5486400"/>
            <a:ext cx="48768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Spinal Stabilization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Physiologists often use the analogy of the human spine being like the mast of a sailing ship.</a:t>
            </a:r>
          </a:p>
          <a:p>
            <a:endParaRPr lang="en-US" dirty="0"/>
          </a:p>
        </p:txBody>
      </p:sp>
      <p:pic>
        <p:nvPicPr>
          <p:cNvPr id="4" name="Picture 3" descr="spine mast The BEST Core Exercise">
            <a:hlinkClick r:id="rId2"/>
          </p:cNvPr>
          <p:cNvPicPr/>
          <p:nvPr/>
        </p:nvPicPr>
        <p:blipFill>
          <a:blip r:embed="rId3" cstate="print"/>
          <a:srcRect/>
          <a:stretch>
            <a:fillRect/>
          </a:stretch>
        </p:blipFill>
        <p:spPr bwMode="auto">
          <a:xfrm>
            <a:off x="2667000" y="3048000"/>
            <a:ext cx="2812415" cy="28987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Bridging</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a:t> </a:t>
            </a:r>
            <a:r>
              <a:rPr lang="en-US" b="1" dirty="0"/>
              <a:t>Starting Position: Lying on your back with both knees bent and feet about shoulder width apart. </a:t>
            </a:r>
          </a:p>
          <a:p>
            <a:r>
              <a:rPr lang="en-US" b="1" dirty="0"/>
              <a:t>Action: Tighten the buttock muscles then lift your hips and lower back off the floor until there is a straight line from the front of your shoulders, through the hips, to the knees. Hold for 10 seconds, then slowly lower.</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381000" y="3759041"/>
            <a:ext cx="8229600" cy="3098959"/>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381000" y="609600"/>
            <a:ext cx="82296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Single Leg Bridge</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 </a:t>
            </a:r>
            <a:r>
              <a:rPr lang="en-US" b="1" dirty="0"/>
              <a:t>Starting position: Lying on your back with both knees bent and feet about shoulder width apart. </a:t>
            </a:r>
          </a:p>
          <a:p>
            <a:r>
              <a:rPr lang="en-US" b="1" dirty="0"/>
              <a:t>Action: Tighten the buttock muscles then lift your hips and lower back off the floor until there is a straight line from the front of your shoulders, through the hips, to the knees. Lift the left foot off the floor and straighten the knee, such that all the weight is held on the right leg. Hold 10 seconds, then lower the left foot back to the floor and use both legs to slowly lower yourself back to the starting position. </a:t>
            </a:r>
          </a:p>
          <a:p>
            <a:r>
              <a:rPr lang="en-US" dirty="0"/>
              <a:t>These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381000" y="3429000"/>
            <a:ext cx="8229600" cy="3098959"/>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81000" y="762000"/>
            <a:ext cx="8229600" cy="2667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u="sng" dirty="0"/>
              <a:t>Extension in Lying</a:t>
            </a:r>
            <a:endParaRPr lang="en-US" dirty="0"/>
          </a:p>
        </p:txBody>
      </p:sp>
      <p:sp>
        <p:nvSpPr>
          <p:cNvPr id="3" name="Content Placeholder 2"/>
          <p:cNvSpPr>
            <a:spLocks noGrp="1"/>
          </p:cNvSpPr>
          <p:nvPr>
            <p:ph idx="1"/>
          </p:nvPr>
        </p:nvSpPr>
        <p:spPr/>
        <p:txBody>
          <a:bodyPr/>
          <a:lstStyle/>
          <a:p>
            <a:endParaRPr lang="en-US" dirty="0"/>
          </a:p>
          <a:p>
            <a:r>
              <a:rPr lang="en-US" dirty="0"/>
              <a:t> </a:t>
            </a:r>
            <a:r>
              <a:rPr lang="en-US" b="1" dirty="0"/>
              <a:t>Starting position: Lying on your front with your hands under your shoulders. </a:t>
            </a:r>
          </a:p>
          <a:p>
            <a:r>
              <a:rPr lang="en-US" b="1" dirty="0"/>
              <a:t>Action: Push up with your arms and allow your back to arch, making sure to keep your hips on the floor. Hold 5seconds and repeat 10 times. </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cstate="print"/>
          <a:srcRect/>
          <a:stretch>
            <a:fillRect/>
          </a:stretch>
        </p:blipFill>
        <p:spPr bwMode="auto">
          <a:xfrm>
            <a:off x="762000" y="5486400"/>
            <a:ext cx="6981825" cy="74295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762000" y="4800600"/>
            <a:ext cx="6981825" cy="752475"/>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762000" y="4114800"/>
            <a:ext cx="6981825" cy="752475"/>
          </a:xfrm>
          <a:prstGeom prst="rect">
            <a:avLst/>
          </a:prstGeom>
          <a:noFill/>
          <a:ln w="9525">
            <a:no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762000" y="3505200"/>
            <a:ext cx="6981825" cy="752475"/>
          </a:xfrm>
          <a:prstGeom prst="rect">
            <a:avLst/>
          </a:prstGeom>
          <a:noFill/>
          <a:ln w="9525">
            <a:noFill/>
            <a:miter lim="800000"/>
            <a:headEnd/>
            <a:tailEnd/>
          </a:ln>
        </p:spPr>
      </p:pic>
      <p:pic>
        <p:nvPicPr>
          <p:cNvPr id="25606" name="Picture 6"/>
          <p:cNvPicPr>
            <a:picLocks noChangeAspect="1" noChangeArrowheads="1"/>
          </p:cNvPicPr>
          <p:nvPr/>
        </p:nvPicPr>
        <p:blipFill>
          <a:blip r:embed="rId6" cstate="print"/>
          <a:srcRect/>
          <a:stretch>
            <a:fillRect/>
          </a:stretch>
        </p:blipFill>
        <p:spPr bwMode="auto">
          <a:xfrm>
            <a:off x="762000" y="2819400"/>
            <a:ext cx="6981825" cy="7524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TERIMAKASIH</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core muscles – Transverse </a:t>
            </a:r>
            <a:r>
              <a:rPr lang="en-US" dirty="0" err="1"/>
              <a:t>abdominus</a:t>
            </a:r>
            <a:r>
              <a:rPr lang="en-US" dirty="0"/>
              <a:t>, Rectus </a:t>
            </a:r>
            <a:r>
              <a:rPr lang="en-US" dirty="0" err="1"/>
              <a:t>abdominus</a:t>
            </a:r>
            <a:r>
              <a:rPr lang="en-US" dirty="0"/>
              <a:t>, External and Internal </a:t>
            </a:r>
            <a:r>
              <a:rPr lang="en-US" dirty="0" err="1"/>
              <a:t>obliques</a:t>
            </a:r>
            <a:r>
              <a:rPr lang="en-US" dirty="0"/>
              <a:t>, </a:t>
            </a:r>
            <a:r>
              <a:rPr lang="en-US" dirty="0" err="1"/>
              <a:t>Multifidus</a:t>
            </a:r>
            <a:r>
              <a:rPr lang="en-US" dirty="0"/>
              <a:t>, </a:t>
            </a:r>
            <a:r>
              <a:rPr lang="en-US" dirty="0" err="1"/>
              <a:t>Quadratus</a:t>
            </a:r>
            <a:r>
              <a:rPr lang="en-US" dirty="0"/>
              <a:t> </a:t>
            </a:r>
            <a:r>
              <a:rPr lang="en-US" dirty="0" err="1"/>
              <a:t>lumborum</a:t>
            </a:r>
            <a:r>
              <a:rPr lang="en-US" dirty="0"/>
              <a:t>, </a:t>
            </a:r>
            <a:r>
              <a:rPr lang="en-US" dirty="0" err="1"/>
              <a:t>Iliopsoas</a:t>
            </a:r>
            <a:r>
              <a:rPr lang="en-US" dirty="0"/>
              <a:t>, and the Erector </a:t>
            </a:r>
            <a:r>
              <a:rPr lang="en-US" dirty="0" err="1"/>
              <a:t>spinae</a:t>
            </a:r>
            <a:r>
              <a:rPr lang="en-US" dirty="0"/>
              <a:t> all work together as a group to support your spine from your pelvis to your rib cage. While they all work as a team, the Transverse </a:t>
            </a:r>
            <a:r>
              <a:rPr lang="en-US" dirty="0" err="1"/>
              <a:t>abdominus</a:t>
            </a:r>
            <a:r>
              <a:rPr lang="en-US" dirty="0"/>
              <a:t> is the key player.</a:t>
            </a:r>
          </a:p>
          <a:p>
            <a:r>
              <a:rPr lang="en-US" dirty="0"/>
              <a:t>While there is great debate about the best way to train the Transverse </a:t>
            </a:r>
            <a:r>
              <a:rPr lang="en-US" dirty="0" err="1"/>
              <a:t>Abdominis</a:t>
            </a:r>
            <a:r>
              <a:rPr lang="en-US" dirty="0"/>
              <a:t> (T.A.), there is a general consensus that any movement where you are forced to tighten you core against the demands of gravity or an outside source WILL be effective to develop the T.A.</a:t>
            </a:r>
          </a:p>
          <a:p>
            <a:r>
              <a:rPr lang="en-US" dirty="0"/>
              <a:t>One of the most popular T.A. dominant exercises is the bridge or plank.</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Core/Spinal Movement</a:t>
            </a:r>
            <a:r>
              <a:rPr lang="en-US" dirty="0"/>
              <a:t/>
            </a:r>
            <a:br>
              <a:rPr lang="en-US" dirty="0"/>
            </a:br>
            <a:endParaRPr lang="en-US" dirty="0"/>
          </a:p>
        </p:txBody>
      </p:sp>
      <p:pic>
        <p:nvPicPr>
          <p:cNvPr id="4" name="Content Placeholder 3" descr="spinal movement The BEST Core Exercise">
            <a:hlinkClick r:id="rId2"/>
          </p:cNvPr>
          <p:cNvPicPr>
            <a:picLocks noGrp="1"/>
          </p:cNvPicPr>
          <p:nvPr>
            <p:ph idx="1"/>
          </p:nvPr>
        </p:nvPicPr>
        <p:blipFill>
          <a:blip r:embed="rId3" cstate="print"/>
          <a:srcRect/>
          <a:stretch>
            <a:fillRect/>
          </a:stretch>
        </p:blipFill>
        <p:spPr bwMode="auto">
          <a:xfrm>
            <a:off x="1295400" y="1371601"/>
            <a:ext cx="4962525" cy="152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a:t>Spinal Flexion</a:t>
            </a:r>
            <a:r>
              <a:rPr lang="en-US" dirty="0"/>
              <a:t> is controlled mainly by the Rectus </a:t>
            </a:r>
            <a:r>
              <a:rPr lang="en-US" dirty="0" err="1"/>
              <a:t>abdominus</a:t>
            </a:r>
            <a:r>
              <a:rPr lang="en-US" dirty="0"/>
              <a:t> and the </a:t>
            </a:r>
            <a:r>
              <a:rPr lang="en-US" dirty="0" err="1"/>
              <a:t>Iliopsoas</a:t>
            </a:r>
            <a:r>
              <a:rPr lang="en-US" dirty="0"/>
              <a:t>. The most popular Spinal Flexion exercises are the crunch and reverse crunch.</a:t>
            </a:r>
          </a:p>
          <a:p>
            <a:r>
              <a:rPr lang="en-US" dirty="0"/>
              <a:t>The R</a:t>
            </a:r>
            <a:r>
              <a:rPr lang="en-US" u="sng" dirty="0">
                <a:hlinkClick r:id="rId2"/>
              </a:rPr>
              <a:t>oll-Out</a:t>
            </a:r>
            <a:r>
              <a:rPr lang="en-US" dirty="0"/>
              <a:t> produces the same movement as the crunch with the added benefit of spinal stabilization.</a:t>
            </a:r>
          </a:p>
          <a:p>
            <a:r>
              <a:rPr lang="en-US" dirty="0"/>
              <a:t>The Stability Ball Pike/Knee-In gives you the same benefits as the reverse crunch with the added stabilization.</a:t>
            </a:r>
          </a:p>
          <a:p>
            <a:r>
              <a:rPr lang="en-US" b="1" dirty="0"/>
              <a:t>Spinal Extension</a:t>
            </a:r>
            <a:r>
              <a:rPr lang="en-US" dirty="0"/>
              <a:t> is controlled mainly by the Erector </a:t>
            </a:r>
            <a:r>
              <a:rPr lang="en-US" dirty="0" err="1"/>
              <a:t>spinae</a:t>
            </a:r>
            <a:r>
              <a:rPr lang="en-US" dirty="0"/>
              <a:t> and the </a:t>
            </a:r>
            <a:r>
              <a:rPr lang="en-US" dirty="0" err="1"/>
              <a:t>Multifidus</a:t>
            </a:r>
            <a:r>
              <a:rPr lang="en-US" dirty="0"/>
              <a:t> muscles. Spinal extension training is generally addressed by posterior chain movements like </a:t>
            </a:r>
            <a:r>
              <a:rPr lang="en-US" dirty="0" err="1"/>
              <a:t>deadlifts</a:t>
            </a:r>
            <a:r>
              <a:rPr lang="en-US" dirty="0"/>
              <a:t>, good mornings and bodyweight hip extension movements. As such, this section of the “core” will be omitted from this post.</a:t>
            </a:r>
          </a:p>
          <a:p>
            <a:r>
              <a:rPr lang="en-US" b="1" dirty="0"/>
              <a:t>Lateral Flexion</a:t>
            </a:r>
            <a:r>
              <a:rPr lang="en-US" dirty="0"/>
              <a:t> is controlled mainly by the External and Internal </a:t>
            </a:r>
            <a:r>
              <a:rPr lang="en-US" dirty="0" err="1"/>
              <a:t>obliques</a:t>
            </a:r>
            <a:r>
              <a:rPr lang="en-US" dirty="0"/>
              <a:t>. Lateral flexion is usually trained by some form of side bends.</a:t>
            </a:r>
          </a:p>
          <a:p>
            <a:r>
              <a:rPr lang="en-US" b="1" dirty="0"/>
              <a:t>Rotation</a:t>
            </a:r>
            <a:r>
              <a:rPr lang="en-US" dirty="0"/>
              <a:t> is controlled mainly by the </a:t>
            </a:r>
            <a:r>
              <a:rPr lang="en-US" dirty="0" err="1"/>
              <a:t>Obliques</a:t>
            </a:r>
            <a:r>
              <a:rPr lang="en-US" dirty="0"/>
              <a:t>, </a:t>
            </a:r>
            <a:r>
              <a:rPr lang="en-US" dirty="0" err="1"/>
              <a:t>Multifidus</a:t>
            </a:r>
            <a:r>
              <a:rPr lang="en-US" dirty="0"/>
              <a:t> and the Erector </a:t>
            </a:r>
            <a:r>
              <a:rPr lang="en-US" dirty="0" err="1"/>
              <a:t>spinae</a:t>
            </a:r>
            <a:r>
              <a:rPr lang="en-US" dirty="0"/>
              <a:t>. Spinal rotation exercises have been the flavor of the month for a little while now. One of the most popular is the wood chop.</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68_img" descr="http://www.amajorchange.com.au/resources/Body-Core-2.jpg"/>
          <p:cNvPicPr>
            <a:picLocks noGrp="1"/>
          </p:cNvPicPr>
          <p:nvPr>
            <p:ph idx="1"/>
          </p:nvPr>
        </p:nvPicPr>
        <p:blipFill>
          <a:blip r:embed="rId2" cstate="print"/>
          <a:srcRect/>
          <a:stretch>
            <a:fillRect/>
          </a:stretch>
        </p:blipFill>
        <p:spPr bwMode="auto">
          <a:xfrm>
            <a:off x="1616613" y="1600200"/>
            <a:ext cx="5910773"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69_img" descr="http://www.amajorchange.com.au/resources/Body-Core-1.jpg"/>
          <p:cNvPicPr>
            <a:picLocks noGrp="1"/>
          </p:cNvPicPr>
          <p:nvPr>
            <p:ph idx="1"/>
          </p:nvPr>
        </p:nvPicPr>
        <p:blipFill>
          <a:blip r:embed="rId2" cstate="print"/>
          <a:srcRect/>
          <a:stretch>
            <a:fillRect/>
          </a:stretch>
        </p:blipFill>
        <p:spPr bwMode="auto">
          <a:xfrm>
            <a:off x="1531526" y="1600200"/>
            <a:ext cx="6080948"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Heel Slides </a:t>
            </a:r>
            <a:endParaRPr lang="en-US" b="1" u="sng" dirty="0"/>
          </a:p>
        </p:txBody>
      </p:sp>
      <p:sp>
        <p:nvSpPr>
          <p:cNvPr id="3" name="Content Placeholder 2"/>
          <p:cNvSpPr>
            <a:spLocks noGrp="1"/>
          </p:cNvSpPr>
          <p:nvPr>
            <p:ph idx="1"/>
          </p:nvPr>
        </p:nvSpPr>
        <p:spPr/>
        <p:txBody>
          <a:bodyPr>
            <a:normAutofit fontScale="92500"/>
          </a:bodyPr>
          <a:lstStyle/>
          <a:p>
            <a:endParaRPr lang="en-US" dirty="0"/>
          </a:p>
          <a:p>
            <a:r>
              <a:rPr lang="en-US" b="1" dirty="0" smtClean="0"/>
              <a:t>Starting </a:t>
            </a:r>
            <a:r>
              <a:rPr lang="en-US" b="1" dirty="0"/>
              <a:t>Position: lying on your back with your knees bent and feet flat on the floor. Find your start point as described above. </a:t>
            </a:r>
          </a:p>
          <a:p>
            <a:r>
              <a:rPr lang="en-US" b="1" dirty="0"/>
              <a:t>Action: as you inhale, extend one leg away from you, keeping the heel just off the floor. Be careful to keep the small curve at your lower back. As you exhale, bring your leg back to the start position. Repeat 30 times alternating legs.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1312</Words>
  <Application>Microsoft Office PowerPoint</Application>
  <PresentationFormat>On-screen Show (4:3)</PresentationFormat>
  <Paragraphs>74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Core Training Exercises </vt:lpstr>
      <vt:lpstr>Core Function and the Roll-Out</vt:lpstr>
      <vt:lpstr>Spinal Stabilization </vt:lpstr>
      <vt:lpstr>Slide 4</vt:lpstr>
      <vt:lpstr>Core/Spinal Movement </vt:lpstr>
      <vt:lpstr>Slide 6</vt:lpstr>
      <vt:lpstr>Slide 7</vt:lpstr>
      <vt:lpstr>Slide 8</vt:lpstr>
      <vt:lpstr> Heel Slides </vt:lpstr>
      <vt:lpstr>Slide 10</vt:lpstr>
      <vt:lpstr>  Heel Slides with Arms</vt:lpstr>
      <vt:lpstr>Slide 12</vt:lpstr>
      <vt:lpstr>Slide 13</vt:lpstr>
      <vt:lpstr>  Bugs Legs</vt:lpstr>
      <vt:lpstr>Slide 15</vt:lpstr>
      <vt:lpstr>Slide 16</vt:lpstr>
      <vt:lpstr>  Roll Backs (Rowing)</vt:lpstr>
      <vt:lpstr>Slide 18</vt:lpstr>
      <vt:lpstr>Slide 19</vt:lpstr>
      <vt:lpstr>  Roll Ups</vt:lpstr>
      <vt:lpstr>Slide 21</vt:lpstr>
      <vt:lpstr>Slide 22</vt:lpstr>
      <vt:lpstr>Prone Straight Leg Raise</vt:lpstr>
      <vt:lpstr>  Prone Leg Kick</vt:lpstr>
      <vt:lpstr> </vt:lpstr>
      <vt:lpstr>  Leg Extensions</vt:lpstr>
      <vt:lpstr>Slide 27</vt:lpstr>
      <vt:lpstr>  Extension in Lying (Cobra)</vt:lpstr>
      <vt:lpstr>Slide 29</vt:lpstr>
      <vt:lpstr>  Bridging</vt:lpstr>
      <vt:lpstr>Slide 31</vt:lpstr>
      <vt:lpstr>  Single Leg Bridge</vt:lpstr>
      <vt:lpstr>Slide 33</vt:lpstr>
      <vt:lpstr>  Extension in Lying</vt:lpstr>
      <vt:lpstr>Slide 35</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Training Exercises</dc:title>
  <dc:creator>Axioo</dc:creator>
  <cp:lastModifiedBy>Class</cp:lastModifiedBy>
  <cp:revision>5</cp:revision>
  <dcterms:created xsi:type="dcterms:W3CDTF">2013-10-14T02:07:43Z</dcterms:created>
  <dcterms:modified xsi:type="dcterms:W3CDTF">2005-01-03T11:36:38Z</dcterms:modified>
</cp:coreProperties>
</file>