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2268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2268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0264B661-937B-4941-AD38-8E06782C10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53005465-25AB-4B8A-A121-55E6374059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DF1C5562-65C1-485D-867B-35E4331521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051DE77A-ECB7-49B5-9707-6F5DD29FA5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7E87DFE5-F169-48C4-A757-DB00941688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93F332CA-7B45-4A15-9DAA-9DE728DBDF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F162B305-9B77-422E-82A0-799F362C37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3F33AE30-AEDB-41AA-B245-A67703A01D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BDD0C651-508B-4643-B2F6-CFD85FDBB5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2B2815C5-AD32-443D-ADF3-F0C1BCFE70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F3E5D529-CA92-4F3A-A2E7-98C27EA319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2150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2150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2151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2151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2151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2151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2151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2151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2151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2151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2151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2151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2152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1033" name="Group 17"/>
            <p:cNvGrpSpPr>
              <a:grpSpLocks/>
            </p:cNvGrpSpPr>
            <p:nvPr userDrawn="1"/>
          </p:nvGrpSpPr>
          <p:grpSpPr bwMode="auto">
            <a:xfrm>
              <a:off x="0" y="2291"/>
              <a:ext cx="1385" cy="1702"/>
              <a:chOff x="0" y="2291"/>
              <a:chExt cx="1385" cy="1702"/>
            </a:xfrm>
          </p:grpSpPr>
          <p:sp>
            <p:nvSpPr>
              <p:cNvPr id="21522"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4"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6"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7"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29"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0"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1"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2"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3"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6"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39"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1"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2"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3"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4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5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6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7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2158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8"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8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4"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5"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8"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599"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0"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1"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3"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5"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6"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0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1"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2"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3"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1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2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3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4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4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4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2164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2164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2164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2164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2164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2164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2164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2165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2165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5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65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2165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2165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2165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2165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65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2165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2166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E53FC261-1420-4C08-BF86-611C5233EAF4}" type="slidenum">
              <a:rPr lang="en-US"/>
              <a:pPr>
                <a:defRPr/>
              </a:pPr>
              <a:t>‹#›</a:t>
            </a:fld>
            <a:endParaRPr lang="en-US"/>
          </a:p>
        </p:txBody>
      </p:sp>
      <p:sp>
        <p:nvSpPr>
          <p:cNvPr id="2166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LATIHAN STABILISASI</a:t>
            </a:r>
          </a:p>
        </p:txBody>
      </p:sp>
      <p:sp>
        <p:nvSpPr>
          <p:cNvPr id="2051" name="Rectangle 3"/>
          <p:cNvSpPr>
            <a:spLocks noGrp="1" noChangeArrowheads="1"/>
          </p:cNvSpPr>
          <p:nvPr>
            <p:ph type="subTitle" idx="1"/>
          </p:nvPr>
        </p:nvSpPr>
        <p:spPr>
          <a:xfrm>
            <a:off x="1371600" y="4941888"/>
            <a:ext cx="6400800" cy="696912"/>
          </a:xfrm>
        </p:spPr>
        <p:txBody>
          <a:bodyPr/>
          <a:lstStyle/>
          <a:p>
            <a:pPr eaLnBrk="1" hangingPunct="1">
              <a:defRPr/>
            </a:pPr>
            <a:r>
              <a:rPr lang="en-US" sz="1200" dirty="0" smtClean="0"/>
              <a:t>LENNY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01625" y="228600"/>
            <a:ext cx="8540750" cy="823913"/>
          </a:xfrm>
        </p:spPr>
        <p:txBody>
          <a:bodyPr/>
          <a:lstStyle/>
          <a:p>
            <a:pPr eaLnBrk="1" hangingPunct="1">
              <a:defRPr/>
            </a:pPr>
            <a:r>
              <a:rPr lang="sv-SE" smtClean="0"/>
              <a:t>Pola-pola Latihan</a:t>
            </a:r>
            <a:endParaRPr lang="en-US" smtClean="0"/>
          </a:p>
        </p:txBody>
      </p:sp>
      <p:sp>
        <p:nvSpPr>
          <p:cNvPr id="31747" name="Rectangle 3"/>
          <p:cNvSpPr>
            <a:spLocks noGrp="1" noRot="1" noChangeArrowheads="1"/>
          </p:cNvSpPr>
          <p:nvPr>
            <p:ph type="body" idx="1"/>
          </p:nvPr>
        </p:nvSpPr>
        <p:spPr>
          <a:xfrm>
            <a:off x="0" y="1341438"/>
            <a:ext cx="9144000" cy="5327650"/>
          </a:xfrm>
        </p:spPr>
        <p:txBody>
          <a:bodyPr/>
          <a:lstStyle/>
          <a:p>
            <a:pPr marL="609600" indent="-609600" eaLnBrk="1" hangingPunct="1">
              <a:lnSpc>
                <a:spcPct val="80000"/>
              </a:lnSpc>
              <a:defRPr/>
            </a:pPr>
            <a:r>
              <a:rPr lang="sv-SE" sz="2400" smtClean="0"/>
              <a:t>Mengajarkan kesadaran ROM cervical.</a:t>
            </a:r>
          </a:p>
          <a:p>
            <a:pPr marL="609600" indent="-609600" eaLnBrk="1" hangingPunct="1">
              <a:lnSpc>
                <a:spcPct val="80000"/>
              </a:lnSpc>
              <a:defRPr/>
            </a:pPr>
            <a:r>
              <a:rPr lang="sv-SE" sz="2400" smtClean="0"/>
              <a:t>Penguatan otot-otot axial ekstensi dan ekstensi thorak</a:t>
            </a:r>
          </a:p>
          <a:p>
            <a:pPr marL="609600" indent="-609600" eaLnBrk="1" hangingPunct="1">
              <a:lnSpc>
                <a:spcPct val="80000"/>
              </a:lnSpc>
              <a:defRPr/>
            </a:pPr>
            <a:r>
              <a:rPr lang="sv-SE" sz="2400" smtClean="0"/>
              <a:t>Penguatan otot-otot fleksor cervical.</a:t>
            </a:r>
          </a:p>
          <a:p>
            <a:pPr marL="609600" indent="-609600" eaLnBrk="1" hangingPunct="1">
              <a:lnSpc>
                <a:spcPct val="80000"/>
              </a:lnSpc>
              <a:defRPr/>
            </a:pPr>
            <a:r>
              <a:rPr lang="sv-SE" sz="2400" smtClean="0"/>
              <a:t>Penguatan otot-otot fleksor cervical dengan manual resisten.</a:t>
            </a:r>
            <a:endParaRPr lang="en-US" sz="2400" i="1" smtClean="0"/>
          </a:p>
          <a:p>
            <a:pPr marL="609600" indent="-609600" eaLnBrk="1" hangingPunct="1">
              <a:lnSpc>
                <a:spcPct val="80000"/>
              </a:lnSpc>
              <a:defRPr/>
            </a:pPr>
            <a:r>
              <a:rPr lang="en-US" sz="2400" i="1" smtClean="0"/>
              <a:t>Self</a:t>
            </a:r>
            <a:r>
              <a:rPr lang="en-US" sz="2400" smtClean="0"/>
              <a:t> resisten untuk latihan isometrik cervical.</a:t>
            </a:r>
            <a:endParaRPr lang="en-US" sz="2400" i="1" smtClean="0"/>
          </a:p>
          <a:p>
            <a:pPr marL="609600" indent="-609600" eaLnBrk="1" hangingPunct="1">
              <a:lnSpc>
                <a:spcPct val="80000"/>
              </a:lnSpc>
              <a:defRPr/>
            </a:pPr>
            <a:r>
              <a:rPr lang="en-US" sz="2400" i="1" smtClean="0"/>
              <a:t>Transitional stabilization</a:t>
            </a:r>
            <a:r>
              <a:rPr lang="en-US" sz="2400" smtClean="0"/>
              <a:t> untuk regio cervical dan upper thoracal.</a:t>
            </a:r>
          </a:p>
          <a:p>
            <a:pPr marL="609600" indent="-609600" eaLnBrk="1" hangingPunct="1">
              <a:lnSpc>
                <a:spcPct val="80000"/>
              </a:lnSpc>
              <a:defRPr/>
            </a:pPr>
            <a:r>
              <a:rPr lang="en-US" sz="2400" smtClean="0"/>
              <a:t>Penguatan otot-otot shoulder girdle yang mempengaruhi postur.</a:t>
            </a:r>
          </a:p>
          <a:p>
            <a:pPr marL="609600" indent="-609600" eaLnBrk="1" hangingPunct="1">
              <a:lnSpc>
                <a:spcPct val="80000"/>
              </a:lnSpc>
              <a:defRPr/>
            </a:pPr>
            <a:r>
              <a:rPr lang="en-US" sz="2400" smtClean="0"/>
              <a:t>Mengajarkan kedaran ROM lumbal.</a:t>
            </a:r>
            <a:endParaRPr lang="sv-SE" sz="2400" smtClean="0"/>
          </a:p>
          <a:p>
            <a:pPr marL="609600" indent="-609600" eaLnBrk="1" hangingPunct="1">
              <a:lnSpc>
                <a:spcPct val="80000"/>
              </a:lnSpc>
              <a:defRPr/>
            </a:pPr>
            <a:r>
              <a:rPr lang="sv-SE" sz="2400" smtClean="0"/>
              <a:t>Penguatan otot-otot abdomen sebagai stabilisator trunk dan pelvis dan peningkatan </a:t>
            </a:r>
            <a:r>
              <a:rPr lang="sv-SE" sz="2400" i="1" smtClean="0"/>
              <a:t>endurance</a:t>
            </a:r>
            <a:r>
              <a:rPr lang="sv-SE" sz="2400" smtClean="0"/>
              <a:t> otot untuk kontrol.</a:t>
            </a:r>
          </a:p>
          <a:p>
            <a:pPr marL="609600" indent="-609600" eaLnBrk="1" hangingPunct="1">
              <a:lnSpc>
                <a:spcPct val="80000"/>
              </a:lnSpc>
              <a:defRPr/>
            </a:pPr>
            <a:r>
              <a:rPr lang="sv-SE" sz="2400" smtClean="0"/>
              <a:t>Penguatan otot-otot abdomen. </a:t>
            </a:r>
          </a:p>
          <a:p>
            <a:pPr marL="609600" indent="-609600" eaLnBrk="1" hangingPunct="1">
              <a:lnSpc>
                <a:spcPct val="80000"/>
              </a:lnSpc>
              <a:defRPr/>
            </a:pPr>
            <a:r>
              <a:rPr lang="sv-SE" sz="2400" smtClean="0"/>
              <a:t>Penguatan otot-otot grup ekstensor. </a:t>
            </a:r>
          </a:p>
          <a:p>
            <a:pPr marL="609600" indent="-609600" eaLnBrk="1" hangingPunct="1">
              <a:lnSpc>
                <a:spcPct val="80000"/>
              </a:lnSpc>
              <a:defRPr/>
            </a:pPr>
            <a:r>
              <a:rPr lang="sv-SE" sz="2400" smtClean="0"/>
              <a:t>Penguatan otot-otot </a:t>
            </a:r>
            <a:r>
              <a:rPr lang="sv-SE" sz="2400" i="1" smtClean="0"/>
              <a:t>lower extremity</a:t>
            </a:r>
            <a:r>
              <a:rPr lang="sv-SE" sz="2400" smtClean="0"/>
              <a:t> yang mempengaruhi postur</a:t>
            </a:r>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sv-SE" smtClean="0"/>
              <a:t>Persiapan Aktifitas Fungsional</a:t>
            </a:r>
            <a:endParaRPr lang="en-US" smtClean="0"/>
          </a:p>
        </p:txBody>
      </p:sp>
      <p:sp>
        <p:nvSpPr>
          <p:cNvPr id="32771" name="Rectangle 3"/>
          <p:cNvSpPr>
            <a:spLocks noGrp="1" noRot="1" noChangeArrowheads="1"/>
          </p:cNvSpPr>
          <p:nvPr>
            <p:ph type="body" idx="1"/>
          </p:nvPr>
        </p:nvSpPr>
        <p:spPr>
          <a:xfrm>
            <a:off x="301625" y="1844675"/>
            <a:ext cx="8540750" cy="4254500"/>
          </a:xfrm>
        </p:spPr>
        <p:txBody>
          <a:bodyPr/>
          <a:lstStyle/>
          <a:p>
            <a:pPr marL="609600" indent="-609600" eaLnBrk="1" hangingPunct="1">
              <a:lnSpc>
                <a:spcPct val="90000"/>
              </a:lnSpc>
              <a:defRPr/>
            </a:pPr>
            <a:r>
              <a:rPr lang="sv-SE" smtClean="0"/>
              <a:t>Modifikasi </a:t>
            </a:r>
            <a:r>
              <a:rPr lang="sv-SE" i="1" smtClean="0"/>
              <a:t>bridging exercise</a:t>
            </a:r>
            <a:endParaRPr lang="sv-SE" smtClean="0"/>
          </a:p>
          <a:p>
            <a:pPr marL="609600" indent="-609600" eaLnBrk="1" hangingPunct="1">
              <a:lnSpc>
                <a:spcPct val="90000"/>
              </a:lnSpc>
              <a:defRPr/>
            </a:pPr>
            <a:r>
              <a:rPr lang="sv-SE" smtClean="0"/>
              <a:t>Kontraksi isometrik secara bergantian (</a:t>
            </a:r>
            <a:r>
              <a:rPr lang="sv-SE" i="1" smtClean="0"/>
              <a:t>rhytmic stabilization</a:t>
            </a:r>
            <a:r>
              <a:rPr lang="sv-SE" smtClean="0"/>
              <a:t>)</a:t>
            </a:r>
            <a:endParaRPr lang="sv-SE" i="1" smtClean="0"/>
          </a:p>
          <a:p>
            <a:pPr marL="609600" indent="-609600" eaLnBrk="1" hangingPunct="1">
              <a:lnSpc>
                <a:spcPct val="90000"/>
              </a:lnSpc>
              <a:defRPr/>
            </a:pPr>
            <a:r>
              <a:rPr lang="sv-SE" i="1" smtClean="0"/>
              <a:t>Push up</a:t>
            </a:r>
            <a:r>
              <a:rPr lang="sv-SE" smtClean="0"/>
              <a:t> dengan stabilisasi trunk</a:t>
            </a:r>
            <a:endParaRPr lang="sv-SE" i="1" smtClean="0"/>
          </a:p>
          <a:p>
            <a:pPr marL="609600" indent="-609600" eaLnBrk="1" hangingPunct="1">
              <a:lnSpc>
                <a:spcPct val="90000"/>
              </a:lnSpc>
              <a:defRPr/>
            </a:pPr>
            <a:r>
              <a:rPr lang="sv-SE" i="1" smtClean="0"/>
              <a:t>Wall slides</a:t>
            </a:r>
          </a:p>
          <a:p>
            <a:pPr marL="609600" indent="-609600" eaLnBrk="1" hangingPunct="1">
              <a:lnSpc>
                <a:spcPct val="90000"/>
              </a:lnSpc>
              <a:defRPr/>
            </a:pPr>
            <a:r>
              <a:rPr lang="sv-SE" i="1" smtClean="0"/>
              <a:t>Partial lunges</a:t>
            </a:r>
            <a:r>
              <a:rPr lang="sv-SE" smtClean="0"/>
              <a:t> dan </a:t>
            </a:r>
            <a:r>
              <a:rPr lang="sv-SE" i="1" smtClean="0"/>
              <a:t>partial squats</a:t>
            </a:r>
            <a:endParaRPr lang="sv-SE" smtClean="0"/>
          </a:p>
          <a:p>
            <a:pPr marL="609600" indent="-609600" eaLnBrk="1" hangingPunct="1">
              <a:lnSpc>
                <a:spcPct val="90000"/>
              </a:lnSpc>
              <a:defRPr/>
            </a:pPr>
            <a:r>
              <a:rPr lang="sv-SE" smtClean="0"/>
              <a:t>Berjalan melawan resisten</a:t>
            </a:r>
            <a:endParaRPr lang="en-US" i="1" smtClean="0"/>
          </a:p>
          <a:p>
            <a:pPr marL="609600" indent="-609600" eaLnBrk="1" hangingPunct="1">
              <a:lnSpc>
                <a:spcPct val="90000"/>
              </a:lnSpc>
              <a:defRPr/>
            </a:pPr>
            <a:r>
              <a:rPr lang="en-US" i="1" smtClean="0"/>
              <a:t>Transitional stabilization exercises.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sv-SE" sz="4000" smtClean="0"/>
              <a:t>Latihan-latihan Kontrol Keseimbangan Gerakan</a:t>
            </a:r>
            <a:endParaRPr lang="en-US" sz="4000" smtClean="0"/>
          </a:p>
        </p:txBody>
      </p:sp>
      <p:sp>
        <p:nvSpPr>
          <p:cNvPr id="33795" name="Rectangle 3"/>
          <p:cNvSpPr>
            <a:spLocks noGrp="1" noRot="1" noChangeArrowheads="1"/>
          </p:cNvSpPr>
          <p:nvPr>
            <p:ph type="body" idx="1"/>
          </p:nvPr>
        </p:nvSpPr>
        <p:spPr>
          <a:xfrm>
            <a:off x="301625" y="2276475"/>
            <a:ext cx="8662988" cy="4248150"/>
          </a:xfrm>
        </p:spPr>
        <p:txBody>
          <a:bodyPr/>
          <a:lstStyle/>
          <a:p>
            <a:pPr marL="609600" indent="-609600" eaLnBrk="1" hangingPunct="1">
              <a:defRPr/>
            </a:pPr>
            <a:r>
              <a:rPr lang="en-US" smtClean="0"/>
              <a:t>Aksial ekstensi untuk mengurangi </a:t>
            </a:r>
            <a:r>
              <a:rPr lang="en-US" i="1" smtClean="0"/>
              <a:t>forward head posture</a:t>
            </a:r>
          </a:p>
          <a:p>
            <a:pPr marL="609600" indent="-609600" eaLnBrk="1" hangingPunct="1">
              <a:defRPr/>
            </a:pPr>
            <a:r>
              <a:rPr lang="en-US" smtClean="0"/>
              <a:t>Retraksi scapula.</a:t>
            </a:r>
          </a:p>
          <a:p>
            <a:pPr marL="609600" indent="-609600" eaLnBrk="1" hangingPunct="1">
              <a:defRPr/>
            </a:pPr>
            <a:r>
              <a:rPr lang="sv-SE" smtClean="0"/>
              <a:t>Kontrol pelvic tilt dan keseimbangan lumbal spine</a:t>
            </a:r>
            <a:endParaRPr lang="en-US" smtClean="0"/>
          </a:p>
          <a:p>
            <a:pPr marL="609600" indent="-609600" eaLnBrk="1" hangingPunct="1">
              <a:defRPr/>
            </a:pPr>
            <a:r>
              <a:rPr lang="en-US" smtClean="0"/>
              <a:t>Kontrol thoraks dan thoracic spine.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mtClean="0"/>
              <a:t>TUJUAN INSTRUKSIONAL</a:t>
            </a:r>
          </a:p>
        </p:txBody>
      </p:sp>
      <p:sp>
        <p:nvSpPr>
          <p:cNvPr id="23555" name="Rectangle 3"/>
          <p:cNvSpPr>
            <a:spLocks noGrp="1" noRot="1" noChangeArrowheads="1"/>
          </p:cNvSpPr>
          <p:nvPr>
            <p:ph type="body" idx="1"/>
          </p:nvPr>
        </p:nvSpPr>
        <p:spPr/>
        <p:txBody>
          <a:bodyPr/>
          <a:lstStyle/>
          <a:p>
            <a:pPr marL="609600" indent="-609600" eaLnBrk="1" hangingPunct="1">
              <a:buFont typeface="Arial" charset="0"/>
              <a:buNone/>
              <a:defRPr/>
            </a:pPr>
            <a:r>
              <a:rPr lang="en-US" sz="2000" smtClean="0"/>
              <a:t>Setelah mempelajari materi ini, setiap mahasiswa/i dapat :</a:t>
            </a:r>
          </a:p>
          <a:p>
            <a:pPr marL="609600" indent="-609600" eaLnBrk="1" hangingPunct="1">
              <a:buFont typeface="Arial" charset="0"/>
              <a:buAutoNum type="arabicPeriod"/>
              <a:defRPr/>
            </a:pPr>
            <a:r>
              <a:rPr lang="en-US" sz="2000" smtClean="0"/>
              <a:t>Memahami fungsi otot-otot leher dan trunk terhadap aktifitas otot-otot ekstremitas.</a:t>
            </a:r>
          </a:p>
          <a:p>
            <a:pPr marL="609600" indent="-609600" eaLnBrk="1" hangingPunct="1">
              <a:buFont typeface="Arial" charset="0"/>
              <a:buAutoNum type="arabicPeriod"/>
              <a:defRPr/>
            </a:pPr>
            <a:r>
              <a:rPr lang="en-US" sz="2000" smtClean="0"/>
              <a:t>Memahami dasar utama latihan stabilisasi.</a:t>
            </a:r>
          </a:p>
          <a:p>
            <a:pPr marL="609600" indent="-609600" eaLnBrk="1" hangingPunct="1">
              <a:buFont typeface="Arial" charset="0"/>
              <a:buAutoNum type="arabicPeriod"/>
              <a:defRPr/>
            </a:pPr>
            <a:r>
              <a:rPr lang="sv-SE" sz="2000" smtClean="0"/>
              <a:t>Memahami pentingnya </a:t>
            </a:r>
            <a:r>
              <a:rPr lang="sv-SE" sz="2000" i="1" smtClean="0"/>
              <a:t>functional position(functional range) </a:t>
            </a:r>
            <a:r>
              <a:rPr lang="sv-SE" sz="2000" smtClean="0"/>
              <a:t>dalam latihan stabilisasi.</a:t>
            </a:r>
          </a:p>
          <a:p>
            <a:pPr marL="609600" indent="-609600" eaLnBrk="1" hangingPunct="1">
              <a:buFont typeface="Arial" charset="0"/>
              <a:buAutoNum type="arabicPeriod" startAt="4"/>
              <a:defRPr/>
            </a:pPr>
            <a:r>
              <a:rPr lang="sv-SE" sz="2000" smtClean="0"/>
              <a:t>Memahami pentingnya </a:t>
            </a:r>
            <a:r>
              <a:rPr lang="sv-SE" sz="2000" i="1" smtClean="0"/>
              <a:t>rhythmic stabilization</a:t>
            </a:r>
            <a:r>
              <a:rPr lang="sv-SE" sz="2800" i="1" smtClean="0"/>
              <a:t> </a:t>
            </a:r>
            <a:r>
              <a:rPr lang="sv-SE" sz="2000" smtClean="0"/>
              <a:t>dalam latihan stabilisasi.</a:t>
            </a:r>
          </a:p>
          <a:p>
            <a:pPr marL="609600" indent="-609600" eaLnBrk="1" hangingPunct="1">
              <a:buFont typeface="Arial" charset="0"/>
              <a:buAutoNum type="arabicPeriod" startAt="4"/>
              <a:defRPr/>
            </a:pPr>
            <a:r>
              <a:rPr lang="en-US" sz="2000" smtClean="0"/>
              <a:t>Memahami pola-pola latihan untuk persiapan aktifitas fungsional dan lontrol keseimbangan.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mtClean="0"/>
              <a:t>PENDAHULUAN</a:t>
            </a:r>
          </a:p>
        </p:txBody>
      </p:sp>
      <p:sp>
        <p:nvSpPr>
          <p:cNvPr id="24579" name="Rectangle 3"/>
          <p:cNvSpPr>
            <a:spLocks noGrp="1" noRot="1" noChangeArrowheads="1"/>
          </p:cNvSpPr>
          <p:nvPr>
            <p:ph type="body" idx="1"/>
          </p:nvPr>
        </p:nvSpPr>
        <p:spPr>
          <a:xfrm>
            <a:off x="301625" y="1600200"/>
            <a:ext cx="8842375" cy="4498975"/>
          </a:xfrm>
        </p:spPr>
        <p:txBody>
          <a:bodyPr/>
          <a:lstStyle/>
          <a:p>
            <a:pPr eaLnBrk="1" hangingPunct="1">
              <a:lnSpc>
                <a:spcPct val="90000"/>
              </a:lnSpc>
              <a:defRPr/>
            </a:pPr>
            <a:r>
              <a:rPr lang="en-US" smtClean="0"/>
              <a:t>Fungsi utama otot-otot leher dan trunk adalah memberikan kestabilan otot-otot ekstremitas untuk melakukan fungsi dan mensupport trunk terhadap efek gravitasi dan tekanan dari luar serta mempertahankan postur. </a:t>
            </a:r>
          </a:p>
          <a:p>
            <a:pPr eaLnBrk="1" hangingPunct="1">
              <a:lnSpc>
                <a:spcPct val="90000"/>
              </a:lnSpc>
              <a:defRPr/>
            </a:pPr>
            <a:r>
              <a:rPr lang="sv-SE" smtClean="0"/>
              <a:t>Trunk bukan merupakan struktur yang rigid, karena itu dapat diadaptasikan sesuai dan menjaga postur.</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Rot="1" noChangeArrowheads="1"/>
          </p:cNvSpPr>
          <p:nvPr>
            <p:ph type="body" idx="1"/>
          </p:nvPr>
        </p:nvSpPr>
        <p:spPr>
          <a:xfrm>
            <a:off x="301625" y="404813"/>
            <a:ext cx="8540750" cy="6192837"/>
          </a:xfrm>
        </p:spPr>
        <p:txBody>
          <a:bodyPr/>
          <a:lstStyle/>
          <a:p>
            <a:pPr marL="609600" indent="-609600" eaLnBrk="1" hangingPunct="1">
              <a:lnSpc>
                <a:spcPct val="90000"/>
              </a:lnSpc>
              <a:defRPr/>
            </a:pPr>
            <a:r>
              <a:rPr lang="sv-SE" sz="2400" smtClean="0"/>
              <a:t>Training diawali dengan mengajarkan pasien untuk melakukan </a:t>
            </a:r>
            <a:r>
              <a:rPr lang="sv-SE" sz="2400" i="1" smtClean="0"/>
              <a:t>safe spinal</a:t>
            </a:r>
            <a:r>
              <a:rPr lang="sv-SE" sz="2400" smtClean="0"/>
              <a:t> ROM dalam variasi postur dasar yang meliputi telentang </a:t>
            </a:r>
            <a:r>
              <a:rPr lang="sv-SE" sz="2400" i="1" smtClean="0"/>
              <a:t>(supine lying</a:t>
            </a:r>
            <a:r>
              <a:rPr lang="sv-SE" sz="2400" smtClean="0"/>
              <a:t>), tidur miring (</a:t>
            </a:r>
            <a:r>
              <a:rPr lang="sv-SE" sz="2400" i="1" smtClean="0"/>
              <a:t>side lying</a:t>
            </a:r>
            <a:r>
              <a:rPr lang="sv-SE" sz="2400" smtClean="0"/>
              <a:t>), duduk (</a:t>
            </a:r>
            <a:r>
              <a:rPr lang="sv-SE" sz="2400" i="1" smtClean="0"/>
              <a:t>sitting</a:t>
            </a:r>
            <a:r>
              <a:rPr lang="sv-SE" sz="2400" smtClean="0"/>
              <a:t>), dan berdiri (</a:t>
            </a:r>
            <a:r>
              <a:rPr lang="sv-SE" sz="2400" i="1" smtClean="0"/>
              <a:t>standing</a:t>
            </a:r>
            <a:r>
              <a:rPr lang="sv-SE" sz="2400" smtClean="0"/>
              <a:t>).</a:t>
            </a:r>
          </a:p>
          <a:p>
            <a:pPr marL="609600" indent="-609600" eaLnBrk="1" hangingPunct="1">
              <a:lnSpc>
                <a:spcPct val="90000"/>
              </a:lnSpc>
              <a:defRPr/>
            </a:pPr>
            <a:r>
              <a:rPr lang="sv-SE" sz="2400" smtClean="0"/>
              <a:t>Pasien kemudian mengidentifikasi posisi yang paling nyaman untuk spine dan otot-otot yang digunakan dalam latihan yang disebut </a:t>
            </a:r>
            <a:r>
              <a:rPr lang="sv-SE" sz="2400" i="1" smtClean="0"/>
              <a:t>functional position</a:t>
            </a:r>
            <a:r>
              <a:rPr lang="sv-SE" sz="2400" smtClean="0"/>
              <a:t> atau </a:t>
            </a:r>
            <a:r>
              <a:rPr lang="sv-SE" sz="2400" i="1" smtClean="0"/>
              <a:t>functional range</a:t>
            </a:r>
            <a:r>
              <a:rPr lang="sv-SE" sz="2400" smtClean="0"/>
              <a:t>. Pada kondisi yang tidak akut, kebanyakan posisi pasien berada pada </a:t>
            </a:r>
            <a:r>
              <a:rPr lang="sv-SE" sz="2400" i="1" smtClean="0"/>
              <a:t>mid range</a:t>
            </a:r>
            <a:r>
              <a:rPr lang="sv-SE" sz="2400" smtClean="0"/>
              <a:t> atau </a:t>
            </a:r>
            <a:r>
              <a:rPr lang="sv-SE" sz="2400" i="1" smtClean="0"/>
              <a:t>neutral spine position</a:t>
            </a:r>
            <a:r>
              <a:rPr lang="sv-SE" sz="2400" smtClean="0"/>
              <a:t>. </a:t>
            </a:r>
          </a:p>
          <a:p>
            <a:pPr marL="609600" indent="-609600" eaLnBrk="1" hangingPunct="1">
              <a:lnSpc>
                <a:spcPct val="90000"/>
              </a:lnSpc>
              <a:defRPr/>
            </a:pPr>
            <a:r>
              <a:rPr lang="sv-SE" sz="2400" smtClean="0"/>
              <a:t>Ini perlu diingat bahwa posisi atau jarak gerak ini tidak sama pada setiap orang dan mungkin berubah akibat penurunan stimulasi nosisensorik. Fisioterapis harus mengarahkan pasien kesadaran posisi spine dan merasakan kontraksi otot ketika mempertahankan posisi ketika melakukan latihan.</a:t>
            </a:r>
            <a:endParaRPr 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type="body" idx="1"/>
          </p:nvPr>
        </p:nvSpPr>
        <p:spPr>
          <a:xfrm>
            <a:off x="301625" y="404813"/>
            <a:ext cx="8540750" cy="6192837"/>
          </a:xfrm>
        </p:spPr>
        <p:txBody>
          <a:bodyPr/>
          <a:lstStyle/>
          <a:p>
            <a:pPr eaLnBrk="1" hangingPunct="1">
              <a:lnSpc>
                <a:spcPct val="80000"/>
              </a:lnSpc>
              <a:defRPr/>
            </a:pPr>
            <a:r>
              <a:rPr lang="sv-SE" sz="2800" smtClean="0"/>
              <a:t>Latihan untuk gerakan ekstremitas dilakukan dalam batas toleransi pada otot-otot leher dan trunk untuk mengontrol posisi fungsional. Hal ini menyebabkan terjadinya kontraksi isometrik atau </a:t>
            </a:r>
            <a:r>
              <a:rPr lang="sv-SE" sz="2800" i="1" smtClean="0"/>
              <a:t>stabilizing contraction</a:t>
            </a:r>
            <a:r>
              <a:rPr lang="sv-SE" sz="2800" smtClean="0"/>
              <a:t> yang disebut </a:t>
            </a:r>
            <a:r>
              <a:rPr lang="sv-SE" sz="2800" i="1" smtClean="0"/>
              <a:t>dynamic stabilization.</a:t>
            </a:r>
            <a:endParaRPr lang="sv-SE" sz="2800" smtClean="0"/>
          </a:p>
          <a:p>
            <a:pPr eaLnBrk="1" hangingPunct="1">
              <a:lnSpc>
                <a:spcPct val="80000"/>
              </a:lnSpc>
              <a:defRPr/>
            </a:pPr>
            <a:r>
              <a:rPr lang="sv-SE" sz="2800" smtClean="0"/>
              <a:t>Untuk meningkatkan </a:t>
            </a:r>
            <a:r>
              <a:rPr lang="sv-SE" sz="2800" i="1" smtClean="0"/>
              <a:t>strength</a:t>
            </a:r>
            <a:r>
              <a:rPr lang="sv-SE" sz="2800" smtClean="0"/>
              <a:t> dan </a:t>
            </a:r>
            <a:r>
              <a:rPr lang="sv-SE" sz="2800" i="1" smtClean="0"/>
              <a:t>endurance</a:t>
            </a:r>
            <a:r>
              <a:rPr lang="sv-SE" sz="2800" smtClean="0"/>
              <a:t> pada otot-otot stabilisator dapat diberikan resisten dan repetisi latihan dapat ditingkatkan tetapi dalam batas toleransi. Dengan repetisi tersebut akan membantu mengembangkan kebiasaan sehingga sangat penting untuk memberikan instruksi yang tepat serta mengetahui </a:t>
            </a:r>
            <a:r>
              <a:rPr lang="sv-SE" sz="2800" i="1" smtClean="0"/>
              <a:t>feedback</a:t>
            </a:r>
            <a:r>
              <a:rPr lang="sv-SE" sz="2800" smtClean="0"/>
              <a:t> latihan. Kelelahan yang terjadi menunjukkan ketidakmampuan otot-otot leher dan trunk untuk memberikan stabilisasi pada spine dalam posisi fungsional.</a:t>
            </a:r>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type="body" idx="1"/>
          </p:nvPr>
        </p:nvSpPr>
        <p:spPr>
          <a:xfrm>
            <a:off x="301625" y="260350"/>
            <a:ext cx="8540750" cy="6337300"/>
          </a:xfrm>
        </p:spPr>
        <p:txBody>
          <a:bodyPr/>
          <a:lstStyle/>
          <a:p>
            <a:pPr eaLnBrk="1" hangingPunct="1">
              <a:buFont typeface="Arial" charset="0"/>
              <a:buNone/>
              <a:defRPr/>
            </a:pPr>
            <a:r>
              <a:rPr lang="sv-SE" sz="2800" smtClean="0"/>
              <a:t>a. Mulai dengan beban yang dapat dilakukan 	pasien selama 30 detik sampai 1 menit, kemudian sampai 3 menit dalam batas toleransi.</a:t>
            </a:r>
          </a:p>
          <a:p>
            <a:pPr eaLnBrk="1" hangingPunct="1">
              <a:buFont typeface="Arial" charset="0"/>
              <a:buNone/>
              <a:defRPr/>
            </a:pPr>
            <a:r>
              <a:rPr lang="sv-SE" sz="2800" smtClean="0"/>
              <a:t>b.	Tingkatkan beban yang diawali dengan pengurangan waktu dan tingkatkan aktifitas dalam waktu 3 menit.</a:t>
            </a:r>
          </a:p>
          <a:p>
            <a:pPr eaLnBrk="1" hangingPunct="1">
              <a:buFont typeface="Arial" charset="0"/>
              <a:buNone/>
              <a:defRPr/>
            </a:pPr>
            <a:r>
              <a:rPr lang="sv-SE" sz="2800" smtClean="0"/>
              <a:t>c.	Cara lain untuk meningkatkan endurance pada otot-otot trunk adalah memulai latihan pada level tersulit kemudian merubah pada level 	yang lebih mudah sampai timbul kelelahan 	untuk menjaga gerakan. Hal yang sangat 	penting adalah pasien tidak boleh kehilangan kontrol pada posisi fungsional.</a:t>
            </a:r>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type="body" idx="1"/>
          </p:nvPr>
        </p:nvSpPr>
        <p:spPr>
          <a:xfrm>
            <a:off x="301625" y="620713"/>
            <a:ext cx="8540750" cy="6048375"/>
          </a:xfrm>
        </p:spPr>
        <p:txBody>
          <a:bodyPr/>
          <a:lstStyle/>
          <a:p>
            <a:pPr eaLnBrk="1" hangingPunct="1">
              <a:defRPr/>
            </a:pPr>
            <a:r>
              <a:rPr lang="sv-SE" smtClean="0"/>
              <a:t>Kontraksi isometrik secara bergantian antara antagonis (</a:t>
            </a:r>
            <a:r>
              <a:rPr lang="sv-SE" i="1" smtClean="0"/>
              <a:t>rhythmic stabilization</a:t>
            </a:r>
            <a:r>
              <a:rPr lang="sv-SE" smtClean="0"/>
              <a:t>) juga meningkatkan </a:t>
            </a:r>
            <a:r>
              <a:rPr lang="sv-SE" i="1" smtClean="0"/>
              <a:t>stabilizing contraction</a:t>
            </a:r>
            <a:r>
              <a:rPr lang="sv-SE" smtClean="0"/>
              <a:t>. Sebagai tambahan ketika dilakukan pada posisi duduk dan berdiri, kontraksi tersebut bertujuan untuk mengembangkan kontrol keseimbangan.</a:t>
            </a:r>
          </a:p>
          <a:p>
            <a:pPr eaLnBrk="1" hangingPunct="1">
              <a:defRPr/>
            </a:pPr>
            <a:r>
              <a:rPr lang="sv-SE" i="1" smtClean="0"/>
              <a:t>Concentric</a:t>
            </a:r>
            <a:r>
              <a:rPr lang="sv-SE" smtClean="0"/>
              <a:t> dan </a:t>
            </a:r>
            <a:r>
              <a:rPr lang="sv-SE" i="1" smtClean="0"/>
              <a:t>eccentric exercises </a:t>
            </a:r>
            <a:r>
              <a:rPr lang="sv-SE" smtClean="0"/>
              <a:t>dapat dilakukan dalam program untuk kontrol </a:t>
            </a:r>
            <a:r>
              <a:rPr lang="sv-SE" i="1" smtClean="0"/>
              <a:t>strength</a:t>
            </a:r>
            <a:r>
              <a:rPr lang="sv-SE" smtClean="0"/>
              <a:t> dan </a:t>
            </a:r>
            <a:r>
              <a:rPr lang="sv-SE" i="1" smtClean="0"/>
              <a:t>endurance</a:t>
            </a:r>
            <a:r>
              <a:rPr lang="sv-SE" smtClean="0"/>
              <a:t>.</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type="body" idx="1"/>
          </p:nvPr>
        </p:nvSpPr>
        <p:spPr>
          <a:xfrm>
            <a:off x="301625" y="333375"/>
            <a:ext cx="8540750" cy="6191250"/>
          </a:xfrm>
        </p:spPr>
        <p:txBody>
          <a:bodyPr/>
          <a:lstStyle/>
          <a:p>
            <a:pPr eaLnBrk="1" hangingPunct="1">
              <a:lnSpc>
                <a:spcPct val="90000"/>
              </a:lnSpc>
              <a:defRPr/>
            </a:pPr>
            <a:r>
              <a:rPr lang="sv-SE" sz="2400" smtClean="0"/>
              <a:t>Penekanan otot selama latihan dibutuhkan untuk mensupport posisi tegak berdasarkan </a:t>
            </a:r>
            <a:r>
              <a:rPr lang="sv-SE" sz="2400" i="1" smtClean="0"/>
              <a:t>body mechanic</a:t>
            </a:r>
            <a:r>
              <a:rPr lang="sv-SE" sz="2400" smtClean="0"/>
              <a:t>. Terutama pada fleksor dan ekstensor neck dan trunk, ekstensor hip dan knee, fleksor shoulder dan elbow serta ekstensor dan retraktor scapula.</a:t>
            </a:r>
          </a:p>
          <a:p>
            <a:pPr eaLnBrk="1" hangingPunct="1">
              <a:lnSpc>
                <a:spcPct val="90000"/>
              </a:lnSpc>
              <a:defRPr/>
            </a:pPr>
            <a:r>
              <a:rPr lang="sv-SE" sz="2400" smtClean="0"/>
              <a:t>Pasien diajarkan untuk mengontrol posisi fungsional ketika bergerak dari satu posisi ke posisi lain. Ini membutuhkan gradasi kontraksi dan penyesuaian antara fleksor dan ekstensor. Ini disebut </a:t>
            </a:r>
            <a:r>
              <a:rPr lang="sv-SE" sz="2400" i="1" smtClean="0"/>
              <a:t>transitional stabilization</a:t>
            </a:r>
            <a:r>
              <a:rPr lang="sv-SE" sz="2400" smtClean="0"/>
              <a:t> dan membutuhkan perhatian dan konsentrasi dari pasien. Sebagai contoh gerakan pada lengan dan tungkai mengakibatkan kecenderungan ekstensi trunk. Otot-otot abdomen harus berkontraksi kuat untuk mempertahankan posisi fungsional spine. Ketika lengan bergerak ke arah pusat gravitasi spine akan cenderung fleksi. Ini membutuhkan kekuatan kontraksi otot-otot ekstensor yang kuat untuk mempertahankan posisi fungsional.</a:t>
            </a: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type="body" idx="1"/>
          </p:nvPr>
        </p:nvSpPr>
        <p:spPr>
          <a:xfrm>
            <a:off x="301625" y="1052513"/>
            <a:ext cx="8540750" cy="5616575"/>
          </a:xfrm>
        </p:spPr>
        <p:txBody>
          <a:bodyPr/>
          <a:lstStyle/>
          <a:p>
            <a:pPr eaLnBrk="1" hangingPunct="1">
              <a:defRPr/>
            </a:pPr>
            <a:r>
              <a:rPr lang="sv-SE" smtClean="0"/>
              <a:t>Saat pasien mengembangkan strength dan kontrol gerakan, pola gerakan yang sederhana harus diarahkan kepada </a:t>
            </a:r>
            <a:r>
              <a:rPr lang="sv-SE" i="1" smtClean="0"/>
              <a:t>body mechanic</a:t>
            </a:r>
            <a:r>
              <a:rPr lang="sv-SE" smtClean="0"/>
              <a:t> yang aman. Selama latihan posisi fungsional spine harus dipertahankan.</a:t>
            </a:r>
          </a:p>
          <a:p>
            <a:pPr eaLnBrk="1" hangingPunct="1">
              <a:defRPr/>
            </a:pPr>
            <a:r>
              <a:rPr lang="sv-SE" smtClean="0"/>
              <a:t>Saat pasien dapat mengembangkan strength dan endurance dengan pola sederhana dapat dilanjutkan pada pola kompleks dengan pengurangan bantuan.</a:t>
            </a:r>
            <a:endParaRPr lang="en-US" smtClean="0"/>
          </a:p>
        </p:txBody>
      </p:sp>
    </p:spTree>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47</TotalTime>
  <Words>685</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Compass</vt:lpstr>
      <vt:lpstr>LATIHAN STABILISASI</vt:lpstr>
      <vt:lpstr>TUJUAN INSTRUKSIONAL</vt:lpstr>
      <vt:lpstr>PENDAHULUAN</vt:lpstr>
      <vt:lpstr>Slide 4</vt:lpstr>
      <vt:lpstr>Slide 5</vt:lpstr>
      <vt:lpstr>Slide 6</vt:lpstr>
      <vt:lpstr>Slide 7</vt:lpstr>
      <vt:lpstr>Slide 8</vt:lpstr>
      <vt:lpstr>Slide 9</vt:lpstr>
      <vt:lpstr>Pola-pola Latihan</vt:lpstr>
      <vt:lpstr>Persiapan Aktifitas Fungsional</vt:lpstr>
      <vt:lpstr>Latihan-latihan Kontrol Keseimbangan Gerakan</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LATIHAN STABILISASI</dc:title>
  <dc:creator>Indra</dc:creator>
  <cp:lastModifiedBy>Class</cp:lastModifiedBy>
  <cp:revision>7</cp:revision>
  <dcterms:created xsi:type="dcterms:W3CDTF">2007-06-02T09:04:12Z</dcterms:created>
  <dcterms:modified xsi:type="dcterms:W3CDTF">2005-01-03T11:36:56Z</dcterms:modified>
</cp:coreProperties>
</file>