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59" r:id="rId6"/>
    <p:sldId id="272" r:id="rId7"/>
    <p:sldId id="273" r:id="rId8"/>
    <p:sldId id="261" r:id="rId9"/>
    <p:sldId id="274" r:id="rId10"/>
    <p:sldId id="275" r:id="rId11"/>
    <p:sldId id="262" r:id="rId12"/>
    <p:sldId id="263" r:id="rId13"/>
    <p:sldId id="266" r:id="rId14"/>
    <p:sldId id="267" r:id="rId15"/>
    <p:sldId id="269" r:id="rId16"/>
    <p:sldId id="270" r:id="rId17"/>
    <p:sldId id="271" r:id="rId18"/>
    <p:sldId id="277" r:id="rId19"/>
    <p:sldId id="278"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C7E97-45F3-47EF-AA75-0E488B41176F}"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7E97-45F3-47EF-AA75-0E488B41176F}"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7E97-45F3-47EF-AA75-0E488B41176F}"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C7E97-45F3-47EF-AA75-0E488B41176F}"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C7E97-45F3-47EF-AA75-0E488B41176F}" type="datetimeFigureOut">
              <a:rPr lang="en-US" smtClean="0"/>
              <a:pPr/>
              <a:t>4/11/2015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C7E97-45F3-47EF-AA75-0E488B41176F}" type="datetimeFigureOut">
              <a:rPr lang="en-US" smtClean="0"/>
              <a:pPr/>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C7E97-45F3-47EF-AA75-0E488B41176F}" type="datetimeFigureOut">
              <a:rPr lang="en-US" smtClean="0"/>
              <a:pPr/>
              <a:t>4/11/2015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C7E97-45F3-47EF-AA75-0E488B41176F}" type="datetimeFigureOut">
              <a:rPr lang="en-US" smtClean="0"/>
              <a:pPr/>
              <a:t>4/11/2015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C7E97-45F3-47EF-AA75-0E488B41176F}" type="datetimeFigureOut">
              <a:rPr lang="en-US" smtClean="0"/>
              <a:pPr/>
              <a:t>4/11/2015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C7E97-45F3-47EF-AA75-0E488B41176F}" type="datetimeFigureOut">
              <a:rPr lang="en-US" smtClean="0"/>
              <a:pPr/>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C7E97-45F3-47EF-AA75-0E488B41176F}" type="datetimeFigureOut">
              <a:rPr lang="en-US" smtClean="0"/>
              <a:pPr/>
              <a:t>4/11/2015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1FCA9B-54FE-4D43-9FFA-9F82C59513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C7E97-45F3-47EF-AA75-0E488B41176F}" type="datetimeFigureOut">
              <a:rPr lang="en-US" smtClean="0"/>
              <a:pPr/>
              <a:t>4/11/2015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FCA9B-54FE-4D43-9FFA-9F82C59513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Dekubitus</a:t>
            </a:r>
            <a:r>
              <a:rPr lang="en-US" dirty="0" smtClean="0"/>
              <a:t/>
            </a:r>
            <a:br>
              <a:rPr lang="en-US" dirty="0" smtClean="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6775" y="228600"/>
            <a:ext cx="9077225" cy="6629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buFontTx/>
              <a:buBlip>
                <a:blip r:embed="rId2"/>
              </a:buBlip>
              <a:defRPr/>
            </a:pPr>
            <a:r>
              <a:rPr lang="id-ID" b="1" dirty="0" smtClean="0">
                <a:solidFill>
                  <a:schemeClr val="tx2">
                    <a:satMod val="200000"/>
                  </a:schemeClr>
                </a:solidFill>
              </a:rPr>
              <a:t>Gambar Luka Dekubitus</a:t>
            </a:r>
            <a:r>
              <a:rPr lang="id-ID" dirty="0" smtClean="0">
                <a:solidFill>
                  <a:schemeClr val="tx2">
                    <a:satMod val="200000"/>
                  </a:schemeClr>
                </a:solidFill>
              </a:rPr>
              <a:t/>
            </a:r>
            <a:br>
              <a:rPr lang="id-ID" dirty="0" smtClean="0">
                <a:solidFill>
                  <a:schemeClr val="tx2">
                    <a:satMod val="200000"/>
                  </a:schemeClr>
                </a:solidFill>
              </a:rPr>
            </a:br>
            <a:endParaRPr lang="id-ID" dirty="0" smtClean="0">
              <a:solidFill>
                <a:schemeClr val="tx2">
                  <a:satMod val="200000"/>
                </a:schemeClr>
              </a:solidFill>
            </a:endParaRPr>
          </a:p>
        </p:txBody>
      </p:sp>
      <p:pic>
        <p:nvPicPr>
          <p:cNvPr id="17411" name="Picture 2"/>
          <p:cNvPicPr>
            <a:picLocks noChangeAspect="1" noChangeArrowheads="1"/>
          </p:cNvPicPr>
          <p:nvPr/>
        </p:nvPicPr>
        <p:blipFill>
          <a:blip r:embed="rId3"/>
          <a:srcRect/>
          <a:stretch>
            <a:fillRect/>
          </a:stretch>
        </p:blipFill>
        <p:spPr bwMode="auto">
          <a:xfrm>
            <a:off x="142875" y="1143000"/>
            <a:ext cx="8786813" cy="5000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Stadium </a:t>
            </a:r>
            <a:r>
              <a:rPr lang="en-US" dirty="0" err="1" smtClean="0"/>
              <a:t>Dekubitus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STADIUM I</a:t>
            </a:r>
          </a:p>
          <a:p>
            <a:pPr>
              <a:buNone/>
            </a:pPr>
            <a:r>
              <a:rPr lang="en-US" dirty="0"/>
              <a:t>	</a:t>
            </a:r>
            <a:r>
              <a:rPr lang="id-ID" dirty="0" smtClean="0"/>
              <a:t>Adanya eritma atau kemerahan pada kulit setempat yang menetap, atau bila ditekan dengan jari, tanda eritma atau kemerahan tidak kembali.</a:t>
            </a:r>
          </a:p>
          <a:p>
            <a:r>
              <a:rPr lang="en-US" dirty="0" smtClean="0"/>
              <a:t>STADIUM II</a:t>
            </a:r>
          </a:p>
          <a:p>
            <a:pPr>
              <a:buNone/>
            </a:pPr>
            <a:r>
              <a:rPr lang="en-US" dirty="0"/>
              <a:t>	</a:t>
            </a:r>
            <a:r>
              <a:rPr lang="id-ID" dirty="0" smtClean="0"/>
              <a:t> Adanya kerusakan pada epitel kulit yaitu lapisan epidermis dan, atau dermis. Kemudian dapat ditandai dengan adanya luka lecet, atau melepuh</a:t>
            </a:r>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437"/>
            <a:ext cx="8229600" cy="4525963"/>
          </a:xfrm>
        </p:spPr>
        <p:txBody>
          <a:bodyPr>
            <a:normAutofit fontScale="92500" lnSpcReduction="20000"/>
          </a:bodyPr>
          <a:lstStyle/>
          <a:p>
            <a:r>
              <a:rPr lang="en-US" dirty="0" smtClean="0"/>
              <a:t>STADIUM III</a:t>
            </a:r>
          </a:p>
          <a:p>
            <a:pPr>
              <a:buNone/>
            </a:pPr>
            <a:r>
              <a:rPr lang="en-US" dirty="0"/>
              <a:t>	</a:t>
            </a:r>
            <a:r>
              <a:rPr lang="id-ID" dirty="0" smtClean="0"/>
              <a:t>Kerusakan pada semua lapisan kulit atau sampai jaringan subkutan, dan mengalami nekrosis dengan tanpa kapisitas yang dalam</a:t>
            </a:r>
            <a:endParaRPr lang="en-US" dirty="0" smtClean="0"/>
          </a:p>
          <a:p>
            <a:pPr>
              <a:buNone/>
            </a:pPr>
            <a:endParaRPr lang="en-US" dirty="0" smtClean="0"/>
          </a:p>
          <a:p>
            <a:r>
              <a:rPr lang="en-US" dirty="0" smtClean="0"/>
              <a:t>STADIUM IV</a:t>
            </a:r>
          </a:p>
          <a:p>
            <a:pPr>
              <a:buNone/>
            </a:pPr>
            <a:r>
              <a:rPr lang="en-US" dirty="0"/>
              <a:t>	</a:t>
            </a:r>
            <a:r>
              <a:rPr lang="id-ID" dirty="0" smtClean="0"/>
              <a:t> Adanya kerusakan pada ketebalan kulit</a:t>
            </a:r>
            <a:r>
              <a:rPr lang="en-US" dirty="0" smtClean="0"/>
              <a:t> </a:t>
            </a:r>
            <a:r>
              <a:rPr lang="id-ID" dirty="0" smtClean="0"/>
              <a:t>dan nekrosis hingga sampai ke jaringan otot bahkan tulang atau tendon dengan kapasitas yang dalam</a:t>
            </a:r>
            <a:endParaRPr lang="en-US" dirty="0" smtClean="0"/>
          </a:p>
          <a:p>
            <a:pPr>
              <a:buNone/>
            </a:pPr>
            <a:r>
              <a:rPr lang="en-US" dirty="0"/>
              <a:t>	</a:t>
            </a:r>
            <a:endParaRPr lang="id-ID"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id-ID" dirty="0" smtClean="0"/>
              <a:t>Faktor yang mempengaruhi pembentukan luka dekubitus</a:t>
            </a:r>
          </a:p>
        </p:txBody>
      </p:sp>
      <p:sp>
        <p:nvSpPr>
          <p:cNvPr id="3" name="Content Placeholder 2"/>
          <p:cNvSpPr>
            <a:spLocks noGrp="1"/>
          </p:cNvSpPr>
          <p:nvPr>
            <p:ph idx="1"/>
          </p:nvPr>
        </p:nvSpPr>
        <p:spPr/>
        <p:txBody>
          <a:bodyPr rtlCol="0">
            <a:normAutofit fontScale="77500" lnSpcReduction="20000"/>
          </a:bodyPr>
          <a:lstStyle/>
          <a:p>
            <a:pPr marL="320040" indent="-320040" fontAlgn="auto">
              <a:spcAft>
                <a:spcPts val="0"/>
              </a:spcAft>
              <a:buClr>
                <a:schemeClr val="accent3"/>
              </a:buClr>
              <a:buFont typeface="Wingdings" pitchFamily="2" charset="2"/>
              <a:buChar char="Ø"/>
              <a:defRPr/>
            </a:pPr>
            <a:r>
              <a:rPr lang="en-US" dirty="0" err="1" smtClean="0"/>
              <a:t>Mobilitas</a:t>
            </a:r>
            <a:r>
              <a:rPr lang="en-US" dirty="0" smtClean="0"/>
              <a:t> </a:t>
            </a:r>
            <a:r>
              <a:rPr lang="en-US" dirty="0" err="1" smtClean="0"/>
              <a:t>dan</a:t>
            </a:r>
            <a:r>
              <a:rPr lang="en-US" dirty="0" smtClean="0"/>
              <a:t> </a:t>
            </a:r>
            <a:r>
              <a:rPr lang="en-US" dirty="0" err="1" smtClean="0"/>
              <a:t>aktivitas</a:t>
            </a:r>
            <a:r>
              <a:rPr lang="id-ID" dirty="0" smtClean="0"/>
              <a:t> </a:t>
            </a:r>
          </a:p>
          <a:p>
            <a:pPr marL="320040" indent="-320040" fontAlgn="auto">
              <a:spcAft>
                <a:spcPts val="0"/>
              </a:spcAft>
              <a:buClr>
                <a:schemeClr val="accent3"/>
              </a:buClr>
              <a:buFont typeface="Wingdings" pitchFamily="2" charset="2"/>
              <a:buChar char="Ø"/>
              <a:defRPr/>
            </a:pPr>
            <a:r>
              <a:rPr lang="en-US" dirty="0" err="1" smtClean="0"/>
              <a:t>Penurunan</a:t>
            </a:r>
            <a:r>
              <a:rPr lang="en-US" dirty="0" smtClean="0"/>
              <a:t> </a:t>
            </a:r>
            <a:r>
              <a:rPr lang="en-US" dirty="0" err="1" smtClean="0"/>
              <a:t>sensori</a:t>
            </a:r>
            <a:r>
              <a:rPr lang="en-US" dirty="0" smtClean="0"/>
              <a:t> </a:t>
            </a:r>
            <a:r>
              <a:rPr lang="en-US" dirty="0" err="1" smtClean="0"/>
              <a:t>persepsi</a:t>
            </a:r>
            <a:r>
              <a:rPr lang="id-ID" dirty="0" smtClean="0"/>
              <a:t> </a:t>
            </a:r>
          </a:p>
          <a:p>
            <a:pPr marL="320040" indent="-320040" fontAlgn="auto">
              <a:spcAft>
                <a:spcPts val="0"/>
              </a:spcAft>
              <a:buClr>
                <a:schemeClr val="accent3"/>
              </a:buClr>
              <a:buFont typeface="Wingdings" pitchFamily="2" charset="2"/>
              <a:buChar char="Ø"/>
              <a:defRPr/>
            </a:pPr>
            <a:r>
              <a:rPr lang="en-US" dirty="0" err="1" smtClean="0"/>
              <a:t>Kelembapan</a:t>
            </a:r>
            <a:r>
              <a:rPr lang="id-ID" dirty="0" smtClean="0"/>
              <a:t> </a:t>
            </a:r>
          </a:p>
          <a:p>
            <a:pPr marL="320040" indent="-320040" fontAlgn="auto">
              <a:spcAft>
                <a:spcPts val="0"/>
              </a:spcAft>
              <a:buClr>
                <a:schemeClr val="accent3"/>
              </a:buClr>
              <a:buFont typeface="Wingdings" pitchFamily="2" charset="2"/>
              <a:buChar char="Ø"/>
              <a:defRPr/>
            </a:pPr>
            <a:r>
              <a:rPr lang="en-US" dirty="0" err="1" smtClean="0"/>
              <a:t>Tenaga</a:t>
            </a:r>
            <a:r>
              <a:rPr lang="en-US" dirty="0" smtClean="0"/>
              <a:t> yang </a:t>
            </a:r>
            <a:r>
              <a:rPr lang="en-US" dirty="0" err="1" smtClean="0"/>
              <a:t>merobek</a:t>
            </a:r>
            <a:r>
              <a:rPr lang="en-US" dirty="0" smtClean="0"/>
              <a:t> ( </a:t>
            </a:r>
            <a:r>
              <a:rPr lang="en-US" i="1" dirty="0" smtClean="0"/>
              <a:t>shear</a:t>
            </a:r>
            <a:r>
              <a:rPr lang="en-US" dirty="0" smtClean="0"/>
              <a:t> )</a:t>
            </a:r>
            <a:r>
              <a:rPr lang="id-ID" dirty="0" smtClean="0"/>
              <a:t> </a:t>
            </a:r>
          </a:p>
          <a:p>
            <a:pPr marL="320040" indent="-320040" fontAlgn="auto">
              <a:spcAft>
                <a:spcPts val="0"/>
              </a:spcAft>
              <a:buClr>
                <a:schemeClr val="accent3"/>
              </a:buClr>
              <a:buFont typeface="Wingdings" pitchFamily="2" charset="2"/>
              <a:buChar char="Ø"/>
              <a:defRPr/>
            </a:pPr>
            <a:r>
              <a:rPr lang="en-US" dirty="0" err="1" smtClean="0"/>
              <a:t>Pergesekan</a:t>
            </a:r>
            <a:r>
              <a:rPr lang="en-US" dirty="0" smtClean="0"/>
              <a:t> ( </a:t>
            </a:r>
            <a:r>
              <a:rPr lang="en-US" i="1" dirty="0" smtClean="0"/>
              <a:t>friction</a:t>
            </a:r>
            <a:r>
              <a:rPr lang="en-US" dirty="0" smtClean="0"/>
              <a:t>)</a:t>
            </a:r>
            <a:r>
              <a:rPr lang="id-ID" dirty="0" smtClean="0"/>
              <a:t> </a:t>
            </a:r>
          </a:p>
          <a:p>
            <a:pPr marL="320040" indent="-320040" fontAlgn="auto">
              <a:spcAft>
                <a:spcPts val="0"/>
              </a:spcAft>
              <a:buClr>
                <a:schemeClr val="accent3"/>
              </a:buClr>
              <a:buFont typeface="Wingdings" pitchFamily="2" charset="2"/>
              <a:buChar char="Ø"/>
              <a:defRPr/>
            </a:pPr>
            <a:r>
              <a:rPr lang="en-US" dirty="0" err="1" smtClean="0"/>
              <a:t>Nutrisi</a:t>
            </a:r>
            <a:r>
              <a:rPr lang="id-ID" dirty="0" smtClean="0"/>
              <a:t> </a:t>
            </a:r>
          </a:p>
          <a:p>
            <a:pPr marL="320040" indent="-320040" fontAlgn="auto">
              <a:spcAft>
                <a:spcPts val="0"/>
              </a:spcAft>
              <a:buClr>
                <a:schemeClr val="accent3"/>
              </a:buClr>
              <a:buFont typeface="Wingdings" pitchFamily="2" charset="2"/>
              <a:buChar char="Ø"/>
              <a:defRPr/>
            </a:pPr>
            <a:r>
              <a:rPr lang="en-US" dirty="0" err="1" smtClean="0"/>
              <a:t>Usia</a:t>
            </a:r>
            <a:r>
              <a:rPr lang="id-ID" dirty="0" smtClean="0"/>
              <a:t> </a:t>
            </a:r>
          </a:p>
          <a:p>
            <a:pPr marL="320040" indent="-320040" fontAlgn="auto">
              <a:spcAft>
                <a:spcPts val="0"/>
              </a:spcAft>
              <a:buClr>
                <a:schemeClr val="accent3"/>
              </a:buClr>
              <a:buFont typeface="Wingdings" pitchFamily="2" charset="2"/>
              <a:buChar char="Ø"/>
              <a:defRPr/>
            </a:pPr>
            <a:r>
              <a:rPr lang="en-US" dirty="0" err="1" smtClean="0"/>
              <a:t>Tekanan</a:t>
            </a:r>
            <a:r>
              <a:rPr lang="en-US" dirty="0" smtClean="0"/>
              <a:t> arteriolar yang </a:t>
            </a:r>
            <a:r>
              <a:rPr lang="en-US" dirty="0" err="1" smtClean="0"/>
              <a:t>rendah</a:t>
            </a:r>
            <a:r>
              <a:rPr lang="id-ID" dirty="0" smtClean="0"/>
              <a:t> </a:t>
            </a:r>
          </a:p>
          <a:p>
            <a:pPr marL="320040" indent="-320040" fontAlgn="auto">
              <a:spcAft>
                <a:spcPts val="0"/>
              </a:spcAft>
              <a:buClr>
                <a:schemeClr val="accent3"/>
              </a:buClr>
              <a:buFont typeface="Wingdings" pitchFamily="2" charset="2"/>
              <a:buChar char="Ø"/>
              <a:defRPr/>
            </a:pPr>
            <a:r>
              <a:rPr lang="en-US" dirty="0" smtClean="0"/>
              <a:t>Stress </a:t>
            </a:r>
            <a:r>
              <a:rPr lang="en-US" dirty="0" err="1" smtClean="0"/>
              <a:t>emosional</a:t>
            </a:r>
            <a:r>
              <a:rPr lang="id-ID" dirty="0" smtClean="0"/>
              <a:t> </a:t>
            </a:r>
          </a:p>
          <a:p>
            <a:pPr marL="320040" indent="-320040" fontAlgn="auto">
              <a:spcAft>
                <a:spcPts val="0"/>
              </a:spcAft>
              <a:buClr>
                <a:schemeClr val="accent3"/>
              </a:buClr>
              <a:buFont typeface="Wingdings" pitchFamily="2" charset="2"/>
              <a:buChar char="Ø"/>
              <a:defRPr/>
            </a:pPr>
            <a:r>
              <a:rPr lang="en-US" dirty="0" err="1" smtClean="0"/>
              <a:t>Merokok</a:t>
            </a:r>
            <a:r>
              <a:rPr lang="id-ID" dirty="0" smtClean="0"/>
              <a:t> </a:t>
            </a:r>
          </a:p>
          <a:p>
            <a:pPr marL="320040" indent="-320040" fontAlgn="auto">
              <a:spcAft>
                <a:spcPts val="0"/>
              </a:spcAft>
              <a:buClr>
                <a:schemeClr val="accent3"/>
              </a:buClr>
              <a:buFont typeface="Wingdings" pitchFamily="2" charset="2"/>
              <a:buChar char="Ø"/>
              <a:defRPr/>
            </a:pPr>
            <a:r>
              <a:rPr lang="en-US" dirty="0" err="1" smtClean="0"/>
              <a:t>Temperatur</a:t>
            </a:r>
            <a:r>
              <a:rPr lang="en-US" dirty="0" smtClean="0"/>
              <a:t> </a:t>
            </a:r>
            <a:r>
              <a:rPr lang="en-US" dirty="0" err="1" smtClean="0"/>
              <a:t>kulit</a:t>
            </a:r>
            <a:endParaRPr lang="id-ID" dirty="0" smtClean="0"/>
          </a:p>
          <a:p>
            <a:pPr marL="320040" indent="-320040" fontAlgn="auto">
              <a:spcAft>
                <a:spcPts val="0"/>
              </a:spcAft>
              <a:buClr>
                <a:schemeClr val="accent3"/>
              </a:buClr>
              <a:buFont typeface="Wingdings" pitchFamily="2" charset="2"/>
              <a:buChar char="Ø"/>
              <a:defRPr/>
            </a:pPr>
            <a:endParaRPr lang="id-ID" dirty="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3">
                                            <p:txEl>
                                              <p:pRg st="8" end="8"/>
                                            </p:txEl>
                                          </p:spTgt>
                                        </p:tgtEl>
                                        <p:attrNameLst>
                                          <p:attrName>style.visibility</p:attrName>
                                        </p:attrNameLst>
                                      </p:cBhvr>
                                      <p:to>
                                        <p:strVal val="visible"/>
                                      </p:to>
                                    </p:set>
                                    <p:anim calcmode="lin" valueType="num">
                                      <p:cBhvr>
                                        <p:cTn id="79"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1"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0"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85750" y="1000125"/>
          <a:ext cx="8643998" cy="4854922"/>
        </p:xfrm>
        <a:graphic>
          <a:graphicData uri="http://schemas.openxmlformats.org/drawingml/2006/table">
            <a:tbl>
              <a:tblPr firstRow="1" bandRow="1">
                <a:tableStyleId>{5C22544A-7EE6-4342-B048-85BDC9FD1C3A}</a:tableStyleId>
              </a:tblPr>
              <a:tblGrid>
                <a:gridCol w="1500198"/>
                <a:gridCol w="2563802"/>
                <a:gridCol w="4579998"/>
              </a:tblGrid>
              <a:tr h="357190">
                <a:tc>
                  <a:txBody>
                    <a:bodyPr/>
                    <a:lstStyle/>
                    <a:p>
                      <a:r>
                        <a:rPr lang="id-ID" sz="2000" dirty="0" smtClean="0"/>
                        <a:t>Tingkat</a:t>
                      </a:r>
                      <a:endParaRPr lang="id-ID" sz="2000" dirty="0"/>
                    </a:p>
                  </a:txBody>
                  <a:tcPr anchor="ctr"/>
                </a:tc>
                <a:tc>
                  <a:txBody>
                    <a:bodyPr/>
                    <a:lstStyle/>
                    <a:p>
                      <a:r>
                        <a:rPr lang="id-ID" sz="2000" dirty="0" smtClean="0"/>
                        <a:t>Karakteristik</a:t>
                      </a:r>
                      <a:endParaRPr lang="id-ID" sz="2000" dirty="0"/>
                    </a:p>
                  </a:txBody>
                  <a:tcPr anchor="ctr"/>
                </a:tc>
                <a:tc>
                  <a:txBody>
                    <a:bodyPr/>
                    <a:lstStyle/>
                    <a:p>
                      <a:r>
                        <a:rPr lang="id-ID" sz="2000" dirty="0" smtClean="0"/>
                        <a:t>Perawatan dan Pengobatan</a:t>
                      </a:r>
                      <a:endParaRPr lang="id-ID" sz="2000" dirty="0"/>
                    </a:p>
                  </a:txBody>
                  <a:tcPr anchor="ctr"/>
                </a:tc>
              </a:tr>
              <a:tr h="2214578">
                <a:tc>
                  <a:txBody>
                    <a:bodyPr/>
                    <a:lstStyle/>
                    <a:p>
                      <a:pPr algn="ctr"/>
                      <a:r>
                        <a:rPr lang="id-ID" sz="1800" dirty="0" smtClean="0"/>
                        <a:t>I</a:t>
                      </a:r>
                      <a:endParaRPr lang="id-ID" sz="1800" dirty="0"/>
                    </a:p>
                  </a:txBody>
                  <a:tcPr anchor="ctr"/>
                </a:tc>
                <a:tc>
                  <a:txBody>
                    <a:bodyPr/>
                    <a:lstStyle/>
                    <a:p>
                      <a:r>
                        <a:rPr lang="id-ID" sz="1800" dirty="0" smtClean="0"/>
                        <a:t>Adanya eritmaatau</a:t>
                      </a:r>
                      <a:r>
                        <a:rPr lang="id-ID" sz="1800" baseline="0" dirty="0" smtClean="0"/>
                        <a:t> kemerahan pada kulit setempat yang menetap, atau bila ditekan dengan jari eritma tidak berubah (tidak tampak putih)</a:t>
                      </a:r>
                      <a:endParaRPr lang="id-ID" sz="1800" dirty="0"/>
                    </a:p>
                  </a:txBody>
                  <a:tcPr anchor="ctr"/>
                </a:tc>
                <a:tc>
                  <a:txBody>
                    <a:bodyPr/>
                    <a:lstStyle/>
                    <a:p>
                      <a:r>
                        <a:rPr kumimoji="0" lang="id-ID" sz="1800" kern="1200" dirty="0" smtClean="0">
                          <a:solidFill>
                            <a:schemeClr val="dk1"/>
                          </a:solidFill>
                          <a:latin typeface="+mn-lt"/>
                          <a:ea typeface="+mn-ea"/>
                          <a:cs typeface="+mn-cs"/>
                        </a:rPr>
                        <a:t>Hindari Masase atau tekanan pada area lesi. Gunakan balutan hidrokoloid atau film dressing. Bila tidak ada gunakan krem kulit untuk mempertahankan kulit tetap lembab. Lakukan perubahan posisi badan ; miring kanan-kiri setiap 2 jam sekali. Berikan nutrisi yang adekuat dan vitamin ; A, D, E. Berikan sokongan dengan menggunakan bantal</a:t>
                      </a:r>
                      <a:endParaRPr lang="id-ID" sz="1800" dirty="0"/>
                    </a:p>
                  </a:txBody>
                  <a:tcPr anchor="ctr"/>
                </a:tc>
              </a:tr>
              <a:tr h="2172682">
                <a:tc>
                  <a:txBody>
                    <a:bodyPr/>
                    <a:lstStyle/>
                    <a:p>
                      <a:pPr algn="ctr"/>
                      <a:r>
                        <a:rPr lang="id-ID" sz="1800" dirty="0" smtClean="0"/>
                        <a:t>II</a:t>
                      </a:r>
                      <a:endParaRPr lang="id-ID" sz="1800" dirty="0"/>
                    </a:p>
                  </a:txBody>
                  <a:tcPr anchor="ctr"/>
                </a:tc>
                <a:tc>
                  <a:txBody>
                    <a:bodyPr/>
                    <a:lstStyle/>
                    <a:p>
                      <a:r>
                        <a:rPr kumimoji="0" lang="id-ID" sz="1800" kern="1200" dirty="0" smtClean="0">
                          <a:solidFill>
                            <a:schemeClr val="dk1"/>
                          </a:solidFill>
                          <a:latin typeface="+mn-lt"/>
                          <a:ea typeface="+mn-ea"/>
                          <a:cs typeface="+mn-cs"/>
                        </a:rPr>
                        <a:t>Adanya kerusakan pada epitel kulit yaitu lapisan epidermis atau dermis. Kemudian dapat ditandai dengan adanya luka lecet atau melepuh</a:t>
                      </a:r>
                      <a:endParaRPr lang="id-ID" sz="1800" dirty="0"/>
                    </a:p>
                  </a:txBody>
                  <a:tcPr anchor="ctr"/>
                </a:tc>
                <a:tc>
                  <a:txBody>
                    <a:bodyPr/>
                    <a:lstStyle/>
                    <a:p>
                      <a:r>
                        <a:rPr kumimoji="0" lang="id-ID" sz="1800" kern="1200" dirty="0" smtClean="0">
                          <a:solidFill>
                            <a:schemeClr val="dk1"/>
                          </a:solidFill>
                          <a:latin typeface="+mn-lt"/>
                          <a:ea typeface="+mn-ea"/>
                          <a:cs typeface="+mn-cs"/>
                        </a:rPr>
                        <a:t>Sama tindakannya seperti derajat satu. Ditambah menggunakan balutan yang sifatnya semipermeable untuk mencegah kekeringan dan menjaga jaringan tetap baik. Atau gunakan balutan tang sifatnya lembab.</a:t>
                      </a:r>
                      <a:endParaRPr lang="id-ID" sz="1800" dirty="0"/>
                    </a:p>
                  </a:txBody>
                  <a:tcPr anchor="ct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57188" y="357188"/>
          <a:ext cx="8229600" cy="53949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id-ID" dirty="0" smtClean="0"/>
                        <a:t>III</a:t>
                      </a:r>
                      <a:endParaRPr lang="id-ID" dirty="0"/>
                    </a:p>
                  </a:txBody>
                  <a:tcPr/>
                </a:tc>
                <a:tc>
                  <a:txBody>
                    <a:bodyPr/>
                    <a:lstStyle/>
                    <a:p>
                      <a:r>
                        <a:rPr kumimoji="0" lang="id-ID" sz="1800" b="1" kern="1200" dirty="0" smtClean="0">
                          <a:solidFill>
                            <a:schemeClr val="lt1"/>
                          </a:solidFill>
                          <a:latin typeface="+mn-lt"/>
                          <a:ea typeface="+mn-ea"/>
                          <a:cs typeface="+mn-cs"/>
                        </a:rPr>
                        <a:t>Kerusakan pada semua lapisan kulit atau sampai jaringan subkutan, dan mengalami nekrosis dengan tanpa kapitas yang terdalam</a:t>
                      </a:r>
                      <a:endParaRPr lang="id-ID" dirty="0"/>
                    </a:p>
                  </a:txBody>
                  <a:tcPr/>
                </a:tc>
                <a:tc>
                  <a:txBody>
                    <a:bodyPr/>
                    <a:lstStyle/>
                    <a:p>
                      <a:r>
                        <a:rPr kumimoji="0" lang="id-ID" sz="1800" b="1" kern="1200" dirty="0" smtClean="0">
                          <a:solidFill>
                            <a:schemeClr val="lt1"/>
                          </a:solidFill>
                          <a:latin typeface="+mn-lt"/>
                          <a:ea typeface="+mn-ea"/>
                          <a:cs typeface="+mn-cs"/>
                        </a:rPr>
                        <a:t>Bila terdapat nekrosis lakukan debridement, dan bersihkan dengan normal salin. Pertahankan lingkungan luka dalam keadaan lembab bila sekeliling jaringan kering. Gunakan balutan hidrokoloid, bila ada. Hindari penekanan dan kaji faktor resiko. Beri pengobatan antibiotik bila terdapat infeksi.</a:t>
                      </a:r>
                      <a:endParaRPr lang="id-ID" dirty="0"/>
                    </a:p>
                  </a:txBody>
                  <a:tcPr/>
                </a:tc>
              </a:tr>
              <a:tr h="370840">
                <a:tc>
                  <a:txBody>
                    <a:bodyPr/>
                    <a:lstStyle/>
                    <a:p>
                      <a:pPr algn="ctr"/>
                      <a:r>
                        <a:rPr lang="id-ID" dirty="0" smtClean="0"/>
                        <a:t>IV</a:t>
                      </a:r>
                      <a:endParaRPr lang="id-ID" dirty="0"/>
                    </a:p>
                  </a:txBody>
                  <a:tcPr/>
                </a:tc>
                <a:tc>
                  <a:txBody>
                    <a:bodyPr/>
                    <a:lstStyle/>
                    <a:p>
                      <a:r>
                        <a:rPr kumimoji="0" lang="id-ID" sz="1800" kern="1200" dirty="0" smtClean="0">
                          <a:solidFill>
                            <a:schemeClr val="dk1"/>
                          </a:solidFill>
                          <a:latin typeface="+mn-lt"/>
                          <a:ea typeface="+mn-ea"/>
                          <a:cs typeface="+mn-cs"/>
                        </a:rPr>
                        <a:t>Adanya kerusakan pada ketebalan kulit dan nekrosis hingga samapai ke jaringan otot bahkan tulang atau tendon dengan kapitas yang dalam.</a:t>
                      </a:r>
                      <a:endParaRPr lang="id-ID" dirty="0"/>
                    </a:p>
                  </a:txBody>
                  <a:tcPr/>
                </a:tc>
                <a:tc>
                  <a:txBody>
                    <a:bodyPr/>
                    <a:lstStyle/>
                    <a:p>
                      <a:pPr algn="ctr"/>
                      <a:r>
                        <a:rPr kumimoji="0" lang="id-ID" sz="1800" kern="1200" dirty="0" smtClean="0">
                          <a:solidFill>
                            <a:schemeClr val="dk1"/>
                          </a:solidFill>
                          <a:latin typeface="+mn-lt"/>
                          <a:ea typeface="+mn-ea"/>
                          <a:cs typeface="+mn-cs"/>
                        </a:rPr>
                        <a:t>Sama seperti derajat III</a:t>
                      </a:r>
                      <a:endParaRPr lang="id-ID" dirty="0"/>
                    </a:p>
                  </a:txBody>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3943350"/>
            <a:ext cx="9144000" cy="2762250"/>
          </a:xfrm>
          <a:prstGeom prst="rect">
            <a:avLst/>
          </a:prstGeom>
          <a:noFill/>
          <a:ln w="9525">
            <a:noFill/>
            <a:miter lim="800000"/>
            <a:headEnd/>
            <a:tailEnd/>
          </a:ln>
          <a:effectLst/>
        </p:spPr>
      </p:pic>
      <p:pic>
        <p:nvPicPr>
          <p:cNvPr id="2050" name="Picture 2"/>
          <p:cNvPicPr>
            <a:picLocks noGrp="1" noChangeAspect="1" noChangeArrowheads="1"/>
          </p:cNvPicPr>
          <p:nvPr>
            <p:ph idx="1"/>
          </p:nvPr>
        </p:nvPicPr>
        <p:blipFill>
          <a:blip r:embed="rId3"/>
          <a:srcRect/>
          <a:stretch>
            <a:fillRect/>
          </a:stretch>
        </p:blipFill>
        <p:spPr bwMode="auto">
          <a:xfrm>
            <a:off x="685800" y="1"/>
            <a:ext cx="7620000" cy="3962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Wound healing</a:t>
            </a:r>
            <a:endParaRPr lang="en-US" dirty="0"/>
          </a:p>
        </p:txBody>
      </p:sp>
      <p:pic>
        <p:nvPicPr>
          <p:cNvPr id="3074" name="Picture 2"/>
          <p:cNvPicPr>
            <a:picLocks noChangeAspect="1" noChangeArrowheads="1"/>
          </p:cNvPicPr>
          <p:nvPr/>
        </p:nvPicPr>
        <p:blipFill>
          <a:blip r:embed="rId2"/>
          <a:srcRect/>
          <a:stretch>
            <a:fillRect/>
          </a:stretch>
        </p:blipFill>
        <p:spPr bwMode="auto">
          <a:xfrm>
            <a:off x="990600" y="1404938"/>
            <a:ext cx="7391400" cy="508750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77008" y="685801"/>
            <a:ext cx="7781192" cy="581539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Pengertian</a:t>
            </a:r>
            <a:endParaRPr lang="en-US" dirty="0"/>
          </a:p>
        </p:txBody>
      </p:sp>
      <p:sp>
        <p:nvSpPr>
          <p:cNvPr id="4" name="Content Placeholder 2"/>
          <p:cNvSpPr>
            <a:spLocks noGrp="1"/>
          </p:cNvSpPr>
          <p:nvPr>
            <p:ph idx="1"/>
          </p:nvPr>
        </p:nvSpPr>
        <p:spPr/>
        <p:txBody>
          <a:bodyPr>
            <a:normAutofit fontScale="85000" lnSpcReduction="10000"/>
          </a:bodyPr>
          <a:lstStyle/>
          <a:p>
            <a:pPr marL="319088" indent="-319088" algn="just">
              <a:buFont typeface="Arial" charset="0"/>
              <a:buChar char="•"/>
            </a:pPr>
            <a:r>
              <a:rPr lang="id-ID" dirty="0" smtClean="0"/>
              <a:t>Dekubitus berasal dari bahasa latin, yaitu ‘</a:t>
            </a:r>
            <a:r>
              <a:rPr lang="id-ID" i="1" dirty="0" smtClean="0"/>
              <a:t>cubitum’</a:t>
            </a:r>
            <a:r>
              <a:rPr lang="id-ID" dirty="0" smtClean="0"/>
              <a:t> yang berarti siku, dihubungkan dengan kebiasaan orang Romawi yang bertumpu pada siku mereka saat berbaring.</a:t>
            </a:r>
            <a:endParaRPr lang="en-US" dirty="0" smtClean="0"/>
          </a:p>
          <a:p>
            <a:pPr marL="319088" indent="-319088" algn="just">
              <a:buNone/>
            </a:pPr>
            <a:endParaRPr lang="id-ID" dirty="0" smtClean="0"/>
          </a:p>
          <a:p>
            <a:pPr marL="319088" indent="-319088" algn="just">
              <a:buFont typeface="Arial" charset="0"/>
              <a:buChar char="•"/>
            </a:pPr>
            <a:r>
              <a:rPr lang="id-ID" dirty="0" smtClean="0"/>
              <a:t>Dekubitus adalah area setempat jaringan dan nekrosis yang terjadi ketika jaringan lunak tertekan diantara tonjolan tulang dan permukaan eksternal dalam waktu lama. Dekubitus menyebabakan risiko serius pada status klien. Dekubitus memperlama mobilitas dan mempengaruhi rehabilitas klien.</a:t>
            </a:r>
          </a:p>
          <a:p>
            <a:pPr marL="319088" indent="-319088">
              <a:buFont typeface="Arial" charset="0"/>
              <a:buChar char="•"/>
            </a:pP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0.24305 0.36223 L 0.00695 0.02936 " pathEditMode="relative" rAng="0" ptsTypes="AA">
                                      <p:cBhvr>
                                        <p:cTn id="6" dur="2000" fill="hold"/>
                                        <p:tgtEl>
                                          <p:spTgt spid="4">
                                            <p:txEl>
                                              <p:pRg st="0" end="0"/>
                                            </p:txEl>
                                          </p:spTgt>
                                        </p:tgtEl>
                                        <p:attrNameLst>
                                          <p:attrName>ppt_x</p:attrName>
                                          <p:attrName>ppt_y</p:attrName>
                                        </p:attrNameLst>
                                      </p:cBhvr>
                                      <p:rCtr x="12500" y="-16600"/>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0.37465 0.38095 L -0.12465 0.04808 " pathEditMode="relative" rAng="0" ptsTypes="AA">
                                      <p:cBhvr>
                                        <p:cTn id="10" dur="2000" fill="hold"/>
                                        <p:tgtEl>
                                          <p:spTgt spid="4">
                                            <p:txEl>
                                              <p:pRg st="2" end="2"/>
                                            </p:txEl>
                                          </p:spTgt>
                                        </p:tgtEl>
                                        <p:attrNameLst>
                                          <p:attrName>ppt_x</p:attrName>
                                          <p:attrName>ppt_y</p:attrName>
                                        </p:attrNameLst>
                                      </p:cBhvr>
                                      <p:rCtr x="12500" y="-16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98551" y="838201"/>
            <a:ext cx="8588249" cy="580743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609600" y="685800"/>
            <a:ext cx="4772025" cy="5715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791200" y="256821"/>
            <a:ext cx="2895600" cy="622017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8898" y="0"/>
            <a:ext cx="9233313" cy="6629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151181" y="304800"/>
            <a:ext cx="8857172" cy="6248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228600" y="228600"/>
            <a:ext cx="8610600" cy="6248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a:stretch>
            <a:fillRect/>
          </a:stretch>
        </p:blipFill>
        <p:spPr bwMode="auto">
          <a:xfrm>
            <a:off x="-91230" y="436582"/>
            <a:ext cx="9311746" cy="642141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345938" y="304800"/>
            <a:ext cx="8569462" cy="643240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Penyebab</a:t>
            </a:r>
            <a:endParaRPr lang="en-US" dirty="0"/>
          </a:p>
        </p:txBody>
      </p:sp>
      <p:sp>
        <p:nvSpPr>
          <p:cNvPr id="4" name="Content Placeholder 2"/>
          <p:cNvSpPr>
            <a:spLocks noGrp="1"/>
          </p:cNvSpPr>
          <p:nvPr>
            <p:ph idx="1"/>
          </p:nvPr>
        </p:nvSpPr>
        <p:spPr/>
        <p:txBody>
          <a:bodyPr rtlCol="0">
            <a:normAutofit lnSpcReduction="10000"/>
          </a:bodyPr>
          <a:lstStyle/>
          <a:p>
            <a:pPr marL="320040" indent="-320040" fontAlgn="auto">
              <a:spcAft>
                <a:spcPts val="0"/>
              </a:spcAft>
              <a:buClr>
                <a:schemeClr val="accent3"/>
              </a:buClr>
              <a:buFont typeface="Arial" pitchFamily="34" charset="0"/>
              <a:buChar char="•"/>
              <a:defRPr/>
            </a:pPr>
            <a:r>
              <a:rPr lang="id-ID" b="1" dirty="0" smtClean="0"/>
              <a:t>Faktor Ekstrinsik</a:t>
            </a:r>
            <a:endParaRPr lang="id-ID" dirty="0" smtClean="0"/>
          </a:p>
          <a:p>
            <a:pPr marL="914400" lvl="1" indent="-514350" fontAlgn="auto">
              <a:spcAft>
                <a:spcPts val="0"/>
              </a:spcAft>
              <a:buFont typeface="+mj-lt"/>
              <a:buAutoNum type="alphaLcParenR"/>
              <a:defRPr/>
            </a:pPr>
            <a:r>
              <a:rPr lang="en-US" dirty="0" err="1" smtClean="0"/>
              <a:t>Tekanan</a:t>
            </a:r>
            <a:r>
              <a:rPr lang="en-US" dirty="0" smtClean="0"/>
              <a:t> </a:t>
            </a:r>
            <a:endParaRPr lang="id-ID" dirty="0" smtClean="0"/>
          </a:p>
          <a:p>
            <a:pPr marL="914400" lvl="1" indent="-514350" fontAlgn="auto">
              <a:spcAft>
                <a:spcPts val="0"/>
              </a:spcAft>
              <a:buFont typeface="+mj-lt"/>
              <a:buAutoNum type="alphaLcParenR"/>
              <a:defRPr/>
            </a:pPr>
            <a:r>
              <a:rPr lang="id-ID" dirty="0" smtClean="0"/>
              <a:t>Pergesekan atau Pergeseran</a:t>
            </a:r>
          </a:p>
          <a:p>
            <a:pPr marL="914400" lvl="1" indent="-514350" fontAlgn="auto">
              <a:spcAft>
                <a:spcPts val="0"/>
              </a:spcAft>
              <a:buFont typeface="+mj-lt"/>
              <a:buAutoNum type="alphaLcParenR"/>
              <a:defRPr/>
            </a:pPr>
            <a:r>
              <a:rPr lang="id-ID" dirty="0" smtClean="0"/>
              <a:t>Kelembaban </a:t>
            </a:r>
          </a:p>
          <a:p>
            <a:pPr marL="914400" lvl="1" indent="-514350" fontAlgn="auto">
              <a:spcAft>
                <a:spcPts val="0"/>
              </a:spcAft>
              <a:buFont typeface="Arial" pitchFamily="34" charset="0"/>
              <a:buNone/>
              <a:defRPr/>
            </a:pPr>
            <a:endParaRPr lang="id-ID" dirty="0" smtClean="0"/>
          </a:p>
          <a:p>
            <a:pPr marL="320040" indent="-320040" fontAlgn="auto">
              <a:spcAft>
                <a:spcPts val="0"/>
              </a:spcAft>
              <a:buClr>
                <a:schemeClr val="accent3"/>
              </a:buClr>
              <a:buFont typeface="Arial" pitchFamily="34" charset="0"/>
              <a:buChar char="•"/>
              <a:defRPr/>
            </a:pPr>
            <a:r>
              <a:rPr lang="id-ID" b="1" dirty="0" smtClean="0"/>
              <a:t>Faktor Intrinsik</a:t>
            </a:r>
            <a:endParaRPr lang="id-ID" dirty="0" smtClean="0"/>
          </a:p>
          <a:p>
            <a:pPr marL="971550" lvl="1" indent="-514350" fontAlgn="auto">
              <a:spcAft>
                <a:spcPts val="0"/>
              </a:spcAft>
              <a:buFont typeface="+mj-lt"/>
              <a:buAutoNum type="alphaLcParenR"/>
              <a:defRPr/>
            </a:pPr>
            <a:r>
              <a:rPr lang="id-ID" dirty="0" smtClean="0"/>
              <a:t>Usia</a:t>
            </a:r>
          </a:p>
          <a:p>
            <a:pPr marL="971550" lvl="1" indent="-514350" fontAlgn="auto">
              <a:spcAft>
                <a:spcPts val="0"/>
              </a:spcAft>
              <a:buFont typeface="+mj-lt"/>
              <a:buAutoNum type="alphaLcParenR"/>
              <a:defRPr/>
            </a:pPr>
            <a:r>
              <a:rPr lang="id-ID" dirty="0" smtClean="0"/>
              <a:t>Termperatur</a:t>
            </a:r>
          </a:p>
          <a:p>
            <a:pPr marL="971550" lvl="1" indent="-514350" fontAlgn="auto">
              <a:spcAft>
                <a:spcPts val="0"/>
              </a:spcAft>
              <a:buFont typeface="+mj-lt"/>
              <a:buAutoNum type="alphaLcParenR"/>
              <a:defRPr/>
            </a:pPr>
            <a:r>
              <a:rPr lang="id-ID" dirty="0" smtClean="0"/>
              <a:t>Nutrisi</a:t>
            </a:r>
          </a:p>
          <a:p>
            <a:pPr marL="971550" lvl="1" indent="-514350" fontAlgn="auto">
              <a:spcAft>
                <a:spcPts val="0"/>
              </a:spcAft>
              <a:buFont typeface="Arial" pitchFamily="34" charset="0"/>
              <a:buNone/>
              <a:defRPr/>
            </a:pPr>
            <a:endParaRPr lang="id-ID" dirty="0" smtClean="0"/>
          </a:p>
          <a:p>
            <a:pPr marL="971550" lvl="1" indent="-514350" fontAlgn="auto">
              <a:spcAft>
                <a:spcPts val="0"/>
              </a:spcAft>
              <a:buFont typeface="+mj-lt"/>
              <a:buAutoNum type="alphaLcParenR"/>
              <a:defRPr/>
            </a:pPr>
            <a:endParaRPr lang="id-ID" dirty="0" smtClean="0"/>
          </a:p>
          <a:p>
            <a:pPr marL="914400" lvl="1" indent="-514350" fontAlgn="auto">
              <a:spcAft>
                <a:spcPts val="0"/>
              </a:spcAft>
              <a:buFont typeface="Arial" pitchFamily="34" charset="0"/>
              <a:buChar char="•"/>
              <a:defRPr/>
            </a:pP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0"/>
                                  </p:iterate>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0"/>
                                  </p:iterate>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iterate type="lt">
                                    <p:tmPct val="0"/>
                                  </p:iterate>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lt">
                                    <p:tmPct val="0"/>
                                  </p:iterate>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iterate type="lt">
                                    <p:tmPct val="0"/>
                                  </p:iterate>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iterate type="lt">
                                    <p:tmPct val="0"/>
                                  </p:iterate>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4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4">
                                            <p:txEl>
                                              <p:pRg st="0" end="0"/>
                                            </p:txEl>
                                          </p:spTgt>
                                        </p:tgtEl>
                                      </p:cBhvr>
                                    </p:animEffect>
                                  </p:childTnLst>
                                </p:cTn>
                              </p:par>
                              <p:par>
                                <p:cTn id="46" presetID="50" presetClass="entr" presetSubtype="0" decel="100000" fill="hold" nodeType="withEffect">
                                  <p:stCondLst>
                                    <p:cond delay="0"/>
                                  </p:stCondLst>
                                  <p:iterate type="lt">
                                    <p:tmPct val="0"/>
                                  </p:iterate>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p:cTn id="48"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49"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1" end="1"/>
                                            </p:txEl>
                                          </p:spTgt>
                                        </p:tgtEl>
                                      </p:cBhvr>
                                    </p:animEffect>
                                  </p:childTnLst>
                                </p:cTn>
                              </p:par>
                              <p:par>
                                <p:cTn id="51" presetID="50" presetClass="entr" presetSubtype="0" decel="100000" fill="hold" nodeType="withEffect">
                                  <p:stCondLst>
                                    <p:cond delay="0"/>
                                  </p:stCondLst>
                                  <p:iterate type="lt">
                                    <p:tmPct val="0"/>
                                  </p:iterate>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p:cTn id="53"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5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55" dur="1000"/>
                                        <p:tgtEl>
                                          <p:spTgt spid="4">
                                            <p:txEl>
                                              <p:pRg st="2" end="2"/>
                                            </p:txEl>
                                          </p:spTgt>
                                        </p:tgtEl>
                                      </p:cBhvr>
                                    </p:animEffect>
                                  </p:childTnLst>
                                </p:cTn>
                              </p:par>
                              <p:par>
                                <p:cTn id="56" presetID="50" presetClass="entr" presetSubtype="0" decel="100000" fill="hold" nodeType="withEffect">
                                  <p:stCondLst>
                                    <p:cond delay="0"/>
                                  </p:stCondLst>
                                  <p:iterate type="lt">
                                    <p:tmPct val="0"/>
                                  </p:iterate>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p:cTn id="5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5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60" dur="1000"/>
                                        <p:tgtEl>
                                          <p:spTgt spid="4">
                                            <p:txEl>
                                              <p:pRg st="3" end="3"/>
                                            </p:txEl>
                                          </p:spTgt>
                                        </p:tgtEl>
                                      </p:cBhvr>
                                    </p:animEffect>
                                  </p:childTnLst>
                                </p:cTn>
                              </p:par>
                              <p:par>
                                <p:cTn id="61" presetID="50" presetClass="entr" presetSubtype="0" decel="100000" fill="hold" nodeType="withEffect">
                                  <p:stCondLst>
                                    <p:cond delay="0"/>
                                  </p:stCondLst>
                                  <p:iterate type="lt">
                                    <p:tmPct val="0"/>
                                  </p:iterate>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p:cTn id="63" dur="1000" fill="hold"/>
                                        <p:tgtEl>
                                          <p:spTgt spid="4">
                                            <p:txEl>
                                              <p:pRg st="5" end="5"/>
                                            </p:txEl>
                                          </p:spTgt>
                                        </p:tgtEl>
                                        <p:attrNameLst>
                                          <p:attrName>ppt_w</p:attrName>
                                        </p:attrNameLst>
                                      </p:cBhvr>
                                      <p:tavLst>
                                        <p:tav tm="0">
                                          <p:val>
                                            <p:strVal val="#ppt_w+.3"/>
                                          </p:val>
                                        </p:tav>
                                        <p:tav tm="100000">
                                          <p:val>
                                            <p:strVal val="#ppt_w"/>
                                          </p:val>
                                        </p:tav>
                                      </p:tavLst>
                                    </p:anim>
                                    <p:anim calcmode="lin" valueType="num">
                                      <p:cBhvr>
                                        <p:cTn id="64"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65" dur="1000"/>
                                        <p:tgtEl>
                                          <p:spTgt spid="4">
                                            <p:txEl>
                                              <p:pRg st="5" end="5"/>
                                            </p:txEl>
                                          </p:spTgt>
                                        </p:tgtEl>
                                      </p:cBhvr>
                                    </p:animEffect>
                                  </p:childTnLst>
                                </p:cTn>
                              </p:par>
                              <p:par>
                                <p:cTn id="66" presetID="50" presetClass="entr" presetSubtype="0" decel="100000" fill="hold" nodeType="withEffect">
                                  <p:stCondLst>
                                    <p:cond delay="0"/>
                                  </p:stCondLst>
                                  <p:iterate type="lt">
                                    <p:tmPct val="0"/>
                                  </p:iterate>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p:cTn id="68" dur="1000" fill="hold"/>
                                        <p:tgtEl>
                                          <p:spTgt spid="4">
                                            <p:txEl>
                                              <p:pRg st="6" end="6"/>
                                            </p:txEl>
                                          </p:spTgt>
                                        </p:tgtEl>
                                        <p:attrNameLst>
                                          <p:attrName>ppt_w</p:attrName>
                                        </p:attrNameLst>
                                      </p:cBhvr>
                                      <p:tavLst>
                                        <p:tav tm="0">
                                          <p:val>
                                            <p:strVal val="#ppt_w+.3"/>
                                          </p:val>
                                        </p:tav>
                                        <p:tav tm="100000">
                                          <p:val>
                                            <p:strVal val="#ppt_w"/>
                                          </p:val>
                                        </p:tav>
                                      </p:tavLst>
                                    </p:anim>
                                    <p:anim calcmode="lin" valueType="num">
                                      <p:cBhvr>
                                        <p:cTn id="69"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70" dur="1000"/>
                                        <p:tgtEl>
                                          <p:spTgt spid="4">
                                            <p:txEl>
                                              <p:pRg st="6" end="6"/>
                                            </p:txEl>
                                          </p:spTgt>
                                        </p:tgtEl>
                                      </p:cBhvr>
                                    </p:animEffect>
                                  </p:childTnLst>
                                </p:cTn>
                              </p:par>
                              <p:par>
                                <p:cTn id="71" presetID="50" presetClass="entr" presetSubtype="0" decel="100000" fill="hold" nodeType="withEffect">
                                  <p:stCondLst>
                                    <p:cond delay="0"/>
                                  </p:stCondLst>
                                  <p:iterate type="lt">
                                    <p:tmPct val="0"/>
                                  </p:iterate>
                                  <p:childTnLst>
                                    <p:set>
                                      <p:cBhvr>
                                        <p:cTn id="72" dur="1" fill="hold">
                                          <p:stCondLst>
                                            <p:cond delay="0"/>
                                          </p:stCondLst>
                                        </p:cTn>
                                        <p:tgtEl>
                                          <p:spTgt spid="4">
                                            <p:txEl>
                                              <p:pRg st="7" end="7"/>
                                            </p:txEl>
                                          </p:spTgt>
                                        </p:tgtEl>
                                        <p:attrNameLst>
                                          <p:attrName>style.visibility</p:attrName>
                                        </p:attrNameLst>
                                      </p:cBhvr>
                                      <p:to>
                                        <p:strVal val="visible"/>
                                      </p:to>
                                    </p:set>
                                    <p:anim calcmode="lin" valueType="num">
                                      <p:cBhvr>
                                        <p:cTn id="73" dur="1000" fill="hold"/>
                                        <p:tgtEl>
                                          <p:spTgt spid="4">
                                            <p:txEl>
                                              <p:pRg st="7" end="7"/>
                                            </p:txEl>
                                          </p:spTgt>
                                        </p:tgtEl>
                                        <p:attrNameLst>
                                          <p:attrName>ppt_w</p:attrName>
                                        </p:attrNameLst>
                                      </p:cBhvr>
                                      <p:tavLst>
                                        <p:tav tm="0">
                                          <p:val>
                                            <p:strVal val="#ppt_w+.3"/>
                                          </p:val>
                                        </p:tav>
                                        <p:tav tm="100000">
                                          <p:val>
                                            <p:strVal val="#ppt_w"/>
                                          </p:val>
                                        </p:tav>
                                      </p:tavLst>
                                    </p:anim>
                                    <p:anim calcmode="lin" valueType="num">
                                      <p:cBhvr>
                                        <p:cTn id="74"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75" dur="1000"/>
                                        <p:tgtEl>
                                          <p:spTgt spid="4">
                                            <p:txEl>
                                              <p:pRg st="7" end="7"/>
                                            </p:txEl>
                                          </p:spTgt>
                                        </p:tgtEl>
                                      </p:cBhvr>
                                    </p:animEffect>
                                  </p:childTnLst>
                                </p:cTn>
                              </p:par>
                              <p:par>
                                <p:cTn id="76" presetID="50" presetClass="entr" presetSubtype="0" decel="100000" fill="hold" nodeType="withEffect">
                                  <p:stCondLst>
                                    <p:cond delay="0"/>
                                  </p:stCondLst>
                                  <p:iterate type="lt">
                                    <p:tmPct val="0"/>
                                  </p:iterate>
                                  <p:childTnLst>
                                    <p:set>
                                      <p:cBhvr>
                                        <p:cTn id="77" dur="1" fill="hold">
                                          <p:stCondLst>
                                            <p:cond delay="0"/>
                                          </p:stCondLst>
                                        </p:cTn>
                                        <p:tgtEl>
                                          <p:spTgt spid="4">
                                            <p:txEl>
                                              <p:pRg st="8" end="8"/>
                                            </p:txEl>
                                          </p:spTgt>
                                        </p:tgtEl>
                                        <p:attrNameLst>
                                          <p:attrName>style.visibility</p:attrName>
                                        </p:attrNameLst>
                                      </p:cBhvr>
                                      <p:to>
                                        <p:strVal val="visible"/>
                                      </p:to>
                                    </p:set>
                                    <p:anim calcmode="lin" valueType="num">
                                      <p:cBhvr>
                                        <p:cTn id="78" dur="1000" fill="hold"/>
                                        <p:tgtEl>
                                          <p:spTgt spid="4">
                                            <p:txEl>
                                              <p:pRg st="8" end="8"/>
                                            </p:txEl>
                                          </p:spTgt>
                                        </p:tgtEl>
                                        <p:attrNameLst>
                                          <p:attrName>ppt_w</p:attrName>
                                        </p:attrNameLst>
                                      </p:cBhvr>
                                      <p:tavLst>
                                        <p:tav tm="0">
                                          <p:val>
                                            <p:strVal val="#ppt_w+.3"/>
                                          </p:val>
                                        </p:tav>
                                        <p:tav tm="100000">
                                          <p:val>
                                            <p:strVal val="#ppt_w"/>
                                          </p:val>
                                        </p:tav>
                                      </p:tavLst>
                                    </p:anim>
                                    <p:anim calcmode="lin" valueType="num">
                                      <p:cBhvr>
                                        <p:cTn id="79"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8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8358" y="0"/>
            <a:ext cx="9005642"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Patofisiologi</a:t>
            </a:r>
            <a:endParaRPr lang="en-US" dirty="0"/>
          </a:p>
        </p:txBody>
      </p:sp>
      <p:sp>
        <p:nvSpPr>
          <p:cNvPr id="6" name="Rounded Rectangle 5"/>
          <p:cNvSpPr/>
          <p:nvPr/>
        </p:nvSpPr>
        <p:spPr>
          <a:xfrm>
            <a:off x="762000" y="1371600"/>
            <a:ext cx="2057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Penekanan</a:t>
            </a:r>
            <a:r>
              <a:rPr lang="en-US" dirty="0" smtClean="0"/>
              <a:t> Lama</a:t>
            </a:r>
            <a:endParaRPr lang="en-US" dirty="0"/>
          </a:p>
        </p:txBody>
      </p:sp>
      <p:cxnSp>
        <p:nvCxnSpPr>
          <p:cNvPr id="8" name="Shape 7"/>
          <p:cNvCxnSpPr>
            <a:stCxn id="6" idx="2"/>
          </p:cNvCxnSpPr>
          <p:nvPr/>
        </p:nvCxnSpPr>
        <p:spPr>
          <a:xfrm rot="16200000" flipH="1">
            <a:off x="1847850" y="1847850"/>
            <a:ext cx="533400" cy="647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438400" y="21336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Sirkulasi</a:t>
            </a:r>
            <a:r>
              <a:rPr lang="en-US" dirty="0" smtClean="0"/>
              <a:t> </a:t>
            </a:r>
            <a:r>
              <a:rPr lang="en-US" dirty="0" err="1" smtClean="0"/>
              <a:t>Menurun</a:t>
            </a:r>
            <a:endParaRPr lang="en-US" dirty="0"/>
          </a:p>
        </p:txBody>
      </p:sp>
      <p:cxnSp>
        <p:nvCxnSpPr>
          <p:cNvPr id="13" name="Shape 12"/>
          <p:cNvCxnSpPr>
            <a:stCxn id="9" idx="2"/>
          </p:cNvCxnSpPr>
          <p:nvPr/>
        </p:nvCxnSpPr>
        <p:spPr>
          <a:xfrm rot="16200000" flipH="1">
            <a:off x="3695700" y="2705100"/>
            <a:ext cx="685800" cy="762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419600" y="3124200"/>
            <a:ext cx="198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Iskhemik</a:t>
            </a:r>
            <a:r>
              <a:rPr lang="en-US" dirty="0" smtClean="0"/>
              <a:t>, </a:t>
            </a:r>
            <a:r>
              <a:rPr lang="en-US" dirty="0" err="1" smtClean="0"/>
              <a:t>Hipoksia</a:t>
            </a:r>
            <a:r>
              <a:rPr lang="en-US" dirty="0" smtClean="0"/>
              <a:t>, </a:t>
            </a:r>
            <a:r>
              <a:rPr lang="en-US" dirty="0" err="1" smtClean="0"/>
              <a:t>Nekrosis</a:t>
            </a:r>
            <a:endParaRPr lang="en-US" dirty="0"/>
          </a:p>
        </p:txBody>
      </p:sp>
      <p:sp>
        <p:nvSpPr>
          <p:cNvPr id="20" name="Rounded Rectangle 19"/>
          <p:cNvSpPr/>
          <p:nvPr/>
        </p:nvSpPr>
        <p:spPr>
          <a:xfrm>
            <a:off x="381000" y="4343400"/>
            <a:ext cx="8382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dirty="0" err="1" smtClean="0"/>
              <a:t>Tekanan</a:t>
            </a:r>
            <a:r>
              <a:rPr lang="en-US" dirty="0" smtClean="0"/>
              <a:t> Normal 32 </a:t>
            </a:r>
            <a:r>
              <a:rPr lang="en-US" dirty="0" err="1" smtClean="0"/>
              <a:t>mmhg</a:t>
            </a:r>
            <a:r>
              <a:rPr lang="en-US" dirty="0" smtClean="0"/>
              <a:t>, </a:t>
            </a:r>
            <a:r>
              <a:rPr lang="en-US" dirty="0" err="1" smtClean="0"/>
              <a:t>jika</a:t>
            </a:r>
            <a:r>
              <a:rPr lang="en-US" dirty="0" smtClean="0"/>
              <a:t> </a:t>
            </a:r>
            <a:r>
              <a:rPr lang="en-US" dirty="0" err="1" smtClean="0"/>
              <a:t>melebihi</a:t>
            </a:r>
            <a:r>
              <a:rPr lang="en-US" dirty="0" smtClean="0"/>
              <a:t> </a:t>
            </a:r>
            <a:r>
              <a:rPr lang="en-US" dirty="0" err="1" smtClean="0"/>
              <a:t>tenana</a:t>
            </a:r>
            <a:r>
              <a:rPr lang="en-US" dirty="0" smtClean="0"/>
              <a:t> </a:t>
            </a:r>
            <a:r>
              <a:rPr lang="en-US" dirty="0" err="1" smtClean="0"/>
              <a:t>akan</a:t>
            </a:r>
            <a:r>
              <a:rPr lang="en-US" dirty="0" smtClean="0"/>
              <a:t> </a:t>
            </a:r>
            <a:r>
              <a:rPr lang="en-US" dirty="0" err="1" smtClean="0"/>
              <a:t>terjadi</a:t>
            </a:r>
            <a:r>
              <a:rPr lang="en-US" dirty="0" smtClean="0"/>
              <a:t> </a:t>
            </a:r>
            <a:r>
              <a:rPr lang="en-US" dirty="0" err="1" smtClean="0"/>
              <a:t>kolap</a:t>
            </a:r>
            <a:r>
              <a:rPr lang="en-US" dirty="0" smtClean="0"/>
              <a:t>, </a:t>
            </a:r>
            <a:r>
              <a:rPr lang="en-US" dirty="0" err="1" smtClean="0"/>
              <a:t>jika</a:t>
            </a:r>
            <a:r>
              <a:rPr lang="en-US" dirty="0" smtClean="0"/>
              <a:t> </a:t>
            </a:r>
            <a:r>
              <a:rPr lang="en-US" dirty="0" err="1" smtClean="0"/>
              <a:t>kolaps</a:t>
            </a:r>
            <a:r>
              <a:rPr lang="en-US" dirty="0" smtClean="0"/>
              <a:t> </a:t>
            </a:r>
            <a:r>
              <a:rPr lang="en-US" dirty="0" err="1" smtClean="0"/>
              <a:t>akan</a:t>
            </a:r>
            <a:r>
              <a:rPr lang="en-US" dirty="0" smtClean="0"/>
              <a:t> </a:t>
            </a:r>
            <a:r>
              <a:rPr lang="en-US" dirty="0" err="1" smtClean="0"/>
              <a:t>menghalangi</a:t>
            </a:r>
            <a:r>
              <a:rPr lang="en-US" dirty="0" smtClean="0"/>
              <a:t> </a:t>
            </a:r>
            <a:r>
              <a:rPr lang="en-US" dirty="0" err="1" smtClean="0"/>
              <a:t>oksigenasi</a:t>
            </a:r>
            <a:r>
              <a:rPr lang="en-US" dirty="0" smtClean="0"/>
              <a:t> &amp; </a:t>
            </a:r>
            <a:r>
              <a:rPr lang="en-US" dirty="0" err="1" smtClean="0"/>
              <a:t>Nurtisi</a:t>
            </a:r>
            <a:r>
              <a:rPr lang="en-US" dirty="0" smtClean="0"/>
              <a:t> </a:t>
            </a:r>
            <a:r>
              <a:rPr lang="en-US" dirty="0" err="1" smtClean="0"/>
              <a:t>Ke</a:t>
            </a:r>
            <a:r>
              <a:rPr lang="en-US" dirty="0" smtClean="0"/>
              <a:t> </a:t>
            </a:r>
            <a:r>
              <a:rPr lang="en-US" dirty="0" err="1" smtClean="0"/>
              <a:t>Jaringan</a:t>
            </a:r>
            <a:r>
              <a:rPr lang="en-US" dirty="0" smtClean="0"/>
              <a:t>.</a:t>
            </a:r>
          </a:p>
          <a:p>
            <a:pPr algn="ctr">
              <a:buFont typeface="Arial" pitchFamily="34" charset="0"/>
              <a:buChar char="•"/>
            </a:pPr>
            <a:endParaRPr lang="en-US" dirty="0" smtClean="0"/>
          </a:p>
          <a:p>
            <a:pPr algn="ctr">
              <a:buFont typeface="Arial" pitchFamily="34" charset="0"/>
              <a:buChar char="•"/>
            </a:pPr>
            <a:r>
              <a:rPr lang="en-US" dirty="0" err="1" smtClean="0"/>
              <a:t>Peningkatan</a:t>
            </a:r>
            <a:r>
              <a:rPr lang="en-US" dirty="0" smtClean="0"/>
              <a:t> </a:t>
            </a:r>
            <a:r>
              <a:rPr lang="en-US" dirty="0" err="1" smtClean="0"/>
              <a:t>Tekana</a:t>
            </a:r>
            <a:r>
              <a:rPr lang="en-US" dirty="0" smtClean="0"/>
              <a:t> </a:t>
            </a:r>
            <a:r>
              <a:rPr lang="en-US" dirty="0" err="1" smtClean="0"/>
              <a:t>arteri</a:t>
            </a:r>
            <a:r>
              <a:rPr lang="en-US" dirty="0" smtClean="0"/>
              <a:t> </a:t>
            </a:r>
            <a:r>
              <a:rPr lang="en-US" dirty="0" err="1" smtClean="0"/>
              <a:t>kapiler</a:t>
            </a:r>
            <a:r>
              <a:rPr lang="en-US" dirty="0" smtClean="0"/>
              <a:t> </a:t>
            </a:r>
            <a:r>
              <a:rPr lang="en-US" dirty="0" err="1" smtClean="0"/>
              <a:t>akan</a:t>
            </a:r>
            <a:r>
              <a:rPr lang="en-US" dirty="0" smtClean="0"/>
              <a:t> </a:t>
            </a:r>
            <a:r>
              <a:rPr lang="en-US" dirty="0" err="1" smtClean="0"/>
              <a:t>menimbulkan</a:t>
            </a:r>
            <a:r>
              <a:rPr lang="en-US" dirty="0" smtClean="0"/>
              <a:t> </a:t>
            </a:r>
            <a:r>
              <a:rPr lang="en-US" dirty="0" err="1" smtClean="0"/>
              <a:t>perpindahan</a:t>
            </a:r>
            <a:r>
              <a:rPr lang="en-US" dirty="0" smtClean="0"/>
              <a:t> </a:t>
            </a:r>
            <a:r>
              <a:rPr lang="en-US" dirty="0" err="1" smtClean="0"/>
              <a:t>cairan</a:t>
            </a:r>
            <a:r>
              <a:rPr lang="en-US" dirty="0" smtClean="0"/>
              <a:t> </a:t>
            </a:r>
            <a:r>
              <a:rPr lang="en-US" dirty="0" err="1" smtClean="0"/>
              <a:t>ke</a:t>
            </a:r>
            <a:r>
              <a:rPr lang="en-US" dirty="0" smtClean="0"/>
              <a:t> </a:t>
            </a:r>
            <a:r>
              <a:rPr lang="en-US" dirty="0" err="1" smtClean="0"/>
              <a:t>kapiler</a:t>
            </a:r>
            <a:r>
              <a:rPr lang="en-US" dirty="0" smtClean="0"/>
              <a:t> </a:t>
            </a:r>
            <a:r>
              <a:rPr lang="en-US" dirty="0" err="1" smtClean="0"/>
              <a:t>sehingga</a:t>
            </a:r>
            <a:r>
              <a:rPr lang="en-US" dirty="0" smtClean="0"/>
              <a:t> </a:t>
            </a:r>
            <a:r>
              <a:rPr lang="en-US" dirty="0" err="1" smtClean="0"/>
              <a:t>akan</a:t>
            </a:r>
            <a:r>
              <a:rPr lang="en-US" dirty="0" smtClean="0"/>
              <a:t> </a:t>
            </a:r>
            <a:r>
              <a:rPr lang="en-US" dirty="0" err="1" smtClean="0"/>
              <a:t>menimbulkan</a:t>
            </a:r>
            <a:r>
              <a:rPr lang="en-US" dirty="0" smtClean="0"/>
              <a:t> </a:t>
            </a:r>
            <a:r>
              <a:rPr lang="en-US" dirty="0" err="1" smtClean="0"/>
              <a:t>bengkak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33400" y="457200"/>
            <a:ext cx="8382000" cy="615331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48675" y="381001"/>
            <a:ext cx="8590525" cy="60959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buFontTx/>
              <a:buBlip>
                <a:blip r:embed="rId2"/>
              </a:buBlip>
              <a:defRPr/>
            </a:pPr>
            <a:r>
              <a:rPr lang="id-ID" dirty="0" smtClean="0">
                <a:solidFill>
                  <a:schemeClr val="tx2">
                    <a:satMod val="200000"/>
                  </a:schemeClr>
                </a:solidFill>
              </a:rPr>
              <a:t>Gambar Area penonjolan tulang</a:t>
            </a:r>
            <a:br>
              <a:rPr lang="id-ID" dirty="0" smtClean="0">
                <a:solidFill>
                  <a:schemeClr val="tx2">
                    <a:satMod val="200000"/>
                  </a:schemeClr>
                </a:solidFill>
              </a:rPr>
            </a:br>
            <a:endParaRPr lang="id-ID" dirty="0" smtClean="0">
              <a:solidFill>
                <a:schemeClr val="tx2">
                  <a:satMod val="200000"/>
                </a:schemeClr>
              </a:solidFill>
            </a:endParaRPr>
          </a:p>
        </p:txBody>
      </p:sp>
      <p:pic>
        <p:nvPicPr>
          <p:cNvPr id="14339" name="Picture 1" descr="ulkus-dekubitus"/>
          <p:cNvPicPr>
            <a:picLocks noChangeAspect="1" noChangeArrowheads="1"/>
          </p:cNvPicPr>
          <p:nvPr/>
        </p:nvPicPr>
        <p:blipFill>
          <a:blip r:embed="rId3"/>
          <a:srcRect/>
          <a:stretch>
            <a:fillRect/>
          </a:stretch>
        </p:blipFill>
        <p:spPr bwMode="auto">
          <a:xfrm>
            <a:off x="714375" y="2000250"/>
            <a:ext cx="7572375" cy="400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457200"/>
            <a:ext cx="8915400" cy="597668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399</Words>
  <Application>Microsoft Office PowerPoint</Application>
  <PresentationFormat>On-screen Show (4:3)</PresentationFormat>
  <Paragraphs>64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Dekubitus </vt:lpstr>
      <vt:lpstr>Pengertian</vt:lpstr>
      <vt:lpstr>Penyebab</vt:lpstr>
      <vt:lpstr>PowerPoint Presentation</vt:lpstr>
      <vt:lpstr>Patofisiologi</vt:lpstr>
      <vt:lpstr>PowerPoint Presentation</vt:lpstr>
      <vt:lpstr>PowerPoint Presentation</vt:lpstr>
      <vt:lpstr>Gambar Area penonjolan tulang </vt:lpstr>
      <vt:lpstr>PowerPoint Presentation</vt:lpstr>
      <vt:lpstr>PowerPoint Presentation</vt:lpstr>
      <vt:lpstr>Gambar Luka Dekubitus </vt:lpstr>
      <vt:lpstr>Stadium Dekubitus </vt:lpstr>
      <vt:lpstr>PowerPoint Presentation</vt:lpstr>
      <vt:lpstr>Faktor yang mempengaruhi pembentukan luka dekubitus</vt:lpstr>
      <vt:lpstr>PowerPoint Presentation</vt:lpstr>
      <vt:lpstr>PowerPoint Presentation</vt:lpstr>
      <vt:lpstr>PowerPoint Presentation</vt:lpstr>
      <vt:lpstr>Wound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UIEU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Dekubitus</dc:title>
  <dc:creator>Rika</dc:creator>
  <cp:lastModifiedBy>May</cp:lastModifiedBy>
  <cp:revision>16</cp:revision>
  <dcterms:created xsi:type="dcterms:W3CDTF">2013-04-25T07:51:13Z</dcterms:created>
  <dcterms:modified xsi:type="dcterms:W3CDTF">2015-04-11T10:56:11Z</dcterms:modified>
</cp:coreProperties>
</file>