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6" r:id="rId9"/>
    <p:sldId id="267" r:id="rId10"/>
    <p:sldId id="261" r:id="rId11"/>
    <p:sldId id="263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9" autoAdjust="0"/>
  </p:normalViewPr>
  <p:slideViewPr>
    <p:cSldViewPr>
      <p:cViewPr varScale="1">
        <p:scale>
          <a:sx n="53" d="100"/>
          <a:sy n="53" d="100"/>
        </p:scale>
        <p:origin x="99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763" y="1828800"/>
            <a:ext cx="990600" cy="2286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2B8AF9B1-B0A7-4369-B065-2208D8F8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1616"/>
              <a:ext cx="8326438" cy="3141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5FCFCD89-EA02-4D5E-886B-2AD9E47E8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3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1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CCFC7211-BF32-45E0-AC3B-FEA0FF56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8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5" name="TextBox 36"/>
          <p:cNvSpPr txBox="1">
            <a:spLocks noChangeArrowheads="1"/>
          </p:cNvSpPr>
          <p:nvPr/>
        </p:nvSpPr>
        <p:spPr bwMode="gray">
          <a:xfrm>
            <a:off x="647700" y="652463"/>
            <a:ext cx="6016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80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gray">
          <a:xfrm>
            <a:off x="7069138" y="2900363"/>
            <a:ext cx="619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sz="80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2EBC2AAD-F4DE-414B-A34F-0EA571DB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E0190B76-80FA-404A-AAB9-37A99B7F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9A801509-3BE8-4EF8-AD24-617FCDCC7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9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06576B02-EE28-405D-9190-7EF88A99A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9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588" y="63881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938" y="6388100"/>
            <a:ext cx="3859212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AB008BAF-BB60-45D5-AE21-225CC818C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46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20188" cy="6861175"/>
            <a:chOff x="-1588" y="0"/>
            <a:chExt cx="9120420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14338" y="401638"/>
            <a:ext cx="4611687" cy="605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35"/>
          <p:cNvSpPr>
            <a:spLocks/>
          </p:cNvSpPr>
          <p:nvPr/>
        </p:nvSpPr>
        <p:spPr bwMode="gray">
          <a:xfrm rot="5400000">
            <a:off x="1298575" y="1765301"/>
            <a:ext cx="5997575" cy="3327400"/>
          </a:xfrm>
          <a:custGeom>
            <a:avLst/>
            <a:gdLst>
              <a:gd name="T0" fmla="*/ 0 w 4960"/>
              <a:gd name="T1" fmla="*/ 0 h 2752"/>
              <a:gd name="T2" fmla="*/ 0 w 4960"/>
              <a:gd name="T3" fmla="*/ 324 h 2752"/>
              <a:gd name="T4" fmla="*/ 0 w 4960"/>
              <a:gd name="T5" fmla="*/ 1992 h 2752"/>
              <a:gd name="T6" fmla="*/ 0 w 4960"/>
              <a:gd name="T7" fmla="*/ 2752 h 2752"/>
              <a:gd name="T8" fmla="*/ 4960 w 4960"/>
              <a:gd name="T9" fmla="*/ 2752 h 2752"/>
              <a:gd name="T10" fmla="*/ 4960 w 4960"/>
              <a:gd name="T11" fmla="*/ 1992 h 2752"/>
              <a:gd name="T12" fmla="*/ 4960 w 4960"/>
              <a:gd name="T13" fmla="*/ 324 h 2752"/>
              <a:gd name="T14" fmla="*/ 4960 w 4960"/>
              <a:gd name="T15" fmla="*/ 0 h 2752"/>
              <a:gd name="T16" fmla="*/ 4960 w 4960"/>
              <a:gd name="T17" fmla="*/ 0 h 2752"/>
              <a:gd name="T18" fmla="*/ 4734 w 4960"/>
              <a:gd name="T19" fmla="*/ 34 h 2752"/>
              <a:gd name="T20" fmla="*/ 4510 w 4960"/>
              <a:gd name="T21" fmla="*/ 64 h 2752"/>
              <a:gd name="T22" fmla="*/ 4284 w 4960"/>
              <a:gd name="T23" fmla="*/ 90 h 2752"/>
              <a:gd name="T24" fmla="*/ 4060 w 4960"/>
              <a:gd name="T25" fmla="*/ 114 h 2752"/>
              <a:gd name="T26" fmla="*/ 3836 w 4960"/>
              <a:gd name="T27" fmla="*/ 132 h 2752"/>
              <a:gd name="T28" fmla="*/ 3614 w 4960"/>
              <a:gd name="T29" fmla="*/ 146 h 2752"/>
              <a:gd name="T30" fmla="*/ 3392 w 4960"/>
              <a:gd name="T31" fmla="*/ 158 h 2752"/>
              <a:gd name="T32" fmla="*/ 3174 w 4960"/>
              <a:gd name="T33" fmla="*/ 166 h 2752"/>
              <a:gd name="T34" fmla="*/ 2960 w 4960"/>
              <a:gd name="T35" fmla="*/ 172 h 2752"/>
              <a:gd name="T36" fmla="*/ 2748 w 4960"/>
              <a:gd name="T37" fmla="*/ 174 h 2752"/>
              <a:gd name="T38" fmla="*/ 2542 w 4960"/>
              <a:gd name="T39" fmla="*/ 174 h 2752"/>
              <a:gd name="T40" fmla="*/ 2338 w 4960"/>
              <a:gd name="T41" fmla="*/ 174 h 2752"/>
              <a:gd name="T42" fmla="*/ 2140 w 4960"/>
              <a:gd name="T43" fmla="*/ 170 h 2752"/>
              <a:gd name="T44" fmla="*/ 1948 w 4960"/>
              <a:gd name="T45" fmla="*/ 164 h 2752"/>
              <a:gd name="T46" fmla="*/ 1762 w 4960"/>
              <a:gd name="T47" fmla="*/ 156 h 2752"/>
              <a:gd name="T48" fmla="*/ 1582 w 4960"/>
              <a:gd name="T49" fmla="*/ 148 h 2752"/>
              <a:gd name="T50" fmla="*/ 1410 w 4960"/>
              <a:gd name="T51" fmla="*/ 138 h 2752"/>
              <a:gd name="T52" fmla="*/ 1244 w 4960"/>
              <a:gd name="T53" fmla="*/ 128 h 2752"/>
              <a:gd name="T54" fmla="*/ 1088 w 4960"/>
              <a:gd name="T55" fmla="*/ 116 h 2752"/>
              <a:gd name="T56" fmla="*/ 938 w 4960"/>
              <a:gd name="T57" fmla="*/ 104 h 2752"/>
              <a:gd name="T58" fmla="*/ 668 w 4960"/>
              <a:gd name="T59" fmla="*/ 78 h 2752"/>
              <a:gd name="T60" fmla="*/ 438 w 4960"/>
              <a:gd name="T61" fmla="*/ 54 h 2752"/>
              <a:gd name="T62" fmla="*/ 254 w 4960"/>
              <a:gd name="T63" fmla="*/ 34 h 2752"/>
              <a:gd name="T64" fmla="*/ 116 w 4960"/>
              <a:gd name="T65" fmla="*/ 16 h 2752"/>
              <a:gd name="T66" fmla="*/ 0 w 4960"/>
              <a:gd name="T67" fmla="*/ 0 h 2752"/>
              <a:gd name="T68" fmla="*/ 0 w 4960"/>
              <a:gd name="T69" fmla="*/ 0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0 h 4320"/>
              <a:gd name="T2" fmla="*/ 0 w 5760"/>
              <a:gd name="T3" fmla="*/ 4320 h 4320"/>
              <a:gd name="T4" fmla="*/ 5760 w 5760"/>
              <a:gd name="T5" fmla="*/ 4320 h 4320"/>
              <a:gd name="T6" fmla="*/ 5760 w 5760"/>
              <a:gd name="T7" fmla="*/ 0 h 4320"/>
              <a:gd name="T8" fmla="*/ 0 w 5760"/>
              <a:gd name="T9" fmla="*/ 0 h 4320"/>
              <a:gd name="T10" fmla="*/ 5444 w 5760"/>
              <a:gd name="T11" fmla="*/ 4004 h 4320"/>
              <a:gd name="T12" fmla="*/ 324 w 5760"/>
              <a:gd name="T13" fmla="*/ 4004 h 4320"/>
              <a:gd name="T14" fmla="*/ 324 w 5760"/>
              <a:gd name="T15" fmla="*/ 324 h 4320"/>
              <a:gd name="T16" fmla="*/ 5444 w 5760"/>
              <a:gd name="T17" fmla="*/ 324 h 4320"/>
              <a:gd name="T18" fmla="*/ 5444 w 5760"/>
              <a:gd name="T19" fmla="*/ 4004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163" y="6365875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D16CC889-92C6-4003-ADE8-F5269E15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987E-9811-4437-A086-870CA5A40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D8F40D3C-185C-4F02-914E-A4546A6E1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DC9F-CF78-4AFC-80BB-73198C2AE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CB8B-81CE-45EA-A226-A6273420C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C56C-2EF4-4AE4-B0D8-93EFE5F0A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CDEC137F-8136-40C3-A83C-33EC28B23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923293FB-603F-4A1A-9520-5CF6401E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7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2E2D80D5-FD59-4BB9-A542-0FFAAFA2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52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3600" y="2489200"/>
            <a:ext cx="6346825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963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738" y="295275"/>
            <a:ext cx="790575" cy="768350"/>
          </a:xfrm>
          <a:prstGeom prst="rect">
            <a:avLst/>
          </a:prstGeom>
        </p:spPr>
        <p:txBody>
          <a:bodyPr anchor="b"/>
          <a:lstStyle>
            <a:lvl1pPr algn="ctr">
              <a:defRPr sz="2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E79F0B-636F-4392-8462-998BED19D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6" r:id="rId2"/>
    <p:sldLayoutId id="2147483711" r:id="rId3"/>
    <p:sldLayoutId id="2147483707" r:id="rId4"/>
    <p:sldLayoutId id="2147483708" r:id="rId5"/>
    <p:sldLayoutId id="2147483709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2227263"/>
            <a:ext cx="5916613" cy="2549525"/>
          </a:xfrm>
        </p:spPr>
        <p:txBody>
          <a:bodyPr/>
          <a:lstStyle/>
          <a:p>
            <a:r>
              <a:rPr lang="en-US" smtClean="0"/>
              <a:t>KOMPONEN PANGAN</a:t>
            </a:r>
            <a:br>
              <a:rPr lang="en-US" smtClean="0"/>
            </a:br>
            <a:r>
              <a:rPr lang="en-US" smtClean="0"/>
              <a:t>(FOOD COMPOUND)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/>
              <a:t>PERTEMUAN III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z="3600" smtClean="0">
                <a:solidFill>
                  <a:srgbClr val="C00000"/>
                </a:solidFill>
              </a:rPr>
              <a:t/>
            </a:r>
            <a:br>
              <a:rPr lang="en-US" sz="3600" smtClean="0">
                <a:solidFill>
                  <a:srgbClr val="C00000"/>
                </a:solidFill>
              </a:rPr>
            </a:br>
            <a:r>
              <a:rPr lang="en-US" sz="3600" smtClean="0">
                <a:solidFill>
                  <a:srgbClr val="C00000"/>
                </a:solidFill>
              </a:rPr>
              <a:t/>
            </a:r>
            <a:br>
              <a:rPr lang="en-US" sz="3600" smtClean="0">
                <a:solidFill>
                  <a:srgbClr val="C00000"/>
                </a:solidFill>
              </a:rPr>
            </a:br>
            <a:r>
              <a:rPr lang="en-US" sz="3600" smtClean="0">
                <a:solidFill>
                  <a:srgbClr val="C00000"/>
                </a:solidFill>
              </a:rPr>
              <a:t>3. LEMAK</a:t>
            </a:r>
            <a:br>
              <a:rPr lang="en-US" sz="3600" smtClean="0">
                <a:solidFill>
                  <a:srgbClr val="C00000"/>
                </a:solidFill>
              </a:rPr>
            </a:br>
            <a:r>
              <a:rPr lang="en-US" sz="3600" smtClean="0">
                <a:solidFill>
                  <a:srgbClr val="C00000"/>
                </a:solidFill>
              </a:rPr>
              <a:t/>
            </a:r>
            <a:br>
              <a:rPr lang="en-US" sz="36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- dibentuk oleh unsur: C, H dan O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- disusun oleh asam lemak jenuh dan asam lemak tidak 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  jenuh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- pengelompokan asam lemak: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  a. rantai pendek		: C = 4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  b. rantai sedang		: C =6 s/d C = 12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  c. rantai panjang		: C = 14 s/d C = 18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  d. rantai sangat panjang : C = 20 atau lebih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- umumnya terdiri dari lemak sederhana (trigliserida)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z="2800" smtClean="0">
                <a:solidFill>
                  <a:srgbClr val="C00000"/>
                </a:solidFill>
              </a:rPr>
              <a:t>-menurut sumbernya: lemak hewani dan lemak nabati</a:t>
            </a:r>
            <a:br>
              <a:rPr lang="en-US" sz="2800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endParaRPr lang="en-US" sz="3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/>
            </a:r>
            <a:br>
              <a:rPr lang="en-US" sz="36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Proses pembentukan lemak secara alamiah adalah: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/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/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                                Gliserol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               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/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Karbohidrat                                              Lemak  +  Air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                             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                               Asam Lemak</a:t>
            </a:r>
            <a:endParaRPr lang="en-US" sz="3600" smtClean="0">
              <a:solidFill>
                <a:srgbClr val="FFC000"/>
              </a:solidFill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 flipV="1">
            <a:off x="2667000" y="31242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>
            <a:off x="2514600" y="4343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5181600" y="30480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5638800" y="4495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4. VITAMIN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-terdiri dari: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a. vitamin larut air: C dan B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b. vitamin larut lemak: A, D, E, K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5. MINERAL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disebut juga Abu (Ash)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terdiri dari: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a. mineral makro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b. mineral mikro (trace element)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227013"/>
            <a:ext cx="8001000" cy="609758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TERDIRI DARI: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A. KOMPONEN GIZI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    (NUTRIENT COMPOUND)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/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1. PROTEIN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Terdiri dari : a. Hewani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                     b. Nabati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Disusun oleh: C, H, O, N dan kadang kala S 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dan P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Disusun oleh asam amino esensiil dan asam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amino non esensiil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Molekul asam amino mempunyai gugus: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a. Amino (NH2) bersifat basa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b. Karboksil (COOH) bersifat asam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</a:rPr>
              <a:t>Asam amino digabung oleh suatu ikatan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peptida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ikatan peptida membentuk ratai polipeptida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yang tidak bercabang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As. Amino esensiil: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1. isoleucin     5. fenilalanin  8. valin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2. leucin          6. triptofan    9. arginin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3. metionin     7. lysin           10. histidin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4. sistin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 Aginin (esensiil untuk bayi)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-Histidin (esensiil untuk bayi dan anak)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mtClean="0">
                <a:solidFill>
                  <a:srgbClr val="FFC000"/>
                </a:solidFill>
              </a:rPr>
              <a:t>Asam amino SAA: metionin dan sistin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-Asam amino AAA: fenilalanin dan tirosin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dalam proses pemasakan: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As amino + gula pereduksi </a:t>
            </a:r>
            <a:r>
              <a:rPr lang="en-US" smtClean="0">
                <a:solidFill>
                  <a:srgbClr val="FFC000"/>
                </a:solidFill>
                <a:sym typeface="Wingdings" panose="05000000000000000000" pitchFamily="2" charset="2"/>
              </a:rPr>
              <a:t> kompleks yang</a:t>
            </a:r>
            <a:br>
              <a:rPr lang="en-US" smtClean="0">
                <a:solidFill>
                  <a:srgbClr val="FFC000"/>
                </a:solidFill>
                <a:sym typeface="Wingdings" panose="05000000000000000000" pitchFamily="2" charset="2"/>
              </a:rPr>
            </a:br>
            <a:r>
              <a:rPr lang="en-US" smtClean="0">
                <a:solidFill>
                  <a:srgbClr val="FFC000"/>
                </a:solidFill>
                <a:sym typeface="Wingdings" panose="05000000000000000000" pitchFamily="2" charset="2"/>
              </a:rPr>
              <a:t>                                                    berwarna coklat</a:t>
            </a: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    (REAKSI MAILARD)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478587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smtClean="0">
                <a:solidFill>
                  <a:srgbClr val="FFC000"/>
                </a:solidFill>
              </a:rPr>
              <a:t>Makanan yang kita makan terdiri dari Crude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Protein (Protein Kasar) yang terdiri dari: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1. True protein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2. Non protein Nitrogen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/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Protein: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1. Nilai Biologis Tinggi (high biological value)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2. Nilai Biologis Rendah (low biological value)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/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Reference Protein: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Albumin (putih telur)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2. KARBOHIDRAT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- </a:t>
            </a:r>
            <a:r>
              <a:rPr lang="en-US" smtClean="0">
                <a:solidFill>
                  <a:srgbClr val="FFC000"/>
                </a:solidFill>
              </a:rPr>
              <a:t>dihasilkan pada proses fotosintesa dalam 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 tanaman berdaun hijau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tinggi dalam nabati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berperan dalam respirasi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dibentuk oleh unsur; C, H dan O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- Ada 3 macam berdasarkan jumlah gula: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1. Monosakarida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2. Oligosakarida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mtClean="0">
                <a:solidFill>
                  <a:srgbClr val="FFC000"/>
                </a:solidFill>
              </a:rPr>
              <a:t>  3. Polisakarida</a:t>
            </a:r>
            <a:br>
              <a:rPr lang="en-US" smtClean="0">
                <a:solidFill>
                  <a:srgbClr val="FFC000"/>
                </a:solidFill>
              </a:rPr>
            </a:br>
            <a:r>
              <a:rPr lang="en-US" sz="2400" smtClean="0">
                <a:solidFill>
                  <a:srgbClr val="FFC000"/>
                </a:solidFill>
              </a:rPr>
              <a:t>-</a:t>
            </a:r>
            <a:endParaRPr 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Monosakarida: glukosa, fruktosa dan galaktosa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Oligosakarida: a. raffinosa, stakyosa, verbacosa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   b. maltosa, sukrosa, laktosa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Polisakarida: a. serat larut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b. serat tidak larut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c. amylum/starch/pati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d. dekstrin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e. resistant starch                       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z="2400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20125" cy="6097587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                     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z="2400" smtClean="0">
                <a:solidFill>
                  <a:srgbClr val="C00000"/>
                </a:solidFill>
              </a:rPr>
              <a:t>- </a:t>
            </a:r>
            <a:r>
              <a:rPr lang="en-US" smtClean="0">
                <a:solidFill>
                  <a:srgbClr val="C00000"/>
                </a:solidFill>
              </a:rPr>
              <a:t>gugus reaktif: hidroksil (-OH), aldehid (-CHO)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&amp; keton (-CO)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- gugus aldehid atau keton dikenal sebagai gula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pereduksi, seperti: glukosa, fruktosa dan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maltosa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- Dapat membentuk reaksi maillard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33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Verdana</vt:lpstr>
      <vt:lpstr>Arial</vt:lpstr>
      <vt:lpstr>Century Gothic</vt:lpstr>
      <vt:lpstr>Wingdings 3</vt:lpstr>
      <vt:lpstr>Calibri</vt:lpstr>
      <vt:lpstr>Wingdings</vt:lpstr>
      <vt:lpstr>Ion Boardroom</vt:lpstr>
      <vt:lpstr>KOMPONEN PANGAN (FOOD COMPOUND)</vt:lpstr>
      <vt:lpstr>TERDIRI DARI:  A. KOMPONEN GIZI     (NUTRIENT COMPOUND)    </vt:lpstr>
      <vt:lpstr>1. PROTEIN  Terdiri dari : a. Hewani                         b. Nabati  - Disusun oleh: C, H, O, N dan kadang kala S     dan P - Disusun oleh asam amino esensiil dan asam     amino non esensiil - Molekul asam amino mempunyai gugus:   a. Amino (NH2) bersifat basa   b. Karboksil (COOH) bersifat asam</vt:lpstr>
      <vt:lpstr>Asam amino digabung oleh suatu ikatan    peptida - ikatan peptida membentuk ratai polipeptida    yang tidak bercabang - As. Amino esensiil:    1. isoleucin     5. fenilalanin  8. valin    2. leucin          6. triptofan    9. arginin    3. metionin     7. lysin           10. histidin    4. sistin - Aginin (esensiil untuk bayi) -Histidin (esensiil untuk bayi dan anak)     </vt:lpstr>
      <vt:lpstr>Asam amino SAA: metionin dan sistin  -Asam amino AAA: fenilalanin dan tirosin  - dalam proses pemasakan: As amino + gula pereduksi  kompleks yang                                                     berwarna coklat       (REAKSI MAILARD)</vt:lpstr>
      <vt:lpstr>Makanan yang kita makan terdiri dari Crude    Protein (Protein Kasar) yang terdiri dari:   1. True protein   2. Non protein Nitrogen  Protein: 1. Nilai Biologis Tinggi (high biological value) 2. Nilai Biologis Rendah (low biological value)  Reference Protein: Albumin (putih telur)      </vt:lpstr>
      <vt:lpstr> 2. KARBOHIDRAT  - dihasilkan pada proses fotosintesa dalam     tanaman berdaun hijau - tinggi dalam nabati - berperan dalam respirasi - dibentuk oleh unsur; C, H dan O - Ada 3 macam berdasarkan jumlah gula:   1. Monosakarida   2. Oligosakarida   3. Polisakarida -</vt:lpstr>
      <vt:lpstr> Monosakarida: glukosa, fruktosa dan galaktosa  Oligosakarida: a. raffinosa, stakyosa, verbacosa                            b. maltosa, sukrosa, laktosa  Polisakarida: a. serat larut                         b. serat tidak larut                         c. amylum/starch/pati                         d. dekstrin                         e. resistant starch                              </vt:lpstr>
      <vt:lpstr>                             - gugus reaktif: hidroksil (-OH), aldehid (-CHO)    &amp; keton (-CO)  - gugus aldehid atau keton dikenal sebagai gula    pereduksi, seperti: glukosa, fruktosa dan    maltosa  - Dapat membentuk reaksi maillard    </vt:lpstr>
      <vt:lpstr>  3. LEMAK  - dibentuk oleh unsur: C, H dan O - disusun oleh asam lemak jenuh dan asam lemak tidak    jenuh - pengelompokan asam lemak:   a. rantai pendek  : C = 4   b. rantai sedang  : C =6 s/d C = 12   c. rantai panjang  : C = 14 s/d C = 18   d. rantai sangat panjang : C = 20 atau lebih - umumnya terdiri dari lemak sederhana (trigliserida) -menurut sumbernya: lemak hewani dan lemak nabati  </vt:lpstr>
      <vt:lpstr> Proses pembentukan lemak secara alamiah adalah:                                        Gliserol                        Karbohidrat                                              Lemak  +  Air                                                                               Asam Lemak</vt:lpstr>
      <vt:lpstr>4. VITAMIN  -terdiri dari:  a. vitamin larut air: C dan B  b. vitamin larut lemak: A, D, E, K  5. MINERAL  - disebut juga Abu (Ash) - terdiri dari:   a. mineral makro   b. mineral mikro (trace element)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KOMPONEN PANGAN (FOOD COMPOUND)</dc:title>
  <dc:creator>Gizi</dc:creator>
  <cp:lastModifiedBy>Erry</cp:lastModifiedBy>
  <cp:revision>11</cp:revision>
  <cp:lastPrinted>1601-01-01T00:00:00Z</cp:lastPrinted>
  <dcterms:created xsi:type="dcterms:W3CDTF">2006-10-02T09:21:12Z</dcterms:created>
  <dcterms:modified xsi:type="dcterms:W3CDTF">2013-11-06T08:06:44Z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