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3" r:id="rId20"/>
    <p:sldId id="284" r:id="rId21"/>
    <p:sldId id="285" r:id="rId22"/>
    <p:sldId id="286" r:id="rId23"/>
    <p:sldId id="287" r:id="rId24"/>
    <p:sldId id="288" r:id="rId25"/>
    <p:sldId id="289" r:id="rId26"/>
    <p:sldId id="290" r:id="rId27"/>
    <p:sldId id="274"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57" d="100"/>
          <a:sy n="57" d="100"/>
        </p:scale>
        <p:origin x="3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110CD-090C-48B3-A5E7-E025ECBBA2F4}" type="datetimeFigureOut">
              <a:rPr lang="id-ID" smtClean="0"/>
              <a:t>13/11/2013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BFD2F-0861-45D3-A59A-C1E248F24076}" type="slidenum">
              <a:rPr lang="id-ID" smtClean="0"/>
              <a:t>‹#›</a:t>
            </a:fld>
            <a:endParaRPr lang="id-ID"/>
          </a:p>
        </p:txBody>
      </p:sp>
    </p:spTree>
    <p:extLst>
      <p:ext uri="{BB962C8B-B14F-4D97-AF65-F5344CB8AC3E}">
        <p14:creationId xmlns:p14="http://schemas.microsoft.com/office/powerpoint/2010/main" val="390749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CDBBFD2F-0861-45D3-A59A-C1E248F24076}" type="slidenum">
              <a:rPr lang="id-ID" smtClean="0"/>
              <a:t>18</a:t>
            </a:fld>
            <a:endParaRPr lang="id-ID"/>
          </a:p>
        </p:txBody>
      </p:sp>
    </p:spTree>
    <p:extLst>
      <p:ext uri="{BB962C8B-B14F-4D97-AF65-F5344CB8AC3E}">
        <p14:creationId xmlns:p14="http://schemas.microsoft.com/office/powerpoint/2010/main" val="3710827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444503A-4CBE-488A-8120-E6A525F39B0D}" type="datetime1">
              <a:rPr lang="en-US" smtClean="0"/>
              <a:t>11/13/2013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Oleh: Marudut, MPS</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494EC-8F01-4D6D-BD45-CD7867A3510B}" type="datetime1">
              <a:rPr lang="en-US" smtClean="0"/>
              <a:t>11/13/2013</a:t>
            </a:fld>
            <a:endParaRPr lang="en-US" dirty="0"/>
          </a:p>
        </p:txBody>
      </p:sp>
      <p:sp>
        <p:nvSpPr>
          <p:cNvPr id="6" name="Footer Placeholder 5"/>
          <p:cNvSpPr>
            <a:spLocks noGrp="1"/>
          </p:cNvSpPr>
          <p:nvPr>
            <p:ph type="ftr" sz="quarter" idx="11"/>
          </p:nvPr>
        </p:nvSpPr>
        <p:spPr/>
        <p:txBody>
          <a:bodyPr/>
          <a:lstStyle/>
          <a:p>
            <a:r>
              <a:rPr lang="en-US" smtClean="0"/>
              <a:t>Oleh: Marudut, MPS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CAE82-9A31-43AF-B751-05304A1F55FD}" type="datetime1">
              <a:rPr lang="en-US" smtClean="0"/>
              <a:t>11/13/2013</a:t>
            </a:fld>
            <a:endParaRPr lang="en-US" dirty="0"/>
          </a:p>
        </p:txBody>
      </p:sp>
      <p:sp>
        <p:nvSpPr>
          <p:cNvPr id="5" name="Footer Placeholder 4"/>
          <p:cNvSpPr>
            <a:spLocks noGrp="1"/>
          </p:cNvSpPr>
          <p:nvPr>
            <p:ph type="ftr" sz="quarter" idx="11"/>
          </p:nvPr>
        </p:nvSpPr>
        <p:spPr/>
        <p:txBody>
          <a:bodyPr/>
          <a:lstStyle/>
          <a:p>
            <a:r>
              <a:rPr lang="en-US" smtClean="0"/>
              <a:t>Oleh: Marudut, MPS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D9EA9-8D59-43CE-9984-CDF19B46BCFD}" type="datetime1">
              <a:rPr lang="en-US" smtClean="0"/>
              <a:t>11/13/2013</a:t>
            </a:fld>
            <a:endParaRPr lang="en-US" dirty="0"/>
          </a:p>
        </p:txBody>
      </p:sp>
      <p:sp>
        <p:nvSpPr>
          <p:cNvPr id="5" name="Footer Placeholder 4"/>
          <p:cNvSpPr>
            <a:spLocks noGrp="1"/>
          </p:cNvSpPr>
          <p:nvPr>
            <p:ph type="ftr" sz="quarter" idx="11"/>
          </p:nvPr>
        </p:nvSpPr>
        <p:spPr/>
        <p:txBody>
          <a:bodyPr/>
          <a:lstStyle/>
          <a:p>
            <a:r>
              <a:rPr lang="en-US" smtClean="0"/>
              <a:t>Oleh: Marudut, MPS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CFD40E-266D-4C45-AB84-ABE209CDF505}" type="datetime1">
              <a:rPr lang="en-US" smtClean="0"/>
              <a:t>11/13/2013</a:t>
            </a:fld>
            <a:endParaRPr lang="en-US" dirty="0"/>
          </a:p>
        </p:txBody>
      </p:sp>
      <p:sp>
        <p:nvSpPr>
          <p:cNvPr id="5" name="Footer Placeholder 4"/>
          <p:cNvSpPr>
            <a:spLocks noGrp="1"/>
          </p:cNvSpPr>
          <p:nvPr>
            <p:ph type="ftr" sz="quarter" idx="11"/>
          </p:nvPr>
        </p:nvSpPr>
        <p:spPr/>
        <p:txBody>
          <a:bodyPr/>
          <a:lstStyle/>
          <a:p>
            <a:r>
              <a:rPr lang="en-US" smtClean="0"/>
              <a:t>Oleh: Marudut, MPS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8AAD-5199-45A0-B16D-A8D7BB2E81FE}" type="datetime1">
              <a:rPr lang="en-US" smtClean="0"/>
              <a:t>11/13/2013</a:t>
            </a:fld>
            <a:endParaRPr lang="en-US" dirty="0"/>
          </a:p>
        </p:txBody>
      </p:sp>
      <p:sp>
        <p:nvSpPr>
          <p:cNvPr id="5" name="Footer Placeholder 4"/>
          <p:cNvSpPr>
            <a:spLocks noGrp="1"/>
          </p:cNvSpPr>
          <p:nvPr>
            <p:ph type="ftr" sz="quarter" idx="11"/>
          </p:nvPr>
        </p:nvSpPr>
        <p:spPr/>
        <p:txBody>
          <a:bodyPr/>
          <a:lstStyle/>
          <a:p>
            <a:r>
              <a:rPr lang="en-US" smtClean="0"/>
              <a:t>Oleh: Marudut, MPS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8113C-3733-4B30-9685-1D34EEBA1F26}" type="datetime1">
              <a:rPr lang="en-US" smtClean="0"/>
              <a:t>11/13/2013</a:t>
            </a:fld>
            <a:endParaRPr lang="en-US" dirty="0"/>
          </a:p>
        </p:txBody>
      </p:sp>
      <p:sp>
        <p:nvSpPr>
          <p:cNvPr id="5" name="Footer Placeholder 4"/>
          <p:cNvSpPr>
            <a:spLocks noGrp="1"/>
          </p:cNvSpPr>
          <p:nvPr>
            <p:ph type="ftr" sz="quarter" idx="11"/>
          </p:nvPr>
        </p:nvSpPr>
        <p:spPr/>
        <p:txBody>
          <a:bodyPr/>
          <a:lstStyle/>
          <a:p>
            <a:r>
              <a:rPr lang="en-US" smtClean="0"/>
              <a:t>Oleh: Marudut, MPS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14F4E-376A-4F51-B0AE-9E1BAE03795B}" type="datetime1">
              <a:rPr lang="en-US" smtClean="0"/>
              <a:t>11/13/2013</a:t>
            </a:fld>
            <a:endParaRPr lang="en-US" dirty="0"/>
          </a:p>
        </p:txBody>
      </p:sp>
      <p:sp>
        <p:nvSpPr>
          <p:cNvPr id="5" name="Footer Placeholder 4"/>
          <p:cNvSpPr>
            <a:spLocks noGrp="1"/>
          </p:cNvSpPr>
          <p:nvPr>
            <p:ph type="ftr" sz="quarter" idx="11"/>
          </p:nvPr>
        </p:nvSpPr>
        <p:spPr/>
        <p:txBody>
          <a:bodyPr/>
          <a:lstStyle/>
          <a:p>
            <a:r>
              <a:rPr lang="en-US" smtClean="0"/>
              <a:t>Oleh: Marudut, MPS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C528DF-DCCF-4461-B6F2-05EE8E1A0C4B}" type="datetime1">
              <a:rPr lang="en-US" smtClean="0"/>
              <a:t>11/13/2013</a:t>
            </a:fld>
            <a:endParaRPr lang="en-US" dirty="0"/>
          </a:p>
        </p:txBody>
      </p:sp>
      <p:sp>
        <p:nvSpPr>
          <p:cNvPr id="5" name="Footer Placeholder 4"/>
          <p:cNvSpPr>
            <a:spLocks noGrp="1"/>
          </p:cNvSpPr>
          <p:nvPr>
            <p:ph type="ftr" sz="quarter" idx="11"/>
          </p:nvPr>
        </p:nvSpPr>
        <p:spPr/>
        <p:txBody>
          <a:bodyPr/>
          <a:lstStyle/>
          <a:p>
            <a:r>
              <a:rPr lang="en-US" smtClean="0"/>
              <a:t>Oleh: Marudut, MPS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EB1C2-DA3F-462E-B10D-E3762611D49A}" type="datetime1">
              <a:rPr lang="en-US" smtClean="0"/>
              <a:t>11/13/2013</a:t>
            </a:fld>
            <a:endParaRPr lang="en-US" dirty="0"/>
          </a:p>
        </p:txBody>
      </p:sp>
      <p:sp>
        <p:nvSpPr>
          <p:cNvPr id="5" name="Footer Placeholder 4"/>
          <p:cNvSpPr>
            <a:spLocks noGrp="1"/>
          </p:cNvSpPr>
          <p:nvPr>
            <p:ph type="ftr" sz="quarter" idx="11"/>
          </p:nvPr>
        </p:nvSpPr>
        <p:spPr/>
        <p:txBody>
          <a:bodyPr/>
          <a:lstStyle/>
          <a:p>
            <a:r>
              <a:rPr lang="en-US" smtClean="0"/>
              <a:t>Oleh: Marudut, MPS</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7270EF-4EEB-4051-A48F-CC3DF2F5553E}" type="datetime1">
              <a:rPr lang="en-US" smtClean="0"/>
              <a:t>11/13/2013</a:t>
            </a:fld>
            <a:endParaRPr lang="en-US" dirty="0"/>
          </a:p>
        </p:txBody>
      </p:sp>
      <p:sp>
        <p:nvSpPr>
          <p:cNvPr id="5" name="Footer Placeholder 4"/>
          <p:cNvSpPr>
            <a:spLocks noGrp="1"/>
          </p:cNvSpPr>
          <p:nvPr>
            <p:ph type="ftr" sz="quarter" idx="11"/>
          </p:nvPr>
        </p:nvSpPr>
        <p:spPr/>
        <p:txBody>
          <a:bodyPr/>
          <a:lstStyle/>
          <a:p>
            <a:r>
              <a:rPr lang="en-US" smtClean="0"/>
              <a:t>Oleh: Marudut, MPS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FDF0A1-76BE-473F-92DA-A032AA8A32CC}" type="datetime1">
              <a:rPr lang="en-US" smtClean="0"/>
              <a:t>11/13/2013</a:t>
            </a:fld>
            <a:endParaRPr lang="en-US" dirty="0"/>
          </a:p>
        </p:txBody>
      </p:sp>
      <p:sp>
        <p:nvSpPr>
          <p:cNvPr id="6" name="Footer Placeholder 5"/>
          <p:cNvSpPr>
            <a:spLocks noGrp="1"/>
          </p:cNvSpPr>
          <p:nvPr>
            <p:ph type="ftr" sz="quarter" idx="11"/>
          </p:nvPr>
        </p:nvSpPr>
        <p:spPr/>
        <p:txBody>
          <a:bodyPr/>
          <a:lstStyle/>
          <a:p>
            <a:r>
              <a:rPr lang="en-US" smtClean="0"/>
              <a:t>Oleh: Marudut, MPS</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5EE5B5-2555-4C52-ACF0-A354E8ECC96A}" type="datetime1">
              <a:rPr lang="en-US" smtClean="0"/>
              <a:t>11/13/2013</a:t>
            </a:fld>
            <a:endParaRPr lang="en-US" dirty="0"/>
          </a:p>
        </p:txBody>
      </p:sp>
      <p:sp>
        <p:nvSpPr>
          <p:cNvPr id="8" name="Footer Placeholder 7"/>
          <p:cNvSpPr>
            <a:spLocks noGrp="1"/>
          </p:cNvSpPr>
          <p:nvPr>
            <p:ph type="ftr" sz="quarter" idx="11"/>
          </p:nvPr>
        </p:nvSpPr>
        <p:spPr/>
        <p:txBody>
          <a:bodyPr/>
          <a:lstStyle/>
          <a:p>
            <a:r>
              <a:rPr lang="en-US" smtClean="0"/>
              <a:t>Oleh: Marudut, MPS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EA3400-5847-464E-B9FD-E7BF94F3CAE5}" type="datetime1">
              <a:rPr lang="en-US" smtClean="0"/>
              <a:t>11/13/2013</a:t>
            </a:fld>
            <a:endParaRPr lang="en-US" dirty="0"/>
          </a:p>
        </p:txBody>
      </p:sp>
      <p:sp>
        <p:nvSpPr>
          <p:cNvPr id="4" name="Footer Placeholder 3"/>
          <p:cNvSpPr>
            <a:spLocks noGrp="1"/>
          </p:cNvSpPr>
          <p:nvPr>
            <p:ph type="ftr" sz="quarter" idx="11"/>
          </p:nvPr>
        </p:nvSpPr>
        <p:spPr/>
        <p:txBody>
          <a:bodyPr/>
          <a:lstStyle/>
          <a:p>
            <a:r>
              <a:rPr lang="en-US" smtClean="0"/>
              <a:t>Oleh: Marudut, MPS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2DE6B-1183-419C-8141-DE21270C5634}" type="datetime1">
              <a:rPr lang="en-US" smtClean="0"/>
              <a:t>11/13/2013</a:t>
            </a:fld>
            <a:endParaRPr lang="en-US" dirty="0"/>
          </a:p>
        </p:txBody>
      </p:sp>
      <p:sp>
        <p:nvSpPr>
          <p:cNvPr id="3" name="Footer Placeholder 2"/>
          <p:cNvSpPr>
            <a:spLocks noGrp="1"/>
          </p:cNvSpPr>
          <p:nvPr>
            <p:ph type="ftr" sz="quarter" idx="11"/>
          </p:nvPr>
        </p:nvSpPr>
        <p:spPr/>
        <p:txBody>
          <a:bodyPr/>
          <a:lstStyle/>
          <a:p>
            <a:r>
              <a:rPr lang="en-US" smtClean="0"/>
              <a:t>Oleh: Marudut, MPS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527DB-7DEE-4A14-BFE6-227AE3A70953}" type="datetime1">
              <a:rPr lang="en-US" smtClean="0"/>
              <a:t>11/13/2013</a:t>
            </a:fld>
            <a:endParaRPr lang="en-US" dirty="0"/>
          </a:p>
        </p:txBody>
      </p:sp>
      <p:sp>
        <p:nvSpPr>
          <p:cNvPr id="6" name="Footer Placeholder 5"/>
          <p:cNvSpPr>
            <a:spLocks noGrp="1"/>
          </p:cNvSpPr>
          <p:nvPr>
            <p:ph type="ftr" sz="quarter" idx="11"/>
          </p:nvPr>
        </p:nvSpPr>
        <p:spPr/>
        <p:txBody>
          <a:bodyPr/>
          <a:lstStyle/>
          <a:p>
            <a:r>
              <a:rPr lang="en-US" smtClean="0"/>
              <a:t>Oleh: Marudut, MPS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62812-0B5D-4285-95E2-564B6F4E10BC}" type="datetime1">
              <a:rPr lang="en-US" smtClean="0"/>
              <a:t>11/13/2013</a:t>
            </a:fld>
            <a:endParaRPr lang="en-US" dirty="0"/>
          </a:p>
        </p:txBody>
      </p:sp>
      <p:sp>
        <p:nvSpPr>
          <p:cNvPr id="6" name="Footer Placeholder 5"/>
          <p:cNvSpPr>
            <a:spLocks noGrp="1"/>
          </p:cNvSpPr>
          <p:nvPr>
            <p:ph type="ftr" sz="quarter" idx="11"/>
          </p:nvPr>
        </p:nvSpPr>
        <p:spPr/>
        <p:txBody>
          <a:bodyPr/>
          <a:lstStyle/>
          <a:p>
            <a:r>
              <a:rPr lang="en-US" smtClean="0"/>
              <a:t>Oleh: Marudut, MPS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76C249-2E73-427F-8F7B-1C3D7F9659C0}" type="datetime1">
              <a:rPr lang="en-US" smtClean="0"/>
              <a:t>11/13/2013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Oleh: Marudut, MPS</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8.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8.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Susu</a:t>
            </a:r>
            <a:endParaRPr lang="id-ID" dirty="0"/>
          </a:p>
        </p:txBody>
      </p:sp>
      <p:sp>
        <p:nvSpPr>
          <p:cNvPr id="3" name="Subtitle 2"/>
          <p:cNvSpPr>
            <a:spLocks noGrp="1"/>
          </p:cNvSpPr>
          <p:nvPr>
            <p:ph type="subTitle" idx="1"/>
          </p:nvPr>
        </p:nvSpPr>
        <p:spPr/>
        <p:txBody>
          <a:bodyPr/>
          <a:lstStyle/>
          <a:p>
            <a:r>
              <a:rPr lang="id-ID" dirty="0" smtClean="0"/>
              <a:t>Erry Yudhya Mulyani, M.Sc</a:t>
            </a:r>
            <a:endParaRPr lang="id-ID" dirty="0"/>
          </a:p>
        </p:txBody>
      </p:sp>
    </p:spTree>
    <p:extLst>
      <p:ext uri="{BB962C8B-B14F-4D97-AF65-F5344CB8AC3E}">
        <p14:creationId xmlns:p14="http://schemas.microsoft.com/office/powerpoint/2010/main" val="316778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Oval 3"/>
          <p:cNvSpPr/>
          <p:nvPr/>
        </p:nvSpPr>
        <p:spPr>
          <a:xfrm>
            <a:off x="1928553" y="982132"/>
            <a:ext cx="4372494" cy="1894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t>Daya cerna air susu :</a:t>
            </a:r>
          </a:p>
        </p:txBody>
      </p:sp>
      <p:sp>
        <p:nvSpPr>
          <p:cNvPr id="5" name="Rounded Rectangle 4"/>
          <p:cNvSpPr/>
          <p:nvPr/>
        </p:nvSpPr>
        <p:spPr>
          <a:xfrm>
            <a:off x="2926080" y="3441469"/>
            <a:ext cx="6966065" cy="270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a:t>Air susu mengandung bahan/zat makanan yang secara totalitas dapat dicerna, diserap dan dimanfaatkan tubuh dengan sempurna atau 100%. Oleh karena itu air susu dinyatakan sangat baik sebagai bahan makanan.</a:t>
            </a:r>
          </a:p>
        </p:txBody>
      </p:sp>
      <p:sp>
        <p:nvSpPr>
          <p:cNvPr id="6" name="Down Arrow 5"/>
          <p:cNvSpPr/>
          <p:nvPr/>
        </p:nvSpPr>
        <p:spPr>
          <a:xfrm>
            <a:off x="3807229" y="2556932"/>
            <a:ext cx="1413164" cy="111729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020132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Sifat Kimia Susu :</a:t>
            </a:r>
          </a:p>
        </p:txBody>
      </p:sp>
      <p:sp>
        <p:nvSpPr>
          <p:cNvPr id="3" name="Content Placeholder 2"/>
          <p:cNvSpPr>
            <a:spLocks noGrp="1"/>
          </p:cNvSpPr>
          <p:nvPr>
            <p:ph idx="1"/>
          </p:nvPr>
        </p:nvSpPr>
        <p:spPr/>
        <p:txBody>
          <a:bodyPr/>
          <a:lstStyle/>
          <a:p>
            <a:endParaRPr lang="id-ID"/>
          </a:p>
        </p:txBody>
      </p:sp>
      <p:sp>
        <p:nvSpPr>
          <p:cNvPr id="4" name="Rounded Rectangle 3"/>
          <p:cNvSpPr/>
          <p:nvPr/>
        </p:nvSpPr>
        <p:spPr>
          <a:xfrm>
            <a:off x="2576945" y="2094807"/>
            <a:ext cx="6866313" cy="37810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solidFill>
                  <a:schemeClr val="tx1"/>
                </a:solidFill>
              </a:rPr>
              <a:t>Keasaman dan pH Susu :  susu segar mempunyai sifat ampoter, artinya  dapat bersifat asam dan basa sekaligus.   Jika diberi kertas lakmus biru, maka warnanya akan menjadi merah, sebaliknya jika diberi kertas lakmus  merah warnanya  akan berubah menjadi biru. </a:t>
            </a:r>
          </a:p>
        </p:txBody>
      </p:sp>
    </p:spTree>
    <p:extLst>
      <p:ext uri="{BB962C8B-B14F-4D97-AF65-F5344CB8AC3E}">
        <p14:creationId xmlns:p14="http://schemas.microsoft.com/office/powerpoint/2010/main" val="1167897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Rounded Rectangle 3"/>
          <p:cNvSpPr/>
          <p:nvPr/>
        </p:nvSpPr>
        <p:spPr>
          <a:xfrm>
            <a:off x="1295401" y="1180407"/>
            <a:ext cx="4889268" cy="224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t>Potensial  ion hydrogen (pH) susu  segar  terletak antara 6.5 –  6.7.  Jika dititrasi dengan alkali dan kataliasator penolptalin, total asam dalam susu diketahui hanya 0.10 – 0.26 %  saja. Sebagian besar asam yang ada dalam susu adalah asam laktat</a:t>
            </a:r>
          </a:p>
        </p:txBody>
      </p:sp>
      <p:sp>
        <p:nvSpPr>
          <p:cNvPr id="5" name="Rounded Rectangle 4"/>
          <p:cNvSpPr/>
          <p:nvPr/>
        </p:nvSpPr>
        <p:spPr>
          <a:xfrm>
            <a:off x="6440975" y="1180407"/>
            <a:ext cx="4455622" cy="219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t>Meskipun demikian keasaman susu dapat disebabkan oleh berbagai senyawa yang  bersifat asam seperti senyawa-senyawa pospat komplek, asam sitrat, asam-asam amino dan karbondioksida yang larut dalam susu.</a:t>
            </a:r>
          </a:p>
        </p:txBody>
      </p:sp>
      <p:sp>
        <p:nvSpPr>
          <p:cNvPr id="6" name="Rounded Rectangle 5"/>
          <p:cNvSpPr/>
          <p:nvPr/>
        </p:nvSpPr>
        <p:spPr>
          <a:xfrm>
            <a:off x="3125585" y="3662524"/>
            <a:ext cx="5087390" cy="2040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t>Bila nilai  pH air susu lebih tinggi dari 6,7 biasanya diartikan terkena mastitis dan bila pH dibawah 6,5  menunjukkan  adanya kolostrum ataupun pemburukan bakteri.</a:t>
            </a:r>
          </a:p>
        </p:txBody>
      </p:sp>
    </p:spTree>
    <p:extLst>
      <p:ext uri="{BB962C8B-B14F-4D97-AF65-F5344CB8AC3E}">
        <p14:creationId xmlns:p14="http://schemas.microsoft.com/office/powerpoint/2010/main" val="3974521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2"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4100"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483" name="Oval 3"/>
          <p:cNvSpPr>
            <a:spLocks noChangeArrowheads="1"/>
          </p:cNvSpPr>
          <p:nvPr/>
        </p:nvSpPr>
        <p:spPr bwMode="auto">
          <a:xfrm>
            <a:off x="3962400" y="457200"/>
            <a:ext cx="62484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KOMPOSISI ZAT GZI</a:t>
            </a:r>
            <a:endParaRPr lang="en-US" b="1"/>
          </a:p>
        </p:txBody>
      </p:sp>
      <p:sp>
        <p:nvSpPr>
          <p:cNvPr id="148484" name="Text Box 4"/>
          <p:cNvSpPr txBox="1">
            <a:spLocks noChangeArrowheads="1"/>
          </p:cNvSpPr>
          <p:nvPr/>
        </p:nvSpPr>
        <p:spPr bwMode="auto">
          <a:xfrm>
            <a:off x="2743200" y="1752601"/>
            <a:ext cx="7315200" cy="466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lphaUcPeriod"/>
            </a:pPr>
            <a:r>
              <a:rPr lang="en-US" sz="2800" b="1"/>
              <a:t>MAJOR CONSTITUENTS:</a:t>
            </a:r>
          </a:p>
          <a:p>
            <a:r>
              <a:rPr lang="en-US" b="1"/>
              <a:t>      </a:t>
            </a:r>
            <a:r>
              <a:rPr lang="en-US" sz="2800" b="1"/>
              <a:t>1. AIR					  : 87.25%</a:t>
            </a:r>
          </a:p>
          <a:p>
            <a:r>
              <a:rPr lang="en-US" sz="2800" b="1"/>
              <a:t>      2. BAHAN KERING </a:t>
            </a:r>
          </a:p>
          <a:p>
            <a:r>
              <a:rPr lang="en-US" sz="2800" b="1"/>
              <a:t>          (TOTAL SOLID)                        : 12.75%</a:t>
            </a:r>
          </a:p>
          <a:p>
            <a:r>
              <a:rPr lang="en-US" sz="2800" b="1"/>
              <a:t>           a. LEMAK                   : 3.80%</a:t>
            </a:r>
          </a:p>
          <a:p>
            <a:r>
              <a:rPr lang="en-US" sz="2800" b="1"/>
              <a:t>           b. PROTEIN                : 3.50%</a:t>
            </a:r>
          </a:p>
          <a:p>
            <a:r>
              <a:rPr lang="en-US" sz="2800" b="1"/>
              <a:t>           c. GULA (LAKTOSA): 4.80%</a:t>
            </a:r>
          </a:p>
          <a:p>
            <a:r>
              <a:rPr lang="en-US" sz="2800" b="1"/>
              <a:t>           d. ASH (MINERAL)   : 0.65%</a:t>
            </a:r>
          </a:p>
          <a:p>
            <a:r>
              <a:rPr lang="en-US" sz="2800" b="1"/>
              <a:t> </a:t>
            </a:r>
          </a:p>
          <a:p>
            <a:r>
              <a:rPr lang="en-US" b="1"/>
              <a:t>	</a:t>
            </a:r>
          </a:p>
          <a:p>
            <a:endParaRPr lang="en-US" b="1"/>
          </a:p>
        </p:txBody>
      </p:sp>
      <p:sp>
        <p:nvSpPr>
          <p:cNvPr id="148485" name="Text Box 5"/>
          <p:cNvSpPr txBox="1">
            <a:spLocks noChangeArrowheads="1"/>
          </p:cNvSpPr>
          <p:nvPr/>
        </p:nvSpPr>
        <p:spPr bwMode="auto">
          <a:xfrm>
            <a:off x="5410200" y="4335463"/>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Tree>
    <p:extLst>
      <p:ext uri="{BB962C8B-B14F-4D97-AF65-F5344CB8AC3E}">
        <p14:creationId xmlns:p14="http://schemas.microsoft.com/office/powerpoint/2010/main" val="84909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6"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5124"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9507" name="Oval 3"/>
          <p:cNvSpPr>
            <a:spLocks noChangeArrowheads="1"/>
          </p:cNvSpPr>
          <p:nvPr/>
        </p:nvSpPr>
        <p:spPr bwMode="auto">
          <a:xfrm>
            <a:off x="3962400" y="457200"/>
            <a:ext cx="62484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KOMPOSISI ZAT GIZI</a:t>
            </a:r>
            <a:endParaRPr lang="en-US" b="1"/>
          </a:p>
        </p:txBody>
      </p:sp>
      <p:sp>
        <p:nvSpPr>
          <p:cNvPr id="149508" name="Text Box 4"/>
          <p:cNvSpPr txBox="1">
            <a:spLocks noChangeArrowheads="1"/>
          </p:cNvSpPr>
          <p:nvPr/>
        </p:nvSpPr>
        <p:spPr bwMode="auto">
          <a:xfrm>
            <a:off x="2743200" y="1752600"/>
            <a:ext cx="73152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B. MINOR CONSTITUENTS:</a:t>
            </a:r>
          </a:p>
          <a:p>
            <a:r>
              <a:rPr lang="en-US" sz="2800" b="1"/>
              <a:t>     </a:t>
            </a:r>
            <a:r>
              <a:rPr lang="en-US" b="1"/>
              <a:t>1. CAROTEN, PENYEBAB WARNA KUNING</a:t>
            </a:r>
          </a:p>
          <a:p>
            <a:r>
              <a:rPr lang="en-US" b="1"/>
              <a:t>      2. PHOSPHOLIPIDS: </a:t>
            </a:r>
          </a:p>
          <a:p>
            <a:r>
              <a:rPr lang="en-US" b="1"/>
              <a:t>          LECHITIN, YAKNI ZAT SEPERTI LEMAK </a:t>
            </a:r>
          </a:p>
          <a:p>
            <a:r>
              <a:rPr lang="en-US" b="1"/>
              <a:t>          YG MENGANDUNG NITROGEN DAN </a:t>
            </a:r>
          </a:p>
          <a:p>
            <a:r>
              <a:rPr lang="en-US" b="1"/>
              <a:t>          PHOSFOR.</a:t>
            </a:r>
            <a:endParaRPr lang="en-US" sz="2800" b="1"/>
          </a:p>
          <a:p>
            <a:r>
              <a:rPr lang="en-US" b="1"/>
              <a:t>	    BILA SUSU DIPISAHKAN MAKA LECHITIN </a:t>
            </a:r>
          </a:p>
          <a:p>
            <a:r>
              <a:rPr lang="en-US" b="1"/>
              <a:t>          TERDAPAT PADA KRIM (0.03%-0.05%)</a:t>
            </a:r>
          </a:p>
          <a:p>
            <a:r>
              <a:rPr lang="en-US" b="1"/>
              <a:t>          - DEKOMPOSISI DARI LECHITIN </a:t>
            </a:r>
          </a:p>
          <a:p>
            <a:r>
              <a:rPr lang="en-US" b="1"/>
              <a:t>            MENYEBABKAN TERBENTUK  TMA  YG </a:t>
            </a:r>
          </a:p>
          <a:p>
            <a:r>
              <a:rPr lang="en-US" b="1"/>
              <a:t>            DAPAT MENGHASILKAN BAU SEPERTI  </a:t>
            </a:r>
          </a:p>
          <a:p>
            <a:r>
              <a:rPr lang="en-US" b="1"/>
              <a:t>            IKAN</a:t>
            </a:r>
          </a:p>
        </p:txBody>
      </p:sp>
      <p:sp>
        <p:nvSpPr>
          <p:cNvPr id="149509" name="Text Box 5"/>
          <p:cNvSpPr txBox="1">
            <a:spLocks noChangeArrowheads="1"/>
          </p:cNvSpPr>
          <p:nvPr/>
        </p:nvSpPr>
        <p:spPr bwMode="auto">
          <a:xfrm>
            <a:off x="5410200" y="4335463"/>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Tree>
    <p:extLst>
      <p:ext uri="{BB962C8B-B14F-4D97-AF65-F5344CB8AC3E}">
        <p14:creationId xmlns:p14="http://schemas.microsoft.com/office/powerpoint/2010/main" val="2057651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6148"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6915" name="Oval 3"/>
          <p:cNvSpPr>
            <a:spLocks noChangeArrowheads="1"/>
          </p:cNvSpPr>
          <p:nvPr/>
        </p:nvSpPr>
        <p:spPr bwMode="auto">
          <a:xfrm>
            <a:off x="3962400" y="457200"/>
            <a:ext cx="62484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KOMPOSISI ZAT GIZI</a:t>
            </a:r>
            <a:endParaRPr lang="en-US" b="1"/>
          </a:p>
        </p:txBody>
      </p:sp>
      <p:sp>
        <p:nvSpPr>
          <p:cNvPr id="166916" name="Text Box 4"/>
          <p:cNvSpPr txBox="1">
            <a:spLocks noChangeArrowheads="1"/>
          </p:cNvSpPr>
          <p:nvPr/>
        </p:nvSpPr>
        <p:spPr bwMode="auto">
          <a:xfrm>
            <a:off x="2743200" y="1752601"/>
            <a:ext cx="7315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B. MINOR CONSTITUENTS:</a:t>
            </a:r>
          </a:p>
          <a:p>
            <a:r>
              <a:rPr lang="en-US" sz="2800" b="1"/>
              <a:t>     </a:t>
            </a:r>
            <a:r>
              <a:rPr lang="en-US" b="1"/>
              <a:t>3. KOLESTEROL: 105 – 176 PPM</a:t>
            </a:r>
          </a:p>
          <a:p>
            <a:r>
              <a:rPr lang="en-US" b="1"/>
              <a:t>      4. ENZYM: GALAKTASE (ENZIM </a:t>
            </a:r>
          </a:p>
          <a:p>
            <a:r>
              <a:rPr lang="en-US" b="1"/>
              <a:t>                           PROTEOLITIK), LIPASE DAN </a:t>
            </a:r>
          </a:p>
          <a:p>
            <a:r>
              <a:rPr lang="en-US" b="1"/>
              <a:t>                           KATALASE</a:t>
            </a:r>
          </a:p>
          <a:p>
            <a:r>
              <a:rPr lang="en-US" b="1"/>
              <a:t>      5. VITAMIN: A, B1, B2, NIACIN, B6, ASAM </a:t>
            </a:r>
          </a:p>
          <a:p>
            <a:r>
              <a:rPr lang="en-US" b="1"/>
              <a:t>                               PANTOTENAT, C, D, E, DAN K</a:t>
            </a:r>
          </a:p>
        </p:txBody>
      </p:sp>
      <p:sp>
        <p:nvSpPr>
          <p:cNvPr id="166917" name="Text Box 5"/>
          <p:cNvSpPr txBox="1">
            <a:spLocks noChangeArrowheads="1"/>
          </p:cNvSpPr>
          <p:nvPr/>
        </p:nvSpPr>
        <p:spPr bwMode="auto">
          <a:xfrm>
            <a:off x="5410200" y="4335463"/>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Tree>
    <p:extLst>
      <p:ext uri="{BB962C8B-B14F-4D97-AF65-F5344CB8AC3E}">
        <p14:creationId xmlns:p14="http://schemas.microsoft.com/office/powerpoint/2010/main" val="309267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7172"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9987" name="Oval 3"/>
          <p:cNvSpPr>
            <a:spLocks noChangeArrowheads="1"/>
          </p:cNvSpPr>
          <p:nvPr/>
        </p:nvSpPr>
        <p:spPr bwMode="auto">
          <a:xfrm>
            <a:off x="3962400" y="457200"/>
            <a:ext cx="62484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KOMPOSISI ZAT GIZI BERBAGAI SUSU</a:t>
            </a:r>
          </a:p>
        </p:txBody>
      </p:sp>
      <p:sp>
        <p:nvSpPr>
          <p:cNvPr id="169988" name="Text Box 4"/>
          <p:cNvSpPr txBox="1">
            <a:spLocks noChangeArrowheads="1"/>
          </p:cNvSpPr>
          <p:nvPr/>
        </p:nvSpPr>
        <p:spPr bwMode="auto">
          <a:xfrm>
            <a:off x="2743200" y="1752601"/>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 </a:t>
            </a:r>
            <a:endParaRPr lang="en-US" b="1"/>
          </a:p>
        </p:txBody>
      </p:sp>
      <p:sp>
        <p:nvSpPr>
          <p:cNvPr id="169989" name="Text Box 5"/>
          <p:cNvSpPr txBox="1">
            <a:spLocks noChangeArrowheads="1"/>
          </p:cNvSpPr>
          <p:nvPr/>
        </p:nvSpPr>
        <p:spPr bwMode="auto">
          <a:xfrm>
            <a:off x="5410200" y="4335463"/>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graphicFrame>
        <p:nvGraphicFramePr>
          <p:cNvPr id="170094" name="Group 110"/>
          <p:cNvGraphicFramePr>
            <a:graphicFrameLocks noGrp="1"/>
          </p:cNvGraphicFramePr>
          <p:nvPr/>
        </p:nvGraphicFramePr>
        <p:xfrm>
          <a:off x="3048000" y="1981201"/>
          <a:ext cx="7086600" cy="3879027"/>
        </p:xfrm>
        <a:graphic>
          <a:graphicData uri="http://schemas.openxmlformats.org/drawingml/2006/table">
            <a:tbl>
              <a:tblPr/>
              <a:tblGrid>
                <a:gridCol w="1447800"/>
                <a:gridCol w="914400"/>
                <a:gridCol w="990600"/>
                <a:gridCol w="990600"/>
                <a:gridCol w="1066800"/>
                <a:gridCol w="914400"/>
                <a:gridCol w="762000"/>
              </a:tblGrid>
              <a:tr h="496888">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KONSTITUEN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SAPI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KAMBING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DOMBA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UNTA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KER</a:t>
                      </a:r>
                    </a:p>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BAU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ASI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Air (g)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87.7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88.9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88.8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88.2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Energi (g)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Prot. (g)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Fat (g)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Lakto (g)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Ca (g)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2519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0"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8196"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531" name="Oval 3"/>
          <p:cNvSpPr>
            <a:spLocks noChangeArrowheads="1"/>
          </p:cNvSpPr>
          <p:nvPr/>
        </p:nvSpPr>
        <p:spPr bwMode="auto">
          <a:xfrm>
            <a:off x="3962400" y="457200"/>
            <a:ext cx="62484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LEMAK</a:t>
            </a:r>
            <a:endParaRPr lang="en-US" b="1"/>
          </a:p>
        </p:txBody>
      </p:sp>
      <p:sp>
        <p:nvSpPr>
          <p:cNvPr id="150532" name="Text Box 4"/>
          <p:cNvSpPr txBox="1">
            <a:spLocks noChangeArrowheads="1"/>
          </p:cNvSpPr>
          <p:nvPr/>
        </p:nvSpPr>
        <p:spPr bwMode="auto">
          <a:xfrm>
            <a:off x="2743200" y="1752601"/>
            <a:ext cx="73152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sz="2800" b="1"/>
              <a:t>Bervariasi: 3.5 – 5.0, jarang &lt; 2.5 atau &gt; 6.0</a:t>
            </a:r>
          </a:p>
          <a:p>
            <a:pPr>
              <a:buFontTx/>
              <a:buChar char="-"/>
            </a:pPr>
            <a:r>
              <a:rPr lang="en-US" b="1"/>
              <a:t>Lemak yg dipisahkan dari susu disebut KRIM</a:t>
            </a:r>
          </a:p>
          <a:p>
            <a:pPr>
              <a:buFontTx/>
              <a:buChar char="-"/>
            </a:pPr>
            <a:r>
              <a:rPr lang="en-US" b="1"/>
              <a:t>Krim (table use) mengandung lemak susu 18-25%</a:t>
            </a:r>
          </a:p>
          <a:p>
            <a:pPr>
              <a:buFontTx/>
              <a:buChar char="-"/>
            </a:pPr>
            <a:r>
              <a:rPr lang="en-US" b="1"/>
              <a:t>Krim dipadatkan jadi BUTTER (lemak 80-85%)</a:t>
            </a:r>
          </a:p>
          <a:p>
            <a:pPr>
              <a:buFontTx/>
              <a:buChar char="-"/>
            </a:pPr>
            <a:r>
              <a:rPr lang="en-US" b="1"/>
              <a:t>Butter oil atau dry butter mengandung 98 -99.5% lemak susu</a:t>
            </a:r>
          </a:p>
          <a:p>
            <a:pPr>
              <a:buFontTx/>
              <a:buChar char="-"/>
            </a:pPr>
            <a:r>
              <a:rPr lang="en-US" b="1"/>
              <a:t>Keju: 30 - 40% lemak</a:t>
            </a:r>
          </a:p>
          <a:p>
            <a:pPr>
              <a:buFontTx/>
              <a:buChar char="-"/>
            </a:pPr>
            <a:r>
              <a:rPr lang="en-US" b="1"/>
              <a:t>Eskrim : 8 – 20% lemak</a:t>
            </a:r>
          </a:p>
          <a:p>
            <a:pPr>
              <a:buFontTx/>
              <a:buChar char="-"/>
            </a:pPr>
            <a:r>
              <a:rPr lang="en-US" b="1"/>
              <a:t>Susu evaporasi: 8% lemak</a:t>
            </a:r>
          </a:p>
          <a:p>
            <a:pPr>
              <a:buFontTx/>
              <a:buChar char="-"/>
            </a:pPr>
            <a:r>
              <a:rPr lang="en-US" b="1"/>
              <a:t>Tepung susu (dry whole milk): 26% lemak</a:t>
            </a:r>
          </a:p>
          <a:p>
            <a:pPr>
              <a:buFontTx/>
              <a:buChar char="-"/>
            </a:pPr>
            <a:r>
              <a:rPr lang="en-US" b="1"/>
              <a:t>Lemak dlm susu merupakan GLOBULA yaitu emulsi O/W yg dapat dilihat dengan mikroskop   </a:t>
            </a:r>
          </a:p>
        </p:txBody>
      </p:sp>
      <p:sp>
        <p:nvSpPr>
          <p:cNvPr id="150533" name="Text Box 5"/>
          <p:cNvSpPr txBox="1">
            <a:spLocks noChangeArrowheads="1"/>
          </p:cNvSpPr>
          <p:nvPr/>
        </p:nvSpPr>
        <p:spPr bwMode="auto">
          <a:xfrm>
            <a:off x="5410200" y="4335463"/>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Tree>
    <p:extLst>
      <p:ext uri="{BB962C8B-B14F-4D97-AF65-F5344CB8AC3E}">
        <p14:creationId xmlns:p14="http://schemas.microsoft.com/office/powerpoint/2010/main" val="3266699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4"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9220" name="Clip" r:id="rId4" imgW="1187640" imgH="1114200" progId="MS_ClipArt_Gallery.2">
                  <p:embed/>
                </p:oleObj>
              </mc:Choice>
              <mc:Fallback>
                <p:oleObj name="Clip" r:id="rId4" imgW="1187640" imgH="1114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1555" name="Oval 3"/>
          <p:cNvSpPr>
            <a:spLocks noChangeArrowheads="1"/>
          </p:cNvSpPr>
          <p:nvPr/>
        </p:nvSpPr>
        <p:spPr bwMode="auto">
          <a:xfrm>
            <a:off x="3962400" y="457200"/>
            <a:ext cx="62484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LEMAK</a:t>
            </a:r>
            <a:endParaRPr lang="en-US" b="1"/>
          </a:p>
        </p:txBody>
      </p:sp>
      <p:sp>
        <p:nvSpPr>
          <p:cNvPr id="151556" name="Text Box 4"/>
          <p:cNvSpPr txBox="1">
            <a:spLocks noChangeArrowheads="1"/>
          </p:cNvSpPr>
          <p:nvPr/>
        </p:nvSpPr>
        <p:spPr bwMode="auto">
          <a:xfrm>
            <a:off x="2743200" y="1752601"/>
            <a:ext cx="7315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b="1"/>
              <a:t>- Lapisan yang ada disekeliling globula lemak disusun </a:t>
            </a:r>
          </a:p>
          <a:p>
            <a:r>
              <a:rPr lang="en-US" b="1"/>
              <a:t>   oleh protein tertentu dan lecithin (jumlah sedikit)</a:t>
            </a:r>
          </a:p>
          <a:p>
            <a:endParaRPr lang="en-US" b="1"/>
          </a:p>
          <a:p>
            <a:r>
              <a:rPr lang="en-US" b="1"/>
              <a:t>- Ukuran globula: 1 tetes lemak = 100 juta globula dan </a:t>
            </a:r>
          </a:p>
          <a:p>
            <a:r>
              <a:rPr lang="en-US" b="1"/>
              <a:t>   dipengaruhi :</a:t>
            </a:r>
          </a:p>
          <a:p>
            <a:endParaRPr lang="en-US" b="1"/>
          </a:p>
          <a:p>
            <a:r>
              <a:rPr lang="en-US" b="1"/>
              <a:t>   1. jenis sapi: Jersey dan Guersey lebih besar dari </a:t>
            </a:r>
          </a:p>
          <a:p>
            <a:r>
              <a:rPr lang="en-US" b="1"/>
              <a:t>                         Holstein dan Ayrshire</a:t>
            </a:r>
          </a:p>
          <a:p>
            <a:endParaRPr lang="en-US" b="1"/>
          </a:p>
          <a:p>
            <a:r>
              <a:rPr lang="en-US" b="1"/>
              <a:t>   2. periode laktasi: pertama laktasi besar dan </a:t>
            </a:r>
          </a:p>
          <a:p>
            <a:r>
              <a:rPr lang="en-US" b="1"/>
              <a:t>                                   seterusnya kecil</a:t>
            </a:r>
          </a:p>
          <a:p>
            <a:r>
              <a:rPr lang="en-US" b="1"/>
              <a:t>*Rata-rata kolesterol: 14 mg/100 g   </a:t>
            </a:r>
          </a:p>
        </p:txBody>
      </p:sp>
      <p:sp>
        <p:nvSpPr>
          <p:cNvPr id="151557" name="Text Box 5"/>
          <p:cNvSpPr txBox="1">
            <a:spLocks noChangeArrowheads="1"/>
          </p:cNvSpPr>
          <p:nvPr/>
        </p:nvSpPr>
        <p:spPr bwMode="auto">
          <a:xfrm>
            <a:off x="5410200" y="4335463"/>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Tree>
    <p:extLst>
      <p:ext uri="{BB962C8B-B14F-4D97-AF65-F5344CB8AC3E}">
        <p14:creationId xmlns:p14="http://schemas.microsoft.com/office/powerpoint/2010/main" val="3304799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66"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19459"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67"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PENANGANAN SUSU</a:t>
            </a:r>
            <a:endParaRPr lang="en-US"/>
          </a:p>
        </p:txBody>
      </p:sp>
      <p:sp>
        <p:nvSpPr>
          <p:cNvPr id="164868"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en-US" sz="2800" b="1"/>
              <a:t>PENDINGINAN : 4</a:t>
            </a:r>
            <a:r>
              <a:rPr lang="en-US" sz="2800" b="1" baseline="30000"/>
              <a:t>0</a:t>
            </a:r>
            <a:r>
              <a:rPr lang="en-US" sz="2800" b="1"/>
              <a:t> C</a:t>
            </a:r>
          </a:p>
          <a:p>
            <a:endParaRPr lang="en-US" sz="2800" b="1"/>
          </a:p>
          <a:p>
            <a:r>
              <a:rPr lang="en-US" sz="2800" b="1"/>
              <a:t>2.  HOLDING METHOD: 65</a:t>
            </a:r>
            <a:r>
              <a:rPr lang="en-US" sz="2800" b="1" baseline="30000"/>
              <a:t>0</a:t>
            </a:r>
            <a:r>
              <a:rPr lang="en-US" sz="2800" b="1"/>
              <a:t> – 66</a:t>
            </a:r>
            <a:r>
              <a:rPr lang="en-US" sz="2800" b="1" baseline="30000"/>
              <a:t>0</a:t>
            </a:r>
            <a:r>
              <a:rPr lang="en-US" sz="2800" b="1"/>
              <a:t>C, 30 menit</a:t>
            </a:r>
          </a:p>
          <a:p>
            <a:endParaRPr lang="en-US" sz="2800" b="1"/>
          </a:p>
          <a:p>
            <a:r>
              <a:rPr lang="en-US" sz="2800" b="1"/>
              <a:t>3.  HTST: 72</a:t>
            </a:r>
            <a:r>
              <a:rPr lang="en-US" sz="2800" b="1" baseline="30000"/>
              <a:t>0</a:t>
            </a:r>
            <a:r>
              <a:rPr lang="en-US" sz="2800" b="1"/>
              <a:t> C, 15 detik</a:t>
            </a:r>
          </a:p>
          <a:p>
            <a:endParaRPr lang="en-US" sz="2800" b="1"/>
          </a:p>
          <a:p>
            <a:r>
              <a:rPr lang="en-US" sz="2800" b="1"/>
              <a:t>4.  UHT  : 140</a:t>
            </a:r>
            <a:r>
              <a:rPr lang="en-US" sz="2800" b="1" baseline="30000"/>
              <a:t>0</a:t>
            </a:r>
            <a:r>
              <a:rPr lang="en-US" sz="2800" b="1"/>
              <a:t> – 150</a:t>
            </a:r>
            <a:r>
              <a:rPr lang="en-US" sz="2800" b="1" baseline="30000"/>
              <a:t>0</a:t>
            </a:r>
            <a:r>
              <a:rPr lang="en-US" sz="2800" b="1"/>
              <a:t>C, 1 – 2 detik</a:t>
            </a:r>
          </a:p>
        </p:txBody>
      </p:sp>
    </p:spTree>
    <p:extLst>
      <p:ext uri="{BB962C8B-B14F-4D97-AF65-F5344CB8AC3E}">
        <p14:creationId xmlns:p14="http://schemas.microsoft.com/office/powerpoint/2010/main" val="1069169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SIFAT FISIK, KIMIA DAN</a:t>
            </a:r>
            <a:br>
              <a:rPr lang="en-US" b="1" dirty="0"/>
            </a:br>
            <a:r>
              <a:rPr lang="en-US" b="1" dirty="0"/>
              <a:t> MUTU SUSU</a:t>
            </a:r>
            <a:br>
              <a:rPr lang="en-US" b="1" dirty="0"/>
            </a:b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17987" y="1792786"/>
            <a:ext cx="2750311" cy="2762589"/>
          </a:xfrm>
        </p:spPr>
      </p:pic>
      <p:sp>
        <p:nvSpPr>
          <p:cNvPr id="5" name="Left Arrow 4"/>
          <p:cNvSpPr/>
          <p:nvPr/>
        </p:nvSpPr>
        <p:spPr>
          <a:xfrm>
            <a:off x="7946967" y="2660073"/>
            <a:ext cx="698269" cy="13466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2802958" y="2269375"/>
            <a:ext cx="4871258" cy="3233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a:t> susu merupakan media yang baik sekali bagi pertumbuhan mikrobia sehingga apabila penanganannya tidak  baik akan dapat menimbulkan penyakit yang berbahaya (“zoonosis”).</a:t>
            </a:r>
          </a:p>
        </p:txBody>
      </p:sp>
    </p:spTree>
    <p:extLst>
      <p:ext uri="{BB962C8B-B14F-4D97-AF65-F5344CB8AC3E}">
        <p14:creationId xmlns:p14="http://schemas.microsoft.com/office/powerpoint/2010/main" val="2504013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890"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20483"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891"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PENYAKIT DITULARKAN DARI SUSU</a:t>
            </a:r>
          </a:p>
        </p:txBody>
      </p:sp>
      <p:sp>
        <p:nvSpPr>
          <p:cNvPr id="165892"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en-US" sz="2800" b="1"/>
              <a:t>ABORSI : </a:t>
            </a:r>
            <a:r>
              <a:rPr lang="en-US" sz="2800" b="1" i="1"/>
              <a:t>Brucella abortus</a:t>
            </a:r>
          </a:p>
          <a:p>
            <a:r>
              <a:rPr lang="en-US" sz="2800" b="1"/>
              <a:t>      Gejala: a. demam berselang-seling</a:t>
            </a:r>
          </a:p>
          <a:p>
            <a:r>
              <a:rPr lang="en-US" sz="2800" b="1"/>
              <a:t>                    b. banyak keringat </a:t>
            </a:r>
          </a:p>
          <a:p>
            <a:r>
              <a:rPr lang="en-US" sz="2800" b="1"/>
              <a:t>                    c. sakit kepala</a:t>
            </a:r>
          </a:p>
          <a:p>
            <a:r>
              <a:rPr lang="en-US" sz="2800" b="1"/>
              <a:t>                    d. badan sakit semua</a:t>
            </a:r>
          </a:p>
          <a:p>
            <a:r>
              <a:rPr lang="en-US" sz="2800" b="1"/>
              <a:t>  </a:t>
            </a:r>
          </a:p>
          <a:p>
            <a:pPr>
              <a:buFontTx/>
              <a:buAutoNum type="arabicPeriod" startAt="2"/>
            </a:pPr>
            <a:r>
              <a:rPr lang="en-US" sz="2800" b="1"/>
              <a:t>LEPOTOSPIROSIS: </a:t>
            </a:r>
            <a:r>
              <a:rPr lang="en-US" sz="2800" b="1" i="1"/>
              <a:t>Leptospira</a:t>
            </a:r>
          </a:p>
          <a:p>
            <a:r>
              <a:rPr lang="en-US" sz="2800" b="1" i="1"/>
              <a:t>     Gejala: influenza dan gejala-gejala jenis typoid</a:t>
            </a:r>
          </a:p>
          <a:p>
            <a:endParaRPr lang="en-US" sz="2800" b="1" i="1"/>
          </a:p>
          <a:p>
            <a:endParaRPr lang="en-US" sz="2800" b="1"/>
          </a:p>
          <a:p>
            <a:endParaRPr lang="en-US" sz="2800" b="1" i="1"/>
          </a:p>
        </p:txBody>
      </p:sp>
    </p:spTree>
    <p:extLst>
      <p:ext uri="{BB962C8B-B14F-4D97-AF65-F5344CB8AC3E}">
        <p14:creationId xmlns:p14="http://schemas.microsoft.com/office/powerpoint/2010/main" val="1745680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10"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21507"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11"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PENYAKIT DITULARKAN DARI SUSU</a:t>
            </a:r>
          </a:p>
        </p:txBody>
      </p:sp>
      <p:sp>
        <p:nvSpPr>
          <p:cNvPr id="171012"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3. TBC: </a:t>
            </a:r>
            <a:r>
              <a:rPr lang="en-US" sz="2800" b="1" i="1"/>
              <a:t>Mycobacterium bovis</a:t>
            </a:r>
          </a:p>
          <a:p>
            <a:endParaRPr lang="en-US" sz="2800" b="1"/>
          </a:p>
          <a:p>
            <a:pPr>
              <a:buFontTx/>
              <a:buAutoNum type="arabicPeriod" startAt="4"/>
            </a:pPr>
            <a:r>
              <a:rPr lang="en-US" sz="2800" b="1"/>
              <a:t>DEMAM Q (Q-FEVER): </a:t>
            </a:r>
            <a:r>
              <a:rPr lang="en-US" sz="2800" b="1" i="1"/>
              <a:t>Coxiella burnetti</a:t>
            </a:r>
          </a:p>
          <a:p>
            <a:r>
              <a:rPr lang="en-US" sz="2800" b="1" i="1"/>
              <a:t>     </a:t>
            </a:r>
            <a:r>
              <a:rPr lang="en-US" sz="2800" b="1"/>
              <a:t>- ditularkan melalui udara</a:t>
            </a:r>
          </a:p>
          <a:p>
            <a:r>
              <a:rPr lang="en-US" sz="2800" b="1"/>
              <a:t>     - penyakit seperti radang paru-paru </a:t>
            </a:r>
          </a:p>
          <a:p>
            <a:r>
              <a:rPr lang="en-US" sz="2800" b="1"/>
              <a:t>       (pneumonia)</a:t>
            </a:r>
          </a:p>
          <a:p>
            <a:endParaRPr lang="en-US" sz="2800" b="1"/>
          </a:p>
          <a:p>
            <a:r>
              <a:rPr lang="en-US" sz="2800" b="1"/>
              <a:t>Dengan Pasteurisasi mikroba patogen pada </a:t>
            </a:r>
          </a:p>
          <a:p>
            <a:r>
              <a:rPr lang="en-US" sz="2800" b="1"/>
              <a:t>Susu dapat dihilangkan.</a:t>
            </a:r>
            <a:endParaRPr lang="en-US" sz="2800" b="1" i="1"/>
          </a:p>
          <a:p>
            <a:r>
              <a:rPr lang="en-US" sz="2800" b="1" i="1"/>
              <a:t>Pada tepung susu dapat ditemukan: </a:t>
            </a:r>
          </a:p>
          <a:p>
            <a:r>
              <a:rPr lang="en-US" sz="2800" b="1" i="1"/>
              <a:t>Spora Bacillus cereus</a:t>
            </a:r>
          </a:p>
        </p:txBody>
      </p:sp>
    </p:spTree>
    <p:extLst>
      <p:ext uri="{BB962C8B-B14F-4D97-AF65-F5344CB8AC3E}">
        <p14:creationId xmlns:p14="http://schemas.microsoft.com/office/powerpoint/2010/main" val="2695929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2"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22531"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23"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PENENTUAN MUTU SUSU</a:t>
            </a:r>
            <a:endParaRPr lang="en-US"/>
          </a:p>
        </p:txBody>
      </p:sp>
      <p:sp>
        <p:nvSpPr>
          <p:cNvPr id="158724"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en-US" b="1"/>
              <a:t>UJI ALKOHOL</a:t>
            </a:r>
          </a:p>
          <a:p>
            <a:r>
              <a:rPr lang="en-US" b="1"/>
              <a:t>     - campurkan sejumlah yg sama susu segar &amp; ethanol </a:t>
            </a:r>
          </a:p>
          <a:p>
            <a:r>
              <a:rPr lang="en-US" b="1"/>
              <a:t>       68% dalam test tube</a:t>
            </a:r>
          </a:p>
          <a:p>
            <a:r>
              <a:rPr lang="en-US" b="1"/>
              <a:t>     - kocok dan amati apakah ada koagulasi atau tidak </a:t>
            </a:r>
          </a:p>
          <a:p>
            <a:r>
              <a:rPr lang="en-US" b="1"/>
              <a:t>     - contoh yg baik tidak ada koagulasi</a:t>
            </a:r>
          </a:p>
          <a:p>
            <a:r>
              <a:rPr lang="en-US" b="1"/>
              <a:t>2. UJI FORMALIN</a:t>
            </a:r>
          </a:p>
          <a:p>
            <a:r>
              <a:rPr lang="en-US" b="1"/>
              <a:t>     - isi tabung reaksi dgn 5 ml H2SO4 pekat dan</a:t>
            </a:r>
          </a:p>
          <a:p>
            <a:r>
              <a:rPr lang="en-US" b="1"/>
              <a:t>       ditambahkan 2 tetes larutan FeCl3 10%</a:t>
            </a:r>
          </a:p>
          <a:p>
            <a:r>
              <a:rPr lang="en-US" b="1"/>
              <a:t>     - melalui dinding tabung tuangkan perlahan-lahan</a:t>
            </a:r>
          </a:p>
          <a:p>
            <a:r>
              <a:rPr lang="en-US" b="1"/>
              <a:t>       5 ml susu segar</a:t>
            </a:r>
          </a:p>
          <a:p>
            <a:r>
              <a:rPr lang="en-US" b="1"/>
              <a:t>     - lapisan pemisah antara asam dan contoh susu ter-</a:t>
            </a:r>
          </a:p>
          <a:p>
            <a:r>
              <a:rPr lang="en-US" b="1"/>
              <a:t>       bentuk warna merah lembayung, formalin positif</a:t>
            </a:r>
          </a:p>
        </p:txBody>
      </p:sp>
    </p:spTree>
    <p:extLst>
      <p:ext uri="{BB962C8B-B14F-4D97-AF65-F5344CB8AC3E}">
        <p14:creationId xmlns:p14="http://schemas.microsoft.com/office/powerpoint/2010/main" val="1760923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6"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23555"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47"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PENENTUAN MUTU SUSU</a:t>
            </a:r>
            <a:endParaRPr lang="en-US"/>
          </a:p>
        </p:txBody>
      </p:sp>
      <p:sp>
        <p:nvSpPr>
          <p:cNvPr id="159748"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b="1"/>
              <a:t>3.  UJI BERAT JENIS</a:t>
            </a:r>
          </a:p>
          <a:p>
            <a:r>
              <a:rPr lang="en-US" b="1"/>
              <a:t>     - masukkan susu segar kedalam gelas ukur 1000 ml</a:t>
            </a:r>
          </a:p>
          <a:p>
            <a:r>
              <a:rPr lang="en-US" b="1"/>
              <a:t>     - masukkan HYDROMETER  </a:t>
            </a:r>
          </a:p>
          <a:p>
            <a:r>
              <a:rPr lang="en-US" b="1"/>
              <a:t>     - baca skala yang ditunjukkan</a:t>
            </a:r>
          </a:p>
          <a:p>
            <a:r>
              <a:rPr lang="en-US" b="1"/>
              <a:t>     - Bj susu normal: 1.027 – 1.032</a:t>
            </a:r>
          </a:p>
          <a:p>
            <a:endParaRPr lang="en-US" b="1"/>
          </a:p>
          <a:p>
            <a:r>
              <a:rPr lang="en-US" b="1"/>
              <a:t>4. UJI GLOBULA</a:t>
            </a:r>
          </a:p>
          <a:p>
            <a:r>
              <a:rPr lang="en-US" b="1"/>
              <a:t>     - 1 tetes susu segar taruh kedalam deck glass</a:t>
            </a:r>
          </a:p>
          <a:p>
            <a:r>
              <a:rPr lang="en-US" b="1"/>
              <a:t>     - amati pada mikroskop pada perbesaran 10 x 10 </a:t>
            </a:r>
          </a:p>
          <a:p>
            <a:r>
              <a:rPr lang="en-US" b="1"/>
              <a:t>       dan 10 x 40</a:t>
            </a:r>
          </a:p>
          <a:p>
            <a:r>
              <a:rPr lang="en-US" b="1"/>
              <a:t>     - globula memiliki bentuk bulat dengan jari-jari sama</a:t>
            </a:r>
          </a:p>
          <a:p>
            <a:r>
              <a:rPr lang="en-US" b="1"/>
              <a:t>       (ukuran &lt; 2 mikron)</a:t>
            </a:r>
          </a:p>
        </p:txBody>
      </p:sp>
    </p:spTree>
    <p:extLst>
      <p:ext uri="{BB962C8B-B14F-4D97-AF65-F5344CB8AC3E}">
        <p14:creationId xmlns:p14="http://schemas.microsoft.com/office/powerpoint/2010/main" val="3672429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962"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24579"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63"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PENENTUAN MUTU SUSU</a:t>
            </a:r>
            <a:endParaRPr lang="en-US"/>
          </a:p>
        </p:txBody>
      </p:sp>
      <p:sp>
        <p:nvSpPr>
          <p:cNvPr id="168964"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b="1" dirty="0"/>
              <a:t>5. UJI AMILUM</a:t>
            </a:r>
          </a:p>
          <a:p>
            <a:r>
              <a:rPr lang="en-US" b="1" dirty="0"/>
              <a:t>     - </a:t>
            </a:r>
            <a:r>
              <a:rPr lang="en-US" b="1" dirty="0" err="1"/>
              <a:t>masukkan</a:t>
            </a:r>
            <a:r>
              <a:rPr lang="en-US" b="1" dirty="0"/>
              <a:t> </a:t>
            </a:r>
            <a:r>
              <a:rPr lang="en-US" b="1" dirty="0" err="1"/>
              <a:t>susu</a:t>
            </a:r>
            <a:r>
              <a:rPr lang="en-US" b="1" dirty="0"/>
              <a:t> </a:t>
            </a:r>
            <a:r>
              <a:rPr lang="en-US" b="1" dirty="0" err="1"/>
              <a:t>segar</a:t>
            </a:r>
            <a:r>
              <a:rPr lang="en-US" b="1" dirty="0"/>
              <a:t> 2 ml </a:t>
            </a:r>
            <a:r>
              <a:rPr lang="en-US" b="1" dirty="0" err="1"/>
              <a:t>kedalam</a:t>
            </a:r>
            <a:r>
              <a:rPr lang="en-US" b="1" dirty="0"/>
              <a:t> </a:t>
            </a:r>
            <a:r>
              <a:rPr lang="en-US" b="1" dirty="0" err="1"/>
              <a:t>tabung</a:t>
            </a:r>
            <a:r>
              <a:rPr lang="en-US" b="1" dirty="0"/>
              <a:t> </a:t>
            </a:r>
            <a:r>
              <a:rPr lang="en-US" b="1" dirty="0" err="1"/>
              <a:t>reaksi</a:t>
            </a:r>
            <a:endParaRPr lang="en-US" b="1" dirty="0"/>
          </a:p>
          <a:p>
            <a:r>
              <a:rPr lang="en-US" b="1" dirty="0"/>
              <a:t>     - </a:t>
            </a:r>
            <a:r>
              <a:rPr lang="en-US" b="1" dirty="0" err="1"/>
              <a:t>tambahkan</a:t>
            </a:r>
            <a:r>
              <a:rPr lang="en-US" b="1" dirty="0"/>
              <a:t> 2 </a:t>
            </a:r>
            <a:r>
              <a:rPr lang="en-US" b="1" dirty="0" err="1"/>
              <a:t>tetes</a:t>
            </a:r>
            <a:r>
              <a:rPr lang="en-US" b="1" dirty="0"/>
              <a:t> </a:t>
            </a:r>
            <a:r>
              <a:rPr lang="en-US" b="1" dirty="0" err="1"/>
              <a:t>larutan</a:t>
            </a:r>
            <a:r>
              <a:rPr lang="en-US" b="1" dirty="0"/>
              <a:t> I</a:t>
            </a:r>
            <a:r>
              <a:rPr lang="en-US" b="1" baseline="-25000" dirty="0"/>
              <a:t>2</a:t>
            </a:r>
            <a:r>
              <a:rPr lang="en-US" b="1" dirty="0"/>
              <a:t> 0.5% </a:t>
            </a:r>
            <a:r>
              <a:rPr lang="en-US" b="1" dirty="0" err="1"/>
              <a:t>dan</a:t>
            </a:r>
            <a:r>
              <a:rPr lang="en-US" b="1" dirty="0"/>
              <a:t> </a:t>
            </a:r>
            <a:r>
              <a:rPr lang="en-US" b="1" dirty="0" err="1"/>
              <a:t>kocok</a:t>
            </a:r>
            <a:r>
              <a:rPr lang="en-US" b="1" dirty="0"/>
              <a:t>  </a:t>
            </a:r>
          </a:p>
          <a:p>
            <a:r>
              <a:rPr lang="en-US" b="1" dirty="0"/>
              <a:t>     - </a:t>
            </a:r>
            <a:r>
              <a:rPr lang="en-US" b="1" dirty="0" err="1"/>
              <a:t>terbentuk</a:t>
            </a:r>
            <a:r>
              <a:rPr lang="en-US" b="1" dirty="0"/>
              <a:t> </a:t>
            </a:r>
            <a:r>
              <a:rPr lang="en-US" b="1" dirty="0" err="1"/>
              <a:t>warna</a:t>
            </a:r>
            <a:r>
              <a:rPr lang="en-US" b="1" dirty="0"/>
              <a:t> </a:t>
            </a:r>
            <a:r>
              <a:rPr lang="en-US" b="1" dirty="0" err="1"/>
              <a:t>biru</a:t>
            </a:r>
            <a:r>
              <a:rPr lang="en-US" b="1" dirty="0"/>
              <a:t>, </a:t>
            </a:r>
            <a:r>
              <a:rPr lang="en-US" b="1" dirty="0" err="1"/>
              <a:t>amilum</a:t>
            </a:r>
            <a:r>
              <a:rPr lang="en-US" b="1" dirty="0"/>
              <a:t> </a:t>
            </a:r>
            <a:r>
              <a:rPr lang="en-US" b="1" dirty="0" err="1"/>
              <a:t>positif</a:t>
            </a:r>
            <a:endParaRPr lang="en-US" b="1" dirty="0"/>
          </a:p>
          <a:p>
            <a:endParaRPr lang="en-US" b="1" dirty="0"/>
          </a:p>
          <a:p>
            <a:r>
              <a:rPr lang="en-US" b="1" dirty="0"/>
              <a:t>6. UJI METYLENE BLUE</a:t>
            </a:r>
          </a:p>
          <a:p>
            <a:r>
              <a:rPr lang="en-US" b="1" dirty="0"/>
              <a:t>     - 1 ml MB 2% </a:t>
            </a:r>
            <a:r>
              <a:rPr lang="en-US" b="1" dirty="0" err="1"/>
              <a:t>masukkan</a:t>
            </a:r>
            <a:r>
              <a:rPr lang="en-US" b="1" dirty="0"/>
              <a:t> </a:t>
            </a:r>
            <a:r>
              <a:rPr lang="en-US" b="1" dirty="0" err="1"/>
              <a:t>kedalam</a:t>
            </a:r>
            <a:r>
              <a:rPr lang="en-US" b="1" dirty="0"/>
              <a:t> </a:t>
            </a:r>
            <a:r>
              <a:rPr lang="en-US" b="1" dirty="0" err="1"/>
              <a:t>testube</a:t>
            </a:r>
            <a:r>
              <a:rPr lang="en-US" b="1" dirty="0"/>
              <a:t> </a:t>
            </a:r>
            <a:r>
              <a:rPr lang="en-US" b="1" dirty="0" err="1"/>
              <a:t>steril</a:t>
            </a:r>
            <a:endParaRPr lang="en-US" b="1" dirty="0"/>
          </a:p>
          <a:p>
            <a:r>
              <a:rPr lang="en-US" b="1" dirty="0"/>
              <a:t>     - </a:t>
            </a:r>
            <a:r>
              <a:rPr lang="en-US" b="1" dirty="0" err="1"/>
              <a:t>tambahkan</a:t>
            </a:r>
            <a:r>
              <a:rPr lang="en-US" b="1" dirty="0"/>
              <a:t> 10 ml </a:t>
            </a:r>
            <a:r>
              <a:rPr lang="en-US" b="1" dirty="0" err="1"/>
              <a:t>susu</a:t>
            </a:r>
            <a:r>
              <a:rPr lang="en-US" b="1" dirty="0"/>
              <a:t> </a:t>
            </a:r>
            <a:r>
              <a:rPr lang="en-US" b="1" dirty="0" err="1"/>
              <a:t>segar</a:t>
            </a:r>
            <a:r>
              <a:rPr lang="en-US" b="1" dirty="0"/>
              <a:t> </a:t>
            </a:r>
            <a:r>
              <a:rPr lang="en-US" b="1" dirty="0" err="1"/>
              <a:t>dan</a:t>
            </a:r>
            <a:r>
              <a:rPr lang="en-US" b="1" dirty="0"/>
              <a:t> </a:t>
            </a:r>
            <a:r>
              <a:rPr lang="en-US" b="1" dirty="0" err="1"/>
              <a:t>kocok</a:t>
            </a:r>
            <a:r>
              <a:rPr lang="en-US" b="1" dirty="0"/>
              <a:t> </a:t>
            </a:r>
          </a:p>
          <a:p>
            <a:r>
              <a:rPr lang="en-US" b="1" dirty="0"/>
              <a:t>     - </a:t>
            </a:r>
            <a:r>
              <a:rPr lang="en-US" b="1" dirty="0" err="1"/>
              <a:t>hitung</a:t>
            </a:r>
            <a:r>
              <a:rPr lang="en-US" b="1" dirty="0"/>
              <a:t> </a:t>
            </a:r>
            <a:r>
              <a:rPr lang="en-US" b="1" dirty="0" err="1"/>
              <a:t>waktu</a:t>
            </a:r>
            <a:r>
              <a:rPr lang="en-US" b="1" dirty="0"/>
              <a:t> </a:t>
            </a:r>
            <a:r>
              <a:rPr lang="en-US" b="1" dirty="0" err="1"/>
              <a:t>perubahan</a:t>
            </a:r>
            <a:r>
              <a:rPr lang="en-US" b="1" dirty="0"/>
              <a:t> </a:t>
            </a:r>
            <a:r>
              <a:rPr lang="en-US" b="1" dirty="0" err="1"/>
              <a:t>dari</a:t>
            </a:r>
            <a:r>
              <a:rPr lang="en-US" b="1" dirty="0"/>
              <a:t> </a:t>
            </a:r>
            <a:r>
              <a:rPr lang="en-US" b="1" dirty="0" err="1"/>
              <a:t>warna</a:t>
            </a:r>
            <a:r>
              <a:rPr lang="en-US" b="1" dirty="0"/>
              <a:t> </a:t>
            </a:r>
            <a:r>
              <a:rPr lang="en-US" b="1" dirty="0" err="1"/>
              <a:t>biru</a:t>
            </a:r>
            <a:r>
              <a:rPr lang="en-US" b="1" dirty="0"/>
              <a:t> </a:t>
            </a:r>
            <a:r>
              <a:rPr lang="en-US" b="1" dirty="0" err="1"/>
              <a:t>menjadi</a:t>
            </a:r>
            <a:r>
              <a:rPr lang="en-US" b="1" dirty="0"/>
              <a:t> </a:t>
            </a:r>
          </a:p>
          <a:p>
            <a:r>
              <a:rPr lang="en-US" b="1" dirty="0"/>
              <a:t>       </a:t>
            </a:r>
            <a:r>
              <a:rPr lang="en-US" b="1" dirty="0" err="1"/>
              <a:t>warna</a:t>
            </a:r>
            <a:r>
              <a:rPr lang="en-US" b="1" dirty="0"/>
              <a:t> </a:t>
            </a:r>
            <a:r>
              <a:rPr lang="en-US" b="1" dirty="0" err="1"/>
              <a:t>putih</a:t>
            </a:r>
            <a:r>
              <a:rPr lang="en-US" b="1" dirty="0"/>
              <a:t> (4/5 </a:t>
            </a:r>
            <a:r>
              <a:rPr lang="en-US" b="1" dirty="0" err="1"/>
              <a:t>bagian</a:t>
            </a:r>
            <a:r>
              <a:rPr lang="en-US" b="1" dirty="0"/>
              <a:t> </a:t>
            </a:r>
            <a:r>
              <a:rPr lang="en-US" b="1" dirty="0" err="1"/>
              <a:t>sudah</a:t>
            </a:r>
            <a:r>
              <a:rPr lang="en-US" b="1" dirty="0"/>
              <a:t> </a:t>
            </a:r>
            <a:r>
              <a:rPr lang="en-US" b="1" dirty="0" err="1"/>
              <a:t>putih</a:t>
            </a:r>
            <a:r>
              <a:rPr lang="en-US" b="1" dirty="0"/>
              <a:t>)</a:t>
            </a:r>
          </a:p>
          <a:p>
            <a:r>
              <a:rPr lang="en-US" b="1" dirty="0"/>
              <a:t>    - </a:t>
            </a:r>
            <a:r>
              <a:rPr lang="en-US" b="1" dirty="0" err="1"/>
              <a:t>tentukan</a:t>
            </a:r>
            <a:r>
              <a:rPr lang="en-US" b="1" dirty="0"/>
              <a:t> </a:t>
            </a:r>
            <a:r>
              <a:rPr lang="en-US" b="1" dirty="0" err="1"/>
              <a:t>kualitas</a:t>
            </a:r>
            <a:r>
              <a:rPr lang="en-US" b="1" dirty="0"/>
              <a:t> </a:t>
            </a:r>
            <a:r>
              <a:rPr lang="en-US" b="1" dirty="0" err="1"/>
              <a:t>susu</a:t>
            </a:r>
            <a:r>
              <a:rPr lang="en-US" b="1" dirty="0"/>
              <a:t> </a:t>
            </a:r>
            <a:r>
              <a:rPr lang="en-US" b="1" dirty="0" err="1"/>
              <a:t>berdasarkan</a:t>
            </a:r>
            <a:r>
              <a:rPr lang="en-US" b="1" dirty="0"/>
              <a:t> </a:t>
            </a:r>
            <a:r>
              <a:rPr lang="en-US" b="1" dirty="0" err="1"/>
              <a:t>waktu</a:t>
            </a:r>
            <a:r>
              <a:rPr lang="en-US" b="1" dirty="0"/>
              <a:t> </a:t>
            </a:r>
            <a:r>
              <a:rPr lang="en-US" b="1" dirty="0" err="1"/>
              <a:t>reduksi</a:t>
            </a:r>
            <a:r>
              <a:rPr lang="en-US" b="1" dirty="0"/>
              <a:t> </a:t>
            </a:r>
          </a:p>
          <a:p>
            <a:r>
              <a:rPr lang="en-US" b="1" dirty="0"/>
              <a:t>      MB </a:t>
            </a:r>
            <a:r>
              <a:rPr lang="en-US" b="1" dirty="0" err="1"/>
              <a:t>menjadi</a:t>
            </a:r>
            <a:r>
              <a:rPr lang="en-US" b="1" dirty="0"/>
              <a:t> MW </a:t>
            </a:r>
          </a:p>
        </p:txBody>
      </p:sp>
    </p:spTree>
    <p:extLst>
      <p:ext uri="{BB962C8B-B14F-4D97-AF65-F5344CB8AC3E}">
        <p14:creationId xmlns:p14="http://schemas.microsoft.com/office/powerpoint/2010/main" val="3496144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70"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25603"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0771"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Hubungan MBRT dgn mutu susu</a:t>
            </a:r>
            <a:endParaRPr lang="en-US"/>
          </a:p>
        </p:txBody>
      </p:sp>
      <p:sp>
        <p:nvSpPr>
          <p:cNvPr id="160772"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b="1"/>
              <a:t> </a:t>
            </a:r>
          </a:p>
        </p:txBody>
      </p:sp>
      <p:graphicFrame>
        <p:nvGraphicFramePr>
          <p:cNvPr id="160795" name="Group 27"/>
          <p:cNvGraphicFramePr>
            <a:graphicFrameLocks noGrp="1"/>
          </p:cNvGraphicFramePr>
          <p:nvPr/>
        </p:nvGraphicFramePr>
        <p:xfrm>
          <a:off x="3048000" y="1981200"/>
          <a:ext cx="6096000" cy="3901440"/>
        </p:xfrm>
        <a:graphic>
          <a:graphicData uri="http://schemas.openxmlformats.org/drawingml/2006/table">
            <a:tbl>
              <a:tblPr/>
              <a:tblGrid>
                <a:gridCol w="3048000"/>
                <a:gridCol w="3048000"/>
              </a:tblGrid>
              <a:tr h="228600">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800" b="0" i="0" u="none" strike="noStrike" cap="none" normalizeH="0" baseline="0" smtClean="0">
                          <a:ln>
                            <a:noFill/>
                          </a:ln>
                          <a:solidFill>
                            <a:schemeClr val="tx1"/>
                          </a:solidFill>
                          <a:effectLst/>
                          <a:latin typeface="Times New Roman" panose="02020603050405020304" pitchFamily="18" charset="0"/>
                        </a:rPr>
                        <a:t>MBRT (Jam)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800" b="0" i="0" u="none" strike="noStrike" cap="none" normalizeH="0" baseline="0" smtClean="0">
                          <a:ln>
                            <a:noFill/>
                          </a:ln>
                          <a:solidFill>
                            <a:schemeClr val="tx1"/>
                          </a:solidFill>
                          <a:effectLst/>
                          <a:latin typeface="Times New Roman" panose="02020603050405020304" pitchFamily="18" charset="0"/>
                        </a:rPr>
                        <a:t>KUALITAS SUSU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800" b="0" i="0" u="none" strike="noStrike" cap="none" normalizeH="0" baseline="0" smtClean="0">
                          <a:ln>
                            <a:noFill/>
                          </a:ln>
                          <a:solidFill>
                            <a:schemeClr val="tx1"/>
                          </a:solidFill>
                          <a:effectLst/>
                          <a:latin typeface="Times New Roman" panose="02020603050405020304" pitchFamily="18" charset="0"/>
                        </a:rPr>
                        <a:t>&gt; 8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800" b="0" i="0" u="none" strike="noStrike" cap="none" normalizeH="0" baseline="0" smtClean="0">
                          <a:ln>
                            <a:noFill/>
                          </a:ln>
                          <a:solidFill>
                            <a:schemeClr val="tx1"/>
                          </a:solidFill>
                          <a:effectLst/>
                          <a:latin typeface="Times New Roman" panose="02020603050405020304" pitchFamily="18" charset="0"/>
                        </a:rPr>
                        <a:t>Bagus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800" b="0" i="0" u="none" strike="noStrike" cap="none" normalizeH="0" baseline="0" smtClean="0">
                          <a:ln>
                            <a:noFill/>
                          </a:ln>
                          <a:solidFill>
                            <a:schemeClr val="tx1"/>
                          </a:solidFill>
                          <a:effectLst/>
                          <a:latin typeface="Times New Roman" panose="02020603050405020304" pitchFamily="18" charset="0"/>
                        </a:rPr>
                        <a:t>6 –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800" b="0" i="0" u="none" strike="noStrike" cap="none" normalizeH="0" baseline="0" smtClean="0">
                          <a:ln>
                            <a:noFill/>
                          </a:ln>
                          <a:solidFill>
                            <a:schemeClr val="tx1"/>
                          </a:solidFill>
                          <a:effectLst/>
                          <a:latin typeface="Times New Roman" panose="02020603050405020304" pitchFamily="18" charset="0"/>
                        </a:rPr>
                        <a:t>Sedang (masih dapat diterima)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800" b="0" i="0" u="none" strike="noStrike" cap="none" normalizeH="0" baseline="0" smtClean="0">
                          <a:ln>
                            <a:noFill/>
                          </a:ln>
                          <a:solidFill>
                            <a:schemeClr val="tx1"/>
                          </a:solidFill>
                          <a:effectLst/>
                          <a:latin typeface="Times New Roman" panose="02020603050405020304" pitchFamily="18" charset="0"/>
                        </a:rPr>
                        <a:t>2 –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800" b="0" i="0" u="none" strike="noStrike" cap="none" normalizeH="0" baseline="0" smtClean="0">
                          <a:ln>
                            <a:noFill/>
                          </a:ln>
                          <a:solidFill>
                            <a:schemeClr val="tx1"/>
                          </a:solidFill>
                          <a:effectLst/>
                          <a:latin typeface="Times New Roman" panose="02020603050405020304" pitchFamily="18" charset="0"/>
                        </a:rPr>
                        <a:t>Kurang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800" b="0" i="0" u="none" strike="noStrike" cap="none" normalizeH="0" baseline="0" smtClean="0">
                          <a:ln>
                            <a:noFill/>
                          </a:ln>
                          <a:solidFill>
                            <a:schemeClr val="tx1"/>
                          </a:solidFill>
                          <a:effectLst/>
                          <a:latin typeface="Times New Roman" panose="02020603050405020304" pitchFamily="18" charset="0"/>
                        </a:rPr>
                        <a:t>&lt;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800" b="0" i="0" u="none" strike="noStrike" cap="none" normalizeH="0" baseline="0" smtClean="0">
                          <a:ln>
                            <a:noFill/>
                          </a:ln>
                          <a:solidFill>
                            <a:schemeClr val="tx1"/>
                          </a:solidFill>
                          <a:effectLst/>
                          <a:latin typeface="Times New Roman" panose="02020603050405020304" pitchFamily="18" charset="0"/>
                        </a:rPr>
                        <a:t>jelek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55545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18"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26627"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2819"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Hub. Jumlah koloni dgn MBRT</a:t>
            </a:r>
            <a:endParaRPr lang="en-US"/>
          </a:p>
        </p:txBody>
      </p:sp>
      <p:sp>
        <p:nvSpPr>
          <p:cNvPr id="162820"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b="1"/>
              <a:t> </a:t>
            </a:r>
          </a:p>
        </p:txBody>
      </p:sp>
      <p:graphicFrame>
        <p:nvGraphicFramePr>
          <p:cNvPr id="162860" name="Group 44"/>
          <p:cNvGraphicFramePr>
            <a:graphicFrameLocks noGrp="1"/>
          </p:cNvGraphicFramePr>
          <p:nvPr/>
        </p:nvGraphicFramePr>
        <p:xfrm>
          <a:off x="2971800" y="1752600"/>
          <a:ext cx="6172200" cy="4553712"/>
        </p:xfrm>
        <a:graphic>
          <a:graphicData uri="http://schemas.openxmlformats.org/drawingml/2006/table">
            <a:tbl>
              <a:tblPr/>
              <a:tblGrid>
                <a:gridCol w="3124200"/>
                <a:gridCol w="3048000"/>
              </a:tblGrid>
              <a:tr h="450850">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endParaRPr kumimoji="1" lang="en-US" sz="24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     MBRT (JAM)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Perkiraan koloni </a:t>
                      </a:r>
                    </a:p>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 x 10</a:t>
                      </a:r>
                      <a:r>
                        <a:rPr kumimoji="1" lang="en-US" sz="2400" b="0" i="0" u="none" strike="noStrike" cap="none" normalizeH="0" baseline="30000" smtClean="0">
                          <a:ln>
                            <a:noFill/>
                          </a:ln>
                          <a:solidFill>
                            <a:schemeClr val="tx1"/>
                          </a:solidFill>
                          <a:effectLst/>
                          <a:latin typeface="Times New Roman" panose="02020603050405020304" pitchFamily="18" charset="0"/>
                        </a:rPr>
                        <a:t>4</a:t>
                      </a:r>
                      <a:r>
                        <a:rPr kumimoji="1" lang="en-US" sz="2400" b="0" i="0" u="none" strike="noStrike" cap="none" normalizeH="0" baseline="0" smtClean="0">
                          <a:ln>
                            <a:noFill/>
                          </a:ln>
                          <a:solidFill>
                            <a:schemeClr val="tx1"/>
                          </a:solidFill>
                          <a:effectLst/>
                          <a:latin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0.5 – 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&gt;=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6.5 –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&gt;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90000"/>
                        <a:buFont typeface="Monotype Sorts" pitchFamily="2" charset="2"/>
                        <a:defRPr kumimoji="1" sz="2800">
                          <a:solidFill>
                            <a:schemeClr val="tx1"/>
                          </a:solidFill>
                          <a:latin typeface="Times New Roman" panose="02020603050405020304" pitchFamily="18" charset="0"/>
                        </a:defRPr>
                      </a:lvl1pPr>
                      <a:lvl2pPr>
                        <a:spcBef>
                          <a:spcPct val="20000"/>
                        </a:spcBef>
                        <a:buClr>
                          <a:schemeClr val="accent1"/>
                        </a:buClr>
                        <a:defRPr kumimoji="1" sz="2400">
                          <a:solidFill>
                            <a:schemeClr val="tx1"/>
                          </a:solidFill>
                          <a:latin typeface="Times New Roman" panose="02020603050405020304" pitchFamily="18" charset="0"/>
                        </a:defRPr>
                      </a:lvl2pPr>
                      <a:lvl3pPr>
                        <a:spcBef>
                          <a:spcPct val="20000"/>
                        </a:spcBef>
                        <a:buClr>
                          <a:schemeClr val="accent1"/>
                        </a:buClr>
                        <a:defRPr kumimoji="1" sz="2000">
                          <a:solidFill>
                            <a:schemeClr val="tx1"/>
                          </a:solidFill>
                          <a:latin typeface="Times New Roman" panose="02020603050405020304" pitchFamily="18" charset="0"/>
                        </a:defRPr>
                      </a:lvl3pPr>
                      <a:lvl4pPr>
                        <a:spcBef>
                          <a:spcPct val="20000"/>
                        </a:spcBef>
                        <a:buClr>
                          <a:schemeClr val="accent1"/>
                        </a:buClr>
                        <a:defRPr kumimoji="1">
                          <a:solidFill>
                            <a:schemeClr val="tx1"/>
                          </a:solidFill>
                          <a:latin typeface="Times New Roman" panose="02020603050405020304" pitchFamily="18" charset="0"/>
                        </a:defRPr>
                      </a:lvl4pPr>
                      <a:lvl5pPr>
                        <a:spcBef>
                          <a:spcPct val="20000"/>
                        </a:spcBef>
                        <a:buClr>
                          <a:schemeClr val="accent1"/>
                        </a:buClr>
                        <a:defRPr kumimoji="1">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defRPr kumimoji="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pPr>
                      <a:r>
                        <a:rPr kumimoji="1" lang="en-US" sz="2400" b="0" i="0" u="none" strike="noStrike" cap="none" normalizeH="0" baseline="0" smtClean="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28155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578"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10244"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579" name="Oval 3"/>
          <p:cNvSpPr>
            <a:spLocks noChangeArrowheads="1"/>
          </p:cNvSpPr>
          <p:nvPr/>
        </p:nvSpPr>
        <p:spPr bwMode="auto">
          <a:xfrm>
            <a:off x="3962400" y="457200"/>
            <a:ext cx="62484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KOMPOSISI LEMAK SUSU</a:t>
            </a:r>
            <a:endParaRPr lang="en-US" b="1"/>
          </a:p>
        </p:txBody>
      </p:sp>
      <p:sp>
        <p:nvSpPr>
          <p:cNvPr id="152580" name="Text Box 4"/>
          <p:cNvSpPr txBox="1">
            <a:spLocks noChangeArrowheads="1"/>
          </p:cNvSpPr>
          <p:nvPr/>
        </p:nvSpPr>
        <p:spPr bwMode="auto">
          <a:xfrm>
            <a:off x="2743200" y="1752601"/>
            <a:ext cx="73152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b="1"/>
              <a:t>Merupakan trigliserida: 1 molekul gliserol (C3H5(OH)3) dengan 3 molekul asam lemak</a:t>
            </a:r>
          </a:p>
          <a:p>
            <a:pPr>
              <a:buFontTx/>
              <a:buChar char="-"/>
            </a:pPr>
            <a:r>
              <a:rPr lang="en-US" b="1"/>
              <a:t>Asam lemak pada susu terdiri dari:</a:t>
            </a:r>
          </a:p>
          <a:p>
            <a:r>
              <a:rPr lang="en-US" b="1"/>
              <a:t>      1. asam lemak yg dpt larut (7.186%)</a:t>
            </a:r>
          </a:p>
          <a:p>
            <a:r>
              <a:rPr lang="en-US" b="1"/>
              <a:t>          * rantai pendek: C4 – C 10</a:t>
            </a:r>
          </a:p>
          <a:p>
            <a:r>
              <a:rPr lang="en-US" b="1"/>
              <a:t>          * As. butirat, as. kaproat, as. kaprilat, as. kaprat</a:t>
            </a:r>
          </a:p>
          <a:p>
            <a:r>
              <a:rPr lang="en-US" b="1"/>
              <a:t>      2. Asam lemak yang tidak dapat larut (87.602%)</a:t>
            </a:r>
          </a:p>
          <a:p>
            <a:r>
              <a:rPr lang="en-US" b="1"/>
              <a:t>          * As. laurat, as. myristat, as. palmitat, as. stearat</a:t>
            </a:r>
          </a:p>
          <a:p>
            <a:r>
              <a:rPr lang="en-US" b="1"/>
              <a:t>             dan asam oleat (31.895%)</a:t>
            </a:r>
          </a:p>
          <a:p>
            <a:pPr>
              <a:buFontTx/>
              <a:buChar char="-"/>
            </a:pPr>
            <a:r>
              <a:rPr lang="en-US" b="1"/>
              <a:t>Asam butirat berperan dalam penentuan rasa dan dalam proses ketengikan</a:t>
            </a:r>
          </a:p>
          <a:p>
            <a:pPr>
              <a:buFontTx/>
              <a:buChar char="-"/>
            </a:pPr>
            <a:r>
              <a:rPr lang="en-US" b="1"/>
              <a:t>Asam oleat akan meningkat bila sapi makan rumput</a:t>
            </a:r>
          </a:p>
        </p:txBody>
      </p:sp>
      <p:sp>
        <p:nvSpPr>
          <p:cNvPr id="152581" name="Text Box 5"/>
          <p:cNvSpPr txBox="1">
            <a:spLocks noChangeArrowheads="1"/>
          </p:cNvSpPr>
          <p:nvPr/>
        </p:nvSpPr>
        <p:spPr bwMode="auto">
          <a:xfrm>
            <a:off x="5410200" y="4335463"/>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Tree>
    <p:extLst>
      <p:ext uri="{BB962C8B-B14F-4D97-AF65-F5344CB8AC3E}">
        <p14:creationId xmlns:p14="http://schemas.microsoft.com/office/powerpoint/2010/main" val="2373721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034"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11268"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2035" name="Oval 3"/>
          <p:cNvSpPr>
            <a:spLocks noChangeArrowheads="1"/>
          </p:cNvSpPr>
          <p:nvPr/>
        </p:nvSpPr>
        <p:spPr bwMode="auto">
          <a:xfrm>
            <a:off x="3962400" y="457200"/>
            <a:ext cx="62484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KOMPOSISI LEMAK SUSU</a:t>
            </a:r>
            <a:endParaRPr lang="en-US" b="1"/>
          </a:p>
        </p:txBody>
      </p:sp>
      <p:sp>
        <p:nvSpPr>
          <p:cNvPr id="172036" name="Text Box 4"/>
          <p:cNvSpPr txBox="1">
            <a:spLocks noChangeArrowheads="1"/>
          </p:cNvSpPr>
          <p:nvPr/>
        </p:nvSpPr>
        <p:spPr bwMode="auto">
          <a:xfrm>
            <a:off x="2743200" y="1752601"/>
            <a:ext cx="7315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algn="ctr"/>
            <a:r>
              <a:rPr lang="en-US" b="1">
                <a:solidFill>
                  <a:srgbClr val="0000CC"/>
                </a:solidFill>
              </a:rPr>
              <a:t>GOAT MILK CONTAIN A HIGHER </a:t>
            </a:r>
          </a:p>
          <a:p>
            <a:pPr lvl="1" algn="ctr"/>
            <a:r>
              <a:rPr lang="en-US" b="1">
                <a:solidFill>
                  <a:srgbClr val="0000CC"/>
                </a:solidFill>
              </a:rPr>
              <a:t>PERCENTAGE OF SMALL FAT WHICH IN </a:t>
            </a:r>
          </a:p>
          <a:p>
            <a:pPr lvl="1" algn="ctr"/>
            <a:r>
              <a:rPr lang="en-US" b="1">
                <a:solidFill>
                  <a:srgbClr val="0000CC"/>
                </a:solidFill>
              </a:rPr>
              <a:t>THEORY ARE MORE EASYLY BROKEN </a:t>
            </a:r>
          </a:p>
          <a:p>
            <a:pPr lvl="1" algn="ctr"/>
            <a:r>
              <a:rPr lang="en-US" b="1">
                <a:solidFill>
                  <a:srgbClr val="0000CC"/>
                </a:solidFill>
              </a:rPr>
              <a:t>DOWN BY DIGESTIVES ENZYMES</a:t>
            </a:r>
          </a:p>
          <a:p>
            <a:pPr lvl="1"/>
            <a:endParaRPr lang="en-US" b="1">
              <a:solidFill>
                <a:srgbClr val="0000CC"/>
              </a:solidFill>
            </a:endParaRPr>
          </a:p>
          <a:p>
            <a:pPr lvl="1" algn="ctr"/>
            <a:r>
              <a:rPr lang="en-US" b="1">
                <a:solidFill>
                  <a:srgbClr val="000000"/>
                </a:solidFill>
              </a:rPr>
              <a:t>HAL YANG SAMA JUGA TERJADI BILA SUSU </a:t>
            </a:r>
          </a:p>
          <a:p>
            <a:pPr lvl="1" algn="ctr"/>
            <a:r>
              <a:rPr lang="en-US" b="1">
                <a:solidFill>
                  <a:srgbClr val="000000"/>
                </a:solidFill>
              </a:rPr>
              <a:t>SAPI DIHOMOGENISASI</a:t>
            </a:r>
          </a:p>
          <a:p>
            <a:pPr lvl="1"/>
            <a:endParaRPr lang="en-US" b="1">
              <a:solidFill>
                <a:srgbClr val="000000"/>
              </a:solidFill>
            </a:endParaRPr>
          </a:p>
          <a:p>
            <a:pPr lvl="1" algn="ctr"/>
            <a:r>
              <a:rPr lang="en-US" b="1">
                <a:solidFill>
                  <a:schemeClr val="tx2"/>
                </a:solidFill>
              </a:rPr>
              <a:t>DOKTER PADA ZAMAN HIPPOCRATES </a:t>
            </a:r>
          </a:p>
          <a:p>
            <a:pPr lvl="1" algn="ctr"/>
            <a:r>
              <a:rPr lang="en-US" b="1">
                <a:solidFill>
                  <a:schemeClr val="tx2"/>
                </a:solidFill>
              </a:rPr>
              <a:t>MENGANJURKAN SUSU KAMBING PADA </a:t>
            </a:r>
          </a:p>
          <a:p>
            <a:pPr lvl="1" algn="ctr"/>
            <a:r>
              <a:rPr lang="en-US" b="1">
                <a:solidFill>
                  <a:schemeClr val="tx2"/>
                </a:solidFill>
              </a:rPr>
              <a:t>BAYI KARENA MUDAH DICERNA (ALERGI </a:t>
            </a:r>
          </a:p>
          <a:p>
            <a:pPr lvl="1" algn="ctr"/>
            <a:r>
              <a:rPr lang="en-US" b="1">
                <a:solidFill>
                  <a:schemeClr val="tx2"/>
                </a:solidFill>
              </a:rPr>
              <a:t>SUSU SAPI DAPAT DIBERI SUSU KAMBING)</a:t>
            </a:r>
          </a:p>
        </p:txBody>
      </p:sp>
      <p:sp>
        <p:nvSpPr>
          <p:cNvPr id="172037" name="Text Box 5"/>
          <p:cNvSpPr txBox="1">
            <a:spLocks noChangeArrowheads="1"/>
          </p:cNvSpPr>
          <p:nvPr/>
        </p:nvSpPr>
        <p:spPr bwMode="auto">
          <a:xfrm>
            <a:off x="5410200" y="4335463"/>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Tree>
    <p:extLst>
      <p:ext uri="{BB962C8B-B14F-4D97-AF65-F5344CB8AC3E}">
        <p14:creationId xmlns:p14="http://schemas.microsoft.com/office/powerpoint/2010/main" val="786849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12292"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03" name="Oval 3"/>
          <p:cNvSpPr>
            <a:spLocks noChangeArrowheads="1"/>
          </p:cNvSpPr>
          <p:nvPr/>
        </p:nvSpPr>
        <p:spPr bwMode="auto">
          <a:xfrm>
            <a:off x="3962400" y="457200"/>
            <a:ext cx="62484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PROTEIN</a:t>
            </a:r>
            <a:endParaRPr lang="en-US" b="1"/>
          </a:p>
        </p:txBody>
      </p:sp>
      <p:sp>
        <p:nvSpPr>
          <p:cNvPr id="153604" name="Text Box 4"/>
          <p:cNvSpPr txBox="1">
            <a:spLocks noChangeArrowheads="1"/>
          </p:cNvSpPr>
          <p:nvPr/>
        </p:nvSpPr>
        <p:spPr bwMode="auto">
          <a:xfrm>
            <a:off x="2743200" y="1752600"/>
            <a:ext cx="7315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b="1"/>
              <a:t>Kandungannya: 2.8 – 4.0%, rata-rata: 3%</a:t>
            </a:r>
          </a:p>
          <a:p>
            <a:pPr>
              <a:buFontTx/>
              <a:buChar char="-"/>
            </a:pPr>
            <a:r>
              <a:rPr lang="en-US" b="1"/>
              <a:t>Terdiri dari: 1. CASEIN                       : 80%</a:t>
            </a:r>
          </a:p>
          <a:p>
            <a:r>
              <a:rPr lang="en-US" b="1"/>
              <a:t>                             2. LACTALBUMIN        : 18%</a:t>
            </a:r>
          </a:p>
          <a:p>
            <a:r>
              <a:rPr lang="en-US" b="1"/>
              <a:t>                             3. LACTOGLOBULIN   : 0.05-0.07%</a:t>
            </a:r>
          </a:p>
          <a:p>
            <a:r>
              <a:rPr lang="en-US" b="1"/>
              <a:t>                             4. Sisanya NPN                 : FIBRIN</a:t>
            </a:r>
          </a:p>
          <a:p>
            <a:pPr>
              <a:buFontTx/>
              <a:buChar char="-"/>
            </a:pPr>
            <a:r>
              <a:rPr lang="en-US" b="1"/>
              <a:t>Keju cheedar mengandung protein     : 33%</a:t>
            </a:r>
          </a:p>
          <a:p>
            <a:pPr>
              <a:buFontTx/>
              <a:buChar char="-"/>
            </a:pPr>
            <a:r>
              <a:rPr lang="en-US" b="1"/>
              <a:t>Keju requefort mengandung protein   : 21%</a:t>
            </a:r>
          </a:p>
          <a:p>
            <a:pPr>
              <a:buFontTx/>
              <a:buChar char="-"/>
            </a:pPr>
            <a:r>
              <a:rPr lang="en-US" b="1"/>
              <a:t>Keju camembert mengandung protein: 19%</a:t>
            </a:r>
          </a:p>
          <a:p>
            <a:pPr>
              <a:buFontTx/>
              <a:buChar char="-"/>
            </a:pPr>
            <a:r>
              <a:rPr lang="en-US" b="1"/>
              <a:t>Keju lembek proteinnya rendah sebab kandungan air lebih tinggi ( protein: 12 – 20%)</a:t>
            </a:r>
          </a:p>
          <a:p>
            <a:pPr>
              <a:buFontTx/>
              <a:buChar char="-"/>
            </a:pPr>
            <a:endParaRPr lang="en-US" b="1"/>
          </a:p>
        </p:txBody>
      </p:sp>
      <p:sp>
        <p:nvSpPr>
          <p:cNvPr id="153605" name="Text Box 5"/>
          <p:cNvSpPr txBox="1">
            <a:spLocks noChangeArrowheads="1"/>
          </p:cNvSpPr>
          <p:nvPr/>
        </p:nvSpPr>
        <p:spPr bwMode="auto">
          <a:xfrm>
            <a:off x="5410200" y="4335463"/>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Tree>
    <p:extLst>
      <p:ext uri="{BB962C8B-B14F-4D97-AF65-F5344CB8AC3E}">
        <p14:creationId xmlns:p14="http://schemas.microsoft.com/office/powerpoint/2010/main" val="166869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1030"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3" name="Text Box 3"/>
          <p:cNvSpPr txBox="1">
            <a:spLocks noChangeArrowheads="1"/>
          </p:cNvSpPr>
          <p:nvPr/>
        </p:nvSpPr>
        <p:spPr bwMode="auto">
          <a:xfrm>
            <a:off x="2971800" y="1828800"/>
            <a:ext cx="68580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200" b="1" dirty="0"/>
              <a:t>DEFINISI:</a:t>
            </a:r>
          </a:p>
          <a:p>
            <a:r>
              <a:rPr lang="en-US" sz="2800" b="1" dirty="0"/>
              <a:t>SEKRESI NORMAL DARI KELENJAR</a:t>
            </a:r>
          </a:p>
          <a:p>
            <a:r>
              <a:rPr lang="en-US" sz="2800" b="1" dirty="0"/>
              <a:t>MAMAE DARI HEWAN YG MENYUSUI</a:t>
            </a:r>
          </a:p>
          <a:p>
            <a:endParaRPr lang="en-US" b="1" dirty="0"/>
          </a:p>
          <a:p>
            <a:r>
              <a:rPr lang="en-US" sz="2800" b="1" dirty="0"/>
              <a:t>SUMBER:</a:t>
            </a:r>
          </a:p>
          <a:p>
            <a:pPr>
              <a:buFontTx/>
              <a:buAutoNum type="arabicPeriod"/>
            </a:pPr>
            <a:r>
              <a:rPr lang="en-US" b="1" dirty="0"/>
              <a:t>SAPI</a:t>
            </a:r>
          </a:p>
          <a:p>
            <a:pPr>
              <a:buFontTx/>
              <a:buAutoNum type="arabicPeriod"/>
            </a:pPr>
            <a:r>
              <a:rPr lang="en-US" b="1" dirty="0"/>
              <a:t>KAMBING</a:t>
            </a:r>
          </a:p>
          <a:p>
            <a:pPr>
              <a:buFontTx/>
              <a:buAutoNum type="arabicPeriod"/>
            </a:pPr>
            <a:r>
              <a:rPr lang="en-US" b="1" dirty="0"/>
              <a:t>KERBAU</a:t>
            </a:r>
          </a:p>
          <a:p>
            <a:pPr>
              <a:buFontTx/>
              <a:buAutoNum type="arabicPeriod"/>
            </a:pPr>
            <a:r>
              <a:rPr lang="en-US" b="1" dirty="0"/>
              <a:t>DOMBA</a:t>
            </a:r>
          </a:p>
          <a:p>
            <a:pPr>
              <a:buFontTx/>
              <a:buAutoNum type="arabicPeriod"/>
            </a:pPr>
            <a:r>
              <a:rPr lang="en-US" b="1" dirty="0"/>
              <a:t>UNTA</a:t>
            </a:r>
          </a:p>
          <a:p>
            <a:pPr>
              <a:buFontTx/>
              <a:buAutoNum type="arabicPeriod"/>
            </a:pPr>
            <a:r>
              <a:rPr lang="en-US" b="1" dirty="0"/>
              <a:t>KUDA</a:t>
            </a:r>
          </a:p>
        </p:txBody>
      </p:sp>
    </p:spTree>
    <p:extLst>
      <p:ext uri="{BB962C8B-B14F-4D97-AF65-F5344CB8AC3E}">
        <p14:creationId xmlns:p14="http://schemas.microsoft.com/office/powerpoint/2010/main" val="3862897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6"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13316"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627" name="Oval 3"/>
          <p:cNvSpPr>
            <a:spLocks noChangeArrowheads="1"/>
          </p:cNvSpPr>
          <p:nvPr/>
        </p:nvSpPr>
        <p:spPr bwMode="auto">
          <a:xfrm>
            <a:off x="3962400" y="457200"/>
            <a:ext cx="62484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PROTEIN</a:t>
            </a:r>
            <a:endParaRPr lang="en-US" b="1"/>
          </a:p>
        </p:txBody>
      </p:sp>
      <p:sp>
        <p:nvSpPr>
          <p:cNvPr id="154628" name="Text Box 4"/>
          <p:cNvSpPr txBox="1">
            <a:spLocks noChangeArrowheads="1"/>
          </p:cNvSpPr>
          <p:nvPr/>
        </p:nvSpPr>
        <p:spPr bwMode="auto">
          <a:xfrm>
            <a:off x="2743200" y="1752600"/>
            <a:ext cx="7315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b="1"/>
          </a:p>
          <a:p>
            <a:pPr>
              <a:buFontTx/>
              <a:buChar char="-"/>
            </a:pPr>
            <a:r>
              <a:rPr lang="en-US" b="1"/>
              <a:t>Casein dpt diendapkan oleh asam, alkohol dan rennin tetapi pada suhu 100</a:t>
            </a:r>
            <a:r>
              <a:rPr lang="en-US" b="1" baseline="30000"/>
              <a:t>0</a:t>
            </a:r>
            <a:r>
              <a:rPr lang="en-US" b="1"/>
              <a:t>C, 12 J terjadi pengedapan</a:t>
            </a:r>
          </a:p>
          <a:p>
            <a:pPr>
              <a:buFontTx/>
              <a:buChar char="-"/>
            </a:pPr>
            <a:endParaRPr lang="en-US" b="1"/>
          </a:p>
          <a:p>
            <a:pPr>
              <a:buFontTx/>
              <a:buChar char="-"/>
            </a:pPr>
            <a:r>
              <a:rPr lang="en-US" b="1"/>
              <a:t>Lactalbumin (albumin) mengadung sulfur tetapi tidak mengadung phosfor</a:t>
            </a:r>
          </a:p>
          <a:p>
            <a:pPr>
              <a:buFontTx/>
              <a:buChar char="-"/>
            </a:pPr>
            <a:endParaRPr lang="en-US" b="1"/>
          </a:p>
        </p:txBody>
      </p:sp>
      <p:sp>
        <p:nvSpPr>
          <p:cNvPr id="154629" name="Text Box 5"/>
          <p:cNvSpPr txBox="1">
            <a:spLocks noChangeArrowheads="1"/>
          </p:cNvSpPr>
          <p:nvPr/>
        </p:nvSpPr>
        <p:spPr bwMode="auto">
          <a:xfrm>
            <a:off x="5410200" y="4335463"/>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Tree>
    <p:extLst>
      <p:ext uri="{BB962C8B-B14F-4D97-AF65-F5344CB8AC3E}">
        <p14:creationId xmlns:p14="http://schemas.microsoft.com/office/powerpoint/2010/main" val="2597437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674"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14340"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6675"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LAKTOSA</a:t>
            </a:r>
            <a:endParaRPr lang="en-US"/>
          </a:p>
        </p:txBody>
      </p:sp>
      <p:sp>
        <p:nvSpPr>
          <p:cNvPr id="156676"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en-US" sz="3200" b="1"/>
              <a:t> </a:t>
            </a:r>
            <a:r>
              <a:rPr lang="en-US" b="1"/>
              <a:t>Rumus kimia: C12H22O11</a:t>
            </a:r>
          </a:p>
          <a:p>
            <a:pPr>
              <a:buFontTx/>
              <a:buChar char="-"/>
            </a:pPr>
            <a:r>
              <a:rPr lang="en-US" b="1"/>
              <a:t> Ada dalam 2 bentuk yaitu: </a:t>
            </a:r>
          </a:p>
          <a:p>
            <a:r>
              <a:rPr lang="en-US" b="1"/>
              <a:t>  1. alpha</a:t>
            </a:r>
          </a:p>
          <a:p>
            <a:r>
              <a:rPr lang="en-US" b="1"/>
              <a:t>  2. beta (lebih mudah larut)</a:t>
            </a:r>
          </a:p>
          <a:p>
            <a:pPr>
              <a:buFontTx/>
              <a:buChar char="-"/>
            </a:pPr>
            <a:r>
              <a:rPr lang="en-US" b="1"/>
              <a:t> Kandungan dalam susu: 4.8 %</a:t>
            </a:r>
          </a:p>
          <a:p>
            <a:pPr>
              <a:buFontTx/>
              <a:buChar char="-"/>
            </a:pPr>
            <a:r>
              <a:rPr lang="en-US" b="1"/>
              <a:t> Jenis Jersey: 5%, Holstein: 4.6%</a:t>
            </a:r>
          </a:p>
          <a:p>
            <a:r>
              <a:rPr lang="en-US" b="1"/>
              <a:t>- terdapat pada WHEY</a:t>
            </a:r>
          </a:p>
          <a:p>
            <a:r>
              <a:rPr lang="en-US" b="1"/>
              <a:t>- Mudah dibusukkan oleh bakteri asam laktat </a:t>
            </a:r>
          </a:p>
          <a:p>
            <a:r>
              <a:rPr lang="en-US" b="1"/>
              <a:t>   sehingga berasa asam:</a:t>
            </a:r>
          </a:p>
          <a:p>
            <a:r>
              <a:rPr lang="en-US" b="1"/>
              <a:t>   C12H22O11 + H2O (+bakteri) ---</a:t>
            </a:r>
            <a:r>
              <a:rPr lang="en-US" b="1">
                <a:sym typeface="Wingdings" panose="05000000000000000000" pitchFamily="2" charset="2"/>
              </a:rPr>
              <a:t> 4C3H6O3</a:t>
            </a:r>
          </a:p>
          <a:p>
            <a:r>
              <a:rPr lang="en-US" b="1">
                <a:sym typeface="Wingdings" panose="05000000000000000000" pitchFamily="2" charset="2"/>
              </a:rPr>
              <a:t>                                                                 As. laktat</a:t>
            </a:r>
          </a:p>
          <a:p>
            <a:r>
              <a:rPr lang="en-US" b="1">
                <a:sym typeface="Wingdings" panose="05000000000000000000" pitchFamily="2" charset="2"/>
              </a:rPr>
              <a:t>   1 gram laktosa --- 0.8 gram as.laktat</a:t>
            </a:r>
            <a:endParaRPr lang="en-US" b="1"/>
          </a:p>
          <a:p>
            <a:pPr>
              <a:buFontTx/>
              <a:buChar char="-"/>
            </a:pPr>
            <a:endParaRPr lang="en-US" sz="2800" b="1"/>
          </a:p>
        </p:txBody>
      </p:sp>
    </p:spTree>
    <p:extLst>
      <p:ext uri="{BB962C8B-B14F-4D97-AF65-F5344CB8AC3E}">
        <p14:creationId xmlns:p14="http://schemas.microsoft.com/office/powerpoint/2010/main" val="1758643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058"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15364"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059"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LAKTOSA</a:t>
            </a:r>
            <a:endParaRPr lang="en-US"/>
          </a:p>
        </p:txBody>
      </p:sp>
      <p:sp>
        <p:nvSpPr>
          <p:cNvPr id="173060"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 berpengaruh dalam kelembutan eskrim yakni </a:t>
            </a:r>
          </a:p>
          <a:p>
            <a:r>
              <a:rPr lang="en-US" sz="2800" b="1"/>
              <a:t>  SANDINESS: rasa berpasir bila makan eskrim</a:t>
            </a:r>
          </a:p>
          <a:p>
            <a:r>
              <a:rPr lang="en-US" sz="2800" b="1"/>
              <a:t>  karena kristalisasi alpha laktosa</a:t>
            </a:r>
          </a:p>
          <a:p>
            <a:r>
              <a:rPr lang="en-US" sz="2800" b="1"/>
              <a:t>- pada cairan yang dipekatkan alpha yg kurang </a:t>
            </a:r>
          </a:p>
          <a:p>
            <a:r>
              <a:rPr lang="en-US" sz="2800" b="1"/>
              <a:t>  larut dapat mengkristal sebagai hydrat</a:t>
            </a:r>
          </a:p>
          <a:p>
            <a:r>
              <a:rPr lang="en-US" sz="2800" b="1"/>
              <a:t>MENCEGAH SANDINESS:</a:t>
            </a:r>
          </a:p>
          <a:p>
            <a:pPr>
              <a:buFontTx/>
              <a:buAutoNum type="arabicPeriod"/>
            </a:pPr>
            <a:r>
              <a:rPr lang="en-US" sz="2800" b="1"/>
              <a:t>Menurunkan jumlah laktosa dalam campuran</a:t>
            </a:r>
          </a:p>
          <a:p>
            <a:r>
              <a:rPr lang="en-US" sz="2800" b="1"/>
              <a:t>     Eskrim</a:t>
            </a:r>
          </a:p>
          <a:p>
            <a:r>
              <a:rPr lang="en-US" sz="2800" b="1"/>
              <a:t>2. Mengontrol seksama suhu penyimpanan </a:t>
            </a:r>
          </a:p>
          <a:p>
            <a:r>
              <a:rPr lang="en-US" sz="2800" b="1"/>
              <a:t>    sesudah eskrim dibekukan </a:t>
            </a:r>
          </a:p>
        </p:txBody>
      </p:sp>
    </p:spTree>
    <p:extLst>
      <p:ext uri="{BB962C8B-B14F-4D97-AF65-F5344CB8AC3E}">
        <p14:creationId xmlns:p14="http://schemas.microsoft.com/office/powerpoint/2010/main" val="3672633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82"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16388"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083"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LAKTOSA</a:t>
            </a:r>
            <a:endParaRPr lang="en-US"/>
          </a:p>
        </p:txBody>
      </p:sp>
      <p:sp>
        <p:nvSpPr>
          <p:cNvPr id="174084"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 Dapat terjadi “LACTOSE INTOLERANCE”</a:t>
            </a:r>
          </a:p>
          <a:p>
            <a:r>
              <a:rPr lang="en-US" sz="2800" b="1"/>
              <a:t>  karena tidak ada enzim laktase </a:t>
            </a:r>
          </a:p>
          <a:p>
            <a:r>
              <a:rPr lang="en-US" sz="2800" b="1"/>
              <a:t>  (Beta 1-4 galatosidase) sehingga menyebabkan </a:t>
            </a:r>
          </a:p>
          <a:p>
            <a:r>
              <a:rPr lang="en-US" sz="2800" b="1"/>
              <a:t>  diare</a:t>
            </a:r>
          </a:p>
          <a:p>
            <a:r>
              <a:rPr lang="en-US" sz="2800" b="1"/>
              <a:t>- Mekanisme:</a:t>
            </a:r>
          </a:p>
          <a:p>
            <a:r>
              <a:rPr lang="en-US" sz="2800" b="1"/>
              <a:t>  Laktosa yg tidak dapat diserap masuk kedalam </a:t>
            </a:r>
          </a:p>
          <a:p>
            <a:r>
              <a:rPr lang="en-US" sz="2800" b="1"/>
              <a:t>  usus kecil dan cairan jadi banyak. Gula tsb </a:t>
            </a:r>
          </a:p>
          <a:p>
            <a:r>
              <a:rPr lang="en-US" sz="2800" b="1"/>
              <a:t>  masuk ke usus besar dan difermnetasikan oleh</a:t>
            </a:r>
          </a:p>
          <a:p>
            <a:r>
              <a:rPr lang="en-US" sz="2800" b="1"/>
              <a:t>  bakteri sehingga menghasilkan gas</a:t>
            </a:r>
          </a:p>
        </p:txBody>
      </p:sp>
    </p:spTree>
    <p:extLst>
      <p:ext uri="{BB962C8B-B14F-4D97-AF65-F5344CB8AC3E}">
        <p14:creationId xmlns:p14="http://schemas.microsoft.com/office/powerpoint/2010/main" val="892707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8"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17412"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7939"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MINERAL</a:t>
            </a:r>
            <a:endParaRPr lang="en-US"/>
          </a:p>
        </p:txBody>
      </p:sp>
      <p:sp>
        <p:nvSpPr>
          <p:cNvPr id="167940"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en-US" sz="2800" b="1"/>
              <a:t> Sekitar 0.65%:</a:t>
            </a:r>
          </a:p>
          <a:p>
            <a:r>
              <a:rPr lang="en-US" sz="2800" b="1"/>
              <a:t>  1. banyak: K, Na, Ca, Mg, Cl, P, S</a:t>
            </a:r>
          </a:p>
          <a:p>
            <a:r>
              <a:rPr lang="en-US" sz="2800" b="1"/>
              <a:t>  2. sedikit : Fe, Cu, Zn, Al, Mn, Co, I</a:t>
            </a:r>
            <a:r>
              <a:rPr lang="en-US" sz="2800" b="1" baseline="-25000"/>
              <a:t>2</a:t>
            </a:r>
          </a:p>
          <a:p>
            <a:r>
              <a:rPr lang="en-US" sz="2800" b="1"/>
              <a:t>  3. trace   : Si, boron, titanium, vanadium, </a:t>
            </a:r>
          </a:p>
          <a:p>
            <a:r>
              <a:rPr lang="en-US" sz="2800" b="1"/>
              <a:t>                    lithium dan stronsium</a:t>
            </a:r>
          </a:p>
          <a:p>
            <a:r>
              <a:rPr lang="en-US" sz="2800" b="1"/>
              <a:t>- Calsium dan Phosfor bergabung dgn protein</a:t>
            </a:r>
          </a:p>
          <a:p>
            <a:r>
              <a:rPr lang="en-US" sz="2800" b="1"/>
              <a:t>    </a:t>
            </a:r>
          </a:p>
        </p:txBody>
      </p:sp>
    </p:spTree>
    <p:extLst>
      <p:ext uri="{BB962C8B-B14F-4D97-AF65-F5344CB8AC3E}">
        <p14:creationId xmlns:p14="http://schemas.microsoft.com/office/powerpoint/2010/main" val="467877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Object 2"/>
          <p:cNvGraphicFramePr>
            <a:graphicFrameLocks noChangeAspect="1"/>
          </p:cNvGraphicFramePr>
          <p:nvPr/>
        </p:nvGraphicFramePr>
        <p:xfrm>
          <a:off x="2667000" y="609601"/>
          <a:ext cx="1187450" cy="1114425"/>
        </p:xfrm>
        <a:graphic>
          <a:graphicData uri="http://schemas.openxmlformats.org/presentationml/2006/ole">
            <mc:AlternateContent xmlns:mc="http://schemas.openxmlformats.org/markup-compatibility/2006">
              <mc:Choice xmlns:v="urn:schemas-microsoft-com:vml" Requires="v">
                <p:oleObj spid="_x0000_s18436" name="Clip" r:id="rId3" imgW="1187640" imgH="1114200" progId="MS_ClipArt_Gallery.2">
                  <p:embed/>
                </p:oleObj>
              </mc:Choice>
              <mc:Fallback>
                <p:oleObj name="Clip" r:id="rId3" imgW="1187640" imgH="1114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09601"/>
                        <a:ext cx="11874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5107" name="Oval 3"/>
          <p:cNvSpPr>
            <a:spLocks noChangeArrowheads="1"/>
          </p:cNvSpPr>
          <p:nvPr/>
        </p:nvSpPr>
        <p:spPr bwMode="auto">
          <a:xfrm>
            <a:off x="4191000" y="533400"/>
            <a:ext cx="5791200" cy="990600"/>
          </a:xfrm>
          <a:prstGeom prst="ellipse">
            <a:avLst/>
          </a:prstGeom>
          <a:gradFill rotWithShape="0">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VITAMIN</a:t>
            </a:r>
            <a:endParaRPr lang="en-US"/>
          </a:p>
        </p:txBody>
      </p:sp>
      <p:sp>
        <p:nvSpPr>
          <p:cNvPr id="175108" name="Rectangle 4"/>
          <p:cNvSpPr>
            <a:spLocks noChangeArrowheads="1"/>
          </p:cNvSpPr>
          <p:nvPr/>
        </p:nvSpPr>
        <p:spPr bwMode="auto">
          <a:xfrm>
            <a:off x="2590800" y="1752600"/>
            <a:ext cx="7543800" cy="4648200"/>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en-US" sz="2800" b="1"/>
              <a:t> Vit. larut lemak lebih tinggi pada musim </a:t>
            </a:r>
          </a:p>
          <a:p>
            <a:r>
              <a:rPr lang="en-US" sz="2800" b="1"/>
              <a:t>   summer karena makan rumput dan lebih </a:t>
            </a:r>
          </a:p>
          <a:p>
            <a:r>
              <a:rPr lang="en-US" sz="2800" b="1"/>
              <a:t>   rendah pada winter karena pakan konsentrat</a:t>
            </a:r>
          </a:p>
          <a:p>
            <a:pPr>
              <a:buFontTx/>
              <a:buChar char="-"/>
            </a:pPr>
            <a:r>
              <a:rPr lang="en-US" sz="2800" b="1"/>
              <a:t> Skim milk rendah vit. Larut lemak</a:t>
            </a:r>
          </a:p>
          <a:p>
            <a:pPr>
              <a:buFontTx/>
              <a:buChar char="-"/>
            </a:pPr>
            <a:r>
              <a:rPr lang="en-US" sz="2800" b="1"/>
              <a:t> Susu merupakan sumber yg baik riboflavin  </a:t>
            </a:r>
          </a:p>
          <a:p>
            <a:r>
              <a:rPr lang="en-US" sz="2800" b="1"/>
              <a:t>  tetapi pada penyimpanan menurun karena </a:t>
            </a:r>
          </a:p>
          <a:p>
            <a:r>
              <a:rPr lang="en-US" sz="2800" b="1"/>
              <a:t>  cahaya</a:t>
            </a:r>
          </a:p>
          <a:p>
            <a:pPr>
              <a:buFontTx/>
              <a:buChar char="-"/>
            </a:pPr>
            <a:r>
              <a:rPr lang="en-US" sz="2800" b="1"/>
              <a:t> Thiamin rusak pada pemanasan dan tertinggi</a:t>
            </a:r>
          </a:p>
          <a:p>
            <a:r>
              <a:rPr lang="en-US" sz="2800" b="1"/>
              <a:t>  rusak pada UHT termasuk B6, B12 dan as. folat</a:t>
            </a:r>
          </a:p>
          <a:p>
            <a:r>
              <a:rPr lang="en-US" sz="2800" b="1"/>
              <a:t>    </a:t>
            </a:r>
          </a:p>
        </p:txBody>
      </p:sp>
    </p:spTree>
    <p:extLst>
      <p:ext uri="{BB962C8B-B14F-4D97-AF65-F5344CB8AC3E}">
        <p14:creationId xmlns:p14="http://schemas.microsoft.com/office/powerpoint/2010/main" val="3293561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187" y="440032"/>
            <a:ext cx="9601196" cy="1303867"/>
          </a:xfrm>
        </p:spPr>
        <p:txBody>
          <a:bodyPr/>
          <a:lstStyle/>
          <a:p>
            <a:r>
              <a:rPr lang="id-ID" dirty="0"/>
              <a:t> Sifat Fisik Susu :</a:t>
            </a:r>
          </a:p>
        </p:txBody>
      </p:sp>
      <p:sp>
        <p:nvSpPr>
          <p:cNvPr id="3" name="Content Placeholder 2"/>
          <p:cNvSpPr>
            <a:spLocks noGrp="1"/>
          </p:cNvSpPr>
          <p:nvPr>
            <p:ph idx="1"/>
          </p:nvPr>
        </p:nvSpPr>
        <p:spPr/>
        <p:txBody>
          <a:bodyPr/>
          <a:lstStyle/>
          <a:p>
            <a:endParaRPr lang="id-ID"/>
          </a:p>
        </p:txBody>
      </p:sp>
      <p:sp>
        <p:nvSpPr>
          <p:cNvPr id="4" name="Oval 3"/>
          <p:cNvSpPr/>
          <p:nvPr/>
        </p:nvSpPr>
        <p:spPr>
          <a:xfrm>
            <a:off x="915092" y="1604356"/>
            <a:ext cx="3325091" cy="1496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WARNA</a:t>
            </a:r>
            <a:endParaRPr lang="id-ID" dirty="0"/>
          </a:p>
        </p:txBody>
      </p:sp>
      <p:sp>
        <p:nvSpPr>
          <p:cNvPr id="5" name="Right Arrow 4"/>
          <p:cNvSpPr/>
          <p:nvPr/>
        </p:nvSpPr>
        <p:spPr>
          <a:xfrm>
            <a:off x="4490951" y="2010675"/>
            <a:ext cx="914400" cy="748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5656120" y="1633451"/>
            <a:ext cx="5393572" cy="2186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Warna air susu dapat berubah dari satu warna kewarna yang lain, tergantung dari bangsa ternak, jenis pakan, jumlah lemak, bahan padat dan bahan pembentuk warna.</a:t>
            </a:r>
          </a:p>
        </p:txBody>
      </p:sp>
      <p:sp>
        <p:nvSpPr>
          <p:cNvPr id="7" name="Down Arrow 6"/>
          <p:cNvSpPr/>
          <p:nvPr/>
        </p:nvSpPr>
        <p:spPr>
          <a:xfrm>
            <a:off x="2062248" y="2794613"/>
            <a:ext cx="1030778" cy="79802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882533" y="3682301"/>
            <a:ext cx="3923608" cy="1230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a:t>Warna air susu berkisar dari putih kebiruan hingga kuning keemasan.</a:t>
            </a:r>
          </a:p>
        </p:txBody>
      </p:sp>
      <p:sp>
        <p:nvSpPr>
          <p:cNvPr id="9" name="Rounded Rectangle 8"/>
          <p:cNvSpPr/>
          <p:nvPr/>
        </p:nvSpPr>
        <p:spPr>
          <a:xfrm>
            <a:off x="5839000" y="3917839"/>
            <a:ext cx="5027812" cy="126353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t>Warna putih dari susu merupakan hasil  dispersi dari refleksi cahaya oleh globula  lemak dan partikel koloidal dari  casein dan calsium phosphat.</a:t>
            </a:r>
          </a:p>
        </p:txBody>
      </p:sp>
      <p:sp>
        <p:nvSpPr>
          <p:cNvPr id="10" name="Rounded Rectangle 9"/>
          <p:cNvSpPr/>
          <p:nvPr/>
        </p:nvSpPr>
        <p:spPr>
          <a:xfrm>
            <a:off x="1295400" y="5253644"/>
            <a:ext cx="6385559" cy="116848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t>Warna kuning adalah karena lemak dan caroten yang dapat larut.  Bila lemak diambil dari susu maka susu akan menunjukkan warna kebiruan.</a:t>
            </a:r>
          </a:p>
        </p:txBody>
      </p:sp>
    </p:spTree>
    <p:extLst>
      <p:ext uri="{BB962C8B-B14F-4D97-AF65-F5344CB8AC3E}">
        <p14:creationId xmlns:p14="http://schemas.microsoft.com/office/powerpoint/2010/main" val="222463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sp>
        <p:nvSpPr>
          <p:cNvPr id="4" name="Oval 3"/>
          <p:cNvSpPr/>
          <p:nvPr/>
        </p:nvSpPr>
        <p:spPr>
          <a:xfrm>
            <a:off x="1080655" y="982132"/>
            <a:ext cx="3557847" cy="1727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t>Rasa dan bau air susu </a:t>
            </a:r>
            <a:endParaRPr lang="id-ID" sz="2400"/>
          </a:p>
        </p:txBody>
      </p:sp>
      <p:sp>
        <p:nvSpPr>
          <p:cNvPr id="5" name="Right Arrow 4"/>
          <p:cNvSpPr/>
          <p:nvPr/>
        </p:nvSpPr>
        <p:spPr>
          <a:xfrm>
            <a:off x="4871258" y="1246909"/>
            <a:ext cx="1080655" cy="1310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6301047" y="847897"/>
            <a:ext cx="4810296" cy="51871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t>Air susu terasa sedikit manis, yang disebabkan oleh laktosa, sedangkan rasa asin berasal dari klorida, sitrat dan garam-garam mineral </a:t>
            </a:r>
            <a:r>
              <a:rPr lang="id-ID" sz="2800" dirty="0" smtClean="0"/>
              <a:t>lainnya.</a:t>
            </a:r>
          </a:p>
          <a:p>
            <a:r>
              <a:rPr lang="id-ID" sz="2800" b="1" dirty="0" smtClean="0"/>
              <a:t>(</a:t>
            </a:r>
            <a:r>
              <a:rPr lang="en-US" sz="2800" b="1" dirty="0" err="1" smtClean="0"/>
              <a:t>biasanya</a:t>
            </a:r>
            <a:r>
              <a:rPr lang="en-US" sz="2800" b="1" dirty="0" smtClean="0"/>
              <a:t> </a:t>
            </a:r>
            <a:r>
              <a:rPr lang="en-US" sz="2800" b="1" dirty="0" err="1"/>
              <a:t>tawar</a:t>
            </a:r>
            <a:r>
              <a:rPr lang="en-US" sz="2800" b="1" dirty="0"/>
              <a:t> </a:t>
            </a:r>
            <a:r>
              <a:rPr lang="en-US" sz="2800" b="1" dirty="0" err="1"/>
              <a:t>tetapi</a:t>
            </a:r>
            <a:r>
              <a:rPr lang="en-US" sz="2800" b="1" dirty="0"/>
              <a:t> </a:t>
            </a:r>
            <a:r>
              <a:rPr lang="en-US" sz="2800" b="1" dirty="0" err="1"/>
              <a:t>sedikit</a:t>
            </a:r>
            <a:r>
              <a:rPr lang="en-US" sz="2800" b="1" dirty="0"/>
              <a:t> </a:t>
            </a:r>
            <a:r>
              <a:rPr lang="en-US" sz="2800" b="1" dirty="0" err="1"/>
              <a:t>manis</a:t>
            </a:r>
            <a:r>
              <a:rPr lang="en-US" sz="2800" b="1" dirty="0"/>
              <a:t> </a:t>
            </a:r>
          </a:p>
          <a:p>
            <a:r>
              <a:rPr lang="en-US" sz="2800" b="1" dirty="0"/>
              <a:t>       </a:t>
            </a:r>
            <a:r>
              <a:rPr lang="en-US" sz="2800" b="1" dirty="0" err="1"/>
              <a:t>untuk</a:t>
            </a:r>
            <a:r>
              <a:rPr lang="en-US" sz="2800" b="1" dirty="0"/>
              <a:t> </a:t>
            </a:r>
            <a:r>
              <a:rPr lang="en-US" sz="2800" b="1" dirty="0" err="1"/>
              <a:t>kebanyakan</a:t>
            </a:r>
            <a:r>
              <a:rPr lang="en-US" sz="2800" b="1" dirty="0"/>
              <a:t> </a:t>
            </a:r>
            <a:r>
              <a:rPr lang="en-US" sz="2800" b="1" dirty="0" smtClean="0"/>
              <a:t>orang</a:t>
            </a:r>
            <a:r>
              <a:rPr lang="id-ID" sz="2800" b="1" dirty="0" smtClean="0"/>
              <a:t>)</a:t>
            </a:r>
            <a:endParaRPr lang="en-US" sz="2800" b="1" dirty="0"/>
          </a:p>
          <a:p>
            <a:pPr algn="ctr"/>
            <a:endParaRPr lang="id-ID" sz="2800" dirty="0"/>
          </a:p>
        </p:txBody>
      </p:sp>
      <p:sp>
        <p:nvSpPr>
          <p:cNvPr id="7" name="Up Arrow Callout 6"/>
          <p:cNvSpPr/>
          <p:nvPr/>
        </p:nvSpPr>
        <p:spPr>
          <a:xfrm>
            <a:off x="856211" y="2709949"/>
            <a:ext cx="4380808" cy="3165919"/>
          </a:xfrm>
          <a:prstGeom prst="up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a:t>(Buckle et al.,1987) menyatakan bahwa cita rasa   yang kurang normal mudah sekali berkembang di dalam  susu</a:t>
            </a:r>
          </a:p>
        </p:txBody>
      </p:sp>
    </p:spTree>
    <p:extLst>
      <p:ext uri="{BB962C8B-B14F-4D97-AF65-F5344CB8AC3E}">
        <p14:creationId xmlns:p14="http://schemas.microsoft.com/office/powerpoint/2010/main" val="125368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239392"/>
            <a:ext cx="9601196" cy="1303867"/>
          </a:xfrm>
        </p:spPr>
        <p:txBody>
          <a:bodyPr/>
          <a:lstStyle/>
          <a:p>
            <a:r>
              <a:rPr lang="id-ID" dirty="0" smtClean="0"/>
              <a:t>Cita rasa mudah berubah dikarenakan:</a:t>
            </a:r>
            <a:endParaRPr lang="id-ID" dirty="0"/>
          </a:p>
        </p:txBody>
      </p:sp>
      <p:sp>
        <p:nvSpPr>
          <p:cNvPr id="3" name="Content Placeholder 2"/>
          <p:cNvSpPr>
            <a:spLocks noGrp="1"/>
          </p:cNvSpPr>
          <p:nvPr>
            <p:ph idx="1"/>
          </p:nvPr>
        </p:nvSpPr>
        <p:spPr/>
        <p:txBody>
          <a:bodyPr/>
          <a:lstStyle/>
          <a:p>
            <a:endParaRPr lang="id-ID" dirty="0"/>
          </a:p>
        </p:txBody>
      </p:sp>
      <p:sp>
        <p:nvSpPr>
          <p:cNvPr id="5" name="Rounded Rectangle 4"/>
          <p:cNvSpPr/>
          <p:nvPr/>
        </p:nvSpPr>
        <p:spPr>
          <a:xfrm>
            <a:off x="1199075" y="1253563"/>
            <a:ext cx="6021237" cy="2305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2"/>
          <p:cNvSpPr>
            <a:spLocks noChangeArrowheads="1"/>
          </p:cNvSpPr>
          <p:nvPr/>
        </p:nvSpPr>
        <p:spPr bwMode="auto">
          <a:xfrm>
            <a:off x="0" y="0"/>
            <a:ext cx="12192000" cy="0"/>
          </a:xfrm>
          <a:prstGeom prst="rect">
            <a:avLst/>
          </a:prstGeom>
          <a:solidFill>
            <a:srgbClr val="66BB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0" i="0" u="none"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a. Sebab-sebab fisiologis seperti cita rasa pakan sapi misalnya bawang merah, bawang putih, dan cita rasa  algae yang akan masuk  ke dalam susu jika bahan-bahan itu mencemari pakan dan air minum sapi.</a:t>
            </a:r>
            <a:endParaRPr kumimoji="0" lang="id-ID" sz="15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0" i="0" u="none"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b. Sebab-sebabvdari enzim yang  menghasilkan cita rasa tengik karena kegiatan      lipase pada lemak susu.</a:t>
            </a:r>
            <a:endParaRPr kumimoji="0" lang="id-ID"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1467929" y="1620005"/>
            <a:ext cx="5752383" cy="1938992"/>
          </a:xfrm>
          <a:prstGeom prst="rect">
            <a:avLst/>
          </a:prstGeom>
        </p:spPr>
        <p:txBody>
          <a:bodyPr wrap="square">
            <a:spAutoFit/>
          </a:bodyPr>
          <a:lstStyle/>
          <a:p>
            <a:r>
              <a:rPr lang="id-ID" sz="2400" dirty="0">
                <a:solidFill>
                  <a:srgbClr val="FFC000"/>
                </a:solidFill>
                <a:latin typeface="Times New Roman" panose="02020603050405020304" pitchFamily="18" charset="0"/>
              </a:rPr>
              <a:t>Sebab-sebab fisiologis seperti cita rasa pakan sapi misalnya bawang merah, bawang putih, dan cita rasa  algae yang akan masuk  ke dalam susu jika bahan-bahan itu mencemari pakan dan air minum sapi.</a:t>
            </a:r>
            <a:endParaRPr lang="id-ID" sz="2400" dirty="0">
              <a:solidFill>
                <a:srgbClr val="FFC000"/>
              </a:solidFill>
            </a:endParaRPr>
          </a:p>
        </p:txBody>
      </p:sp>
      <p:sp>
        <p:nvSpPr>
          <p:cNvPr id="8" name="Rounded Rectangle 7"/>
          <p:cNvSpPr/>
          <p:nvPr/>
        </p:nvSpPr>
        <p:spPr>
          <a:xfrm>
            <a:off x="5848709" y="3140015"/>
            <a:ext cx="5434642" cy="153550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t>Sebab-sebab dari </a:t>
            </a:r>
            <a:r>
              <a:rPr lang="id-ID" sz="2000" dirty="0"/>
              <a:t>enzim yang  menghasilkan cita rasa tengik karena kegiatan </a:t>
            </a:r>
            <a:r>
              <a:rPr lang="id-ID" sz="2000" dirty="0" smtClean="0"/>
              <a:t>lipase </a:t>
            </a:r>
            <a:r>
              <a:rPr lang="id-ID" sz="2000" dirty="0"/>
              <a:t>pada lemak susu.</a:t>
            </a:r>
          </a:p>
        </p:txBody>
      </p:sp>
      <p:sp>
        <p:nvSpPr>
          <p:cNvPr id="9" name="Rounded Rectangle 8"/>
          <p:cNvSpPr/>
          <p:nvPr/>
        </p:nvSpPr>
        <p:spPr>
          <a:xfrm>
            <a:off x="7770965" y="1518106"/>
            <a:ext cx="3125632" cy="145607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a:t>Sebab-sebab kimiawi, yang disebabkan oleh oksidasi lemak.</a:t>
            </a:r>
          </a:p>
        </p:txBody>
      </p:sp>
      <p:sp>
        <p:nvSpPr>
          <p:cNvPr id="10" name="Rounded Rectangle 9"/>
          <p:cNvSpPr/>
          <p:nvPr/>
        </p:nvSpPr>
        <p:spPr>
          <a:xfrm>
            <a:off x="293301" y="3667660"/>
            <a:ext cx="5624422" cy="145590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t>Sebab-sebab dari bakteri yang timbul sebagai akibat pencemaran dan pertumbuhan bakteri  yang menyebabkan peragian laktosa menjadi asam laktat dan hasil samping metabolik lainnya yang mudah menguap. </a:t>
            </a:r>
          </a:p>
        </p:txBody>
      </p:sp>
      <p:sp>
        <p:nvSpPr>
          <p:cNvPr id="11" name="Rounded Rectangle 10"/>
          <p:cNvSpPr/>
          <p:nvPr/>
        </p:nvSpPr>
        <p:spPr>
          <a:xfrm>
            <a:off x="5175849" y="4841355"/>
            <a:ext cx="5469147" cy="16175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a:solidFill>
                  <a:schemeClr val="tx1"/>
                </a:solidFill>
              </a:rPr>
              <a:t> Sebab-sebab mekanis, bila susu mungkin menyerap cita rasa cat yang ada disekitarnya, sabun dan dari larutan chlor</a:t>
            </a:r>
          </a:p>
        </p:txBody>
      </p:sp>
    </p:spTree>
    <p:extLst>
      <p:ext uri="{BB962C8B-B14F-4D97-AF65-F5344CB8AC3E}">
        <p14:creationId xmlns:p14="http://schemas.microsoft.com/office/powerpoint/2010/main" val="81326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sp>
        <p:nvSpPr>
          <p:cNvPr id="4" name="Oval 3"/>
          <p:cNvSpPr/>
          <p:nvPr/>
        </p:nvSpPr>
        <p:spPr>
          <a:xfrm>
            <a:off x="515389" y="982132"/>
            <a:ext cx="3591098" cy="2160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t>  Berat jenis air susu :</a:t>
            </a:r>
          </a:p>
        </p:txBody>
      </p:sp>
      <p:sp>
        <p:nvSpPr>
          <p:cNvPr id="5" name="Right Arrow 4"/>
          <p:cNvSpPr/>
          <p:nvPr/>
        </p:nvSpPr>
        <p:spPr>
          <a:xfrm>
            <a:off x="4322618" y="1679171"/>
            <a:ext cx="897775" cy="877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5602778" y="1330036"/>
            <a:ext cx="4172989" cy="15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t>Air susu mempunyai berat jenis yang lebih besar daripada air. BJ air susu = 1.027-1.035 dengan rata-rata 1.031</a:t>
            </a:r>
          </a:p>
        </p:txBody>
      </p:sp>
      <p:sp>
        <p:nvSpPr>
          <p:cNvPr id="7" name="Up Arrow Callout 6"/>
          <p:cNvSpPr/>
          <p:nvPr/>
        </p:nvSpPr>
        <p:spPr>
          <a:xfrm>
            <a:off x="515388" y="3071090"/>
            <a:ext cx="3940233" cy="329184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a:t>menurut codex susu, BJ air susu adalah 1.028. Codex susu adalah suatu daftar  satuan yang harus dipenuhi air susu sebagai bahan makanan.</a:t>
            </a:r>
          </a:p>
        </p:txBody>
      </p:sp>
      <p:sp>
        <p:nvSpPr>
          <p:cNvPr id="9" name="Rectangle 1"/>
          <p:cNvSpPr>
            <a:spLocks noChangeArrowheads="1"/>
          </p:cNvSpPr>
          <p:nvPr/>
        </p:nvSpPr>
        <p:spPr bwMode="auto">
          <a:xfrm>
            <a:off x="0" y="0"/>
            <a:ext cx="12192000" cy="0"/>
          </a:xfrm>
          <a:prstGeom prst="rect">
            <a:avLst/>
          </a:prstGeom>
          <a:solidFill>
            <a:srgbClr val="66BB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id-ID" sz="1200" b="0" i="0" u="none"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Berat  jenis harus  ditetapkan  3 jam setelah air susu diperah. Penetapan lebih awal akan menunjukkan hasil BJ yang lebih kecil. Hal ini disebabkan oleh :</a:t>
            </a:r>
            <a:endParaRPr kumimoji="0" lang="id-ID" sz="1500" b="0" i="0" u="none" strike="noStrike" cap="none" normalizeH="0" baseline="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id-ID" sz="1200" b="0" i="0" u="none"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a.</a:t>
            </a:r>
            <a:r>
              <a:rPr kumimoji="0" lang="id-ID" sz="700" b="0" i="0" u="none"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       </a:t>
            </a:r>
            <a:r>
              <a:rPr kumimoji="0" lang="id-ID" sz="1200" b="0" i="0" u="none"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¾  perubahan kondisi lemak</a:t>
            </a:r>
            <a:endParaRPr kumimoji="0" lang="id-ID" sz="1500" b="0" i="0" u="none" strike="noStrike" cap="none" normalizeH="0" baseline="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id-ID" sz="1200" b="0" i="0" u="none"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b.   ¾  Adanya gas yang timbul didalam air susu</a:t>
            </a:r>
            <a:endParaRPr kumimoji="0" lang="id-ID" sz="1800" b="0" i="0" u="none" strike="noStrike" cap="none" normalizeH="0" baseline="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5235633" y="3263390"/>
            <a:ext cx="6252556" cy="2677656"/>
          </a:xfrm>
          <a:prstGeom prst="rect">
            <a:avLst/>
          </a:prstGeom>
          <a:solidFill>
            <a:srgbClr val="66BB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84"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Berat  jenis harus  ditetapkan  3 jam setelah air susu diperah. Penetapan lebih awal akan menunjukkan hasil BJ yang lebih kecil. Hal ini disebabkan oleh :</a:t>
            </a:r>
            <a:endParaRPr kumimoji="0" lang="id-ID" sz="2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a.       ¾  perubahan kondisi lemak</a:t>
            </a:r>
            <a:endParaRPr kumimoji="0" lang="id-ID" sz="2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b.   ¾  Adanya gas yang timbul didalam air susu</a:t>
            </a:r>
            <a:endParaRPr kumimoji="0" lang="id-ID"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282076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Oval 3"/>
          <p:cNvSpPr/>
          <p:nvPr/>
        </p:nvSpPr>
        <p:spPr>
          <a:xfrm>
            <a:off x="1512916" y="982132"/>
            <a:ext cx="3574473" cy="1794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  Kekentalan air susu (viskositas)</a:t>
            </a:r>
          </a:p>
        </p:txBody>
      </p:sp>
      <p:sp>
        <p:nvSpPr>
          <p:cNvPr id="5" name="Rounded Rectangle 4"/>
          <p:cNvSpPr/>
          <p:nvPr/>
        </p:nvSpPr>
        <p:spPr>
          <a:xfrm>
            <a:off x="2106584" y="2776451"/>
            <a:ext cx="5719157" cy="3557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t>BJ maka viskositas air susu lebih tinggi daripada air. Viskositas air susu biasanya berkisar 1,5 – 2,0 cP.  Pada suhu 20°C viskositas whey 1,2 cP, viskositas susu skim 1,5 cP dan susu segar 2,0 cP.</a:t>
            </a:r>
          </a:p>
        </p:txBody>
      </p:sp>
      <p:sp>
        <p:nvSpPr>
          <p:cNvPr id="6" name="Curved Right Arrow 5"/>
          <p:cNvSpPr/>
          <p:nvPr/>
        </p:nvSpPr>
        <p:spPr>
          <a:xfrm>
            <a:off x="701734" y="1798781"/>
            <a:ext cx="1404850" cy="2919615"/>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2937788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a:p>
        </p:txBody>
      </p:sp>
      <p:sp>
        <p:nvSpPr>
          <p:cNvPr id="4" name="Oval 3"/>
          <p:cNvSpPr/>
          <p:nvPr/>
        </p:nvSpPr>
        <p:spPr>
          <a:xfrm>
            <a:off x="1064030" y="990444"/>
            <a:ext cx="3790603" cy="22764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t>Titik beku dan titik cair dari air susu :</a:t>
            </a:r>
          </a:p>
        </p:txBody>
      </p:sp>
      <p:sp>
        <p:nvSpPr>
          <p:cNvPr id="5" name="Rounded Rectangle 4"/>
          <p:cNvSpPr/>
          <p:nvPr/>
        </p:nvSpPr>
        <p:spPr>
          <a:xfrm>
            <a:off x="5842459" y="833734"/>
            <a:ext cx="5054138" cy="3923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t>Pada codex air susu dicantumkan bahwa titik beku air susu adalah –0.5000 C. Akan tetapi untuk Indonesia telah berubah menjadi –0.5200 C. Titik beku air adalah 00 C.</a:t>
            </a:r>
          </a:p>
        </p:txBody>
      </p:sp>
      <p:sp>
        <p:nvSpPr>
          <p:cNvPr id="6" name="Right Arrow 5"/>
          <p:cNvSpPr/>
          <p:nvPr/>
        </p:nvSpPr>
        <p:spPr>
          <a:xfrm>
            <a:off x="4450772" y="1216119"/>
            <a:ext cx="1163782" cy="157941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Up Arrow Callout 6"/>
          <p:cNvSpPr/>
          <p:nvPr/>
        </p:nvSpPr>
        <p:spPr>
          <a:xfrm>
            <a:off x="1278776" y="3138207"/>
            <a:ext cx="3559232" cy="3008594"/>
          </a:xfrm>
          <a:prstGeom prst="up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solidFill>
              </a:rPr>
              <a:t>campuran air susu dengan air akan memperlihatkan titik beku yang lebih  besar dari  air dan  lebih kecil dari air susu. Titik didih air adalah 100°C  dan air susu 100.16°C.</a:t>
            </a:r>
          </a:p>
        </p:txBody>
      </p:sp>
    </p:spTree>
    <p:extLst>
      <p:ext uri="{BB962C8B-B14F-4D97-AF65-F5344CB8AC3E}">
        <p14:creationId xmlns:p14="http://schemas.microsoft.com/office/powerpoint/2010/main" val="33737718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47</TotalTime>
  <Words>1787</Words>
  <Application>Microsoft Office PowerPoint</Application>
  <PresentationFormat>Widescreen</PresentationFormat>
  <Paragraphs>359</Paragraphs>
  <Slides>35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Garamond</vt:lpstr>
      <vt:lpstr>Monotype Sorts</vt:lpstr>
      <vt:lpstr>Times New Roman</vt:lpstr>
      <vt:lpstr>Wingdings</vt:lpstr>
      <vt:lpstr>Organic</vt:lpstr>
      <vt:lpstr>Clip</vt:lpstr>
      <vt:lpstr>Susu</vt:lpstr>
      <vt:lpstr>SIFAT FISIK, KIMIA DAN  MUTU SUSU </vt:lpstr>
      <vt:lpstr>PowerPoint Presentation</vt:lpstr>
      <vt:lpstr> Sifat Fisik Susu :</vt:lpstr>
      <vt:lpstr>PowerPoint Presentation</vt:lpstr>
      <vt:lpstr>Cita rasa mudah berubah dikarenakan:</vt:lpstr>
      <vt:lpstr>PowerPoint Presentation</vt:lpstr>
      <vt:lpstr>PowerPoint Presentation</vt:lpstr>
      <vt:lpstr>PowerPoint Presentation</vt:lpstr>
      <vt:lpstr>PowerPoint Presentation</vt:lpstr>
      <vt:lpstr>Sifat Kimia Susu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Susu</dc:title>
  <dc:creator>Erry</dc:creator>
  <cp:lastModifiedBy>Erry</cp:lastModifiedBy>
  <cp:revision>7</cp:revision>
  <dcterms:created xsi:type="dcterms:W3CDTF">2013-11-06T08:08:46Z</dcterms:created>
  <dcterms:modified xsi:type="dcterms:W3CDTF">2013-11-13T05:45:25Z</dcterms:modified>
</cp:coreProperties>
</file>