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0"/>
  </p:notesMasterIdLst>
  <p:sldIdLst>
    <p:sldId id="296" r:id="rId2"/>
    <p:sldId id="297" r:id="rId3"/>
    <p:sldId id="298" r:id="rId4"/>
    <p:sldId id="299" r:id="rId5"/>
    <p:sldId id="300" r:id="rId6"/>
    <p:sldId id="287" r:id="rId7"/>
    <p:sldId id="288" r:id="rId8"/>
    <p:sldId id="291" r:id="rId9"/>
    <p:sldId id="257" r:id="rId10"/>
    <p:sldId id="290" r:id="rId11"/>
    <p:sldId id="258" r:id="rId12"/>
    <p:sldId id="292" r:id="rId13"/>
    <p:sldId id="259" r:id="rId14"/>
    <p:sldId id="294" r:id="rId15"/>
    <p:sldId id="295" r:id="rId16"/>
    <p:sldId id="262" r:id="rId17"/>
    <p:sldId id="261" r:id="rId18"/>
    <p:sldId id="260"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9" r:id="rId35"/>
    <p:sldId id="280" r:id="rId36"/>
    <p:sldId id="293" r:id="rId37"/>
    <p:sldId id="284" r:id="rId38"/>
    <p:sldId id="283"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2757" autoAdjust="0"/>
  </p:normalViewPr>
  <p:slideViewPr>
    <p:cSldViewPr snapToGrid="0">
      <p:cViewPr>
        <p:scale>
          <a:sx n="70" d="100"/>
          <a:sy n="70" d="100"/>
        </p:scale>
        <p:origin x="-13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2F60-5B77-40A0-852B-095258059F34}"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US"/>
        </a:p>
      </dgm:t>
    </dgm:pt>
    <dgm:pt modelId="{2C24C7D2-7615-47BA-9B28-3362692286F1}">
      <dgm:prSet phldrT="[Text]"/>
      <dgm:spPr/>
      <dgm:t>
        <a:bodyPr/>
        <a:lstStyle/>
        <a:p>
          <a:r>
            <a:rPr lang="en-US" dirty="0" err="1" smtClean="0"/>
            <a:t>Ilmu</a:t>
          </a:r>
          <a:r>
            <a:rPr lang="en-US" dirty="0" smtClean="0"/>
            <a:t> </a:t>
          </a:r>
          <a:r>
            <a:rPr lang="en-US" dirty="0" err="1" smtClean="0"/>
            <a:t>Bahan</a:t>
          </a:r>
          <a:r>
            <a:rPr lang="en-US" dirty="0" smtClean="0"/>
            <a:t> </a:t>
          </a:r>
          <a:r>
            <a:rPr lang="en-US" dirty="0" err="1" smtClean="0"/>
            <a:t>Makanan</a:t>
          </a:r>
          <a:endParaRPr lang="en-US" dirty="0"/>
        </a:p>
      </dgm:t>
    </dgm:pt>
    <dgm:pt modelId="{4538C0BB-6E89-492A-BD98-05E65520FD4F}" type="parTrans" cxnId="{D0B19BE1-EFA5-4FB3-B6B0-6284CB2C22C7}">
      <dgm:prSet/>
      <dgm:spPr/>
      <dgm:t>
        <a:bodyPr/>
        <a:lstStyle/>
        <a:p>
          <a:endParaRPr lang="en-US"/>
        </a:p>
      </dgm:t>
    </dgm:pt>
    <dgm:pt modelId="{DD39961C-C698-48DA-A98F-EA329DD59D91}" type="sibTrans" cxnId="{D0B19BE1-EFA5-4FB3-B6B0-6284CB2C22C7}">
      <dgm:prSet/>
      <dgm:spPr/>
      <dgm:t>
        <a:bodyPr/>
        <a:lstStyle/>
        <a:p>
          <a:endParaRPr lang="en-US"/>
        </a:p>
      </dgm:t>
    </dgm:pt>
    <dgm:pt modelId="{E979C7F9-BB10-4D28-BE89-8C0192E720F9}">
      <dgm:prSet phldrT="[Text]"/>
      <dgm:spPr/>
      <dgm:t>
        <a:bodyPr/>
        <a:lstStyle/>
        <a:p>
          <a:r>
            <a:rPr lang="en-US" dirty="0" err="1" smtClean="0"/>
            <a:t>Manajemen</a:t>
          </a:r>
          <a:r>
            <a:rPr lang="en-US" dirty="0" smtClean="0"/>
            <a:t> </a:t>
          </a:r>
          <a:r>
            <a:rPr lang="en-US" dirty="0" err="1" smtClean="0"/>
            <a:t>Jasa</a:t>
          </a:r>
          <a:r>
            <a:rPr lang="en-US" dirty="0" smtClean="0"/>
            <a:t> </a:t>
          </a:r>
          <a:r>
            <a:rPr lang="en-US" dirty="0" err="1" smtClean="0"/>
            <a:t>Makanan</a:t>
          </a:r>
          <a:r>
            <a:rPr lang="en-US" dirty="0" smtClean="0"/>
            <a:t> </a:t>
          </a:r>
          <a:r>
            <a:rPr lang="en-US" dirty="0" err="1" smtClean="0"/>
            <a:t>dan</a:t>
          </a:r>
          <a:r>
            <a:rPr lang="en-US" dirty="0" smtClean="0"/>
            <a:t> </a:t>
          </a:r>
          <a:r>
            <a:rPr lang="en-US" dirty="0" err="1" smtClean="0"/>
            <a:t>Kesehatan</a:t>
          </a:r>
          <a:r>
            <a:rPr lang="en-US" dirty="0" smtClean="0"/>
            <a:t> </a:t>
          </a:r>
          <a:r>
            <a:rPr lang="en-US" dirty="0" err="1" smtClean="0"/>
            <a:t>Lingkungan</a:t>
          </a:r>
          <a:endParaRPr lang="en-US" dirty="0"/>
        </a:p>
      </dgm:t>
    </dgm:pt>
    <dgm:pt modelId="{A534D54E-64E7-4265-B5B3-26D16596D16E}" type="parTrans" cxnId="{6C3B8E5B-23BE-4DC8-99F3-F6455598509B}">
      <dgm:prSet/>
      <dgm:spPr/>
      <dgm:t>
        <a:bodyPr/>
        <a:lstStyle/>
        <a:p>
          <a:endParaRPr lang="en-US"/>
        </a:p>
      </dgm:t>
    </dgm:pt>
    <dgm:pt modelId="{D75514FE-2AC2-45C1-AE5D-28B4BD9EDB7A}" type="sibTrans" cxnId="{6C3B8E5B-23BE-4DC8-99F3-F6455598509B}">
      <dgm:prSet/>
      <dgm:spPr/>
      <dgm:t>
        <a:bodyPr/>
        <a:lstStyle/>
        <a:p>
          <a:endParaRPr lang="en-US"/>
        </a:p>
      </dgm:t>
    </dgm:pt>
    <dgm:pt modelId="{9ECD6C5D-EDA4-4651-AB8A-2D6369A80C50}">
      <dgm:prSet phldrT="[Text]"/>
      <dgm:spPr/>
      <dgm:t>
        <a:bodyPr/>
        <a:lstStyle/>
        <a:p>
          <a:r>
            <a:rPr lang="en-US" dirty="0" err="1" smtClean="0"/>
            <a:t>Gizi</a:t>
          </a:r>
          <a:r>
            <a:rPr lang="en-US" dirty="0" smtClean="0"/>
            <a:t> </a:t>
          </a:r>
          <a:r>
            <a:rPr lang="en-US" dirty="0" err="1" smtClean="0"/>
            <a:t>Terapan</a:t>
          </a:r>
          <a:endParaRPr lang="en-US" dirty="0"/>
        </a:p>
      </dgm:t>
    </dgm:pt>
    <dgm:pt modelId="{23BF310C-3535-4FAE-A704-5B3FAFD30A69}" type="parTrans" cxnId="{89FD004F-4025-4A71-BD2A-5E85E4F51C0B}">
      <dgm:prSet/>
      <dgm:spPr/>
      <dgm:t>
        <a:bodyPr/>
        <a:lstStyle/>
        <a:p>
          <a:endParaRPr lang="en-US"/>
        </a:p>
      </dgm:t>
    </dgm:pt>
    <dgm:pt modelId="{A438B39F-B655-4D7E-9B9D-2DBA072829A3}" type="sibTrans" cxnId="{89FD004F-4025-4A71-BD2A-5E85E4F51C0B}">
      <dgm:prSet/>
      <dgm:spPr/>
      <dgm:t>
        <a:bodyPr/>
        <a:lstStyle/>
        <a:p>
          <a:endParaRPr lang="en-US"/>
        </a:p>
      </dgm:t>
    </dgm:pt>
    <dgm:pt modelId="{889C3A80-BDB5-4A51-B9A6-F9A8E0840F52}">
      <dgm:prSet phldrT="[Text]"/>
      <dgm:spPr/>
      <dgm:t>
        <a:bodyPr/>
        <a:lstStyle/>
        <a:p>
          <a:r>
            <a:rPr lang="en-US" dirty="0" err="1" smtClean="0"/>
            <a:t>Gizi</a:t>
          </a:r>
          <a:r>
            <a:rPr lang="en-US" dirty="0" smtClean="0"/>
            <a:t> </a:t>
          </a:r>
          <a:r>
            <a:rPr lang="en-US" dirty="0" err="1" smtClean="0"/>
            <a:t>Dasar</a:t>
          </a:r>
          <a:endParaRPr lang="en-US" dirty="0"/>
        </a:p>
      </dgm:t>
    </dgm:pt>
    <dgm:pt modelId="{AA445C24-F7D2-4880-8EA5-77CDB2E772D1}" type="parTrans" cxnId="{2B4B09D6-9CD5-4B00-88CC-97430EC644C1}">
      <dgm:prSet/>
      <dgm:spPr/>
      <dgm:t>
        <a:bodyPr/>
        <a:lstStyle/>
        <a:p>
          <a:endParaRPr lang="en-US"/>
        </a:p>
      </dgm:t>
    </dgm:pt>
    <dgm:pt modelId="{BACC2931-0B0E-449E-8F1D-63345133DAB3}" type="sibTrans" cxnId="{2B4B09D6-9CD5-4B00-88CC-97430EC644C1}">
      <dgm:prSet/>
      <dgm:spPr/>
      <dgm:t>
        <a:bodyPr/>
        <a:lstStyle/>
        <a:p>
          <a:endParaRPr lang="en-US"/>
        </a:p>
      </dgm:t>
    </dgm:pt>
    <dgm:pt modelId="{80C30E98-B4CC-4FBE-BDFF-CCC48B8135E9}">
      <dgm:prSet phldrT="[Text]"/>
      <dgm:spPr/>
      <dgm:t>
        <a:bodyPr/>
        <a:lstStyle/>
        <a:p>
          <a:r>
            <a:rPr lang="en-US" smtClean="0"/>
            <a:t>Kebijakan </a:t>
          </a:r>
          <a:r>
            <a:rPr lang="en-US" dirty="0" err="1" smtClean="0"/>
            <a:t>Pangan</a:t>
          </a:r>
          <a:r>
            <a:rPr lang="en-US" dirty="0" smtClean="0"/>
            <a:t> </a:t>
          </a:r>
          <a:r>
            <a:rPr lang="en-US" dirty="0" err="1" smtClean="0"/>
            <a:t>dan</a:t>
          </a:r>
          <a:r>
            <a:rPr lang="en-US" dirty="0" smtClean="0"/>
            <a:t> </a:t>
          </a:r>
          <a:r>
            <a:rPr lang="en-US" dirty="0" err="1" smtClean="0"/>
            <a:t>Gizi</a:t>
          </a:r>
          <a:endParaRPr lang="en-US" dirty="0"/>
        </a:p>
      </dgm:t>
    </dgm:pt>
    <dgm:pt modelId="{E2B0EFA7-4C20-40EC-96B2-0223A41385B8}" type="parTrans" cxnId="{548DB858-0098-44C6-9B58-992DB7154528}">
      <dgm:prSet/>
      <dgm:spPr/>
      <dgm:t>
        <a:bodyPr/>
        <a:lstStyle/>
        <a:p>
          <a:endParaRPr lang="en-US"/>
        </a:p>
      </dgm:t>
    </dgm:pt>
    <dgm:pt modelId="{74838083-1CEB-428B-B52D-21B630A9BC5B}" type="sibTrans" cxnId="{548DB858-0098-44C6-9B58-992DB7154528}">
      <dgm:prSet/>
      <dgm:spPr/>
      <dgm:t>
        <a:bodyPr/>
        <a:lstStyle/>
        <a:p>
          <a:endParaRPr lang="en-US"/>
        </a:p>
      </dgm:t>
    </dgm:pt>
    <dgm:pt modelId="{746ECB3D-3124-4577-8282-E3F364A42C00}" type="pres">
      <dgm:prSet presAssocID="{7ABB2F60-5B77-40A0-852B-095258059F34}" presName="Name0" presStyleCnt="0">
        <dgm:presLayoutVars>
          <dgm:chMax val="1"/>
          <dgm:dir/>
          <dgm:animLvl val="ctr"/>
          <dgm:resizeHandles val="exact"/>
        </dgm:presLayoutVars>
      </dgm:prSet>
      <dgm:spPr/>
      <dgm:t>
        <a:bodyPr/>
        <a:lstStyle/>
        <a:p>
          <a:endParaRPr lang="en-US"/>
        </a:p>
      </dgm:t>
    </dgm:pt>
    <dgm:pt modelId="{585036C5-DAFA-4005-BB09-50285E23F793}" type="pres">
      <dgm:prSet presAssocID="{2C24C7D2-7615-47BA-9B28-3362692286F1}" presName="centerShape" presStyleLbl="node0" presStyleIdx="0" presStyleCnt="1"/>
      <dgm:spPr/>
      <dgm:t>
        <a:bodyPr/>
        <a:lstStyle/>
        <a:p>
          <a:endParaRPr lang="en-US"/>
        </a:p>
      </dgm:t>
    </dgm:pt>
    <dgm:pt modelId="{0AC858EF-1512-4ECF-B81E-1ACBD9F7DCBA}" type="pres">
      <dgm:prSet presAssocID="{E2B0EFA7-4C20-40EC-96B2-0223A41385B8}" presName="parTrans" presStyleLbl="sibTrans2D1" presStyleIdx="0" presStyleCnt="4"/>
      <dgm:spPr/>
      <dgm:t>
        <a:bodyPr/>
        <a:lstStyle/>
        <a:p>
          <a:endParaRPr lang="en-US"/>
        </a:p>
      </dgm:t>
    </dgm:pt>
    <dgm:pt modelId="{DD97AFEC-07B9-4B89-9285-C508BE20D680}" type="pres">
      <dgm:prSet presAssocID="{E2B0EFA7-4C20-40EC-96B2-0223A41385B8}" presName="connectorText" presStyleLbl="sibTrans2D1" presStyleIdx="0" presStyleCnt="4"/>
      <dgm:spPr/>
      <dgm:t>
        <a:bodyPr/>
        <a:lstStyle/>
        <a:p>
          <a:endParaRPr lang="en-US"/>
        </a:p>
      </dgm:t>
    </dgm:pt>
    <dgm:pt modelId="{6A919678-BD2C-43B6-A7F7-B26EC1890A5D}" type="pres">
      <dgm:prSet presAssocID="{80C30E98-B4CC-4FBE-BDFF-CCC48B8135E9}" presName="node" presStyleLbl="node1" presStyleIdx="0" presStyleCnt="4">
        <dgm:presLayoutVars>
          <dgm:bulletEnabled val="1"/>
        </dgm:presLayoutVars>
      </dgm:prSet>
      <dgm:spPr/>
      <dgm:t>
        <a:bodyPr/>
        <a:lstStyle/>
        <a:p>
          <a:endParaRPr lang="en-US"/>
        </a:p>
      </dgm:t>
    </dgm:pt>
    <dgm:pt modelId="{33D8253E-3D84-4C52-ABFD-452CF255615E}" type="pres">
      <dgm:prSet presAssocID="{A534D54E-64E7-4265-B5B3-26D16596D16E}" presName="parTrans" presStyleLbl="sibTrans2D1" presStyleIdx="1" presStyleCnt="4"/>
      <dgm:spPr/>
      <dgm:t>
        <a:bodyPr/>
        <a:lstStyle/>
        <a:p>
          <a:endParaRPr lang="en-US"/>
        </a:p>
      </dgm:t>
    </dgm:pt>
    <dgm:pt modelId="{54872C87-5A08-482F-8B32-8C20AB99C4E7}" type="pres">
      <dgm:prSet presAssocID="{A534D54E-64E7-4265-B5B3-26D16596D16E}" presName="connectorText" presStyleLbl="sibTrans2D1" presStyleIdx="1" presStyleCnt="4"/>
      <dgm:spPr/>
      <dgm:t>
        <a:bodyPr/>
        <a:lstStyle/>
        <a:p>
          <a:endParaRPr lang="en-US"/>
        </a:p>
      </dgm:t>
    </dgm:pt>
    <dgm:pt modelId="{C4565B9D-B06E-4463-8E71-09C755B78A3C}" type="pres">
      <dgm:prSet presAssocID="{E979C7F9-BB10-4D28-BE89-8C0192E720F9}" presName="node" presStyleLbl="node1" presStyleIdx="1" presStyleCnt="4">
        <dgm:presLayoutVars>
          <dgm:bulletEnabled val="1"/>
        </dgm:presLayoutVars>
      </dgm:prSet>
      <dgm:spPr/>
      <dgm:t>
        <a:bodyPr/>
        <a:lstStyle/>
        <a:p>
          <a:endParaRPr lang="en-US"/>
        </a:p>
      </dgm:t>
    </dgm:pt>
    <dgm:pt modelId="{8801C56F-441B-4741-BE05-520158DC0EBC}" type="pres">
      <dgm:prSet presAssocID="{23BF310C-3535-4FAE-A704-5B3FAFD30A69}" presName="parTrans" presStyleLbl="sibTrans2D1" presStyleIdx="2" presStyleCnt="4"/>
      <dgm:spPr/>
      <dgm:t>
        <a:bodyPr/>
        <a:lstStyle/>
        <a:p>
          <a:endParaRPr lang="en-US"/>
        </a:p>
      </dgm:t>
    </dgm:pt>
    <dgm:pt modelId="{8EA1FF4E-5CFD-4138-831D-C3DF77409A5E}" type="pres">
      <dgm:prSet presAssocID="{23BF310C-3535-4FAE-A704-5B3FAFD30A69}" presName="connectorText" presStyleLbl="sibTrans2D1" presStyleIdx="2" presStyleCnt="4"/>
      <dgm:spPr/>
      <dgm:t>
        <a:bodyPr/>
        <a:lstStyle/>
        <a:p>
          <a:endParaRPr lang="en-US"/>
        </a:p>
      </dgm:t>
    </dgm:pt>
    <dgm:pt modelId="{2A6E072F-2703-47E2-A3B8-577A2F6A8850}" type="pres">
      <dgm:prSet presAssocID="{9ECD6C5D-EDA4-4651-AB8A-2D6369A80C50}" presName="node" presStyleLbl="node1" presStyleIdx="2" presStyleCnt="4">
        <dgm:presLayoutVars>
          <dgm:bulletEnabled val="1"/>
        </dgm:presLayoutVars>
      </dgm:prSet>
      <dgm:spPr/>
      <dgm:t>
        <a:bodyPr/>
        <a:lstStyle/>
        <a:p>
          <a:endParaRPr lang="en-US"/>
        </a:p>
      </dgm:t>
    </dgm:pt>
    <dgm:pt modelId="{2E9FDA35-2491-4821-9046-9C3FC0707727}" type="pres">
      <dgm:prSet presAssocID="{AA445C24-F7D2-4880-8EA5-77CDB2E772D1}" presName="parTrans" presStyleLbl="sibTrans2D1" presStyleIdx="3" presStyleCnt="4"/>
      <dgm:spPr/>
      <dgm:t>
        <a:bodyPr/>
        <a:lstStyle/>
        <a:p>
          <a:endParaRPr lang="en-US"/>
        </a:p>
      </dgm:t>
    </dgm:pt>
    <dgm:pt modelId="{F19081D9-8CCF-459E-A8BE-32DF7EDC843F}" type="pres">
      <dgm:prSet presAssocID="{AA445C24-F7D2-4880-8EA5-77CDB2E772D1}" presName="connectorText" presStyleLbl="sibTrans2D1" presStyleIdx="3" presStyleCnt="4"/>
      <dgm:spPr/>
      <dgm:t>
        <a:bodyPr/>
        <a:lstStyle/>
        <a:p>
          <a:endParaRPr lang="en-US"/>
        </a:p>
      </dgm:t>
    </dgm:pt>
    <dgm:pt modelId="{C54E3BC4-65CC-4E7A-A17B-78C243D0B039}" type="pres">
      <dgm:prSet presAssocID="{889C3A80-BDB5-4A51-B9A6-F9A8E0840F52}" presName="node" presStyleLbl="node1" presStyleIdx="3" presStyleCnt="4">
        <dgm:presLayoutVars>
          <dgm:bulletEnabled val="1"/>
        </dgm:presLayoutVars>
      </dgm:prSet>
      <dgm:spPr/>
      <dgm:t>
        <a:bodyPr/>
        <a:lstStyle/>
        <a:p>
          <a:endParaRPr lang="en-US"/>
        </a:p>
      </dgm:t>
    </dgm:pt>
  </dgm:ptLst>
  <dgm:cxnLst>
    <dgm:cxn modelId="{EFED4002-08E3-4766-822F-31B956372103}" type="presOf" srcId="{9ECD6C5D-EDA4-4651-AB8A-2D6369A80C50}" destId="{2A6E072F-2703-47E2-A3B8-577A2F6A8850}" srcOrd="0" destOrd="0" presId="urn:microsoft.com/office/officeart/2005/8/layout/radial5"/>
    <dgm:cxn modelId="{AE725E6E-D16E-405E-8683-1A8A071E9C09}" type="presOf" srcId="{E2B0EFA7-4C20-40EC-96B2-0223A41385B8}" destId="{0AC858EF-1512-4ECF-B81E-1ACBD9F7DCBA}" srcOrd="0" destOrd="0" presId="urn:microsoft.com/office/officeart/2005/8/layout/radial5"/>
    <dgm:cxn modelId="{3A5C1455-1EB3-4885-957F-F1A8E629DE6B}" type="presOf" srcId="{AA445C24-F7D2-4880-8EA5-77CDB2E772D1}" destId="{F19081D9-8CCF-459E-A8BE-32DF7EDC843F}" srcOrd="1" destOrd="0" presId="urn:microsoft.com/office/officeart/2005/8/layout/radial5"/>
    <dgm:cxn modelId="{18040BD1-D1FE-41AA-9551-75F1A950C120}" type="presOf" srcId="{E979C7F9-BB10-4D28-BE89-8C0192E720F9}" destId="{C4565B9D-B06E-4463-8E71-09C755B78A3C}" srcOrd="0" destOrd="0" presId="urn:microsoft.com/office/officeart/2005/8/layout/radial5"/>
    <dgm:cxn modelId="{6C3B8E5B-23BE-4DC8-99F3-F6455598509B}" srcId="{2C24C7D2-7615-47BA-9B28-3362692286F1}" destId="{E979C7F9-BB10-4D28-BE89-8C0192E720F9}" srcOrd="1" destOrd="0" parTransId="{A534D54E-64E7-4265-B5B3-26D16596D16E}" sibTransId="{D75514FE-2AC2-45C1-AE5D-28B4BD9EDB7A}"/>
    <dgm:cxn modelId="{E73349D7-BC03-4F7A-916F-965BC21B1A13}" type="presOf" srcId="{E2B0EFA7-4C20-40EC-96B2-0223A41385B8}" destId="{DD97AFEC-07B9-4B89-9285-C508BE20D680}" srcOrd="1" destOrd="0" presId="urn:microsoft.com/office/officeart/2005/8/layout/radial5"/>
    <dgm:cxn modelId="{BD27AC1D-78C9-4EDF-A82D-B313BA412306}" type="presOf" srcId="{80C30E98-B4CC-4FBE-BDFF-CCC48B8135E9}" destId="{6A919678-BD2C-43B6-A7F7-B26EC1890A5D}" srcOrd="0" destOrd="0" presId="urn:microsoft.com/office/officeart/2005/8/layout/radial5"/>
    <dgm:cxn modelId="{B39C6AD5-7AB1-4F4B-A801-95F1AC39EFBD}" type="presOf" srcId="{A534D54E-64E7-4265-B5B3-26D16596D16E}" destId="{33D8253E-3D84-4C52-ABFD-452CF255615E}" srcOrd="0" destOrd="0" presId="urn:microsoft.com/office/officeart/2005/8/layout/radial5"/>
    <dgm:cxn modelId="{D0B19BE1-EFA5-4FB3-B6B0-6284CB2C22C7}" srcId="{7ABB2F60-5B77-40A0-852B-095258059F34}" destId="{2C24C7D2-7615-47BA-9B28-3362692286F1}" srcOrd="0" destOrd="0" parTransId="{4538C0BB-6E89-492A-BD98-05E65520FD4F}" sibTransId="{DD39961C-C698-48DA-A98F-EA329DD59D91}"/>
    <dgm:cxn modelId="{548DB858-0098-44C6-9B58-992DB7154528}" srcId="{2C24C7D2-7615-47BA-9B28-3362692286F1}" destId="{80C30E98-B4CC-4FBE-BDFF-CCC48B8135E9}" srcOrd="0" destOrd="0" parTransId="{E2B0EFA7-4C20-40EC-96B2-0223A41385B8}" sibTransId="{74838083-1CEB-428B-B52D-21B630A9BC5B}"/>
    <dgm:cxn modelId="{8132CF56-1EE7-48EE-82C3-2E5238526C3F}" type="presOf" srcId="{23BF310C-3535-4FAE-A704-5B3FAFD30A69}" destId="{8801C56F-441B-4741-BE05-520158DC0EBC}" srcOrd="0" destOrd="0" presId="urn:microsoft.com/office/officeart/2005/8/layout/radial5"/>
    <dgm:cxn modelId="{EF1F93BE-27DC-4DE4-A7F1-2EE881F659F7}" type="presOf" srcId="{A534D54E-64E7-4265-B5B3-26D16596D16E}" destId="{54872C87-5A08-482F-8B32-8C20AB99C4E7}" srcOrd="1" destOrd="0" presId="urn:microsoft.com/office/officeart/2005/8/layout/radial5"/>
    <dgm:cxn modelId="{2B4B09D6-9CD5-4B00-88CC-97430EC644C1}" srcId="{2C24C7D2-7615-47BA-9B28-3362692286F1}" destId="{889C3A80-BDB5-4A51-B9A6-F9A8E0840F52}" srcOrd="3" destOrd="0" parTransId="{AA445C24-F7D2-4880-8EA5-77CDB2E772D1}" sibTransId="{BACC2931-0B0E-449E-8F1D-63345133DAB3}"/>
    <dgm:cxn modelId="{89FD004F-4025-4A71-BD2A-5E85E4F51C0B}" srcId="{2C24C7D2-7615-47BA-9B28-3362692286F1}" destId="{9ECD6C5D-EDA4-4651-AB8A-2D6369A80C50}" srcOrd="2" destOrd="0" parTransId="{23BF310C-3535-4FAE-A704-5B3FAFD30A69}" sibTransId="{A438B39F-B655-4D7E-9B9D-2DBA072829A3}"/>
    <dgm:cxn modelId="{5A62CCBC-58B2-40AD-ADB2-99142E872529}" type="presOf" srcId="{7ABB2F60-5B77-40A0-852B-095258059F34}" destId="{746ECB3D-3124-4577-8282-E3F364A42C00}" srcOrd="0" destOrd="0" presId="urn:microsoft.com/office/officeart/2005/8/layout/radial5"/>
    <dgm:cxn modelId="{F415B202-EAAE-45B0-A88A-B43597067F0C}" type="presOf" srcId="{23BF310C-3535-4FAE-A704-5B3FAFD30A69}" destId="{8EA1FF4E-5CFD-4138-831D-C3DF77409A5E}" srcOrd="1" destOrd="0" presId="urn:microsoft.com/office/officeart/2005/8/layout/radial5"/>
    <dgm:cxn modelId="{6CF591B8-88A9-4A98-9564-C322A3A4CDDF}" type="presOf" srcId="{889C3A80-BDB5-4A51-B9A6-F9A8E0840F52}" destId="{C54E3BC4-65CC-4E7A-A17B-78C243D0B039}" srcOrd="0" destOrd="0" presId="urn:microsoft.com/office/officeart/2005/8/layout/radial5"/>
    <dgm:cxn modelId="{15C9DFB0-179C-4E20-A0C3-2AFA0AF31690}" type="presOf" srcId="{AA445C24-F7D2-4880-8EA5-77CDB2E772D1}" destId="{2E9FDA35-2491-4821-9046-9C3FC0707727}" srcOrd="0" destOrd="0" presId="urn:microsoft.com/office/officeart/2005/8/layout/radial5"/>
    <dgm:cxn modelId="{6D7CFD56-800E-4AD4-8407-F9FA09803961}" type="presOf" srcId="{2C24C7D2-7615-47BA-9B28-3362692286F1}" destId="{585036C5-DAFA-4005-BB09-50285E23F793}" srcOrd="0" destOrd="0" presId="urn:microsoft.com/office/officeart/2005/8/layout/radial5"/>
    <dgm:cxn modelId="{EC66601E-B33C-4609-8DFB-0C399B8AE2BE}" type="presParOf" srcId="{746ECB3D-3124-4577-8282-E3F364A42C00}" destId="{585036C5-DAFA-4005-BB09-50285E23F793}" srcOrd="0" destOrd="0" presId="urn:microsoft.com/office/officeart/2005/8/layout/radial5"/>
    <dgm:cxn modelId="{D043EEB7-7485-4AD4-8D9E-C561ED05790C}" type="presParOf" srcId="{746ECB3D-3124-4577-8282-E3F364A42C00}" destId="{0AC858EF-1512-4ECF-B81E-1ACBD9F7DCBA}" srcOrd="1" destOrd="0" presId="urn:microsoft.com/office/officeart/2005/8/layout/radial5"/>
    <dgm:cxn modelId="{97768CB3-A2E1-4D27-A944-3810273A1ED3}" type="presParOf" srcId="{0AC858EF-1512-4ECF-B81E-1ACBD9F7DCBA}" destId="{DD97AFEC-07B9-4B89-9285-C508BE20D680}" srcOrd="0" destOrd="0" presId="urn:microsoft.com/office/officeart/2005/8/layout/radial5"/>
    <dgm:cxn modelId="{BED8D81E-456C-47F0-A34C-8BFBA14556C1}" type="presParOf" srcId="{746ECB3D-3124-4577-8282-E3F364A42C00}" destId="{6A919678-BD2C-43B6-A7F7-B26EC1890A5D}" srcOrd="2" destOrd="0" presId="urn:microsoft.com/office/officeart/2005/8/layout/radial5"/>
    <dgm:cxn modelId="{3DBAEC28-D75D-4D50-B73A-3DD678E57E28}" type="presParOf" srcId="{746ECB3D-3124-4577-8282-E3F364A42C00}" destId="{33D8253E-3D84-4C52-ABFD-452CF255615E}" srcOrd="3" destOrd="0" presId="urn:microsoft.com/office/officeart/2005/8/layout/radial5"/>
    <dgm:cxn modelId="{DBBF84DD-98F8-48BB-9B36-8C5D17889E31}" type="presParOf" srcId="{33D8253E-3D84-4C52-ABFD-452CF255615E}" destId="{54872C87-5A08-482F-8B32-8C20AB99C4E7}" srcOrd="0" destOrd="0" presId="urn:microsoft.com/office/officeart/2005/8/layout/radial5"/>
    <dgm:cxn modelId="{47E005B0-76E8-4EBF-AD36-0CB1836D754A}" type="presParOf" srcId="{746ECB3D-3124-4577-8282-E3F364A42C00}" destId="{C4565B9D-B06E-4463-8E71-09C755B78A3C}" srcOrd="4" destOrd="0" presId="urn:microsoft.com/office/officeart/2005/8/layout/radial5"/>
    <dgm:cxn modelId="{8D6C4651-1CF1-462B-BECB-F62AA0FED1DE}" type="presParOf" srcId="{746ECB3D-3124-4577-8282-E3F364A42C00}" destId="{8801C56F-441B-4741-BE05-520158DC0EBC}" srcOrd="5" destOrd="0" presId="urn:microsoft.com/office/officeart/2005/8/layout/radial5"/>
    <dgm:cxn modelId="{F0BC35F0-9D3A-4070-AA55-CB603256A510}" type="presParOf" srcId="{8801C56F-441B-4741-BE05-520158DC0EBC}" destId="{8EA1FF4E-5CFD-4138-831D-C3DF77409A5E}" srcOrd="0" destOrd="0" presId="urn:microsoft.com/office/officeart/2005/8/layout/radial5"/>
    <dgm:cxn modelId="{8B29A314-35CA-4D41-96FD-AD2ACD785927}" type="presParOf" srcId="{746ECB3D-3124-4577-8282-E3F364A42C00}" destId="{2A6E072F-2703-47E2-A3B8-577A2F6A8850}" srcOrd="6" destOrd="0" presId="urn:microsoft.com/office/officeart/2005/8/layout/radial5"/>
    <dgm:cxn modelId="{5FE394A3-F95D-4754-9989-03ED323C770B}" type="presParOf" srcId="{746ECB3D-3124-4577-8282-E3F364A42C00}" destId="{2E9FDA35-2491-4821-9046-9C3FC0707727}" srcOrd="7" destOrd="0" presId="urn:microsoft.com/office/officeart/2005/8/layout/radial5"/>
    <dgm:cxn modelId="{C51D2443-F906-4FD1-ADCE-C79AE1514097}" type="presParOf" srcId="{2E9FDA35-2491-4821-9046-9C3FC0707727}" destId="{F19081D9-8CCF-459E-A8BE-32DF7EDC843F}" srcOrd="0" destOrd="0" presId="urn:microsoft.com/office/officeart/2005/8/layout/radial5"/>
    <dgm:cxn modelId="{6421886E-09F8-4920-B019-1E5952FC3A0A}" type="presParOf" srcId="{746ECB3D-3124-4577-8282-E3F364A42C00}" destId="{C54E3BC4-65CC-4E7A-A17B-78C243D0B03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036C5-DAFA-4005-BB09-50285E23F793}">
      <dsp:nvSpPr>
        <dsp:cNvPr id="0" name=""/>
        <dsp:cNvSpPr/>
      </dsp:nvSpPr>
      <dsp:spPr>
        <a:xfrm>
          <a:off x="2423559" y="2084893"/>
          <a:ext cx="1248880" cy="12488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Ilmu</a:t>
          </a:r>
          <a:r>
            <a:rPr lang="en-US" sz="1800" kern="1200" dirty="0" smtClean="0"/>
            <a:t> </a:t>
          </a:r>
          <a:r>
            <a:rPr lang="en-US" sz="1800" kern="1200" dirty="0" err="1" smtClean="0"/>
            <a:t>Bahan</a:t>
          </a:r>
          <a:r>
            <a:rPr lang="en-US" sz="1800" kern="1200" dirty="0" smtClean="0"/>
            <a:t> </a:t>
          </a:r>
          <a:r>
            <a:rPr lang="en-US" sz="1800" kern="1200" dirty="0" err="1" smtClean="0"/>
            <a:t>Makanan</a:t>
          </a:r>
          <a:endParaRPr lang="en-US" sz="1800" kern="1200" dirty="0"/>
        </a:p>
      </dsp:txBody>
      <dsp:txXfrm>
        <a:off x="2606453" y="2267787"/>
        <a:ext cx="883092" cy="883092"/>
      </dsp:txXfrm>
    </dsp:sp>
    <dsp:sp modelId="{0AC858EF-1512-4ECF-B81E-1ACBD9F7DCBA}">
      <dsp:nvSpPr>
        <dsp:cNvPr id="0" name=""/>
        <dsp:cNvSpPr/>
      </dsp:nvSpPr>
      <dsp:spPr>
        <a:xfrm rot="16200000">
          <a:off x="2914968" y="1629111"/>
          <a:ext cx="266062" cy="42461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54878" y="1753945"/>
        <a:ext cx="186243" cy="254771"/>
      </dsp:txXfrm>
    </dsp:sp>
    <dsp:sp modelId="{6A919678-BD2C-43B6-A7F7-B26EC1890A5D}">
      <dsp:nvSpPr>
        <dsp:cNvPr id="0" name=""/>
        <dsp:cNvSpPr/>
      </dsp:nvSpPr>
      <dsp:spPr>
        <a:xfrm>
          <a:off x="2267449" y="21788"/>
          <a:ext cx="1561100" cy="15611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Kebijakan </a:t>
          </a:r>
          <a:r>
            <a:rPr lang="en-US" sz="1500" kern="1200" dirty="0" err="1" smtClean="0"/>
            <a:t>Pangan</a:t>
          </a:r>
          <a:r>
            <a:rPr lang="en-US" sz="1500" kern="1200" dirty="0" smtClean="0"/>
            <a:t> </a:t>
          </a:r>
          <a:r>
            <a:rPr lang="en-US" sz="1500" kern="1200" dirty="0" err="1" smtClean="0"/>
            <a:t>dan</a:t>
          </a:r>
          <a:r>
            <a:rPr lang="en-US" sz="1500" kern="1200" dirty="0" smtClean="0"/>
            <a:t> </a:t>
          </a:r>
          <a:r>
            <a:rPr lang="en-US" sz="1500" kern="1200" dirty="0" err="1" smtClean="0"/>
            <a:t>Gizi</a:t>
          </a:r>
          <a:endParaRPr lang="en-US" sz="1500" kern="1200" dirty="0"/>
        </a:p>
      </dsp:txBody>
      <dsp:txXfrm>
        <a:off x="2496067" y="250406"/>
        <a:ext cx="1103864" cy="1103864"/>
      </dsp:txXfrm>
    </dsp:sp>
    <dsp:sp modelId="{33D8253E-3D84-4C52-ABFD-452CF255615E}">
      <dsp:nvSpPr>
        <dsp:cNvPr id="0" name=""/>
        <dsp:cNvSpPr/>
      </dsp:nvSpPr>
      <dsp:spPr>
        <a:xfrm>
          <a:off x="3782881" y="2497023"/>
          <a:ext cx="266062" cy="424619"/>
        </a:xfrm>
        <a:prstGeom prst="rightArrow">
          <a:avLst>
            <a:gd name="adj1" fmla="val 60000"/>
            <a:gd name="adj2" fmla="val 50000"/>
          </a:avLst>
        </a:prstGeom>
        <a:solidFill>
          <a:schemeClr val="accent2">
            <a:hueOff val="-2847829"/>
            <a:satOff val="832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782881" y="2581947"/>
        <a:ext cx="186243" cy="254771"/>
      </dsp:txXfrm>
    </dsp:sp>
    <dsp:sp modelId="{C4565B9D-B06E-4463-8E71-09C755B78A3C}">
      <dsp:nvSpPr>
        <dsp:cNvPr id="0" name=""/>
        <dsp:cNvSpPr/>
      </dsp:nvSpPr>
      <dsp:spPr>
        <a:xfrm>
          <a:off x="4174444" y="1928783"/>
          <a:ext cx="1561100" cy="1561100"/>
        </a:xfrm>
        <a:prstGeom prst="ellipse">
          <a:avLst/>
        </a:prstGeom>
        <a:solidFill>
          <a:schemeClr val="accent2">
            <a:hueOff val="-2847829"/>
            <a:satOff val="832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Manajemen</a:t>
          </a:r>
          <a:r>
            <a:rPr lang="en-US" sz="1500" kern="1200" dirty="0" smtClean="0"/>
            <a:t> </a:t>
          </a:r>
          <a:r>
            <a:rPr lang="en-US" sz="1500" kern="1200" dirty="0" err="1" smtClean="0"/>
            <a:t>Jasa</a:t>
          </a:r>
          <a:r>
            <a:rPr lang="en-US" sz="1500" kern="1200" dirty="0" smtClean="0"/>
            <a:t> </a:t>
          </a:r>
          <a:r>
            <a:rPr lang="en-US" sz="1500" kern="1200" dirty="0" err="1" smtClean="0"/>
            <a:t>Makanan</a:t>
          </a:r>
          <a:r>
            <a:rPr lang="en-US" sz="1500" kern="1200" dirty="0" smtClean="0"/>
            <a:t> </a:t>
          </a:r>
          <a:r>
            <a:rPr lang="en-US" sz="1500" kern="1200" dirty="0" err="1" smtClean="0"/>
            <a:t>dan</a:t>
          </a:r>
          <a:r>
            <a:rPr lang="en-US" sz="1500" kern="1200" dirty="0" smtClean="0"/>
            <a:t> </a:t>
          </a:r>
          <a:r>
            <a:rPr lang="en-US" sz="1500" kern="1200" dirty="0" err="1" smtClean="0"/>
            <a:t>Kesehatan</a:t>
          </a:r>
          <a:r>
            <a:rPr lang="en-US" sz="1500" kern="1200" dirty="0" smtClean="0"/>
            <a:t> </a:t>
          </a:r>
          <a:r>
            <a:rPr lang="en-US" sz="1500" kern="1200" dirty="0" err="1" smtClean="0"/>
            <a:t>Lingkungan</a:t>
          </a:r>
          <a:endParaRPr lang="en-US" sz="1500" kern="1200" dirty="0"/>
        </a:p>
      </dsp:txBody>
      <dsp:txXfrm>
        <a:off x="4403062" y="2157401"/>
        <a:ext cx="1103864" cy="1103864"/>
      </dsp:txXfrm>
    </dsp:sp>
    <dsp:sp modelId="{8801C56F-441B-4741-BE05-520158DC0EBC}">
      <dsp:nvSpPr>
        <dsp:cNvPr id="0" name=""/>
        <dsp:cNvSpPr/>
      </dsp:nvSpPr>
      <dsp:spPr>
        <a:xfrm rot="5400000">
          <a:off x="2914968" y="3364936"/>
          <a:ext cx="266062" cy="424619"/>
        </a:xfrm>
        <a:prstGeom prst="rightArrow">
          <a:avLst>
            <a:gd name="adj1" fmla="val 60000"/>
            <a:gd name="adj2" fmla="val 50000"/>
          </a:avLst>
        </a:prstGeom>
        <a:solidFill>
          <a:schemeClr val="accent2">
            <a:hueOff val="-5695658"/>
            <a:satOff val="16641"/>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54878" y="3409951"/>
        <a:ext cx="186243" cy="254771"/>
      </dsp:txXfrm>
    </dsp:sp>
    <dsp:sp modelId="{2A6E072F-2703-47E2-A3B8-577A2F6A8850}">
      <dsp:nvSpPr>
        <dsp:cNvPr id="0" name=""/>
        <dsp:cNvSpPr/>
      </dsp:nvSpPr>
      <dsp:spPr>
        <a:xfrm>
          <a:off x="2267449" y="3835777"/>
          <a:ext cx="1561100" cy="1561100"/>
        </a:xfrm>
        <a:prstGeom prst="ellipse">
          <a:avLst/>
        </a:prstGeom>
        <a:solidFill>
          <a:schemeClr val="accent2">
            <a:hueOff val="-5695658"/>
            <a:satOff val="16641"/>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Gizi</a:t>
          </a:r>
          <a:r>
            <a:rPr lang="en-US" sz="1500" kern="1200" dirty="0" smtClean="0"/>
            <a:t> </a:t>
          </a:r>
          <a:r>
            <a:rPr lang="en-US" sz="1500" kern="1200" dirty="0" err="1" smtClean="0"/>
            <a:t>Terapan</a:t>
          </a:r>
          <a:endParaRPr lang="en-US" sz="1500" kern="1200" dirty="0"/>
        </a:p>
      </dsp:txBody>
      <dsp:txXfrm>
        <a:off x="2496067" y="4064395"/>
        <a:ext cx="1103864" cy="1103864"/>
      </dsp:txXfrm>
    </dsp:sp>
    <dsp:sp modelId="{2E9FDA35-2491-4821-9046-9C3FC0707727}">
      <dsp:nvSpPr>
        <dsp:cNvPr id="0" name=""/>
        <dsp:cNvSpPr/>
      </dsp:nvSpPr>
      <dsp:spPr>
        <a:xfrm rot="10800000">
          <a:off x="2047056" y="2497023"/>
          <a:ext cx="266062" cy="424619"/>
        </a:xfrm>
        <a:prstGeom prst="rightArrow">
          <a:avLst>
            <a:gd name="adj1" fmla="val 60000"/>
            <a:gd name="adj2" fmla="val 50000"/>
          </a:avLst>
        </a:prstGeom>
        <a:solidFill>
          <a:schemeClr val="accent2">
            <a:hueOff val="-8543487"/>
            <a:satOff val="2496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26875" y="2581947"/>
        <a:ext cx="186243" cy="254771"/>
      </dsp:txXfrm>
    </dsp:sp>
    <dsp:sp modelId="{C54E3BC4-65CC-4E7A-A17B-78C243D0B039}">
      <dsp:nvSpPr>
        <dsp:cNvPr id="0" name=""/>
        <dsp:cNvSpPr/>
      </dsp:nvSpPr>
      <dsp:spPr>
        <a:xfrm>
          <a:off x="360455" y="1928783"/>
          <a:ext cx="1561100" cy="1561100"/>
        </a:xfrm>
        <a:prstGeom prst="ellipse">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Gizi</a:t>
          </a:r>
          <a:r>
            <a:rPr lang="en-US" sz="1500" kern="1200" dirty="0" smtClean="0"/>
            <a:t> </a:t>
          </a:r>
          <a:r>
            <a:rPr lang="en-US" sz="1500" kern="1200" dirty="0" err="1" smtClean="0"/>
            <a:t>Dasar</a:t>
          </a:r>
          <a:endParaRPr lang="en-US" sz="1500" kern="1200" dirty="0"/>
        </a:p>
      </dsp:txBody>
      <dsp:txXfrm>
        <a:off x="589073" y="2157401"/>
        <a:ext cx="1103864" cy="1103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7B355-1C85-46CB-BCBD-F4D7947EA384}" type="datetimeFigureOut">
              <a:rPr lang="id-ID" smtClean="0"/>
              <a:pPr/>
              <a:t>29/09/2017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63F72-D197-4329-AD4E-C71C4EDF8B06}" type="slidenum">
              <a:rPr lang="id-ID" smtClean="0"/>
              <a:pPr/>
              <a:t>‹#›</a:t>
            </a:fld>
            <a:endParaRPr lang="id-ID"/>
          </a:p>
        </p:txBody>
      </p:sp>
    </p:spTree>
    <p:extLst>
      <p:ext uri="{BB962C8B-B14F-4D97-AF65-F5344CB8AC3E}">
        <p14:creationId xmlns:p14="http://schemas.microsoft.com/office/powerpoint/2010/main" val="176788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A1D5E7-F133-46B0-AFE9-264C592DFCD5}" type="slidenum">
              <a:rPr lang="id-ID" smtClean="0"/>
              <a:pPr>
                <a:defRPr/>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8DC7AB-39D0-4262-A4B2-A51A64AB3794}"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39979-05EE-4269-86AC-F360F7889B16}" type="slidenum">
              <a:rPr lang="id-ID" smtClean="0"/>
              <a:pPr fontAlgn="base">
                <a:spcBef>
                  <a:spcPct val="0"/>
                </a:spcBef>
                <a:spcAft>
                  <a:spcPct val="0"/>
                </a:spcAft>
                <a:defRPr/>
              </a:pPr>
              <a:t>4</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89F86E3-A944-41DB-B94D-9D03799E5F6F}"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id-ID" dirty="0" smtClean="0"/>
              <a:t>  </a:t>
            </a:r>
            <a:endParaRPr lang="id-ID" dirty="0"/>
          </a:p>
        </p:txBody>
      </p:sp>
      <p:sp>
        <p:nvSpPr>
          <p:cNvPr id="4" name="Slide Number Placeholder 3"/>
          <p:cNvSpPr>
            <a:spLocks noGrp="1"/>
          </p:cNvSpPr>
          <p:nvPr>
            <p:ph type="sldNum" sz="quarter" idx="10"/>
          </p:nvPr>
        </p:nvSpPr>
        <p:spPr/>
        <p:txBody>
          <a:bodyPr/>
          <a:lstStyle/>
          <a:p>
            <a:fld id="{94563F72-D197-4329-AD4E-C71C4EDF8B06}" type="slidenum">
              <a:rPr lang="id-ID" smtClean="0"/>
              <a:pPr/>
              <a:t>28</a:t>
            </a:fld>
            <a:endParaRPr lang="id-ID"/>
          </a:p>
        </p:txBody>
      </p:sp>
    </p:spTree>
    <p:extLst>
      <p:ext uri="{BB962C8B-B14F-4D97-AF65-F5344CB8AC3E}">
        <p14:creationId xmlns:p14="http://schemas.microsoft.com/office/powerpoint/2010/main" val="163804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3C1DFB6-355E-4D1C-8D23-34CCE3B8767E}" type="datetimeFigureOut">
              <a:rPr lang="id-ID" smtClean="0"/>
              <a:pPr/>
              <a:t>29/09/2017</a:t>
            </a:fld>
            <a:endParaRPr lang="id-ID"/>
          </a:p>
        </p:txBody>
      </p:sp>
      <p:sp>
        <p:nvSpPr>
          <p:cNvPr id="17" name="Footer Placeholder 16"/>
          <p:cNvSpPr>
            <a:spLocks noGrp="1"/>
          </p:cNvSpPr>
          <p:nvPr>
            <p:ph type="ftr" sz="quarter" idx="11"/>
          </p:nvPr>
        </p:nvSpPr>
        <p:spPr>
          <a:xfrm>
            <a:off x="2898648" y="6355080"/>
            <a:ext cx="3474720" cy="365760"/>
          </a:xfrm>
        </p:spPr>
        <p:txBody>
          <a:bodyPr/>
          <a:lstStyle/>
          <a:p>
            <a:endParaRPr lang="id-ID"/>
          </a:p>
        </p:txBody>
      </p:sp>
      <p:sp>
        <p:nvSpPr>
          <p:cNvPr id="29" name="Slide Number Placeholder 28"/>
          <p:cNvSpPr>
            <a:spLocks noGrp="1"/>
          </p:cNvSpPr>
          <p:nvPr>
            <p:ph type="sldNum" sz="quarter" idx="12"/>
          </p:nvPr>
        </p:nvSpPr>
        <p:spPr>
          <a:xfrm>
            <a:off x="1216152" y="6355080"/>
            <a:ext cx="1219200" cy="365760"/>
          </a:xfrm>
        </p:spPr>
        <p:txBody>
          <a:bodyPr/>
          <a:lstStyle/>
          <a:p>
            <a:fld id="{12B25E67-9436-4716-9D5F-531ADF1206F9}" type="slidenum">
              <a:rPr lang="id-ID" smtClean="0"/>
              <a:pPr/>
              <a:t>‹#›</a:t>
            </a:fld>
            <a:endParaRPr lang="id-ID"/>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B25E67-9436-4716-9D5F-531ADF1206F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B25E67-9436-4716-9D5F-531ADF1206F9}" type="slidenum">
              <a:rPr lang="id-ID" smtClean="0"/>
              <a:pPr/>
              <a:t>‹#›</a:t>
            </a:fld>
            <a:endParaRPr lang="id-ID"/>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B25E67-9436-4716-9D5F-531ADF1206F9}" type="slidenum">
              <a:rPr lang="id-ID" smtClean="0"/>
              <a:pPr/>
              <a:t>‹#›</a:t>
            </a:fld>
            <a:endParaRPr lang="id-ID"/>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3C1DFB6-355E-4D1C-8D23-34CCE3B8767E}" type="datetimeFigureOut">
              <a:rPr lang="id-ID" smtClean="0"/>
              <a:pPr/>
              <a:t>29/09/2017</a:t>
            </a:fld>
            <a:endParaRPr lang="id-ID"/>
          </a:p>
        </p:txBody>
      </p:sp>
      <p:sp>
        <p:nvSpPr>
          <p:cNvPr id="5" name="Footer Placeholder 4"/>
          <p:cNvSpPr>
            <a:spLocks noGrp="1"/>
          </p:cNvSpPr>
          <p:nvPr>
            <p:ph type="ftr" sz="quarter" idx="11"/>
          </p:nvPr>
        </p:nvSpPr>
        <p:spPr>
          <a:xfrm>
            <a:off x="2898648" y="6355080"/>
            <a:ext cx="3474720" cy="365760"/>
          </a:xfrm>
        </p:spPr>
        <p:txBody>
          <a:bodyPr/>
          <a:lstStyle/>
          <a:p>
            <a:endParaRPr lang="id-ID"/>
          </a:p>
        </p:txBody>
      </p:sp>
      <p:sp>
        <p:nvSpPr>
          <p:cNvPr id="6" name="Slide Number Placeholder 5"/>
          <p:cNvSpPr>
            <a:spLocks noGrp="1"/>
          </p:cNvSpPr>
          <p:nvPr>
            <p:ph type="sldNum" sz="quarter" idx="12"/>
          </p:nvPr>
        </p:nvSpPr>
        <p:spPr>
          <a:xfrm>
            <a:off x="1069848" y="6355080"/>
            <a:ext cx="1520952" cy="365760"/>
          </a:xfrm>
        </p:spPr>
        <p:txBody>
          <a:bodyPr/>
          <a:lstStyle/>
          <a:p>
            <a:fld id="{12B25E67-9436-4716-9D5F-531ADF1206F9}" type="slidenum">
              <a:rPr lang="id-ID" smtClean="0"/>
              <a:pPr/>
              <a:t>‹#›</a:t>
            </a:fld>
            <a:endParaRPr lang="id-ID"/>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B25E67-9436-4716-9D5F-531ADF1206F9}" type="slidenum">
              <a:rPr lang="id-ID" smtClean="0"/>
              <a:pPr/>
              <a:t>‹#›</a:t>
            </a:fld>
            <a:endParaRPr lang="id-ID"/>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2B25E67-9436-4716-9D5F-531ADF1206F9}" type="slidenum">
              <a:rPr lang="id-ID" smtClean="0"/>
              <a:pPr/>
              <a:t>‹#›</a:t>
            </a:fld>
            <a:endParaRPr lang="id-ID"/>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2B25E67-9436-4716-9D5F-531ADF1206F9}" type="slidenum">
              <a:rPr lang="id-ID" smtClean="0"/>
              <a:pPr/>
              <a:t>‹#›</a:t>
            </a:fld>
            <a:endParaRPr lang="id-ID"/>
          </a:p>
        </p:txBody>
      </p:sp>
      <p:sp>
        <p:nvSpPr>
          <p:cNvPr id="6" name="Isosceles Triangle 5"/>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2B25E67-9436-4716-9D5F-531ADF1206F9}" type="slidenum">
              <a:rPr lang="id-ID" smtClean="0"/>
              <a:pPr/>
              <a:t>‹#›</a:t>
            </a:fld>
            <a:endParaRPr lang="id-ID"/>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2"/>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B25E67-9436-4716-9D5F-531ADF1206F9}" type="slidenum">
              <a:rPr lang="id-ID" smtClean="0"/>
              <a:pPr/>
              <a:t>‹#›</a:t>
            </a:fld>
            <a:endParaRPr lang="id-ID"/>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C1DFB6-355E-4D1C-8D23-34CCE3B8767E}" type="datetimeFigureOut">
              <a:rPr lang="id-ID" smtClean="0"/>
              <a:pPr/>
              <a:t>29/09/2017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B25E67-9436-4716-9D5F-531ADF1206F9}" type="slidenum">
              <a:rPr lang="id-ID" smtClean="0"/>
              <a:pPr/>
              <a:t>‹#›</a:t>
            </a:fld>
            <a:endParaRPr lang="id-ID"/>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3C1DFB6-355E-4D1C-8D23-34CCE3B8767E}" type="datetimeFigureOut">
              <a:rPr lang="id-ID" smtClean="0"/>
              <a:pPr/>
              <a:t>29/09/2017</a:t>
            </a:fld>
            <a:endParaRPr lang="id-ID"/>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d-ID"/>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2B25E67-9436-4716-9D5F-531ADF1206F9}" type="slidenum">
              <a:rPr lang="id-ID" smtClean="0"/>
              <a:pPr/>
              <a:t>‹#›</a:t>
            </a:fld>
            <a:endParaRPr lang="id-ID"/>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436728"/>
            <a:ext cx="9144000" cy="658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399" y="1546746"/>
            <a:ext cx="57912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KONTRAK KULIAH DAN ISTILAH PANGAN</a:t>
            </a:r>
          </a:p>
          <a:p>
            <a:pPr algn="ctr" eaLnBrk="1" hangingPunct="1"/>
            <a:endParaRPr lang="en-US" sz="3200" b="1" dirty="0">
              <a:solidFill>
                <a:schemeClr val="bg1"/>
              </a:solidFill>
            </a:endParaRPr>
          </a:p>
          <a:p>
            <a:pPr algn="ctr" eaLnBrk="1" hangingPunct="1"/>
            <a:r>
              <a:rPr lang="en-US" b="1" dirty="0">
                <a:solidFill>
                  <a:schemeClr val="bg1"/>
                </a:solidFill>
              </a:rPr>
              <a:t>PERTEMUAN </a:t>
            </a:r>
            <a:r>
              <a:rPr lang="id-ID" b="1" dirty="0" smtClean="0">
                <a:solidFill>
                  <a:schemeClr val="bg1"/>
                </a:solidFill>
              </a:rPr>
              <a:t>1</a:t>
            </a:r>
          </a:p>
          <a:p>
            <a:pPr algn="ctr" eaLnBrk="1" hangingPunct="1"/>
            <a:endParaRPr lang="en-US" b="1" dirty="0">
              <a:solidFill>
                <a:schemeClr val="bg1"/>
              </a:solidFill>
            </a:endParaRPr>
          </a:p>
          <a:p>
            <a:pPr algn="ctr" eaLnBrk="1" hangingPunct="1"/>
            <a:r>
              <a:rPr lang="id-ID" b="1" dirty="0" smtClean="0">
                <a:solidFill>
                  <a:schemeClr val="bg1"/>
                </a:solidFill>
              </a:rPr>
              <a:t>PRITA DHYANI, M.Si; YUGES SAPUTRI, M.Sc, DUDUNG ANGKASA, M.Nutrition</a:t>
            </a:r>
          </a:p>
          <a:p>
            <a:pPr algn="ctr" eaLnBrk="1" hangingPunct="1"/>
            <a:endParaRPr lang="en-US" b="1" dirty="0">
              <a:solidFill>
                <a:schemeClr val="bg1"/>
              </a:solidFill>
            </a:endParaRPr>
          </a:p>
          <a:p>
            <a:pPr algn="ctr" eaLnBrk="1" hangingPunct="1"/>
            <a:r>
              <a:rPr lang="id-ID" b="1" dirty="0" smtClean="0">
                <a:solidFill>
                  <a:schemeClr val="bg1"/>
                </a:solidFill>
              </a:rPr>
              <a:t>PROGRAM STUDI ILMU GIZI, FAKULTAS ILMU-ILMU KESEHATAN</a:t>
            </a:r>
          </a:p>
        </p:txBody>
      </p:sp>
    </p:spTree>
    <p:extLst>
      <p:ext uri="{BB962C8B-B14F-4D97-AF65-F5344CB8AC3E}">
        <p14:creationId xmlns:p14="http://schemas.microsoft.com/office/powerpoint/2010/main" val="343054406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60" y="-282032"/>
            <a:ext cx="7429499" cy="1478570"/>
          </a:xfrm>
        </p:spPr>
        <p:txBody>
          <a:bodyPr/>
          <a:lstStyle/>
          <a:p>
            <a:r>
              <a:rPr lang="id-ID" dirty="0" smtClean="0"/>
              <a:t>Undang-Undang Pangan</a:t>
            </a:r>
            <a:r>
              <a:rPr lang="en-US" dirty="0" smtClean="0"/>
              <a:t> (2/4)</a:t>
            </a:r>
            <a:endParaRPr lang="id-ID" dirty="0"/>
          </a:p>
        </p:txBody>
      </p:sp>
      <p:sp>
        <p:nvSpPr>
          <p:cNvPr id="3" name="Content Placeholder 2"/>
          <p:cNvSpPr>
            <a:spLocks noGrp="1"/>
          </p:cNvSpPr>
          <p:nvPr>
            <p:ph sz="quarter" idx="1"/>
          </p:nvPr>
        </p:nvSpPr>
        <p:spPr/>
        <p:txBody>
          <a:bodyPr>
            <a:normAutofit/>
          </a:bodyPr>
          <a:lstStyle/>
          <a:p>
            <a:pPr>
              <a:buNone/>
            </a:pPr>
            <a:r>
              <a:rPr lang="en-US" dirty="0" smtClean="0">
                <a:solidFill>
                  <a:srgbClr val="FF0000"/>
                </a:solidFill>
              </a:rPr>
              <a:t>UU RI </a:t>
            </a:r>
            <a:r>
              <a:rPr lang="id-ID" dirty="0" smtClean="0">
                <a:solidFill>
                  <a:srgbClr val="FF0000"/>
                </a:solidFill>
              </a:rPr>
              <a:t>No</a:t>
            </a:r>
            <a:r>
              <a:rPr lang="en-US" dirty="0" smtClean="0">
                <a:solidFill>
                  <a:srgbClr val="FF0000"/>
                </a:solidFill>
              </a:rPr>
              <a:t>.</a:t>
            </a:r>
            <a:r>
              <a:rPr lang="id-ID" dirty="0" smtClean="0">
                <a:solidFill>
                  <a:srgbClr val="FF0000"/>
                </a:solidFill>
              </a:rPr>
              <a:t> 18 Tahun 2012</a:t>
            </a:r>
            <a:r>
              <a:rPr lang="en-US" dirty="0" smtClean="0">
                <a:solidFill>
                  <a:srgbClr val="FF0000"/>
                </a:solidFill>
              </a:rPr>
              <a:t>: </a:t>
            </a:r>
            <a:r>
              <a:rPr lang="id-ID" dirty="0" smtClean="0">
                <a:solidFill>
                  <a:srgbClr val="FF0000"/>
                </a:solidFill>
              </a:rPr>
              <a:t>Tentang</a:t>
            </a:r>
            <a:r>
              <a:rPr lang="en-US" dirty="0" smtClean="0">
                <a:solidFill>
                  <a:srgbClr val="FF0000"/>
                </a:solidFill>
              </a:rPr>
              <a:t> </a:t>
            </a:r>
            <a:r>
              <a:rPr lang="id-ID" dirty="0" smtClean="0">
                <a:solidFill>
                  <a:srgbClr val="FF0000"/>
                </a:solidFill>
              </a:rPr>
              <a:t>Pangan</a:t>
            </a:r>
            <a:endParaRPr lang="en-US" dirty="0" smtClean="0"/>
          </a:p>
          <a:p>
            <a:pPr>
              <a:buFont typeface="Wingdings" pitchFamily="2" charset="2"/>
              <a:buChar char="Ø"/>
            </a:pPr>
            <a:r>
              <a:rPr lang="id-ID" dirty="0" smtClean="0"/>
              <a:t>Pangan adalah </a:t>
            </a:r>
            <a:r>
              <a:rPr lang="id-ID" b="1" dirty="0" smtClean="0"/>
              <a:t>segala sesuatu yang berasal dari sumber hayati produk pertanian, perkebunan, kehutanan, perikanan, peternakan, perairan, dan air</a:t>
            </a:r>
            <a:r>
              <a:rPr lang="id-ID" dirty="0" smtClean="0"/>
              <a:t>, baik yang diolah maupun tidak diolah yang diperuntukkan sebagai makanan atau minuman bagi konsumsi manusia, termasuk bahan</a:t>
            </a:r>
            <a:r>
              <a:rPr lang="en-US" dirty="0" smtClean="0"/>
              <a:t> </a:t>
            </a:r>
            <a:r>
              <a:rPr lang="id-ID" dirty="0" smtClean="0"/>
              <a:t>tambahan </a:t>
            </a:r>
            <a:r>
              <a:rPr lang="en-US" dirty="0" smtClean="0"/>
              <a:t> </a:t>
            </a:r>
            <a:r>
              <a:rPr lang="id-ID" dirty="0" smtClean="0"/>
              <a:t>Pangan, bahan baku Pangan, dan bahan lainnya yang digunakan dalam proses</a:t>
            </a:r>
            <a:r>
              <a:rPr lang="en-US" dirty="0" smtClean="0"/>
              <a:t> </a:t>
            </a:r>
            <a:r>
              <a:rPr lang="id-ID" dirty="0" smtClean="0"/>
              <a:t>penyiapan, pengolahan, </a:t>
            </a:r>
            <a:r>
              <a:rPr lang="en-US" dirty="0" smtClean="0"/>
              <a:t> </a:t>
            </a:r>
            <a:r>
              <a:rPr lang="id-ID" dirty="0" smtClean="0"/>
              <a:t>dan/atau pembuatan makanan atau minuman</a:t>
            </a:r>
          </a:p>
          <a:p>
            <a:pPr marL="109538" indent="9525">
              <a:buFont typeface="Wingdings" pitchFamily="2" charset="2"/>
              <a:buChar char="Ø"/>
            </a:pPr>
            <a:endParaRPr lang="id-ID" dirty="0" smtClean="0"/>
          </a:p>
          <a:p>
            <a:endParaRPr lang="id-ID" dirty="0"/>
          </a:p>
        </p:txBody>
      </p:sp>
    </p:spTree>
    <p:extLst>
      <p:ext uri="{BB962C8B-B14F-4D97-AF65-F5344CB8AC3E}">
        <p14:creationId xmlns:p14="http://schemas.microsoft.com/office/powerpoint/2010/main" val="1196562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41" y="94209"/>
            <a:ext cx="8669741" cy="1478570"/>
          </a:xfrm>
        </p:spPr>
        <p:txBody>
          <a:bodyPr>
            <a:normAutofit/>
          </a:bodyPr>
          <a:lstStyle/>
          <a:p>
            <a:r>
              <a:rPr lang="en-US" sz="2400" dirty="0" smtClean="0"/>
              <a:t>UU </a:t>
            </a:r>
            <a:r>
              <a:rPr lang="en-US" sz="2400" dirty="0" err="1" smtClean="0"/>
              <a:t>Pangan</a:t>
            </a:r>
            <a:r>
              <a:rPr lang="en-US" sz="2400" dirty="0" smtClean="0"/>
              <a:t>: </a:t>
            </a:r>
            <a:r>
              <a:rPr lang="en-US" sz="2400" dirty="0" err="1" smtClean="0"/>
              <a:t>Perbedaan</a:t>
            </a:r>
            <a:r>
              <a:rPr lang="en-US" sz="2400" dirty="0" smtClean="0"/>
              <a:t> 1996 </a:t>
            </a:r>
            <a:r>
              <a:rPr lang="en-US" sz="2400" dirty="0" err="1" smtClean="0"/>
              <a:t>dan</a:t>
            </a:r>
            <a:r>
              <a:rPr lang="en-US" sz="2400" dirty="0" smtClean="0"/>
              <a:t> 2012 (3/4)</a:t>
            </a:r>
            <a:endParaRPr lang="id-ID" sz="2400" dirty="0"/>
          </a:p>
        </p:txBody>
      </p:sp>
      <p:sp>
        <p:nvSpPr>
          <p:cNvPr id="3" name="Content Placeholder 2"/>
          <p:cNvSpPr>
            <a:spLocks noGrp="1"/>
          </p:cNvSpPr>
          <p:nvPr>
            <p:ph sz="quarter" idx="1"/>
          </p:nvPr>
        </p:nvSpPr>
        <p:spPr>
          <a:xfrm>
            <a:off x="457200" y="2061805"/>
            <a:ext cx="8229600" cy="4625609"/>
          </a:xfrm>
        </p:spPr>
        <p:txBody>
          <a:bodyPr/>
          <a:lstStyle/>
          <a:p>
            <a:endParaRPr lang="id-ID"/>
          </a:p>
        </p:txBody>
      </p:sp>
      <p:sp>
        <p:nvSpPr>
          <p:cNvPr id="4" name="Rounded Rectangle 3"/>
          <p:cNvSpPr/>
          <p:nvPr/>
        </p:nvSpPr>
        <p:spPr>
          <a:xfrm>
            <a:off x="391738" y="1593385"/>
            <a:ext cx="8117378" cy="1313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Kedaulatan Pangan adalah hak negara dan bangsa yang secara mandiri menentukan kebijakan Pangan yang menjamin hak atas Pangan bagi rakyat dan yang memberikan hak bagi masyarakat untuk menentukan sistem Pangan yang sesuai dengan potensi sumber daya lokal</a:t>
            </a:r>
            <a:endParaRPr lang="id-ID" sz="1600" dirty="0">
              <a:solidFill>
                <a:schemeClr val="tx1"/>
              </a:solidFill>
            </a:endParaRPr>
          </a:p>
        </p:txBody>
      </p:sp>
      <p:sp>
        <p:nvSpPr>
          <p:cNvPr id="5" name="Rounded Rectangle 4"/>
          <p:cNvSpPr/>
          <p:nvPr/>
        </p:nvSpPr>
        <p:spPr>
          <a:xfrm>
            <a:off x="666056" y="3071950"/>
            <a:ext cx="7843058" cy="1629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 </a:t>
            </a:r>
            <a:r>
              <a:rPr lang="id-ID" sz="1600" dirty="0" smtClean="0">
                <a:solidFill>
                  <a:schemeClr val="tx1"/>
                </a:solidFill>
              </a:rPr>
              <a:t>Kemandirian Pangan adalah kemampuan negara dan bangsa dalam memproduksi Pangan yang beraneka ragam dari dalam negeri yang dapat menjamin pemenuhan kebutuhan Pangan yang cukup sampai di tingkat perseorangan dengan memanfaatkan potensi sumber daya alam, manusia, sosial, ekonomi, dan kearifan lokal secara bermartabat.</a:t>
            </a:r>
            <a:endParaRPr lang="id-ID" sz="1600" dirty="0">
              <a:solidFill>
                <a:schemeClr val="tx1"/>
              </a:solidFill>
            </a:endParaRPr>
          </a:p>
        </p:txBody>
      </p:sp>
      <p:sp>
        <p:nvSpPr>
          <p:cNvPr id="6" name="Rounded Rectangle 5"/>
          <p:cNvSpPr/>
          <p:nvPr/>
        </p:nvSpPr>
        <p:spPr>
          <a:xfrm>
            <a:off x="954040" y="4920665"/>
            <a:ext cx="7799264" cy="1666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 Ketahanan Pangan adalah kondisi terpenuhinya Pangan bagi negara sampai dengan perseorangan, yang tercermin dari tersedianya Pangan yang cukup, baik jumlah maupun mutunya, aman, beragam, bergizi, merata, dan terjangkau serta tidak bertentangan dengan agama, keyakinan, dan budaya masyarakat, untuk dapat hidup sehat, aktif, dan produktif secara berkelanjutan.</a:t>
            </a:r>
            <a:endParaRPr lang="id-ID" sz="1600" dirty="0">
              <a:solidFill>
                <a:schemeClr val="tx1"/>
              </a:solidFill>
            </a:endParaRPr>
          </a:p>
        </p:txBody>
      </p:sp>
    </p:spTree>
    <p:extLst>
      <p:ext uri="{BB962C8B-B14F-4D97-AF65-F5344CB8AC3E}">
        <p14:creationId xmlns:p14="http://schemas.microsoft.com/office/powerpoint/2010/main" val="3459195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UU </a:t>
            </a:r>
            <a:r>
              <a:rPr lang="en-US" dirty="0" err="1" smtClean="0"/>
              <a:t>Pangan</a:t>
            </a:r>
            <a:r>
              <a:rPr lang="en-US" dirty="0" smtClean="0"/>
              <a:t>: </a:t>
            </a:r>
            <a:r>
              <a:rPr lang="en-US" dirty="0" err="1" smtClean="0"/>
              <a:t>Istilah</a:t>
            </a:r>
            <a:r>
              <a:rPr lang="en-US" dirty="0" smtClean="0"/>
              <a:t> </a:t>
            </a:r>
            <a:r>
              <a:rPr lang="en-US" dirty="0" err="1" smtClean="0"/>
              <a:t>Pangan</a:t>
            </a:r>
            <a:r>
              <a:rPr lang="en-US" dirty="0" smtClean="0"/>
              <a:t> (4/4)</a:t>
            </a:r>
            <a:endParaRPr lang="en-US" dirty="0"/>
          </a:p>
        </p:txBody>
      </p:sp>
      <p:sp>
        <p:nvSpPr>
          <p:cNvPr id="3" name="Content Placeholder 2"/>
          <p:cNvSpPr>
            <a:spLocks noGrp="1"/>
          </p:cNvSpPr>
          <p:nvPr>
            <p:ph sz="quarter" idx="1"/>
          </p:nvPr>
        </p:nvSpPr>
        <p:spPr>
          <a:xfrm>
            <a:off x="457200" y="1652361"/>
            <a:ext cx="8229600" cy="2155362"/>
          </a:xfrm>
          <a:solidFill>
            <a:schemeClr val="accent2">
              <a:lumMod val="40000"/>
              <a:lumOff val="60000"/>
            </a:schemeClr>
          </a:solidFill>
        </p:spPr>
        <p:txBody>
          <a:bodyPr>
            <a:normAutofit/>
          </a:bodyPr>
          <a:lstStyle/>
          <a:p>
            <a:pPr>
              <a:buNone/>
            </a:pPr>
            <a:r>
              <a:rPr lang="en-US" dirty="0" err="1" smtClean="0"/>
              <a:t>Keamanan</a:t>
            </a:r>
            <a:r>
              <a:rPr lang="en-US" dirty="0" smtClean="0"/>
              <a:t> </a:t>
            </a:r>
            <a:r>
              <a:rPr lang="en-US" dirty="0" err="1" smtClean="0"/>
              <a:t>Pangan</a:t>
            </a:r>
            <a:r>
              <a:rPr lang="en-US" dirty="0" smtClean="0"/>
              <a:t> 		</a:t>
            </a:r>
            <a:r>
              <a:rPr lang="en-US" dirty="0" err="1" smtClean="0"/>
              <a:t>Produksi</a:t>
            </a:r>
            <a:r>
              <a:rPr lang="en-US" dirty="0" smtClean="0"/>
              <a:t> </a:t>
            </a:r>
            <a:r>
              <a:rPr lang="en-US" dirty="0" err="1" smtClean="0"/>
              <a:t>Pangan</a:t>
            </a:r>
            <a:endParaRPr lang="en-US" dirty="0" smtClean="0"/>
          </a:p>
          <a:p>
            <a:pPr>
              <a:buNone/>
            </a:pPr>
            <a:r>
              <a:rPr lang="en-US" dirty="0" err="1" smtClean="0"/>
              <a:t>Ketersediaan</a:t>
            </a:r>
            <a:r>
              <a:rPr lang="en-US" dirty="0" smtClean="0"/>
              <a:t> </a:t>
            </a:r>
            <a:r>
              <a:rPr lang="en-US" dirty="0" err="1" smtClean="0"/>
              <a:t>Pangan</a:t>
            </a:r>
            <a:r>
              <a:rPr lang="en-US" dirty="0" smtClean="0"/>
              <a:t>	</a:t>
            </a:r>
            <a:r>
              <a:rPr lang="id-ID" dirty="0" smtClean="0"/>
              <a:t>          </a:t>
            </a:r>
            <a:r>
              <a:rPr lang="en-US" dirty="0" err="1" smtClean="0"/>
              <a:t>Pangan</a:t>
            </a:r>
            <a:r>
              <a:rPr lang="en-US" dirty="0" smtClean="0"/>
              <a:t> </a:t>
            </a:r>
            <a:r>
              <a:rPr lang="en-US" dirty="0" err="1" smtClean="0"/>
              <a:t>Lokal</a:t>
            </a:r>
            <a:endParaRPr lang="en-US" dirty="0" smtClean="0"/>
          </a:p>
          <a:p>
            <a:pPr>
              <a:buNone/>
            </a:pPr>
            <a:r>
              <a:rPr lang="en-US" dirty="0" err="1" smtClean="0"/>
              <a:t>Pangan</a:t>
            </a:r>
            <a:r>
              <a:rPr lang="en-US" dirty="0" smtClean="0"/>
              <a:t> Segar			</a:t>
            </a:r>
            <a:r>
              <a:rPr lang="en-US" dirty="0" err="1" smtClean="0"/>
              <a:t>Pangan</a:t>
            </a:r>
            <a:r>
              <a:rPr lang="en-US" dirty="0" smtClean="0"/>
              <a:t> </a:t>
            </a:r>
            <a:r>
              <a:rPr lang="en-US" dirty="0" err="1" smtClean="0"/>
              <a:t>Olahan</a:t>
            </a:r>
            <a:endParaRPr lang="en-US" dirty="0" smtClean="0"/>
          </a:p>
          <a:p>
            <a:pPr>
              <a:buNone/>
            </a:pPr>
            <a:r>
              <a:rPr lang="en-US" dirty="0" err="1" smtClean="0"/>
              <a:t>Sanitasi</a:t>
            </a:r>
            <a:r>
              <a:rPr lang="en-US" dirty="0" smtClean="0"/>
              <a:t> </a:t>
            </a:r>
            <a:r>
              <a:rPr lang="en-US" dirty="0" err="1" smtClean="0"/>
              <a:t>Pangan</a:t>
            </a:r>
            <a:r>
              <a:rPr lang="en-US" dirty="0" smtClean="0"/>
              <a:t>		</a:t>
            </a:r>
            <a:r>
              <a:rPr lang="en-US" dirty="0" err="1" smtClean="0"/>
              <a:t>Mutu</a:t>
            </a:r>
            <a:r>
              <a:rPr lang="en-US" dirty="0" smtClean="0"/>
              <a:t> </a:t>
            </a:r>
            <a:r>
              <a:rPr lang="en-US" dirty="0" err="1" smtClean="0"/>
              <a:t>Pangan</a:t>
            </a:r>
            <a:endParaRPr lang="en-US" dirty="0"/>
          </a:p>
        </p:txBody>
      </p:sp>
      <p:sp>
        <p:nvSpPr>
          <p:cNvPr id="4" name="Content Placeholder 2"/>
          <p:cNvSpPr txBox="1">
            <a:spLocks/>
          </p:cNvSpPr>
          <p:nvPr/>
        </p:nvSpPr>
        <p:spPr>
          <a:xfrm>
            <a:off x="479376" y="3906553"/>
            <a:ext cx="8229600" cy="2155362"/>
          </a:xfrm>
          <a:prstGeom prst="rect">
            <a:avLst/>
          </a:prstGeom>
          <a:solidFill>
            <a:schemeClr val="accent2">
              <a:lumMod val="40000"/>
              <a:lumOff val="60000"/>
            </a:schemeClr>
          </a:solidFill>
        </p:spPr>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Rekayasa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Genetik</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GMO</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vs</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Teknik</a:t>
            </a:r>
            <a:r>
              <a:rPr kumimoji="0" lang="en-US" sz="32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Persilangan</a:t>
            </a:r>
            <a:r>
              <a:rPr lang="id-ID" sz="3200" dirty="0">
                <a:sym typeface="Wingdings" pitchFamily="2" charset="2"/>
              </a:rPr>
              <a:t> </a:t>
            </a:r>
            <a:r>
              <a:rPr lang="id-ID" sz="3200" dirty="0" smtClean="0">
                <a:sym typeface="Wingdings" pitchFamily="2" charset="2"/>
              </a:rPr>
              <a: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id-ID" sz="3200" b="0" i="0" u="none" strike="noStrike" kern="1200" cap="none" spc="0" normalizeH="0" noProof="0" dirty="0">
                <a:ln>
                  <a:noFill/>
                </a:ln>
                <a:solidFill>
                  <a:schemeClr val="tx1"/>
                </a:solidFill>
                <a:effectLst/>
                <a:uLnTx/>
                <a:uFillTx/>
                <a:latin typeface="+mn-lt"/>
                <a:ea typeface="+mn-ea"/>
                <a:cs typeface="+mn-cs"/>
                <a:sym typeface="Wingdings" pitchFamily="2" charset="2"/>
              </a:rPr>
              <a:t> </a:t>
            </a:r>
            <a:r>
              <a:rPr kumimoji="0" lang="id-ID" sz="32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konvensional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3200" dirty="0" err="1" smtClean="0"/>
              <a:t>Iradiasi</a:t>
            </a:r>
            <a:r>
              <a:rPr lang="en-US" sz="3200" dirty="0" smtClean="0"/>
              <a:t> </a:t>
            </a:r>
            <a:r>
              <a:rPr lang="en-US" sz="3200" dirty="0" err="1" smtClean="0"/>
              <a:t>Pangan</a:t>
            </a:r>
            <a:endParaRPr lang="en-US" sz="320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Label </a:t>
            </a:r>
            <a:r>
              <a:rPr lang="en-US" sz="3200" dirty="0" err="1" smtClean="0"/>
              <a:t>Pangan</a:t>
            </a:r>
            <a:endParaRPr lang="en-US" sz="320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Bahan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Tambahan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Pangan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id-ID" dirty="0" smtClean="0"/>
              <a:t> Keamanan Pangan adalah kondisi dan upaya yang diperlukan untuk mencegah Pangan dari kemungkinan cemaran biologis, kimia, dan benda lain yang dapat mengganggu, merugikan, dan </a:t>
            </a:r>
            <a:r>
              <a:rPr lang="en-US" dirty="0" smtClean="0"/>
              <a:t> </a:t>
            </a:r>
            <a:r>
              <a:rPr lang="id-ID" dirty="0" smtClean="0"/>
              <a:t>membahayakan kesehatan manusia serta tidak bertentangan dengan agama, keyakinan, dan budaya</a:t>
            </a:r>
            <a:r>
              <a:rPr lang="en-US" dirty="0" smtClean="0"/>
              <a:t> </a:t>
            </a:r>
            <a:r>
              <a:rPr lang="id-ID" dirty="0" smtClean="0"/>
              <a:t>masyarakat sehingga aman untuk dikonsumsi.</a:t>
            </a:r>
          </a:p>
          <a:p>
            <a:endParaRPr lang="id-ID" dirty="0"/>
          </a:p>
        </p:txBody>
      </p:sp>
    </p:spTree>
    <p:extLst>
      <p:ext uri="{BB962C8B-B14F-4D97-AF65-F5344CB8AC3E}">
        <p14:creationId xmlns:p14="http://schemas.microsoft.com/office/powerpoint/2010/main" val="22727580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id-ID" dirty="0" smtClean="0"/>
              <a:t>Produksi Pangan adalah kegiatan atau proses menghasilkan, menyiapkan, mengolah, membuat, mengawetkan, mengemas, mengemas kembali, dan/atau mengubah bentuk Pangan</a:t>
            </a:r>
            <a:endParaRPr lang="id-ID" dirty="0"/>
          </a:p>
        </p:txBody>
      </p:sp>
    </p:spTree>
    <p:extLst>
      <p:ext uri="{BB962C8B-B14F-4D97-AF65-F5344CB8AC3E}">
        <p14:creationId xmlns:p14="http://schemas.microsoft.com/office/powerpoint/2010/main" val="22727580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id-ID" dirty="0" smtClean="0"/>
              <a:t> Ketersediaan Pangan adalah kondisi tersedianya Pangan dari hasil produksi dalam negeri dan Cadangan Pangan Nasional serta impor apabila kedua sumber utama tidak dapat memenuhi kebutuhan</a:t>
            </a:r>
          </a:p>
          <a:p>
            <a:endParaRPr lang="id-ID" dirty="0"/>
          </a:p>
        </p:txBody>
      </p:sp>
    </p:spTree>
    <p:extLst>
      <p:ext uri="{BB962C8B-B14F-4D97-AF65-F5344CB8AC3E}">
        <p14:creationId xmlns:p14="http://schemas.microsoft.com/office/powerpoint/2010/main" val="22727580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711959"/>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17</a:t>
            </a:r>
            <a:endParaRPr lang="id-ID" dirty="0"/>
          </a:p>
        </p:txBody>
      </p:sp>
      <p:sp>
        <p:nvSpPr>
          <p:cNvPr id="3" name="Content Placeholder 2"/>
          <p:cNvSpPr>
            <a:spLocks noGrp="1"/>
          </p:cNvSpPr>
          <p:nvPr>
            <p:ph sz="quarter" idx="1"/>
          </p:nvPr>
        </p:nvSpPr>
        <p:spPr>
          <a:xfrm>
            <a:off x="539086" y="1920240"/>
            <a:ext cx="8229600" cy="4937760"/>
          </a:xfrm>
        </p:spPr>
        <p:txBody>
          <a:bodyPr/>
          <a:lstStyle/>
          <a:p>
            <a:r>
              <a:rPr lang="sv-SE" dirty="0" smtClean="0"/>
              <a:t> Pangan Lokal adalah makanan yang dikonsumsi oleh masyarakat setempat sesuai dengan potensi dan kearifan lokal.</a:t>
            </a:r>
            <a:endParaRPr lang="id-ID" dirty="0" smtClean="0"/>
          </a:p>
          <a:p>
            <a:endParaRPr lang="id-ID" dirty="0"/>
          </a:p>
        </p:txBody>
      </p:sp>
    </p:spTree>
    <p:extLst>
      <p:ext uri="{BB962C8B-B14F-4D97-AF65-F5344CB8AC3E}">
        <p14:creationId xmlns:p14="http://schemas.microsoft.com/office/powerpoint/2010/main" val="36425957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91" y="1012210"/>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18</a:t>
            </a:r>
            <a:r>
              <a:rPr lang="id-ID" dirty="0">
                <a:solidFill>
                  <a:srgbClr val="FF0000"/>
                </a:solidFill>
              </a:rPr>
              <a:t/>
            </a:r>
            <a:br>
              <a:rPr lang="id-ID" dirty="0">
                <a:solidFill>
                  <a:srgbClr val="FF0000"/>
                </a:solidFill>
              </a:rPr>
            </a:br>
            <a:r>
              <a:rPr lang="id-ID" dirty="0"/>
              <a:t> </a:t>
            </a:r>
          </a:p>
        </p:txBody>
      </p:sp>
      <p:sp>
        <p:nvSpPr>
          <p:cNvPr id="3" name="Content Placeholder 2"/>
          <p:cNvSpPr>
            <a:spLocks noGrp="1"/>
          </p:cNvSpPr>
          <p:nvPr>
            <p:ph sz="quarter" idx="1"/>
          </p:nvPr>
        </p:nvSpPr>
        <p:spPr>
          <a:xfrm>
            <a:off x="484496" y="1920240"/>
            <a:ext cx="8229600" cy="4937760"/>
          </a:xfrm>
        </p:spPr>
        <p:txBody>
          <a:bodyPr/>
          <a:lstStyle/>
          <a:p>
            <a:r>
              <a:rPr lang="id-ID" dirty="0" smtClean="0"/>
              <a:t> Pangan Segar adalah Pangan yang belum mengalami pengolahan yang dapat dikonsumsi langsung</a:t>
            </a:r>
            <a:r>
              <a:rPr lang="en-US" dirty="0" smtClean="0"/>
              <a:t> </a:t>
            </a:r>
            <a:r>
              <a:rPr lang="id-ID" dirty="0" smtClean="0"/>
              <a:t>dan/atau yang dapat menjadi bahan baku pengolahan Pangan.</a:t>
            </a:r>
          </a:p>
          <a:p>
            <a:endParaRPr lang="id-ID" dirty="0"/>
          </a:p>
        </p:txBody>
      </p:sp>
    </p:spTree>
    <p:extLst>
      <p:ext uri="{BB962C8B-B14F-4D97-AF65-F5344CB8AC3E}">
        <p14:creationId xmlns:p14="http://schemas.microsoft.com/office/powerpoint/2010/main" val="11514507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3" y="1066800"/>
            <a:ext cx="8229600" cy="990600"/>
          </a:xfrm>
        </p:spPr>
        <p:txBody>
          <a:bodyPr>
            <a:normAutofit fontScale="90000"/>
          </a:bodyPr>
          <a:lstStyle/>
          <a:p>
            <a:pPr algn="ctr"/>
            <a:r>
              <a:rPr lang="id-ID" dirty="0">
                <a:solidFill>
                  <a:srgbClr val="FF0000"/>
                </a:solidFill>
              </a:rPr>
              <a:t>UNDANG-UNDANG REPUBLIK INDONESIA</a:t>
            </a:r>
            <a:br>
              <a:rPr lang="id-ID" dirty="0">
                <a:solidFill>
                  <a:srgbClr val="FF0000"/>
                </a:solidFill>
              </a:rPr>
            </a:br>
            <a:r>
              <a:rPr lang="id-ID" dirty="0">
                <a:solidFill>
                  <a:srgbClr val="FF0000"/>
                </a:solidFill>
              </a:rPr>
              <a:t>NOMOR 18 TAHUN </a:t>
            </a:r>
            <a:r>
              <a:rPr lang="id-ID" dirty="0" smtClean="0">
                <a:solidFill>
                  <a:srgbClr val="FF0000"/>
                </a:solidFill>
              </a:rPr>
              <a:t>2012 pasal 1 butir 19</a:t>
            </a:r>
            <a:r>
              <a:rPr lang="id-ID" dirty="0">
                <a:solidFill>
                  <a:srgbClr val="FF0000"/>
                </a:solidFill>
              </a:rPr>
              <a:t/>
            </a:r>
            <a:br>
              <a:rPr lang="id-ID" dirty="0">
                <a:solidFill>
                  <a:srgbClr val="FF0000"/>
                </a:solidFill>
              </a:rPr>
            </a:br>
            <a:r>
              <a:rPr lang="id-ID" dirty="0" smtClean="0"/>
              <a:t> </a:t>
            </a:r>
            <a:endParaRPr lang="id-ID" dirty="0"/>
          </a:p>
        </p:txBody>
      </p:sp>
      <p:sp>
        <p:nvSpPr>
          <p:cNvPr id="3" name="Content Placeholder 2"/>
          <p:cNvSpPr>
            <a:spLocks noGrp="1"/>
          </p:cNvSpPr>
          <p:nvPr>
            <p:ph sz="quarter" idx="1"/>
          </p:nvPr>
        </p:nvSpPr>
        <p:spPr>
          <a:xfrm>
            <a:off x="457200" y="1920240"/>
            <a:ext cx="8229600" cy="4937760"/>
          </a:xfrm>
        </p:spPr>
        <p:txBody>
          <a:bodyPr/>
          <a:lstStyle/>
          <a:p>
            <a:r>
              <a:rPr lang="id-ID" dirty="0" smtClean="0"/>
              <a:t>Pangan Olahan adalah makanan atau minuman hasil proses dengan cara atau metode tertentu dengan</a:t>
            </a:r>
            <a:r>
              <a:rPr lang="en-US" dirty="0" smtClean="0"/>
              <a:t> </a:t>
            </a:r>
            <a:r>
              <a:rPr lang="id-ID" dirty="0" smtClean="0"/>
              <a:t>atau tanpa bahan tambahan.</a:t>
            </a:r>
          </a:p>
          <a:p>
            <a:endParaRPr lang="id-ID" dirty="0"/>
          </a:p>
        </p:txBody>
      </p:sp>
    </p:spTree>
    <p:extLst>
      <p:ext uri="{BB962C8B-B14F-4D97-AF65-F5344CB8AC3E}">
        <p14:creationId xmlns:p14="http://schemas.microsoft.com/office/powerpoint/2010/main" val="24819723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1025856"/>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30</a:t>
            </a:r>
            <a:r>
              <a:rPr lang="id-ID" dirty="0">
                <a:solidFill>
                  <a:srgbClr val="FF0000"/>
                </a:solidFill>
              </a:rPr>
              <a:t/>
            </a:r>
            <a:br>
              <a:rPr lang="id-ID" dirty="0">
                <a:solidFill>
                  <a:srgbClr val="FF0000"/>
                </a:solidFill>
              </a:rPr>
            </a:br>
            <a:endParaRPr lang="id-ID" dirty="0"/>
          </a:p>
        </p:txBody>
      </p:sp>
      <p:sp>
        <p:nvSpPr>
          <p:cNvPr id="3" name="Content Placeholder 2"/>
          <p:cNvSpPr>
            <a:spLocks noGrp="1"/>
          </p:cNvSpPr>
          <p:nvPr>
            <p:ph sz="quarter" idx="1"/>
          </p:nvPr>
        </p:nvSpPr>
        <p:spPr>
          <a:xfrm>
            <a:off x="429904" y="1920240"/>
            <a:ext cx="8229600" cy="4937760"/>
          </a:xfrm>
        </p:spPr>
        <p:txBody>
          <a:bodyPr/>
          <a:lstStyle/>
          <a:p>
            <a:pPr>
              <a:buNone/>
            </a:pPr>
            <a:r>
              <a:rPr lang="id-ID" dirty="0" smtClean="0"/>
              <a:t>	Sanitasi Pangan adalah upaya untuk menciptakan dan mempertahankan kondisi Pangan yang sehat dan higienis yang bebas dari bahaya cemaran biologis, kimia, dan benda lain</a:t>
            </a:r>
          </a:p>
          <a:p>
            <a:endParaRPr lang="id-ID" dirty="0"/>
          </a:p>
        </p:txBody>
      </p:sp>
    </p:spTree>
    <p:extLst>
      <p:ext uri="{BB962C8B-B14F-4D97-AF65-F5344CB8AC3E}">
        <p14:creationId xmlns:p14="http://schemas.microsoft.com/office/powerpoint/2010/main" val="9375699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Tree>
    <p:extLst>
      <p:ext uri="{BB962C8B-B14F-4D97-AF65-F5344CB8AC3E}">
        <p14:creationId xmlns:p14="http://schemas.microsoft.com/office/powerpoint/2010/main" val="1998782760"/>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575480"/>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36</a:t>
            </a:r>
            <a:endParaRPr lang="id-ID" dirty="0"/>
          </a:p>
        </p:txBody>
      </p:sp>
      <p:sp>
        <p:nvSpPr>
          <p:cNvPr id="3" name="Content Placeholder 2"/>
          <p:cNvSpPr>
            <a:spLocks noGrp="1"/>
          </p:cNvSpPr>
          <p:nvPr>
            <p:ph sz="quarter" idx="1"/>
          </p:nvPr>
        </p:nvSpPr>
        <p:spPr>
          <a:xfrm>
            <a:off x="429904" y="1792407"/>
            <a:ext cx="8229600" cy="4937760"/>
          </a:xfrm>
        </p:spPr>
        <p:txBody>
          <a:bodyPr/>
          <a:lstStyle/>
          <a:p>
            <a:r>
              <a:rPr lang="id-ID" dirty="0" smtClean="0"/>
              <a:t>Mutu Pangan adalah nilai yang ditentukan atas dasar kriteria keamanan dan kandungan Gizi Pangan.</a:t>
            </a:r>
          </a:p>
          <a:p>
            <a:endParaRPr lang="id-ID" dirty="0"/>
          </a:p>
        </p:txBody>
      </p:sp>
    </p:spTree>
    <p:extLst>
      <p:ext uri="{BB962C8B-B14F-4D97-AF65-F5344CB8AC3E}">
        <p14:creationId xmlns:p14="http://schemas.microsoft.com/office/powerpoint/2010/main" val="19558610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367"/>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33</a:t>
            </a:r>
            <a:endParaRPr lang="id-ID" dirty="0"/>
          </a:p>
        </p:txBody>
      </p:sp>
      <p:sp>
        <p:nvSpPr>
          <p:cNvPr id="3" name="Content Placeholder 2"/>
          <p:cNvSpPr>
            <a:spLocks noGrp="1"/>
          </p:cNvSpPr>
          <p:nvPr>
            <p:ph sz="quarter" idx="1"/>
          </p:nvPr>
        </p:nvSpPr>
        <p:spPr>
          <a:xfrm>
            <a:off x="457200" y="1806054"/>
            <a:ext cx="8229600" cy="4937760"/>
          </a:xfrm>
        </p:spPr>
        <p:txBody>
          <a:bodyPr/>
          <a:lstStyle/>
          <a:p>
            <a:r>
              <a:rPr lang="id-ID" dirty="0" smtClean="0"/>
              <a:t>Rekayasa Genetik Pangan adalah suatu proses yang melibatkan pemindahan gen (pembawa sifat) dari</a:t>
            </a:r>
            <a:r>
              <a:rPr lang="en-US" dirty="0" smtClean="0"/>
              <a:t> </a:t>
            </a:r>
            <a:r>
              <a:rPr lang="id-ID" dirty="0" smtClean="0"/>
              <a:t>suatu jenis hayati ke jenis hayati lain yang berbeda atau sama untuk mendapatkan jenis baru yang</a:t>
            </a:r>
            <a:r>
              <a:rPr lang="en-US" dirty="0" smtClean="0"/>
              <a:t> </a:t>
            </a:r>
            <a:r>
              <a:rPr lang="id-ID" dirty="0" smtClean="0"/>
              <a:t>mampu menghasilkan produk Pangan yang lebih unggul.</a:t>
            </a:r>
          </a:p>
          <a:p>
            <a:endParaRPr lang="id-ID" dirty="0"/>
          </a:p>
        </p:txBody>
      </p:sp>
    </p:spTree>
    <p:extLst>
      <p:ext uri="{BB962C8B-B14F-4D97-AF65-F5344CB8AC3E}">
        <p14:creationId xmlns:p14="http://schemas.microsoft.com/office/powerpoint/2010/main" val="2680269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662"/>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32</a:t>
            </a:r>
            <a:endParaRPr lang="id-ID" dirty="0"/>
          </a:p>
        </p:txBody>
      </p:sp>
      <p:sp>
        <p:nvSpPr>
          <p:cNvPr id="3" name="Content Placeholder 2"/>
          <p:cNvSpPr>
            <a:spLocks noGrp="1"/>
          </p:cNvSpPr>
          <p:nvPr>
            <p:ph sz="quarter" idx="1"/>
          </p:nvPr>
        </p:nvSpPr>
        <p:spPr>
          <a:xfrm>
            <a:off x="443553" y="1920240"/>
            <a:ext cx="8229600" cy="4937760"/>
          </a:xfrm>
        </p:spPr>
        <p:txBody>
          <a:bodyPr/>
          <a:lstStyle/>
          <a:p>
            <a:r>
              <a:rPr lang="id-ID" dirty="0" smtClean="0"/>
              <a:t> Iradiasi Pangan adalah metode penanganan Pangan, baik dengan menggunakan zat radioaktif maupun</a:t>
            </a:r>
            <a:r>
              <a:rPr lang="en-US" dirty="0" smtClean="0"/>
              <a:t> </a:t>
            </a:r>
            <a:r>
              <a:rPr lang="id-ID" dirty="0" smtClean="0"/>
              <a:t>akselerator untuk mencegah terjadinya pembusukan dan kerusakan, membebaskan Pangan dari jasad</a:t>
            </a:r>
            <a:r>
              <a:rPr lang="en-US" dirty="0" smtClean="0"/>
              <a:t> </a:t>
            </a:r>
            <a:r>
              <a:rPr lang="id-ID" dirty="0" smtClean="0"/>
              <a:t>renik patogen, serta mencegah pertumbuhan tunas.</a:t>
            </a:r>
          </a:p>
          <a:p>
            <a:endParaRPr lang="id-ID" dirty="0"/>
          </a:p>
        </p:txBody>
      </p:sp>
    </p:spTree>
    <p:extLst>
      <p:ext uri="{BB962C8B-B14F-4D97-AF65-F5344CB8AC3E}">
        <p14:creationId xmlns:p14="http://schemas.microsoft.com/office/powerpoint/2010/main" val="3194089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671015"/>
            <a:ext cx="8229600" cy="990600"/>
          </a:xfrm>
        </p:spPr>
        <p:txBody>
          <a:bodyPr>
            <a:normAutofit fontScale="90000"/>
          </a:bodyPr>
          <a:lstStyle/>
          <a:p>
            <a:r>
              <a:rPr lang="id-ID" dirty="0">
                <a:solidFill>
                  <a:srgbClr val="FF0000"/>
                </a:solidFill>
              </a:rPr>
              <a:t>UNDANG-UNDANG REPUBLIK INDONESIA</a:t>
            </a:r>
            <a:br>
              <a:rPr lang="id-ID" dirty="0">
                <a:solidFill>
                  <a:srgbClr val="FF0000"/>
                </a:solidFill>
              </a:rPr>
            </a:br>
            <a:r>
              <a:rPr lang="id-ID" dirty="0">
                <a:solidFill>
                  <a:srgbClr val="FF0000"/>
                </a:solidFill>
              </a:rPr>
              <a:t>NOMOR 18 TAHUN 2012 pasal 1 butir </a:t>
            </a:r>
            <a:r>
              <a:rPr lang="id-ID" dirty="0" smtClean="0">
                <a:solidFill>
                  <a:srgbClr val="FF0000"/>
                </a:solidFill>
              </a:rPr>
              <a:t>37</a:t>
            </a:r>
            <a:endParaRPr lang="id-ID" dirty="0"/>
          </a:p>
        </p:txBody>
      </p:sp>
      <p:sp>
        <p:nvSpPr>
          <p:cNvPr id="3" name="Content Placeholder 2"/>
          <p:cNvSpPr>
            <a:spLocks noGrp="1"/>
          </p:cNvSpPr>
          <p:nvPr>
            <p:ph sz="quarter" idx="1"/>
          </p:nvPr>
        </p:nvSpPr>
        <p:spPr>
          <a:xfrm>
            <a:off x="429905" y="1920240"/>
            <a:ext cx="8229600" cy="4937760"/>
          </a:xfrm>
        </p:spPr>
        <p:txBody>
          <a:bodyPr/>
          <a:lstStyle/>
          <a:p>
            <a:r>
              <a:rPr lang="id-ID" dirty="0" smtClean="0"/>
              <a:t> Gizi adalah zat atau senyawa yang terdapat dalam Pangan yang terdiri atas karbohidrat, protein, lemak,</a:t>
            </a:r>
            <a:r>
              <a:rPr lang="en-US" dirty="0" smtClean="0"/>
              <a:t> </a:t>
            </a:r>
            <a:r>
              <a:rPr lang="id-ID" dirty="0" smtClean="0"/>
              <a:t>vitamin, mineral, serat, air, dan komponen lain yang bermanfaat bagi pertumbuhan dan kesehatan </a:t>
            </a:r>
            <a:r>
              <a:rPr lang="en-US" dirty="0" smtClean="0"/>
              <a:t> </a:t>
            </a:r>
            <a:r>
              <a:rPr lang="id-ID" dirty="0" smtClean="0"/>
              <a:t>manusia.</a:t>
            </a:r>
          </a:p>
          <a:p>
            <a:endParaRPr lang="id-ID" dirty="0"/>
          </a:p>
        </p:txBody>
      </p:sp>
    </p:spTree>
    <p:extLst>
      <p:ext uri="{BB962C8B-B14F-4D97-AF65-F5344CB8AC3E}">
        <p14:creationId xmlns:p14="http://schemas.microsoft.com/office/powerpoint/2010/main" val="2806278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000250" y="457200"/>
            <a:ext cx="5657850" cy="91440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t>GENETICALLY MODIFIED ORGANISM</a:t>
            </a:r>
            <a:endParaRPr lang="en-US" b="1" dirty="0"/>
          </a:p>
        </p:txBody>
      </p:sp>
      <p:sp>
        <p:nvSpPr>
          <p:cNvPr id="50185" name="Text Box 9"/>
          <p:cNvSpPr txBox="1">
            <a:spLocks noChangeArrowheads="1"/>
          </p:cNvSpPr>
          <p:nvPr/>
        </p:nvSpPr>
        <p:spPr bwMode="auto">
          <a:xfrm>
            <a:off x="2502697" y="194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d-ID"/>
          </a:p>
        </p:txBody>
      </p:sp>
      <p:sp>
        <p:nvSpPr>
          <p:cNvPr id="50188" name="Text Box 12"/>
          <p:cNvSpPr txBox="1">
            <a:spLocks noChangeArrowheads="1"/>
          </p:cNvSpPr>
          <p:nvPr/>
        </p:nvSpPr>
        <p:spPr bwMode="auto">
          <a:xfrm>
            <a:off x="1259943" y="1449650"/>
            <a:ext cx="675768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t>SUATU </a:t>
            </a:r>
            <a:r>
              <a:rPr lang="en-US" dirty="0"/>
              <a:t>ORGANISME YANG DIPRODUKSI MELALUI </a:t>
            </a:r>
          </a:p>
          <a:p>
            <a:r>
              <a:rPr lang="en-US" dirty="0"/>
              <a:t>PENDEKATAN BIOTEKNOLOGI MODERN YANG </a:t>
            </a:r>
          </a:p>
          <a:p>
            <a:r>
              <a:rPr lang="en-US" dirty="0"/>
              <a:t>MELIBATKAN TRANSFER GEN DARI SUATU </a:t>
            </a:r>
          </a:p>
          <a:p>
            <a:r>
              <a:rPr lang="en-US" dirty="0"/>
              <a:t>ORGANISME KE ORGANISME LAIN</a:t>
            </a:r>
          </a:p>
          <a:p>
            <a:endParaRPr lang="en-US" dirty="0"/>
          </a:p>
          <a:p>
            <a:r>
              <a:rPr lang="en-US" dirty="0"/>
              <a:t>BIOTEKNOLOGI:</a:t>
            </a:r>
          </a:p>
          <a:p>
            <a:endParaRPr lang="en-US" dirty="0"/>
          </a:p>
          <a:p>
            <a:r>
              <a:rPr lang="en-US" dirty="0"/>
              <a:t>SUATU TEKNIK YG MENGGUNAKAN ORGANISME </a:t>
            </a:r>
          </a:p>
          <a:p>
            <a:r>
              <a:rPr lang="en-US" dirty="0"/>
              <a:t>HIDUP UNTUK MEMPERBAIKI TANAMAN &amp;HEWAN </a:t>
            </a:r>
          </a:p>
          <a:p>
            <a:r>
              <a:rPr lang="en-US" dirty="0"/>
              <a:t>ATAU MENGEMBANGKAN MIKROORGANISME </a:t>
            </a:r>
          </a:p>
          <a:p>
            <a:r>
              <a:rPr lang="en-US" dirty="0"/>
              <a:t>UNTUK PENGGUNAAN YANG KHUSUS</a:t>
            </a:r>
          </a:p>
        </p:txBody>
      </p:sp>
    </p:spTree>
    <p:extLst>
      <p:ext uri="{BB962C8B-B14F-4D97-AF65-F5344CB8AC3E}">
        <p14:creationId xmlns:p14="http://schemas.microsoft.com/office/powerpoint/2010/main" val="2143671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050"/>
          <p:cNvSpPr>
            <a:spLocks noChangeArrowheads="1"/>
          </p:cNvSpPr>
          <p:nvPr/>
        </p:nvSpPr>
        <p:spPr bwMode="auto">
          <a:xfrm>
            <a:off x="2000250" y="457200"/>
            <a:ext cx="5657850" cy="91440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CONTOH GMO</a:t>
            </a:r>
            <a:endParaRPr lang="en-US" b="1"/>
          </a:p>
        </p:txBody>
      </p:sp>
      <p:sp>
        <p:nvSpPr>
          <p:cNvPr id="129027" name="Text Box 2051"/>
          <p:cNvSpPr txBox="1">
            <a:spLocks noChangeArrowheads="1"/>
          </p:cNvSpPr>
          <p:nvPr/>
        </p:nvSpPr>
        <p:spPr bwMode="auto">
          <a:xfrm>
            <a:off x="2502697" y="194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d-ID"/>
          </a:p>
        </p:txBody>
      </p:sp>
      <p:sp>
        <p:nvSpPr>
          <p:cNvPr id="129028" name="Text Box 2052"/>
          <p:cNvSpPr txBox="1">
            <a:spLocks noChangeArrowheads="1"/>
          </p:cNvSpPr>
          <p:nvPr/>
        </p:nvSpPr>
        <p:spPr bwMode="auto">
          <a:xfrm>
            <a:off x="607102" y="1371602"/>
            <a:ext cx="798226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2400" dirty="0"/>
              <a:t> </a:t>
            </a:r>
            <a:r>
              <a:rPr lang="en-US" sz="2400" dirty="0" smtClean="0"/>
              <a:t>JAGUNG </a:t>
            </a:r>
            <a:r>
              <a:rPr lang="en-US" sz="2400" dirty="0" err="1"/>
              <a:t>Bt</a:t>
            </a:r>
            <a:endParaRPr lang="en-US" sz="2400" dirty="0"/>
          </a:p>
          <a:p>
            <a:pPr>
              <a:buFontTx/>
              <a:buChar char="•"/>
            </a:pPr>
            <a:endParaRPr lang="en-US" sz="2400" dirty="0"/>
          </a:p>
          <a:p>
            <a:pPr>
              <a:buFontTx/>
              <a:buChar char="•"/>
            </a:pPr>
            <a:r>
              <a:rPr lang="id-ID" sz="2400" dirty="0" smtClean="0"/>
              <a:t> </a:t>
            </a:r>
            <a:r>
              <a:rPr lang="id-ID" sz="2400" dirty="0"/>
              <a:t>M</a:t>
            </a:r>
            <a:r>
              <a:rPr lang="en-US" sz="2400" dirty="0" err="1" smtClean="0"/>
              <a:t>erupakan</a:t>
            </a:r>
            <a:r>
              <a:rPr lang="en-US" sz="2400" dirty="0" smtClean="0"/>
              <a:t> </a:t>
            </a:r>
            <a:r>
              <a:rPr lang="en-US" sz="2400" dirty="0" err="1"/>
              <a:t>varitas</a:t>
            </a:r>
            <a:r>
              <a:rPr lang="en-US" sz="2400" dirty="0"/>
              <a:t> </a:t>
            </a:r>
            <a:r>
              <a:rPr lang="en-US" sz="2400" dirty="0" err="1"/>
              <a:t>jagung</a:t>
            </a:r>
            <a:r>
              <a:rPr lang="en-US" sz="2400" dirty="0"/>
              <a:t> </a:t>
            </a:r>
            <a:r>
              <a:rPr lang="en-US" sz="2400" dirty="0" err="1"/>
              <a:t>dengan</a:t>
            </a:r>
            <a:r>
              <a:rPr lang="en-US" sz="2400" dirty="0"/>
              <a:t> </a:t>
            </a:r>
            <a:r>
              <a:rPr lang="en-US" sz="2400" dirty="0" err="1"/>
              <a:t>hasil</a:t>
            </a:r>
            <a:r>
              <a:rPr lang="en-US" sz="2400" dirty="0"/>
              <a:t> </a:t>
            </a:r>
            <a:r>
              <a:rPr lang="en-US" sz="2400" dirty="0" err="1"/>
              <a:t>panen</a:t>
            </a:r>
            <a:r>
              <a:rPr lang="en-US" sz="2400" dirty="0"/>
              <a:t> yang </a:t>
            </a:r>
            <a:r>
              <a:rPr lang="en-US" sz="2400" dirty="0" err="1"/>
              <a:t>tinggi</a:t>
            </a:r>
            <a:r>
              <a:rPr lang="en-US" sz="2400" dirty="0"/>
              <a:t> </a:t>
            </a:r>
          </a:p>
          <a:p>
            <a:pPr marL="177800"/>
            <a:r>
              <a:rPr lang="en-US" sz="2400" dirty="0" err="1"/>
              <a:t>dimana</a:t>
            </a:r>
            <a:r>
              <a:rPr lang="en-US" sz="2400" dirty="0"/>
              <a:t> </a:t>
            </a:r>
            <a:r>
              <a:rPr lang="en-US" sz="2400" dirty="0" err="1"/>
              <a:t>telah</a:t>
            </a:r>
            <a:r>
              <a:rPr lang="en-US" sz="2400" dirty="0"/>
              <a:t> </a:t>
            </a:r>
            <a:r>
              <a:rPr lang="en-US" sz="2400" dirty="0" err="1"/>
              <a:t>dimodifikasi</a:t>
            </a:r>
            <a:r>
              <a:rPr lang="en-US" sz="2400" dirty="0"/>
              <a:t> </a:t>
            </a:r>
            <a:r>
              <a:rPr lang="en-US" sz="2400" dirty="0" err="1"/>
              <a:t>dengan</a:t>
            </a:r>
            <a:r>
              <a:rPr lang="en-US" sz="2400" dirty="0"/>
              <a:t> </a:t>
            </a:r>
            <a:r>
              <a:rPr lang="en-US" sz="2400" dirty="0" err="1"/>
              <a:t>memasukkan</a:t>
            </a:r>
            <a:r>
              <a:rPr lang="en-US" sz="2400" dirty="0"/>
              <a:t> gen </a:t>
            </a:r>
            <a:r>
              <a:rPr lang="en-US" sz="2400" dirty="0" err="1"/>
              <a:t>dari</a:t>
            </a:r>
            <a:r>
              <a:rPr lang="en-US" sz="2400" dirty="0"/>
              <a:t> </a:t>
            </a:r>
          </a:p>
          <a:p>
            <a:pPr marL="177800"/>
            <a:r>
              <a:rPr lang="en-US" sz="2400" dirty="0" err="1"/>
              <a:t>bakteri</a:t>
            </a:r>
            <a:r>
              <a:rPr lang="en-US" sz="2400" dirty="0"/>
              <a:t> </a:t>
            </a:r>
            <a:r>
              <a:rPr lang="en-US" sz="2400" i="1" dirty="0"/>
              <a:t>Bacillus </a:t>
            </a:r>
            <a:r>
              <a:rPr lang="en-US" sz="2400" i="1" dirty="0" err="1"/>
              <a:t>thuringiensis</a:t>
            </a:r>
            <a:r>
              <a:rPr lang="en-US" sz="2400" dirty="0"/>
              <a:t> (</a:t>
            </a:r>
            <a:r>
              <a:rPr lang="en-US" sz="2400" dirty="0" err="1"/>
              <a:t>Bt</a:t>
            </a:r>
            <a:r>
              <a:rPr lang="en-US" sz="2400" dirty="0"/>
              <a:t>)</a:t>
            </a:r>
          </a:p>
          <a:p>
            <a:pPr>
              <a:buFontTx/>
              <a:buChar char="•"/>
            </a:pPr>
            <a:r>
              <a:rPr lang="id-ID" sz="2400" dirty="0" smtClean="0"/>
              <a:t> </a:t>
            </a:r>
            <a:r>
              <a:rPr lang="en-US" sz="2400" dirty="0" err="1" smtClean="0"/>
              <a:t>Karena</a:t>
            </a:r>
            <a:r>
              <a:rPr lang="en-US" sz="2400" dirty="0" smtClean="0"/>
              <a:t> </a:t>
            </a:r>
            <a:r>
              <a:rPr lang="en-US" sz="2400" dirty="0"/>
              <a:t>transfer </a:t>
            </a:r>
            <a:r>
              <a:rPr lang="en-US" sz="2400" dirty="0" err="1"/>
              <a:t>suatu</a:t>
            </a:r>
            <a:r>
              <a:rPr lang="en-US" sz="2400" dirty="0"/>
              <a:t> gen </a:t>
            </a:r>
            <a:r>
              <a:rPr lang="en-US" sz="2400" dirty="0" err="1"/>
              <a:t>ke</a:t>
            </a:r>
            <a:r>
              <a:rPr lang="en-US" sz="2400" dirty="0"/>
              <a:t> </a:t>
            </a:r>
            <a:r>
              <a:rPr lang="en-US" sz="2400" dirty="0" err="1"/>
              <a:t>dalam</a:t>
            </a:r>
            <a:r>
              <a:rPr lang="en-US" sz="2400" dirty="0"/>
              <a:t> </a:t>
            </a:r>
            <a:r>
              <a:rPr lang="en-US" sz="2400" dirty="0" err="1"/>
              <a:t>jagung</a:t>
            </a:r>
            <a:r>
              <a:rPr lang="en-US" sz="2400" dirty="0"/>
              <a:t> </a:t>
            </a:r>
            <a:r>
              <a:rPr lang="en-US" sz="2400" dirty="0" err="1"/>
              <a:t>maka</a:t>
            </a:r>
            <a:r>
              <a:rPr lang="en-US" sz="2400" dirty="0"/>
              <a:t> </a:t>
            </a:r>
            <a:r>
              <a:rPr lang="en-US" sz="2400" dirty="0" err="1"/>
              <a:t>hasil</a:t>
            </a:r>
            <a:r>
              <a:rPr lang="en-US" sz="2400" dirty="0"/>
              <a:t> </a:t>
            </a:r>
          </a:p>
          <a:p>
            <a:pPr marL="177800"/>
            <a:r>
              <a:rPr lang="en-US" sz="2400" dirty="0" err="1"/>
              <a:t>tanaman</a:t>
            </a:r>
            <a:r>
              <a:rPr lang="en-US" sz="2400" dirty="0"/>
              <a:t> </a:t>
            </a:r>
            <a:r>
              <a:rPr lang="en-US" sz="2400" dirty="0" err="1"/>
              <a:t>juga</a:t>
            </a:r>
            <a:r>
              <a:rPr lang="en-US" sz="2400" dirty="0"/>
              <a:t> </a:t>
            </a:r>
            <a:r>
              <a:rPr lang="en-US" sz="2400" dirty="0" err="1"/>
              <a:t>disebut</a:t>
            </a:r>
            <a:r>
              <a:rPr lang="en-US" sz="2400" dirty="0"/>
              <a:t> </a:t>
            </a:r>
            <a:r>
              <a:rPr lang="en-US" sz="2400" dirty="0" err="1"/>
              <a:t>jagung</a:t>
            </a:r>
            <a:r>
              <a:rPr lang="en-US" sz="2400" dirty="0"/>
              <a:t> trans </a:t>
            </a:r>
            <a:r>
              <a:rPr lang="en-US" sz="2400" dirty="0" err="1"/>
              <a:t>genik</a:t>
            </a:r>
            <a:endParaRPr lang="en-US" sz="2400" dirty="0"/>
          </a:p>
          <a:p>
            <a:pPr>
              <a:buFontTx/>
              <a:buChar char="•"/>
            </a:pPr>
            <a:r>
              <a:rPr lang="en-US" sz="2400" dirty="0"/>
              <a:t> </a:t>
            </a:r>
            <a:r>
              <a:rPr lang="en-US" sz="2400" dirty="0" err="1"/>
              <a:t>Secara</a:t>
            </a:r>
            <a:r>
              <a:rPr lang="en-US" sz="2400" dirty="0"/>
              <a:t> </a:t>
            </a:r>
            <a:r>
              <a:rPr lang="en-US" sz="2400" dirty="0" err="1"/>
              <a:t>alamiah</a:t>
            </a:r>
            <a:r>
              <a:rPr lang="en-US" sz="2400" dirty="0"/>
              <a:t> </a:t>
            </a:r>
            <a:r>
              <a:rPr lang="en-US" sz="2400" dirty="0" err="1"/>
              <a:t>Bt</a:t>
            </a:r>
            <a:r>
              <a:rPr lang="en-US" sz="2400" dirty="0"/>
              <a:t> </a:t>
            </a:r>
            <a:r>
              <a:rPr lang="en-US" sz="2400" dirty="0" err="1"/>
              <a:t>memproduksi</a:t>
            </a:r>
            <a:r>
              <a:rPr lang="en-US" sz="2400" dirty="0"/>
              <a:t> </a:t>
            </a:r>
            <a:r>
              <a:rPr lang="en-US" sz="2400" dirty="0" err="1"/>
              <a:t>toksin</a:t>
            </a:r>
            <a:r>
              <a:rPr lang="en-US" sz="2400" dirty="0"/>
              <a:t> </a:t>
            </a:r>
            <a:r>
              <a:rPr lang="en-US" sz="2400" dirty="0" err="1"/>
              <a:t>untuk</a:t>
            </a:r>
            <a:r>
              <a:rPr lang="en-US" sz="2400" dirty="0"/>
              <a:t> </a:t>
            </a:r>
            <a:r>
              <a:rPr lang="en-US" sz="2400" dirty="0" err="1"/>
              <a:t>mengontrol</a:t>
            </a:r>
            <a:endParaRPr lang="en-US" sz="2400" dirty="0"/>
          </a:p>
          <a:p>
            <a:pPr marL="177800"/>
            <a:r>
              <a:rPr lang="en-US" sz="2400" dirty="0" err="1" smtClean="0"/>
              <a:t>Lipidopteran</a:t>
            </a:r>
            <a:r>
              <a:rPr lang="en-US" sz="2400" dirty="0" smtClean="0"/>
              <a:t> </a:t>
            </a:r>
            <a:r>
              <a:rPr lang="en-US" sz="2400" dirty="0" err="1" smtClean="0"/>
              <a:t>dengan</a:t>
            </a:r>
            <a:r>
              <a:rPr lang="en-US" sz="2400" dirty="0" smtClean="0"/>
              <a:t> </a:t>
            </a:r>
            <a:r>
              <a:rPr lang="en-US" sz="2400" dirty="0" err="1"/>
              <a:t>memasukkan</a:t>
            </a:r>
            <a:r>
              <a:rPr lang="en-US" sz="2400" dirty="0"/>
              <a:t> gen </a:t>
            </a:r>
            <a:r>
              <a:rPr lang="en-US" sz="2400" dirty="0" err="1"/>
              <a:t>toksin</a:t>
            </a:r>
            <a:r>
              <a:rPr lang="en-US" sz="2400" dirty="0"/>
              <a:t> </a:t>
            </a:r>
            <a:r>
              <a:rPr lang="en-US" sz="2400" dirty="0" err="1"/>
              <a:t>kedalam</a:t>
            </a:r>
            <a:r>
              <a:rPr lang="en-US" sz="2400" dirty="0"/>
              <a:t> </a:t>
            </a:r>
            <a:r>
              <a:rPr lang="en-US" sz="2400" dirty="0" err="1"/>
              <a:t>jagung</a:t>
            </a:r>
            <a:r>
              <a:rPr lang="en-US" sz="2400" dirty="0"/>
              <a:t>, </a:t>
            </a:r>
            <a:r>
              <a:rPr lang="en-US" sz="2400" dirty="0" err="1"/>
              <a:t>jagung</a:t>
            </a:r>
            <a:r>
              <a:rPr lang="en-US" sz="2400" dirty="0"/>
              <a:t> </a:t>
            </a:r>
            <a:r>
              <a:rPr lang="en-US" sz="2400" dirty="0" err="1" smtClean="0"/>
              <a:t>itu</a:t>
            </a:r>
            <a:r>
              <a:rPr lang="en-US" sz="2400" dirty="0" smtClean="0"/>
              <a:t> </a:t>
            </a:r>
            <a:r>
              <a:rPr lang="en-US" sz="2400" dirty="0" err="1"/>
              <a:t>sendiri</a:t>
            </a:r>
            <a:r>
              <a:rPr lang="en-US" sz="2400" dirty="0"/>
              <a:t> </a:t>
            </a:r>
            <a:r>
              <a:rPr lang="en-US" sz="2400" dirty="0" err="1"/>
              <a:t>dpt</a:t>
            </a:r>
            <a:r>
              <a:rPr lang="en-US" sz="2400" dirty="0"/>
              <a:t> </a:t>
            </a:r>
            <a:r>
              <a:rPr lang="en-US" sz="2400" dirty="0" err="1"/>
              <a:t>memproduksi</a:t>
            </a:r>
            <a:r>
              <a:rPr lang="en-US" sz="2400" dirty="0"/>
              <a:t> </a:t>
            </a:r>
            <a:r>
              <a:rPr lang="en-US" sz="2400" dirty="0" err="1"/>
              <a:t>toksin</a:t>
            </a:r>
            <a:r>
              <a:rPr lang="en-US" sz="2400" dirty="0"/>
              <a:t> </a:t>
            </a:r>
            <a:r>
              <a:rPr lang="en-US" sz="2400" dirty="0" err="1"/>
              <a:t>shg</a:t>
            </a:r>
            <a:r>
              <a:rPr lang="en-US" sz="2400" dirty="0"/>
              <a:t> </a:t>
            </a:r>
            <a:r>
              <a:rPr lang="en-US" sz="2400" dirty="0" err="1"/>
              <a:t>mengurangi</a:t>
            </a:r>
            <a:r>
              <a:rPr lang="en-US" sz="2400" dirty="0"/>
              <a:t> </a:t>
            </a:r>
            <a:r>
              <a:rPr lang="en-US" sz="2400" dirty="0" err="1" smtClean="0"/>
              <a:t>jumlah</a:t>
            </a:r>
            <a:r>
              <a:rPr lang="id-ID" sz="2400" dirty="0"/>
              <a:t> </a:t>
            </a:r>
            <a:r>
              <a:rPr lang="en-US" sz="2400" dirty="0" err="1" smtClean="0"/>
              <a:t>insektisida</a:t>
            </a:r>
            <a:r>
              <a:rPr lang="en-US" sz="2400" dirty="0" smtClean="0"/>
              <a:t> </a:t>
            </a:r>
            <a:r>
              <a:rPr lang="en-US" sz="2400" dirty="0" err="1"/>
              <a:t>yg</a:t>
            </a:r>
            <a:r>
              <a:rPr lang="en-US" sz="2400" dirty="0"/>
              <a:t> </a:t>
            </a:r>
            <a:r>
              <a:rPr lang="en-US" sz="2400" dirty="0" err="1"/>
              <a:t>digunakan</a:t>
            </a:r>
            <a:endParaRPr lang="en-US" sz="2400" dirty="0"/>
          </a:p>
        </p:txBody>
      </p:sp>
    </p:spTree>
    <p:extLst>
      <p:ext uri="{BB962C8B-B14F-4D97-AF65-F5344CB8AC3E}">
        <p14:creationId xmlns:p14="http://schemas.microsoft.com/office/powerpoint/2010/main" val="507874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1027"/>
          <p:cNvSpPr txBox="1">
            <a:spLocks noChangeArrowheads="1"/>
          </p:cNvSpPr>
          <p:nvPr/>
        </p:nvSpPr>
        <p:spPr bwMode="auto">
          <a:xfrm>
            <a:off x="2502697" y="194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d-ID"/>
          </a:p>
        </p:txBody>
      </p:sp>
      <p:sp>
        <p:nvSpPr>
          <p:cNvPr id="130052" name="Text Box 1028"/>
          <p:cNvSpPr txBox="1">
            <a:spLocks noChangeArrowheads="1"/>
          </p:cNvSpPr>
          <p:nvPr/>
        </p:nvSpPr>
        <p:spPr bwMode="auto">
          <a:xfrm>
            <a:off x="298581" y="3016492"/>
            <a:ext cx="863044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2800" dirty="0"/>
              <a:t> PADA TRANSGENIK, HANYA MENTRANSFER  GEN</a:t>
            </a:r>
          </a:p>
          <a:p>
            <a:r>
              <a:rPr lang="en-US" sz="2800" dirty="0"/>
              <a:t>  YG SPESIFIK ATAU FRAGMEN SPESIFIK DARI DNA</a:t>
            </a:r>
          </a:p>
          <a:p>
            <a:r>
              <a:rPr lang="en-US" sz="2800" dirty="0"/>
              <a:t>   KEDALAM RESEPTOR ORGANISME</a:t>
            </a:r>
          </a:p>
          <a:p>
            <a:endParaRPr lang="en-US" sz="2800" dirty="0"/>
          </a:p>
          <a:p>
            <a:pPr>
              <a:buFontTx/>
              <a:buChar char="•"/>
            </a:pPr>
            <a:r>
              <a:rPr lang="en-US" sz="2800" dirty="0"/>
              <a:t> PADA PERSILANGAN KONVENSIONAL, TIDAK </a:t>
            </a:r>
          </a:p>
          <a:p>
            <a:r>
              <a:rPr lang="en-US" sz="2800" dirty="0"/>
              <a:t>   HANYA YANG  DIINGINKAN YANG DIPINDAHKAN </a:t>
            </a:r>
          </a:p>
          <a:p>
            <a:r>
              <a:rPr lang="en-US" sz="2800" dirty="0"/>
              <a:t>   TETAPI YANG TIDAK DIINGINKAN JUGA IKUT </a:t>
            </a:r>
          </a:p>
        </p:txBody>
      </p:sp>
      <p:sp>
        <p:nvSpPr>
          <p:cNvPr id="5" name="Rectangle 4"/>
          <p:cNvSpPr/>
          <p:nvPr/>
        </p:nvSpPr>
        <p:spPr>
          <a:xfrm>
            <a:off x="577475" y="894897"/>
            <a:ext cx="8072651" cy="1754326"/>
          </a:xfrm>
          <a:prstGeom prst="rect">
            <a:avLst/>
          </a:prstGeom>
        </p:spPr>
        <p:txBody>
          <a:bodyPr wrap="square">
            <a:spAutoFit/>
          </a:bodyPr>
          <a:lstStyle/>
          <a:p>
            <a:pPr algn="ctr"/>
            <a:r>
              <a:rPr lang="en-US" sz="3600" b="1" dirty="0" smtClean="0"/>
              <a:t>PERBEDAAN GMO &amp; TEKNIK PERSILANGAN </a:t>
            </a:r>
          </a:p>
          <a:p>
            <a:pPr algn="ctr"/>
            <a:r>
              <a:rPr lang="en-US" sz="3600" b="1" dirty="0" smtClean="0"/>
              <a:t>KONVENSIONAL</a:t>
            </a:r>
            <a:endParaRPr lang="en-US" sz="3600" b="1" dirty="0"/>
          </a:p>
        </p:txBody>
      </p:sp>
    </p:spTree>
    <p:extLst>
      <p:ext uri="{BB962C8B-B14F-4D97-AF65-F5344CB8AC3E}">
        <p14:creationId xmlns:p14="http://schemas.microsoft.com/office/powerpoint/2010/main" val="380305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657368"/>
            <a:ext cx="8229600" cy="990600"/>
          </a:xfrm>
        </p:spPr>
        <p:txBody>
          <a:bodyPr>
            <a:normAutofit fontScale="90000"/>
          </a:bodyPr>
          <a:lstStyle/>
          <a:p>
            <a:r>
              <a:rPr lang="id-ID" dirty="0" smtClean="0">
                <a:solidFill>
                  <a:srgbClr val="FFC000"/>
                </a:solidFill>
              </a:rPr>
              <a:t>Label pangan </a:t>
            </a:r>
            <a:r>
              <a:rPr lang="id-ID" dirty="0">
                <a:solidFill>
                  <a:srgbClr val="FFC000"/>
                </a:solidFill>
                <a:sym typeface="Wingdings" panose="05000000000000000000" pitchFamily="2" charset="2"/>
              </a:rPr>
              <a:t></a:t>
            </a:r>
            <a:r>
              <a:rPr lang="id-ID" dirty="0" smtClean="0">
                <a:solidFill>
                  <a:srgbClr val="FFC000"/>
                </a:solidFill>
                <a:sym typeface="Wingdings" panose="05000000000000000000" pitchFamily="2" charset="2"/>
              </a:rPr>
              <a:t>BAB VIII,Bagian kesatu, UURI no.18 thn 2012</a:t>
            </a:r>
            <a:endParaRPr lang="id-ID" dirty="0">
              <a:solidFill>
                <a:srgbClr val="FFC000"/>
              </a:solidFill>
            </a:endParaRPr>
          </a:p>
        </p:txBody>
      </p:sp>
      <p:sp>
        <p:nvSpPr>
          <p:cNvPr id="3" name="Content Placeholder 2"/>
          <p:cNvSpPr>
            <a:spLocks noGrp="1"/>
          </p:cNvSpPr>
          <p:nvPr>
            <p:ph sz="quarter" idx="1"/>
          </p:nvPr>
        </p:nvSpPr>
        <p:spPr>
          <a:xfrm>
            <a:off x="388961" y="2024418"/>
            <a:ext cx="8229600" cy="4937760"/>
          </a:xfrm>
        </p:spPr>
        <p:txBody>
          <a:bodyPr>
            <a:normAutofit/>
          </a:bodyPr>
          <a:lstStyle/>
          <a:p>
            <a:r>
              <a:rPr lang="id-ID" dirty="0"/>
              <a:t>Pasal 96</a:t>
            </a:r>
          </a:p>
          <a:p>
            <a:r>
              <a:rPr lang="id-ID" dirty="0"/>
              <a:t>(1) Pemberian label Pangan bertujuan untuk memberikan informasi yang benar dan jelas kepada </a:t>
            </a:r>
            <a:r>
              <a:rPr lang="id-ID" dirty="0" smtClean="0"/>
              <a:t>masyarakat tentang </a:t>
            </a:r>
            <a:r>
              <a:rPr lang="id-ID" dirty="0"/>
              <a:t>setiap produk Pangan yang dikemas sebelum membeli dan/atau mengonsumsi Pangan.</a:t>
            </a:r>
          </a:p>
          <a:p>
            <a:r>
              <a:rPr lang="id-ID" dirty="0"/>
              <a:t>(2) Informasi sebagaimana dimaksud pada ayat (1) terkait dengan asal, keamanan, mutu, kandungan Gizi, </a:t>
            </a:r>
            <a:r>
              <a:rPr lang="id-ID" dirty="0" smtClean="0"/>
              <a:t>dan </a:t>
            </a:r>
            <a:r>
              <a:rPr lang="id-ID" dirty="0"/>
              <a:t>keterangan lain yang diperlukan.</a:t>
            </a:r>
          </a:p>
        </p:txBody>
      </p:sp>
    </p:spTree>
    <p:extLst>
      <p:ext uri="{BB962C8B-B14F-4D97-AF65-F5344CB8AC3E}">
        <p14:creationId xmlns:p14="http://schemas.microsoft.com/office/powerpoint/2010/main" val="1232281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2" y="335885"/>
            <a:ext cx="7429499" cy="312507"/>
          </a:xfrm>
        </p:spPr>
        <p:txBody>
          <a:bodyPr>
            <a:normAutofit fontScale="90000"/>
          </a:bodyPr>
          <a:lstStyle/>
          <a:p>
            <a:r>
              <a:rPr lang="id-ID" dirty="0" smtClean="0"/>
              <a:t>Pasal 97, butir 3</a:t>
            </a:r>
            <a:endParaRPr lang="id-ID" dirty="0"/>
          </a:p>
        </p:txBody>
      </p:sp>
      <p:sp>
        <p:nvSpPr>
          <p:cNvPr id="3" name="Content Placeholder 2"/>
          <p:cNvSpPr>
            <a:spLocks noGrp="1"/>
          </p:cNvSpPr>
          <p:nvPr>
            <p:ph sz="quarter" idx="1"/>
          </p:nvPr>
        </p:nvSpPr>
        <p:spPr>
          <a:xfrm>
            <a:off x="620635" y="731147"/>
            <a:ext cx="8059341" cy="5785659"/>
          </a:xfrm>
        </p:spPr>
        <p:txBody>
          <a:bodyPr>
            <a:noAutofit/>
          </a:bodyPr>
          <a:lstStyle/>
          <a:p>
            <a:r>
              <a:rPr lang="id-ID" dirty="0"/>
              <a:t> Pencantuman label di dalam dan/atau pada Kemasan Pangan sebagaimana dimaksud pada ayat (1) dan </a:t>
            </a:r>
            <a:r>
              <a:rPr lang="id-ID" dirty="0" smtClean="0"/>
              <a:t>ayat </a:t>
            </a:r>
            <a:r>
              <a:rPr lang="id-ID" dirty="0"/>
              <a:t>(2) ditulis atau dicetak </a:t>
            </a:r>
            <a:r>
              <a:rPr lang="id-ID" dirty="0" smtClean="0"/>
              <a:t>dengan menggunakan </a:t>
            </a:r>
            <a:r>
              <a:rPr lang="id-ID" dirty="0"/>
              <a:t>bahasa Indonesia serta memuat paling sedikit </a:t>
            </a:r>
            <a:r>
              <a:rPr lang="id-ID" dirty="0" smtClean="0"/>
              <a:t>keterangan mengenai:</a:t>
            </a:r>
          </a:p>
          <a:p>
            <a:r>
              <a:rPr lang="id-ID" sz="2000" dirty="0" smtClean="0"/>
              <a:t>a</a:t>
            </a:r>
            <a:r>
              <a:rPr lang="id-ID" sz="2000" dirty="0"/>
              <a:t>. nama produk;</a:t>
            </a:r>
          </a:p>
          <a:p>
            <a:r>
              <a:rPr lang="id-ID" sz="2000" dirty="0"/>
              <a:t>b. daftar bahan yang digunakan;</a:t>
            </a:r>
          </a:p>
          <a:p>
            <a:r>
              <a:rPr lang="id-ID" sz="2000" dirty="0"/>
              <a:t>c. berat bersih atau isi bersih;</a:t>
            </a:r>
          </a:p>
          <a:p>
            <a:r>
              <a:rPr lang="id-ID" sz="2000" dirty="0"/>
              <a:t>d. nama dan alamat pihak yang memproduksi atau mengimpor;</a:t>
            </a:r>
          </a:p>
          <a:p>
            <a:r>
              <a:rPr lang="id-ID" sz="2000" dirty="0"/>
              <a:t>e. halal bagi yang dipersyaratkan;</a:t>
            </a:r>
          </a:p>
          <a:p>
            <a:r>
              <a:rPr lang="id-ID" sz="2000" dirty="0"/>
              <a:t>f. tanggal dan kode produksi;</a:t>
            </a:r>
          </a:p>
          <a:p>
            <a:r>
              <a:rPr lang="id-ID" sz="2000" dirty="0"/>
              <a:t>g. tanggal, bulan, dan tahun kedaluwarsa;</a:t>
            </a:r>
          </a:p>
          <a:p>
            <a:r>
              <a:rPr lang="id-ID" sz="2000" dirty="0"/>
              <a:t>h. nomor izin edar bagi Pangan Olahan; dan</a:t>
            </a:r>
          </a:p>
          <a:p>
            <a:r>
              <a:rPr lang="id-ID" sz="2000" dirty="0"/>
              <a:t>i. asal usul bahan Pangan tertentu</a:t>
            </a:r>
            <a:r>
              <a:rPr lang="id-ID" sz="2000" dirty="0" smtClean="0"/>
              <a:t>.</a:t>
            </a:r>
            <a:endParaRPr lang="id-ID" sz="2000" dirty="0"/>
          </a:p>
        </p:txBody>
      </p:sp>
    </p:spTree>
    <p:extLst>
      <p:ext uri="{BB962C8B-B14F-4D97-AF65-F5344CB8AC3E}">
        <p14:creationId xmlns:p14="http://schemas.microsoft.com/office/powerpoint/2010/main" val="2069304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657368"/>
            <a:ext cx="8229600" cy="990600"/>
          </a:xfrm>
        </p:spPr>
        <p:txBody>
          <a:bodyPr>
            <a:normAutofit/>
          </a:bodyPr>
          <a:lstStyle/>
          <a:p>
            <a:r>
              <a:rPr lang="id-ID" sz="2800" dirty="0" smtClean="0"/>
              <a:t>UU RI no 18 thn 2012 bagian ketiga pasal  73</a:t>
            </a:r>
            <a:endParaRPr lang="id-ID" sz="2800" dirty="0"/>
          </a:p>
        </p:txBody>
      </p:sp>
      <p:sp>
        <p:nvSpPr>
          <p:cNvPr id="3" name="Content Placeholder 2"/>
          <p:cNvSpPr>
            <a:spLocks noGrp="1"/>
          </p:cNvSpPr>
          <p:nvPr>
            <p:ph sz="quarter" idx="1"/>
          </p:nvPr>
        </p:nvSpPr>
        <p:spPr>
          <a:xfrm>
            <a:off x="457201" y="1770115"/>
            <a:ext cx="8229600" cy="4937760"/>
          </a:xfrm>
        </p:spPr>
        <p:txBody>
          <a:bodyPr/>
          <a:lstStyle/>
          <a:p>
            <a:r>
              <a:rPr lang="id-ID" dirty="0" smtClean="0"/>
              <a:t>Bahan tambahan Pangan merupakan bahan yang ditambahkan ke dalam Pangan untuk mempengaruhi sifat</a:t>
            </a:r>
            <a:r>
              <a:rPr lang="en-US" dirty="0" smtClean="0"/>
              <a:t> </a:t>
            </a:r>
            <a:r>
              <a:rPr lang="id-ID" dirty="0" smtClean="0"/>
              <a:t>dan/atau bentuk Pangan.</a:t>
            </a:r>
          </a:p>
          <a:p>
            <a:endParaRPr lang="id-ID" dirty="0"/>
          </a:p>
        </p:txBody>
      </p:sp>
    </p:spTree>
    <p:extLst>
      <p:ext uri="{BB962C8B-B14F-4D97-AF65-F5344CB8AC3E}">
        <p14:creationId xmlns:p14="http://schemas.microsoft.com/office/powerpoint/2010/main" val="2976876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63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 </a:t>
            </a:r>
            <a:r>
              <a:rPr lang="id-ID" dirty="0" smtClean="0">
                <a:ln w="18415" cmpd="sng">
                  <a:solidFill>
                    <a:srgbClr val="FFFFFF"/>
                  </a:solidFill>
                  <a:prstDash val="solid"/>
                </a:ln>
                <a:solidFill>
                  <a:srgbClr val="FFFFFF"/>
                </a:solidFill>
                <a:latin typeface="Arial" pitchFamily="34" charset="0"/>
                <a:cs typeface="Arial" pitchFamily="34" charset="0"/>
              </a:rPr>
              <a:t>Kerusakan Bahan Makanan</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 </a:t>
            </a:r>
            <a:r>
              <a:rPr lang="id-ID" dirty="0" smtClean="0">
                <a:ln w="18415" cmpd="sng">
                  <a:solidFill>
                    <a:srgbClr val="FFFFFF"/>
                  </a:solidFill>
                  <a:prstDash val="solid"/>
                </a:ln>
                <a:solidFill>
                  <a:srgbClr val="FFFFFF"/>
                </a:solidFill>
                <a:latin typeface="Arial" pitchFamily="34" charset="0"/>
                <a:cs typeface="Arial" pitchFamily="34" charset="0"/>
              </a:rPr>
              <a:t>Susu</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id-ID" dirty="0" smtClean="0">
                <a:ln w="18415" cmpd="sng">
                  <a:solidFill>
                    <a:srgbClr val="FFFFFF"/>
                  </a:solidFill>
                  <a:prstDash val="solid"/>
                </a:ln>
                <a:solidFill>
                  <a:srgbClr val="FFFFFF"/>
                </a:solidFill>
                <a:latin typeface="Arial" pitchFamily="34" charset="0"/>
                <a:cs typeface="Arial" pitchFamily="34" charset="0"/>
              </a:rPr>
              <a:t>Serealia dan kacang-kacangan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Umbi-umbian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 </a:t>
            </a:r>
            <a:r>
              <a:rPr lang="id-ID" dirty="0" smtClean="0">
                <a:ln w="18415" cmpd="sng">
                  <a:solidFill>
                    <a:srgbClr val="FFFFFF"/>
                  </a:solidFill>
                  <a:prstDash val="solid"/>
                </a:ln>
                <a:solidFill>
                  <a:srgbClr val="FFFFFF"/>
                </a:solidFill>
                <a:latin typeface="Arial" pitchFamily="34" charset="0"/>
                <a:cs typeface="Arial" pitchFamily="34" charset="0"/>
              </a:rPr>
              <a:t>Daging</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id-ID" dirty="0" smtClean="0">
                <a:ln w="18415" cmpd="sng">
                  <a:solidFill>
                    <a:srgbClr val="FFFFFF"/>
                  </a:solidFill>
                  <a:prstDash val="solid"/>
                </a:ln>
                <a:solidFill>
                  <a:srgbClr val="FFFFFF"/>
                </a:solidFill>
                <a:latin typeface="Arial" pitchFamily="34" charset="0"/>
                <a:cs typeface="Arial" pitchFamily="34" charset="0"/>
              </a:rPr>
              <a:t>Unggas</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01.</a:t>
            </a:r>
            <a:r>
              <a:rPr lang="id-ID" dirty="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Kontrak Perkuliahan dan Istilah Pangan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9805964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AutoShape 3"/>
          <p:cNvSpPr>
            <a:spLocks noChangeArrowheads="1"/>
          </p:cNvSpPr>
          <p:nvPr/>
        </p:nvSpPr>
        <p:spPr bwMode="auto">
          <a:xfrm>
            <a:off x="2208380" y="697173"/>
            <a:ext cx="4400550" cy="1066800"/>
          </a:xfrm>
          <a:prstGeom prst="downArrowCallout">
            <a:avLst>
              <a:gd name="adj1" fmla="val 137500"/>
              <a:gd name="adj2" fmla="val 137500"/>
              <a:gd name="adj3" fmla="val 16667"/>
              <a:gd name="adj4" fmla="val 66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chemeClr val="bg1"/>
                </a:solidFill>
              </a:rPr>
              <a:t>BTP YANG DIIZINKAN</a:t>
            </a:r>
          </a:p>
          <a:p>
            <a:pPr algn="ctr"/>
            <a:r>
              <a:rPr lang="en-US" b="1" dirty="0">
                <a:solidFill>
                  <a:schemeClr val="bg1"/>
                </a:solidFill>
              </a:rPr>
              <a:t>(</a:t>
            </a:r>
            <a:r>
              <a:rPr lang="en-US" b="1" dirty="0" err="1">
                <a:solidFill>
                  <a:schemeClr val="bg1"/>
                </a:solidFill>
              </a:rPr>
              <a:t>Permenkes</a:t>
            </a:r>
            <a:r>
              <a:rPr lang="en-US" b="1" dirty="0">
                <a:solidFill>
                  <a:schemeClr val="bg1"/>
                </a:solidFill>
              </a:rPr>
              <a:t> </a:t>
            </a:r>
            <a:r>
              <a:rPr lang="en-US" b="1" dirty="0" err="1">
                <a:solidFill>
                  <a:schemeClr val="bg1"/>
                </a:solidFill>
              </a:rPr>
              <a:t>nomor</a:t>
            </a:r>
            <a:r>
              <a:rPr lang="en-US" b="1" dirty="0">
                <a:solidFill>
                  <a:schemeClr val="bg1"/>
                </a:solidFill>
              </a:rPr>
              <a:t> 722 </a:t>
            </a:r>
            <a:r>
              <a:rPr lang="en-US" b="1" dirty="0" err="1">
                <a:solidFill>
                  <a:schemeClr val="bg1"/>
                </a:solidFill>
              </a:rPr>
              <a:t>tahun</a:t>
            </a:r>
            <a:r>
              <a:rPr lang="en-US" b="1" dirty="0">
                <a:solidFill>
                  <a:schemeClr val="bg1"/>
                </a:solidFill>
              </a:rPr>
              <a:t> 1988)</a:t>
            </a:r>
            <a:endParaRPr lang="en-US" dirty="0">
              <a:solidFill>
                <a:schemeClr val="bg1"/>
              </a:solidFill>
            </a:endParaRPr>
          </a:p>
        </p:txBody>
      </p:sp>
      <p:sp>
        <p:nvSpPr>
          <p:cNvPr id="4" name="Rectangle 3"/>
          <p:cNvSpPr/>
          <p:nvPr/>
        </p:nvSpPr>
        <p:spPr>
          <a:xfrm>
            <a:off x="1767386" y="2075685"/>
            <a:ext cx="5503460" cy="3785652"/>
          </a:xfrm>
          <a:prstGeom prst="rect">
            <a:avLst/>
          </a:prstGeom>
        </p:spPr>
        <p:txBody>
          <a:bodyPr wrap="square">
            <a:spAutoFit/>
          </a:bodyPr>
          <a:lstStyle/>
          <a:p>
            <a:r>
              <a:rPr lang="en-US" sz="2000" b="1" dirty="0" smtClean="0"/>
              <a:t>1. </a:t>
            </a:r>
            <a:r>
              <a:rPr lang="en-US" sz="2000" b="1" dirty="0" err="1" smtClean="0"/>
              <a:t>Antioksidan</a:t>
            </a:r>
            <a:endParaRPr lang="en-US" sz="2000" b="1" dirty="0" smtClean="0"/>
          </a:p>
          <a:p>
            <a:r>
              <a:rPr lang="en-US" sz="2000" b="1" dirty="0" smtClean="0"/>
              <a:t>2. Anti </a:t>
            </a:r>
            <a:r>
              <a:rPr lang="en-US" sz="2000" b="1" dirty="0" err="1" smtClean="0"/>
              <a:t>kempal</a:t>
            </a:r>
            <a:endParaRPr lang="en-US" sz="2000" b="1" dirty="0" smtClean="0"/>
          </a:p>
          <a:p>
            <a:r>
              <a:rPr lang="en-US" sz="2000" b="1" dirty="0" smtClean="0"/>
              <a:t>3. </a:t>
            </a:r>
            <a:r>
              <a:rPr lang="en-US" sz="2000" b="1" dirty="0" err="1" smtClean="0"/>
              <a:t>Pengatur</a:t>
            </a:r>
            <a:r>
              <a:rPr lang="en-US" sz="2000" b="1" dirty="0" smtClean="0"/>
              <a:t> </a:t>
            </a:r>
            <a:r>
              <a:rPr lang="en-US" sz="2000" b="1" dirty="0" err="1" smtClean="0"/>
              <a:t>Keasaman</a:t>
            </a:r>
            <a:endParaRPr lang="en-US" sz="2000" b="1" dirty="0" smtClean="0"/>
          </a:p>
          <a:p>
            <a:r>
              <a:rPr lang="en-US" sz="2000" b="1" dirty="0" smtClean="0"/>
              <a:t>4. </a:t>
            </a:r>
            <a:r>
              <a:rPr lang="en-US" sz="2000" b="1" dirty="0" err="1" smtClean="0"/>
              <a:t>Pemanis</a:t>
            </a:r>
            <a:r>
              <a:rPr lang="en-US" sz="2000" b="1" dirty="0" smtClean="0"/>
              <a:t> </a:t>
            </a:r>
            <a:r>
              <a:rPr lang="en-US" sz="2000" b="1" dirty="0" err="1" smtClean="0"/>
              <a:t>Buatan</a:t>
            </a:r>
            <a:endParaRPr lang="en-US" sz="2000" b="1" dirty="0" smtClean="0"/>
          </a:p>
          <a:p>
            <a:r>
              <a:rPr lang="en-US" sz="2000" b="1" dirty="0" smtClean="0"/>
              <a:t>5. </a:t>
            </a:r>
            <a:r>
              <a:rPr lang="en-US" sz="2000" b="1" dirty="0" err="1" smtClean="0"/>
              <a:t>Pemutih</a:t>
            </a:r>
            <a:r>
              <a:rPr lang="en-US" sz="2000" b="1" dirty="0" smtClean="0"/>
              <a:t> </a:t>
            </a:r>
            <a:r>
              <a:rPr lang="en-US" sz="2000" b="1" dirty="0" err="1" smtClean="0"/>
              <a:t>dan</a:t>
            </a:r>
            <a:r>
              <a:rPr lang="en-US" sz="2000" b="1" dirty="0" smtClean="0"/>
              <a:t> </a:t>
            </a:r>
            <a:r>
              <a:rPr lang="en-US" sz="2000" b="1" dirty="0" err="1" smtClean="0"/>
              <a:t>Pematang</a:t>
            </a:r>
            <a:r>
              <a:rPr lang="en-US" sz="2000" b="1" dirty="0" smtClean="0"/>
              <a:t> </a:t>
            </a:r>
            <a:r>
              <a:rPr lang="en-US" sz="2000" b="1" dirty="0" err="1" smtClean="0"/>
              <a:t>tepung</a:t>
            </a:r>
            <a:endParaRPr lang="en-US" sz="2000" b="1" dirty="0" smtClean="0"/>
          </a:p>
          <a:p>
            <a:r>
              <a:rPr lang="en-US" sz="2000" b="1" dirty="0" smtClean="0"/>
              <a:t>6. </a:t>
            </a:r>
            <a:r>
              <a:rPr lang="en-US" sz="2000" b="1" dirty="0" err="1" smtClean="0"/>
              <a:t>Pengemulsi</a:t>
            </a:r>
            <a:r>
              <a:rPr lang="en-US" sz="2000" b="1" dirty="0" smtClean="0"/>
              <a:t>, </a:t>
            </a:r>
            <a:r>
              <a:rPr lang="en-US" sz="2000" b="1" dirty="0" err="1" smtClean="0"/>
              <a:t>Pamantap</a:t>
            </a:r>
            <a:r>
              <a:rPr lang="en-US" sz="2000" b="1" dirty="0" smtClean="0"/>
              <a:t> </a:t>
            </a:r>
            <a:r>
              <a:rPr lang="en-US" sz="2000" b="1" dirty="0" err="1" smtClean="0"/>
              <a:t>dan</a:t>
            </a:r>
            <a:r>
              <a:rPr lang="en-US" sz="2000" b="1" dirty="0" smtClean="0"/>
              <a:t> </a:t>
            </a:r>
            <a:r>
              <a:rPr lang="en-US" sz="2000" b="1" dirty="0" err="1" smtClean="0"/>
              <a:t>Pengental</a:t>
            </a:r>
            <a:endParaRPr lang="en-US" sz="2000" b="1" dirty="0" smtClean="0"/>
          </a:p>
          <a:p>
            <a:r>
              <a:rPr lang="en-US" sz="2000" b="1" dirty="0" smtClean="0"/>
              <a:t>7. </a:t>
            </a:r>
            <a:r>
              <a:rPr lang="en-US" sz="2000" b="1" dirty="0" err="1" smtClean="0"/>
              <a:t>Pengawet</a:t>
            </a:r>
            <a:endParaRPr lang="en-US" sz="2000" b="1" dirty="0" smtClean="0"/>
          </a:p>
          <a:p>
            <a:r>
              <a:rPr lang="en-US" sz="2000" b="1" dirty="0" smtClean="0"/>
              <a:t>8. </a:t>
            </a:r>
            <a:r>
              <a:rPr lang="en-US" sz="2000" b="1" dirty="0" err="1" smtClean="0"/>
              <a:t>Pengeras</a:t>
            </a:r>
            <a:endParaRPr lang="en-US" sz="2000" b="1" dirty="0" smtClean="0"/>
          </a:p>
          <a:p>
            <a:r>
              <a:rPr lang="en-US" sz="2000" b="1" dirty="0" smtClean="0"/>
              <a:t>9. </a:t>
            </a:r>
            <a:r>
              <a:rPr lang="en-US" sz="2000" b="1" dirty="0" err="1" smtClean="0"/>
              <a:t>Pewarna</a:t>
            </a:r>
            <a:endParaRPr lang="en-US" sz="2000" b="1" dirty="0" smtClean="0"/>
          </a:p>
          <a:p>
            <a:r>
              <a:rPr lang="en-US" sz="2000" b="1" dirty="0" smtClean="0"/>
              <a:t>10. </a:t>
            </a:r>
            <a:r>
              <a:rPr lang="en-US" sz="2000" b="1" dirty="0" err="1" smtClean="0"/>
              <a:t>Penyedap</a:t>
            </a:r>
            <a:r>
              <a:rPr lang="en-US" sz="2000" b="1" dirty="0" smtClean="0"/>
              <a:t> rasa, aroma </a:t>
            </a:r>
            <a:r>
              <a:rPr lang="en-US" sz="2000" b="1" dirty="0" err="1" smtClean="0"/>
              <a:t>dan</a:t>
            </a:r>
            <a:r>
              <a:rPr lang="en-US" sz="2000" b="1" dirty="0" smtClean="0"/>
              <a:t> </a:t>
            </a:r>
            <a:r>
              <a:rPr lang="en-US" sz="2000" b="1" dirty="0" err="1" smtClean="0"/>
              <a:t>Penguat</a:t>
            </a:r>
            <a:r>
              <a:rPr lang="en-US" sz="2000" b="1" dirty="0" smtClean="0"/>
              <a:t> rasa</a:t>
            </a:r>
          </a:p>
          <a:p>
            <a:r>
              <a:rPr lang="en-US" sz="2000" b="1" dirty="0" smtClean="0"/>
              <a:t>11. </a:t>
            </a:r>
            <a:r>
              <a:rPr lang="en-US" sz="2000" b="1" dirty="0" err="1" smtClean="0"/>
              <a:t>Sekuestran</a:t>
            </a:r>
            <a:endParaRPr lang="en-US" sz="2000" b="1" dirty="0" smtClean="0"/>
          </a:p>
          <a:p>
            <a:endParaRPr lang="en-US" sz="2000" b="1" dirty="0"/>
          </a:p>
        </p:txBody>
      </p:sp>
    </p:spTree>
    <p:extLst>
      <p:ext uri="{BB962C8B-B14F-4D97-AF65-F5344CB8AC3E}">
        <p14:creationId xmlns:p14="http://schemas.microsoft.com/office/powerpoint/2010/main" val="575578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Oval 3"/>
          <p:cNvSpPr>
            <a:spLocks noChangeArrowheads="1"/>
          </p:cNvSpPr>
          <p:nvPr/>
        </p:nvSpPr>
        <p:spPr bwMode="auto">
          <a:xfrm>
            <a:off x="2152934" y="605050"/>
            <a:ext cx="4686300" cy="1524000"/>
          </a:xfrm>
          <a:prstGeom prst="ellipse">
            <a:avLst/>
          </a:prstGeom>
          <a:no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a:t>BTP YANG DILARANG</a:t>
            </a:r>
          </a:p>
          <a:p>
            <a:pPr algn="ctr"/>
            <a:r>
              <a:rPr lang="en-US" sz="3200" b="1" dirty="0"/>
              <a:t>(</a:t>
            </a:r>
            <a:r>
              <a:rPr lang="en-US" sz="3200" b="1" dirty="0" err="1"/>
              <a:t>Pemenkes</a:t>
            </a:r>
            <a:r>
              <a:rPr lang="en-US" sz="3200" b="1" dirty="0"/>
              <a:t> </a:t>
            </a:r>
            <a:r>
              <a:rPr lang="en-US" sz="3200" b="1" dirty="0" err="1"/>
              <a:t>nomr</a:t>
            </a:r>
            <a:r>
              <a:rPr lang="en-US" sz="3200" b="1" dirty="0"/>
              <a:t> 722 </a:t>
            </a:r>
            <a:r>
              <a:rPr lang="en-US" sz="3200" b="1" dirty="0" err="1"/>
              <a:t>tn</a:t>
            </a:r>
            <a:r>
              <a:rPr lang="en-US" sz="3200" b="1" dirty="0"/>
              <a:t> 1988)</a:t>
            </a:r>
            <a:r>
              <a:rPr lang="en-US" b="1" dirty="0"/>
              <a:t> </a:t>
            </a:r>
          </a:p>
        </p:txBody>
      </p:sp>
      <p:sp>
        <p:nvSpPr>
          <p:cNvPr id="90116" name="Text Box 4"/>
          <p:cNvSpPr txBox="1">
            <a:spLocks noChangeArrowheads="1"/>
          </p:cNvSpPr>
          <p:nvPr/>
        </p:nvSpPr>
        <p:spPr bwMode="auto">
          <a:xfrm>
            <a:off x="1838609" y="1708249"/>
            <a:ext cx="531495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p>
          <a:p>
            <a:r>
              <a:rPr lang="en-US" sz="2800" b="1" dirty="0"/>
              <a:t>1. </a:t>
            </a:r>
            <a:r>
              <a:rPr lang="en-US" sz="2800" b="1" dirty="0" err="1"/>
              <a:t>Asam</a:t>
            </a:r>
            <a:r>
              <a:rPr lang="en-US" sz="2800" b="1" dirty="0"/>
              <a:t> </a:t>
            </a:r>
            <a:r>
              <a:rPr lang="en-US" sz="2800" b="1" dirty="0" err="1"/>
              <a:t>borat</a:t>
            </a:r>
            <a:r>
              <a:rPr lang="en-US" sz="2800" b="1" dirty="0"/>
              <a:t> </a:t>
            </a:r>
            <a:r>
              <a:rPr lang="en-US" sz="2800" b="1" dirty="0" err="1"/>
              <a:t>dan</a:t>
            </a:r>
            <a:r>
              <a:rPr lang="en-US" sz="2800" b="1" dirty="0"/>
              <a:t> </a:t>
            </a:r>
            <a:r>
              <a:rPr lang="en-US" sz="2800" b="1" dirty="0" err="1"/>
              <a:t>senyawanya</a:t>
            </a:r>
            <a:endParaRPr lang="en-US" sz="2800" b="1" dirty="0"/>
          </a:p>
          <a:p>
            <a:r>
              <a:rPr lang="en-US" sz="2800" b="1" dirty="0"/>
              <a:t>2. </a:t>
            </a:r>
            <a:r>
              <a:rPr lang="en-US" sz="2800" b="1" dirty="0" err="1"/>
              <a:t>Asam</a:t>
            </a:r>
            <a:r>
              <a:rPr lang="en-US" sz="2800" b="1" dirty="0"/>
              <a:t> </a:t>
            </a:r>
            <a:r>
              <a:rPr lang="en-US" sz="2800" b="1" dirty="0" err="1"/>
              <a:t>salisilat</a:t>
            </a:r>
            <a:r>
              <a:rPr lang="en-US" sz="2800" b="1" dirty="0"/>
              <a:t> </a:t>
            </a:r>
            <a:r>
              <a:rPr lang="en-US" sz="2800" b="1" dirty="0" err="1"/>
              <a:t>dan</a:t>
            </a:r>
            <a:r>
              <a:rPr lang="en-US" sz="2800" b="1" dirty="0"/>
              <a:t> </a:t>
            </a:r>
            <a:r>
              <a:rPr lang="en-US" sz="2800" b="1" dirty="0" err="1"/>
              <a:t>garamnya</a:t>
            </a:r>
            <a:endParaRPr lang="en-US" sz="2800" b="1" dirty="0"/>
          </a:p>
          <a:p>
            <a:r>
              <a:rPr lang="en-US" sz="2800" b="1" dirty="0"/>
              <a:t>3. </a:t>
            </a:r>
            <a:r>
              <a:rPr lang="en-US" sz="2800" b="1" dirty="0" err="1"/>
              <a:t>Dietilpirokarbonat</a:t>
            </a:r>
            <a:endParaRPr lang="en-US" sz="2800" b="1" dirty="0"/>
          </a:p>
          <a:p>
            <a:r>
              <a:rPr lang="en-US" sz="2800" b="1" dirty="0"/>
              <a:t>4. </a:t>
            </a:r>
            <a:r>
              <a:rPr lang="en-US" sz="2800" b="1" dirty="0" err="1"/>
              <a:t>Dulsin</a:t>
            </a:r>
            <a:endParaRPr lang="en-US" sz="2800" b="1" dirty="0"/>
          </a:p>
          <a:p>
            <a:r>
              <a:rPr lang="en-US" sz="2800" b="1" dirty="0"/>
              <a:t>5. </a:t>
            </a:r>
            <a:r>
              <a:rPr lang="en-US" sz="2800" b="1" dirty="0" err="1"/>
              <a:t>Kalium</a:t>
            </a:r>
            <a:r>
              <a:rPr lang="en-US" sz="2800" b="1" dirty="0"/>
              <a:t> </a:t>
            </a:r>
            <a:r>
              <a:rPr lang="en-US" sz="2800" b="1" dirty="0" err="1"/>
              <a:t>Klorat</a:t>
            </a:r>
            <a:endParaRPr lang="en-US" sz="2800" b="1" dirty="0"/>
          </a:p>
          <a:p>
            <a:r>
              <a:rPr lang="en-US" sz="2800" b="1" dirty="0"/>
              <a:t>6. </a:t>
            </a:r>
            <a:r>
              <a:rPr lang="en-US" sz="2800" b="1" dirty="0" err="1"/>
              <a:t>Kloramfenikol</a:t>
            </a:r>
            <a:endParaRPr lang="en-US" sz="2800" b="1" dirty="0"/>
          </a:p>
          <a:p>
            <a:r>
              <a:rPr lang="en-US" sz="2800" b="1" dirty="0"/>
              <a:t>7. </a:t>
            </a:r>
            <a:r>
              <a:rPr lang="en-US" sz="2800" b="1" dirty="0" err="1"/>
              <a:t>Minyak</a:t>
            </a:r>
            <a:r>
              <a:rPr lang="en-US" sz="2800" b="1" dirty="0"/>
              <a:t> </a:t>
            </a:r>
            <a:r>
              <a:rPr lang="en-US" sz="2800" b="1" dirty="0" err="1"/>
              <a:t>nabati</a:t>
            </a:r>
            <a:r>
              <a:rPr lang="en-US" sz="2800" b="1" dirty="0"/>
              <a:t> yang </a:t>
            </a:r>
            <a:r>
              <a:rPr lang="en-US" sz="2800" b="1" dirty="0" err="1"/>
              <a:t>dibrominasi</a:t>
            </a:r>
            <a:endParaRPr lang="en-US" sz="2800" b="1" dirty="0"/>
          </a:p>
          <a:p>
            <a:r>
              <a:rPr lang="en-US" sz="2800" b="1" dirty="0"/>
              <a:t>8. </a:t>
            </a:r>
            <a:r>
              <a:rPr lang="en-US" sz="2800" b="1" dirty="0" err="1"/>
              <a:t>Nitrofurazon</a:t>
            </a:r>
            <a:endParaRPr lang="en-US" sz="2800" b="1" dirty="0"/>
          </a:p>
          <a:p>
            <a:r>
              <a:rPr lang="en-US" sz="2800" b="1" dirty="0"/>
              <a:t>9. Formalin</a:t>
            </a:r>
            <a:endParaRPr lang="en-US" b="1" dirty="0"/>
          </a:p>
        </p:txBody>
      </p:sp>
    </p:spTree>
    <p:extLst>
      <p:ext uri="{BB962C8B-B14F-4D97-AF65-F5344CB8AC3E}">
        <p14:creationId xmlns:p14="http://schemas.microsoft.com/office/powerpoint/2010/main" val="1160652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0" y="457200"/>
            <a:ext cx="5657850" cy="914400"/>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t>BERBAGAI SEBUTAN PANGAN</a:t>
            </a:r>
            <a:endParaRPr lang="en-US" sz="3200" i="1"/>
          </a:p>
        </p:txBody>
      </p:sp>
      <p:sp>
        <p:nvSpPr>
          <p:cNvPr id="110595" name="Text Box 3"/>
          <p:cNvSpPr txBox="1">
            <a:spLocks noChangeArrowheads="1"/>
          </p:cNvSpPr>
          <p:nvPr/>
        </p:nvSpPr>
        <p:spPr bwMode="auto">
          <a:xfrm>
            <a:off x="2502697" y="19462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d-ID"/>
          </a:p>
        </p:txBody>
      </p:sp>
      <p:sp>
        <p:nvSpPr>
          <p:cNvPr id="110596" name="Text Box 4"/>
          <p:cNvSpPr txBox="1">
            <a:spLocks noChangeArrowheads="1"/>
          </p:cNvSpPr>
          <p:nvPr/>
        </p:nvSpPr>
        <p:spPr bwMode="auto">
          <a:xfrm>
            <a:off x="2114552" y="1371600"/>
            <a:ext cx="56292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sz="3200" dirty="0" smtClean="0"/>
              <a:t>HEALTHY </a:t>
            </a:r>
            <a:r>
              <a:rPr lang="en-US" sz="3200" dirty="0"/>
              <a:t>FOOD</a:t>
            </a:r>
          </a:p>
          <a:p>
            <a:endParaRPr lang="en-US" sz="3200" dirty="0"/>
          </a:p>
          <a:p>
            <a:r>
              <a:rPr lang="en-US" sz="3200" dirty="0"/>
              <a:t>2. ORGANIC FOOD</a:t>
            </a:r>
          </a:p>
          <a:p>
            <a:endParaRPr lang="en-US" sz="3200" dirty="0"/>
          </a:p>
          <a:p>
            <a:r>
              <a:rPr lang="en-US" sz="3200" dirty="0"/>
              <a:t>3. FUNCTIONAL FOOD</a:t>
            </a:r>
          </a:p>
          <a:p>
            <a:endParaRPr lang="en-US" sz="3200" dirty="0"/>
          </a:p>
          <a:p>
            <a:r>
              <a:rPr lang="en-US" sz="3200" dirty="0"/>
              <a:t>4. NOVEL FOOD</a:t>
            </a:r>
          </a:p>
          <a:p>
            <a:endParaRPr lang="en-US" sz="3200" dirty="0"/>
          </a:p>
          <a:p>
            <a:r>
              <a:rPr lang="en-US" sz="3200" dirty="0"/>
              <a:t>5. ENERGY DRINK</a:t>
            </a:r>
          </a:p>
        </p:txBody>
      </p:sp>
    </p:spTree>
    <p:extLst>
      <p:ext uri="{BB962C8B-B14F-4D97-AF65-F5344CB8AC3E}">
        <p14:creationId xmlns:p14="http://schemas.microsoft.com/office/powerpoint/2010/main" val="1072072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28" y="1439569"/>
            <a:ext cx="8273956" cy="1569660"/>
          </a:xfrm>
          <a:prstGeom prst="rect">
            <a:avLst/>
          </a:prstGeom>
          <a:noFill/>
        </p:spPr>
        <p:txBody>
          <a:bodyPr wrap="square" rtlCol="0">
            <a:spAutoFit/>
          </a:bodyPr>
          <a:lstStyle/>
          <a:p>
            <a:pPr lvl="0">
              <a:buFont typeface="Arial" pitchFamily="34" charset="0"/>
              <a:buChar char="•"/>
            </a:pPr>
            <a:r>
              <a:rPr lang="id-ID" sz="3200" i="1" dirty="0" smtClean="0"/>
              <a:t>Voluminous</a:t>
            </a:r>
            <a:r>
              <a:rPr lang="id-ID" sz="3200" dirty="0" smtClean="0"/>
              <a:t> </a:t>
            </a:r>
            <a:r>
              <a:rPr lang="id-ID" sz="3200" dirty="0" smtClean="0">
                <a:sym typeface="Wingdings"/>
              </a:rPr>
              <a:t></a:t>
            </a:r>
            <a:r>
              <a:rPr lang="id-ID" sz="3200" dirty="0" smtClean="0"/>
              <a:t> mempunyai volume yang besar</a:t>
            </a:r>
            <a:endParaRPr lang="en-US" sz="3200" dirty="0" smtClean="0"/>
          </a:p>
          <a:p>
            <a:pPr lvl="0">
              <a:buFont typeface="Arial" pitchFamily="34" charset="0"/>
              <a:buChar char="•"/>
            </a:pPr>
            <a:r>
              <a:rPr lang="id-ID" sz="3200" i="1" dirty="0" smtClean="0"/>
              <a:t>Bulky</a:t>
            </a:r>
            <a:r>
              <a:rPr lang="id-ID" sz="3200" dirty="0" smtClean="0"/>
              <a:t> </a:t>
            </a:r>
            <a:r>
              <a:rPr lang="id-ID" sz="3200" dirty="0" smtClean="0">
                <a:sym typeface="Wingdings"/>
              </a:rPr>
              <a:t></a:t>
            </a:r>
            <a:r>
              <a:rPr lang="id-ID" sz="3200" dirty="0" smtClean="0"/>
              <a:t> mempunyai ukuran, bentuk yang besar</a:t>
            </a:r>
            <a:endParaRPr lang="en-US" sz="3200" dirty="0" smtClean="0"/>
          </a:p>
          <a:p>
            <a:pPr lvl="0">
              <a:buFont typeface="Arial" pitchFamily="34" charset="0"/>
              <a:buChar char="•"/>
            </a:pPr>
            <a:r>
              <a:rPr lang="id-ID" sz="3200" dirty="0" smtClean="0"/>
              <a:t>“hidup” </a:t>
            </a:r>
            <a:r>
              <a:rPr lang="id-ID" sz="3200" dirty="0" smtClean="0">
                <a:sym typeface="Wingdings"/>
              </a:rPr>
              <a:t></a:t>
            </a:r>
            <a:r>
              <a:rPr lang="id-ID" sz="3200" dirty="0" smtClean="0"/>
              <a:t> berubah karena proses metabolisme</a:t>
            </a:r>
            <a:endParaRPr lang="en-US" sz="3200" dirty="0" smtClean="0"/>
          </a:p>
        </p:txBody>
      </p:sp>
      <p:sp>
        <p:nvSpPr>
          <p:cNvPr id="3" name="Title 2"/>
          <p:cNvSpPr>
            <a:spLocks noGrp="1"/>
          </p:cNvSpPr>
          <p:nvPr>
            <p:ph type="title"/>
          </p:nvPr>
        </p:nvSpPr>
        <p:spPr>
          <a:xfrm>
            <a:off x="548150" y="265847"/>
            <a:ext cx="8229600" cy="990600"/>
          </a:xfrm>
        </p:spPr>
        <p:txBody>
          <a:bodyPr>
            <a:normAutofit/>
          </a:bodyPr>
          <a:lstStyle/>
          <a:p>
            <a:pPr lvl="0"/>
            <a:r>
              <a:rPr lang="en-US" sz="3600" dirty="0" smtClean="0"/>
              <a:t>2. </a:t>
            </a:r>
            <a:r>
              <a:rPr lang="id-ID" sz="3600" dirty="0" smtClean="0"/>
              <a:t>Sifat-sifat Bahan Makanan</a:t>
            </a:r>
            <a:r>
              <a:rPr lang="en-US" sz="3600" dirty="0" smtClean="0"/>
              <a:t> (1/2)</a:t>
            </a:r>
            <a:endParaRPr lang="en-US" sz="3600" dirty="0"/>
          </a:p>
        </p:txBody>
      </p:sp>
      <p:sp>
        <p:nvSpPr>
          <p:cNvPr id="5" name="Rectangle 4"/>
          <p:cNvSpPr/>
          <p:nvPr/>
        </p:nvSpPr>
        <p:spPr>
          <a:xfrm>
            <a:off x="750627" y="3292857"/>
            <a:ext cx="7171898" cy="2554545"/>
          </a:xfrm>
          <a:prstGeom prst="rect">
            <a:avLst/>
          </a:prstGeom>
        </p:spPr>
        <p:txBody>
          <a:bodyPr wrap="square">
            <a:spAutoFit/>
          </a:bodyPr>
          <a:lstStyle/>
          <a:p>
            <a:r>
              <a:rPr lang="id-ID" sz="4000" b="1" dirty="0" smtClean="0"/>
              <a:t>Sifat fisik</a:t>
            </a:r>
            <a:r>
              <a:rPr lang="id-ID" sz="4000" dirty="0" smtClean="0"/>
              <a:t>:</a:t>
            </a:r>
            <a:endParaRPr lang="en-US" sz="4000" dirty="0" smtClean="0"/>
          </a:p>
          <a:p>
            <a:pPr marL="742950" lvl="0" indent="-742950">
              <a:buFont typeface="+mj-lt"/>
              <a:buAutoNum type="arabicPeriod"/>
            </a:pPr>
            <a:r>
              <a:rPr lang="id-ID" sz="4000" dirty="0" smtClean="0"/>
              <a:t>Aero dan hydrodinamis</a:t>
            </a:r>
            <a:endParaRPr lang="en-US" sz="4000" dirty="0" smtClean="0"/>
          </a:p>
          <a:p>
            <a:pPr marL="742950" lvl="0" indent="-742950">
              <a:buFont typeface="+mj-lt"/>
              <a:buAutoNum type="arabicPeriod"/>
            </a:pPr>
            <a:r>
              <a:rPr lang="id-ID" sz="4000" dirty="0" smtClean="0"/>
              <a:t>Elektrik dan dielektri</a:t>
            </a:r>
            <a:r>
              <a:rPr lang="en-US" sz="4000" dirty="0" smtClean="0"/>
              <a:t>k</a:t>
            </a:r>
          </a:p>
          <a:p>
            <a:pPr marL="742950" lvl="0" indent="-742950">
              <a:buFont typeface="+mj-lt"/>
              <a:buAutoNum type="arabicPeriod"/>
            </a:pPr>
            <a:r>
              <a:rPr lang="id-ID" sz="4000" dirty="0" smtClean="0"/>
              <a:t>Rheologis dan mekanis</a:t>
            </a:r>
            <a:endParaRPr lang="en-US" sz="4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2. </a:t>
            </a:r>
            <a:r>
              <a:rPr lang="id-ID" dirty="0" smtClean="0"/>
              <a:t>Sifat-sifat Bahan Makanan</a:t>
            </a:r>
            <a:r>
              <a:rPr lang="en-US" dirty="0" smtClean="0"/>
              <a:t> (2/2)</a:t>
            </a:r>
            <a:endParaRPr lang="en-US" dirty="0"/>
          </a:p>
        </p:txBody>
      </p:sp>
      <p:sp>
        <p:nvSpPr>
          <p:cNvPr id="5" name="Content Placeholder 4"/>
          <p:cNvSpPr>
            <a:spLocks noGrp="1"/>
          </p:cNvSpPr>
          <p:nvPr>
            <p:ph sz="quarter" idx="1"/>
          </p:nvPr>
        </p:nvSpPr>
        <p:spPr>
          <a:xfrm>
            <a:off x="457200" y="1488585"/>
            <a:ext cx="8229600" cy="4625609"/>
          </a:xfrm>
        </p:spPr>
        <p:txBody>
          <a:bodyPr>
            <a:normAutofit fontScale="92500" lnSpcReduction="10000"/>
          </a:bodyPr>
          <a:lstStyle/>
          <a:p>
            <a:pPr lvl="0"/>
            <a:r>
              <a:rPr lang="en-US" dirty="0" err="1" smtClean="0"/>
              <a:t>Sifat</a:t>
            </a:r>
            <a:r>
              <a:rPr lang="en-US" dirty="0" smtClean="0"/>
              <a:t> Kimia</a:t>
            </a:r>
          </a:p>
          <a:p>
            <a:pPr lvl="0">
              <a:buNone/>
            </a:pPr>
            <a:r>
              <a:rPr lang="en-US" dirty="0" smtClean="0"/>
              <a:t>1. </a:t>
            </a:r>
            <a:r>
              <a:rPr lang="id-ID" dirty="0" smtClean="0"/>
              <a:t>Makanan berasam rendah</a:t>
            </a:r>
            <a:r>
              <a:rPr lang="en-US" dirty="0" smtClean="0"/>
              <a:t> (</a:t>
            </a:r>
            <a:r>
              <a:rPr lang="id-ID" dirty="0" smtClean="0"/>
              <a:t>pH &gt; 5,3</a:t>
            </a:r>
            <a:r>
              <a:rPr lang="en-US" dirty="0" smtClean="0"/>
              <a:t>)</a:t>
            </a:r>
          </a:p>
          <a:p>
            <a:pPr>
              <a:buNone/>
            </a:pPr>
            <a:r>
              <a:rPr lang="id-ID" dirty="0" smtClean="0"/>
              <a:t>   contohnya daging, ikan, unggas, susu, jagung dan kacang</a:t>
            </a:r>
            <a:endParaRPr lang="en-US" dirty="0" smtClean="0"/>
          </a:p>
          <a:p>
            <a:pPr lvl="0">
              <a:buNone/>
            </a:pPr>
            <a:r>
              <a:rPr lang="en-US" dirty="0" smtClean="0"/>
              <a:t>2. </a:t>
            </a:r>
            <a:r>
              <a:rPr lang="id-ID" dirty="0" smtClean="0"/>
              <a:t>Makanan berasam sedang</a:t>
            </a:r>
            <a:r>
              <a:rPr lang="en-US" dirty="0" smtClean="0"/>
              <a:t> (</a:t>
            </a:r>
            <a:r>
              <a:rPr lang="id-ID" dirty="0" smtClean="0"/>
              <a:t>4,5</a:t>
            </a:r>
            <a:r>
              <a:rPr lang="en-US" dirty="0" smtClean="0"/>
              <a:t>&lt; pH &lt;5.3 )</a:t>
            </a:r>
          </a:p>
          <a:p>
            <a:pPr>
              <a:buNone/>
            </a:pPr>
            <a:r>
              <a:rPr lang="id-ID" dirty="0" smtClean="0"/>
              <a:t>   contohnya asparagus, bit, labu dan bayam</a:t>
            </a:r>
            <a:endParaRPr lang="en-US" dirty="0" smtClean="0"/>
          </a:p>
          <a:p>
            <a:pPr lvl="0">
              <a:buNone/>
            </a:pPr>
            <a:r>
              <a:rPr lang="en-US" dirty="0" smtClean="0"/>
              <a:t>3. </a:t>
            </a:r>
            <a:r>
              <a:rPr lang="id-ID" dirty="0" smtClean="0"/>
              <a:t>Makanan asam</a:t>
            </a:r>
            <a:r>
              <a:rPr lang="en-US" dirty="0" smtClean="0"/>
              <a:t> (</a:t>
            </a:r>
            <a:r>
              <a:rPr lang="id-ID" dirty="0" smtClean="0"/>
              <a:t>3,7</a:t>
            </a:r>
            <a:r>
              <a:rPr lang="en-US" dirty="0" smtClean="0"/>
              <a:t>&lt; pH&lt;</a:t>
            </a:r>
            <a:r>
              <a:rPr lang="id-ID" dirty="0" smtClean="0"/>
              <a:t> 4,5</a:t>
            </a:r>
            <a:endParaRPr lang="en-US" dirty="0" smtClean="0"/>
          </a:p>
          <a:p>
            <a:pPr>
              <a:buNone/>
            </a:pPr>
            <a:r>
              <a:rPr lang="id-ID" dirty="0" smtClean="0"/>
              <a:t>   contohnya tomat, nanas</a:t>
            </a:r>
            <a:endParaRPr lang="en-US" dirty="0" smtClean="0"/>
          </a:p>
          <a:p>
            <a:pPr lvl="0">
              <a:buNone/>
            </a:pPr>
            <a:r>
              <a:rPr lang="en-US" dirty="0" smtClean="0"/>
              <a:t>4. </a:t>
            </a:r>
            <a:r>
              <a:rPr lang="id-ID" dirty="0" smtClean="0"/>
              <a:t>Makanan berasam tinggi</a:t>
            </a:r>
            <a:r>
              <a:rPr lang="en-US" dirty="0" smtClean="0"/>
              <a:t> (</a:t>
            </a:r>
            <a:r>
              <a:rPr lang="id-ID" dirty="0" smtClean="0"/>
              <a:t>pH &lt; 3,7</a:t>
            </a:r>
            <a:r>
              <a:rPr lang="en-US" dirty="0" smtClean="0"/>
              <a:t>)</a:t>
            </a:r>
          </a:p>
          <a:p>
            <a:pPr>
              <a:buNone/>
            </a:pPr>
            <a:r>
              <a:rPr lang="id-ID" dirty="0" smtClean="0"/>
              <a:t>   contohnya strawberry, jeruk nipis </a:t>
            </a:r>
            <a:endParaRPr lang="en-US" dirty="0" smtClean="0"/>
          </a:p>
          <a:p>
            <a:pPr lvl="0">
              <a:buNone/>
            </a:pPr>
            <a:r>
              <a:rPr lang="en-US" dirty="0" smtClean="0"/>
              <a:t>5. </a:t>
            </a:r>
            <a:r>
              <a:rPr lang="id-ID" dirty="0" smtClean="0"/>
              <a:t>Makanan basa</a:t>
            </a:r>
            <a:r>
              <a:rPr lang="en-US" dirty="0" smtClean="0"/>
              <a:t> (</a:t>
            </a:r>
            <a:r>
              <a:rPr lang="id-ID" dirty="0" smtClean="0"/>
              <a:t>10</a:t>
            </a:r>
            <a:r>
              <a:rPr lang="en-US" dirty="0" smtClean="0"/>
              <a:t>&lt;pH&lt;</a:t>
            </a:r>
            <a:r>
              <a:rPr lang="id-ID" dirty="0" smtClean="0"/>
              <a:t>14</a:t>
            </a:r>
            <a:r>
              <a:rPr lang="en-US" dirty="0" smtClean="0"/>
              <a:t>)</a:t>
            </a:r>
          </a:p>
          <a:p>
            <a:pPr>
              <a:buNone/>
            </a:pPr>
            <a:r>
              <a:rPr lang="id-ID" dirty="0" smtClean="0"/>
              <a:t>   contohnya </a:t>
            </a:r>
            <a:r>
              <a:rPr lang="id-ID" i="1" dirty="0" smtClean="0"/>
              <a:t>thousand year egg</a:t>
            </a:r>
            <a:endParaRPr lang="en-US" i="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3. </a:t>
            </a:r>
            <a:r>
              <a:rPr lang="en-US" dirty="0" err="1" smtClean="0"/>
              <a:t>Penggolongan</a:t>
            </a:r>
            <a:r>
              <a:rPr lang="en-US" dirty="0" smtClean="0"/>
              <a:t> BM (1/2)</a:t>
            </a:r>
            <a:endParaRPr lang="en-US" dirty="0"/>
          </a:p>
        </p:txBody>
      </p:sp>
      <p:sp>
        <p:nvSpPr>
          <p:cNvPr id="5" name="Content Placeholder 4"/>
          <p:cNvSpPr>
            <a:spLocks noGrp="1"/>
          </p:cNvSpPr>
          <p:nvPr>
            <p:ph sz="quarter" idx="1"/>
          </p:nvPr>
        </p:nvSpPr>
        <p:spPr/>
        <p:txBody>
          <a:bodyPr>
            <a:normAutofit lnSpcReduction="10000"/>
          </a:bodyPr>
          <a:lstStyle/>
          <a:p>
            <a:pPr lvl="0"/>
            <a:r>
              <a:rPr lang="en-US" dirty="0" smtClean="0"/>
              <a:t>PENGGOLONGAN BM </a:t>
            </a:r>
            <a:r>
              <a:rPr lang="en-US" dirty="0" err="1" smtClean="0"/>
              <a:t>berdasarkan</a:t>
            </a:r>
            <a:r>
              <a:rPr lang="en-US" dirty="0" smtClean="0"/>
              <a:t> DKBM</a:t>
            </a:r>
          </a:p>
          <a:p>
            <a:pPr marL="514350" lvl="0" indent="-514350">
              <a:buFont typeface="+mj-lt"/>
              <a:buAutoNum type="arabicPeriod"/>
            </a:pPr>
            <a:r>
              <a:rPr lang="id-ID" dirty="0" smtClean="0"/>
              <a:t>Serealia, Umbi dan hasil olahannya</a:t>
            </a:r>
            <a:endParaRPr lang="en-US" dirty="0" smtClean="0"/>
          </a:p>
          <a:p>
            <a:pPr marL="514350" lvl="0" indent="-514350">
              <a:buFont typeface="+mj-lt"/>
              <a:buAutoNum type="arabicPeriod"/>
            </a:pPr>
            <a:r>
              <a:rPr lang="id-ID" dirty="0" smtClean="0"/>
              <a:t>Kacang-kacangan, biji-bijian dan hasil olahannya</a:t>
            </a:r>
            <a:endParaRPr lang="en-US" dirty="0" smtClean="0"/>
          </a:p>
          <a:p>
            <a:pPr marL="514350" lvl="0" indent="-514350">
              <a:buFont typeface="+mj-lt"/>
              <a:buAutoNum type="arabicPeriod"/>
            </a:pPr>
            <a:r>
              <a:rPr lang="id-ID" dirty="0" smtClean="0"/>
              <a:t>Daging dan hasil olahannya </a:t>
            </a:r>
            <a:endParaRPr lang="en-US" dirty="0" smtClean="0"/>
          </a:p>
          <a:p>
            <a:pPr marL="514350" lvl="0" indent="-514350">
              <a:buFont typeface="+mj-lt"/>
              <a:buAutoNum type="arabicPeriod"/>
            </a:pPr>
            <a:r>
              <a:rPr lang="id-ID" dirty="0" smtClean="0"/>
              <a:t>Telur </a:t>
            </a:r>
            <a:endParaRPr lang="en-US" dirty="0" smtClean="0"/>
          </a:p>
          <a:p>
            <a:pPr marL="514350" lvl="0" indent="-514350">
              <a:buFont typeface="+mj-lt"/>
              <a:buAutoNum type="arabicPeriod"/>
            </a:pPr>
            <a:r>
              <a:rPr lang="id-ID" dirty="0" smtClean="0"/>
              <a:t>Ikan, kerang, udang dan hasil olahannya </a:t>
            </a:r>
            <a:endParaRPr lang="en-US" dirty="0" smtClean="0"/>
          </a:p>
          <a:p>
            <a:pPr marL="514350" lvl="0" indent="-514350">
              <a:buFont typeface="+mj-lt"/>
              <a:buAutoNum type="arabicPeriod"/>
            </a:pPr>
            <a:r>
              <a:rPr lang="id-ID" dirty="0" smtClean="0"/>
              <a:t>Sayuran </a:t>
            </a:r>
            <a:endParaRPr lang="en-US" dirty="0" smtClean="0"/>
          </a:p>
          <a:p>
            <a:pPr marL="514350" lvl="0" indent="-514350">
              <a:buFont typeface="+mj-lt"/>
              <a:buAutoNum type="arabicPeriod"/>
            </a:pPr>
            <a:r>
              <a:rPr lang="id-ID" dirty="0" smtClean="0"/>
              <a:t>Buah-buahan </a:t>
            </a:r>
            <a:endParaRPr lang="en-US" dirty="0" smtClean="0"/>
          </a:p>
          <a:p>
            <a:pPr marL="514350" lvl="0" indent="-514350">
              <a:buFont typeface="+mj-lt"/>
              <a:buAutoNum type="arabicPeriod"/>
            </a:pPr>
            <a:r>
              <a:rPr lang="id-ID" dirty="0" smtClean="0"/>
              <a:t>Susu dan hasil olahannya </a:t>
            </a:r>
            <a:endParaRPr lang="en-US" dirty="0" smtClean="0"/>
          </a:p>
          <a:p>
            <a:pPr marL="514350" lvl="0" indent="-514350">
              <a:buFont typeface="+mj-lt"/>
              <a:buAutoNum type="arabicPeriod"/>
            </a:pPr>
            <a:r>
              <a:rPr lang="id-ID" dirty="0" smtClean="0"/>
              <a:t>Lemak dan minyak </a:t>
            </a:r>
            <a:endParaRPr lang="en-US" dirty="0" smtClean="0"/>
          </a:p>
          <a:p>
            <a:pPr marL="514350" indent="-514350">
              <a:buFont typeface="+mj-lt"/>
              <a:buAutoNum type="arabicPeriod"/>
            </a:pPr>
            <a:r>
              <a:rPr lang="id-ID" dirty="0" smtClean="0"/>
              <a:t>Serba-serbi</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3. </a:t>
            </a:r>
            <a:r>
              <a:rPr lang="en-US" dirty="0" err="1" smtClean="0"/>
              <a:t>Penggolongan</a:t>
            </a:r>
            <a:r>
              <a:rPr lang="en-US" dirty="0" smtClean="0"/>
              <a:t> BM (2/2)</a:t>
            </a:r>
            <a:endParaRPr lang="en-US" dirty="0"/>
          </a:p>
        </p:txBody>
      </p:sp>
      <p:sp>
        <p:nvSpPr>
          <p:cNvPr id="5" name="Content Placeholder 4"/>
          <p:cNvSpPr>
            <a:spLocks noGrp="1"/>
          </p:cNvSpPr>
          <p:nvPr>
            <p:ph sz="quarter" idx="1"/>
          </p:nvPr>
        </p:nvSpPr>
        <p:spPr>
          <a:xfrm>
            <a:off x="443552" y="1342030"/>
            <a:ext cx="8229600" cy="4937760"/>
          </a:xfrm>
        </p:spPr>
        <p:txBody>
          <a:bodyPr>
            <a:normAutofit/>
          </a:bodyPr>
          <a:lstStyle/>
          <a:p>
            <a:pPr lvl="0"/>
            <a:r>
              <a:rPr lang="en-US" dirty="0" smtClean="0"/>
              <a:t>1. </a:t>
            </a:r>
            <a:r>
              <a:rPr lang="id-ID" dirty="0" smtClean="0"/>
              <a:t>Kering</a:t>
            </a:r>
            <a:r>
              <a:rPr lang="en-US" dirty="0" smtClean="0"/>
              <a:t>:</a:t>
            </a:r>
            <a:r>
              <a:rPr lang="id-ID" dirty="0" smtClean="0"/>
              <a:t> kadar air &lt; 15 %</a:t>
            </a:r>
            <a:endParaRPr lang="en-US" dirty="0" smtClean="0"/>
          </a:p>
          <a:p>
            <a:pPr lvl="0"/>
            <a:r>
              <a:rPr lang="en-US" dirty="0" smtClean="0"/>
              <a:t>2. </a:t>
            </a:r>
            <a:r>
              <a:rPr lang="en-US" dirty="0" err="1" smtClean="0"/>
              <a:t>Setengah</a:t>
            </a:r>
            <a:r>
              <a:rPr lang="en-US" dirty="0" smtClean="0"/>
              <a:t> k</a:t>
            </a:r>
            <a:r>
              <a:rPr lang="id-ID" dirty="0" smtClean="0"/>
              <a:t>ering</a:t>
            </a:r>
            <a:r>
              <a:rPr lang="en-US" dirty="0" smtClean="0"/>
              <a:t>:</a:t>
            </a:r>
            <a:r>
              <a:rPr lang="id-ID" dirty="0" smtClean="0"/>
              <a:t> kadar air 15-50%</a:t>
            </a:r>
            <a:endParaRPr lang="en-US" dirty="0" smtClean="0"/>
          </a:p>
          <a:p>
            <a:pPr lvl="0"/>
            <a:r>
              <a:rPr lang="en-US" dirty="0" smtClean="0"/>
              <a:t>3. </a:t>
            </a:r>
            <a:r>
              <a:rPr lang="id-ID" dirty="0" smtClean="0"/>
              <a:t>Basah</a:t>
            </a:r>
            <a:r>
              <a:rPr lang="en-US" dirty="0" smtClean="0"/>
              <a:t>:</a:t>
            </a:r>
            <a:r>
              <a:rPr lang="id-ID" dirty="0" smtClean="0"/>
              <a:t> kadar air &gt; 50%</a:t>
            </a:r>
            <a:endParaRPr lang="en-US" dirty="0" smtClean="0"/>
          </a:p>
          <a:p>
            <a:pPr>
              <a:buNone/>
            </a:pPr>
            <a:endParaRPr lang="en-US" dirty="0" smtClean="0"/>
          </a:p>
          <a:p>
            <a:r>
              <a:rPr lang="en-US" dirty="0" smtClean="0">
                <a:sym typeface="Wingdings" pitchFamily="2" charset="2"/>
              </a:rPr>
              <a:t></a:t>
            </a:r>
            <a:r>
              <a:rPr lang="id-ID" dirty="0" smtClean="0"/>
              <a:t>Bahan makanan kering tidak perlu disimpan di freezer, tetapi pada suhu ruang. Karena bahan makanan kering sudah mencapai kadar air keseimbangan sehingga </a:t>
            </a:r>
            <a:r>
              <a:rPr lang="en-US" dirty="0" err="1" smtClean="0"/>
              <a:t>pertumbuhan</a:t>
            </a:r>
            <a:r>
              <a:rPr lang="en-US" dirty="0" smtClean="0"/>
              <a:t> </a:t>
            </a:r>
            <a:r>
              <a:rPr lang="id-ID" dirty="0" smtClean="0"/>
              <a:t>mikro organisme </a:t>
            </a:r>
            <a:r>
              <a:rPr lang="en-US" dirty="0" err="1" smtClean="0"/>
              <a:t>ter</a:t>
            </a:r>
            <a:r>
              <a:rPr lang="id-ID" dirty="0" smtClean="0"/>
              <a:t>hambat pada suhu lingkungan tersebut.</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EVALUASI MUTU PANGAN</a:t>
            </a:r>
            <a:endParaRPr lang="en-US" dirty="0"/>
          </a:p>
        </p:txBody>
      </p:sp>
      <p:sp>
        <p:nvSpPr>
          <p:cNvPr id="5" name="Content Placeholder 4"/>
          <p:cNvSpPr>
            <a:spLocks noGrp="1"/>
          </p:cNvSpPr>
          <p:nvPr>
            <p:ph sz="quarter" idx="1"/>
          </p:nvPr>
        </p:nvSpPr>
        <p:spPr/>
        <p:txBody>
          <a:bodyPr/>
          <a:lstStyle/>
          <a:p>
            <a:pPr marL="514350" lvl="0" indent="-514350">
              <a:buAutoNum type="arabicPeriod"/>
            </a:pPr>
            <a:r>
              <a:rPr lang="en-US" dirty="0" smtClean="0"/>
              <a:t>Subjective: </a:t>
            </a:r>
            <a:r>
              <a:rPr lang="en-US" dirty="0" err="1" smtClean="0"/>
              <a:t>panca</a:t>
            </a:r>
            <a:r>
              <a:rPr lang="en-US" dirty="0" smtClean="0"/>
              <a:t> </a:t>
            </a:r>
            <a:r>
              <a:rPr lang="en-US" dirty="0" err="1" smtClean="0"/>
              <a:t>indra</a:t>
            </a:r>
            <a:endParaRPr lang="en-US" dirty="0" smtClean="0"/>
          </a:p>
          <a:p>
            <a:pPr marL="514350" lvl="0" indent="-514350">
              <a:buAutoNum type="arabicPeriod"/>
            </a:pPr>
            <a:r>
              <a:rPr lang="en-US" dirty="0" smtClean="0"/>
              <a:t>Objective: </a:t>
            </a:r>
            <a:r>
              <a:rPr lang="en-US" dirty="0" err="1" smtClean="0"/>
              <a:t>berat</a:t>
            </a:r>
            <a:r>
              <a:rPr lang="en-US" dirty="0" smtClean="0"/>
              <a:t> </a:t>
            </a:r>
            <a:r>
              <a:rPr lang="en-US" dirty="0" err="1" smtClean="0"/>
              <a:t>jenis</a:t>
            </a:r>
            <a:r>
              <a:rPr lang="en-US" dirty="0" smtClean="0"/>
              <a:t>, moisture, </a:t>
            </a:r>
            <a:r>
              <a:rPr lang="en-US" dirty="0" err="1" smtClean="0"/>
              <a:t>tekstur</a:t>
            </a:r>
            <a:r>
              <a:rPr lang="en-US" dirty="0" smtClean="0"/>
              <a:t>, </a:t>
            </a:r>
            <a:r>
              <a:rPr lang="en-US" dirty="0" err="1" smtClean="0"/>
              <a:t>rheology</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6600" b="1" dirty="0" smtClean="0">
                <a:solidFill>
                  <a:srgbClr val="0070C0"/>
                </a:solidFill>
              </a:rPr>
              <a:t>Thank you</a:t>
            </a:r>
            <a:endParaRPr lang="en-US" sz="6600" b="1" dirty="0">
              <a:solidFill>
                <a:srgbClr val="0070C0"/>
              </a:solidFill>
            </a:endParaRP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 </a:t>
            </a:r>
            <a:r>
              <a:rPr lang="id-ID" dirty="0" smtClean="0">
                <a:ln w="18415" cmpd="sng">
                  <a:solidFill>
                    <a:srgbClr val="FFFFFF"/>
                  </a:solidFill>
                  <a:prstDash val="solid"/>
                </a:ln>
                <a:solidFill>
                  <a:srgbClr val="FFFFFF"/>
                </a:solidFill>
                <a:latin typeface="Arial" pitchFamily="34" charset="0"/>
                <a:cs typeface="Arial" pitchFamily="34" charset="0"/>
              </a:rPr>
              <a:t>Ikan dan seafood</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 </a:t>
            </a:r>
            <a:r>
              <a:rPr lang="id-ID" dirty="0" smtClean="0">
                <a:ln w="18415" cmpd="sng">
                  <a:solidFill>
                    <a:srgbClr val="FFFFFF"/>
                  </a:solidFill>
                  <a:prstDash val="solid"/>
                </a:ln>
                <a:solidFill>
                  <a:srgbClr val="FFFFFF"/>
                </a:solidFill>
                <a:latin typeface="Arial" pitchFamily="34" charset="0"/>
                <a:cs typeface="Arial" pitchFamily="34" charset="0"/>
              </a:rPr>
              <a:t>Gula</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 </a:t>
            </a:r>
            <a:r>
              <a:rPr lang="id-ID" dirty="0" smtClean="0">
                <a:ln w="18415" cmpd="sng">
                  <a:solidFill>
                    <a:srgbClr val="FFFFFF"/>
                  </a:solidFill>
                  <a:prstDash val="solid"/>
                </a:ln>
                <a:solidFill>
                  <a:srgbClr val="FFFFFF"/>
                </a:solidFill>
                <a:latin typeface="Arial" pitchFamily="34" charset="0"/>
                <a:cs typeface="Arial" pitchFamily="34" charset="0"/>
              </a:rPr>
              <a:t>Sayuran dan buah-buahan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Bahan penyegar</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Minyak dan lemak</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13.</a:t>
            </a:r>
            <a:r>
              <a:rPr lang="id-ID" dirty="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Rempah-rempah</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Telur</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7337818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6148" name="Content Placeholder 5"/>
          <p:cNvSpPr>
            <a:spLocks noGrp="1"/>
          </p:cNvSpPr>
          <p:nvPr>
            <p:ph idx="1"/>
          </p:nvPr>
        </p:nvSpPr>
        <p:spPr>
          <a:xfrm>
            <a:off x="457200" y="1524001"/>
            <a:ext cx="8229600" cy="2286000"/>
          </a:xfrm>
        </p:spPr>
        <p:txBody>
          <a:bodyPr/>
          <a:lstStyle/>
          <a:p>
            <a:r>
              <a:rPr lang="id-ID" sz="2200" dirty="0" smtClean="0">
                <a:latin typeface="Arial" charset="0"/>
                <a:cs typeface="Arial" charset="0"/>
              </a:rPr>
              <a:t>Pada akhir kuliah mahasiswa mampu memahami komposisi  gizi  sifat fisik, dan kimia serta kualitas bahan makanan yang umum dikonsumsi oleh manusia</a:t>
            </a:r>
          </a:p>
          <a:p>
            <a:endParaRPr lang="id-ID" sz="2200" dirty="0" smtClean="0">
              <a:latin typeface="Arial" charset="0"/>
              <a:cs typeface="Arial" charset="0"/>
            </a:endParaRPr>
          </a:p>
        </p:txBody>
      </p:sp>
    </p:spTree>
    <p:extLst>
      <p:ext uri="{BB962C8B-B14F-4D97-AF65-F5344CB8AC3E}">
        <p14:creationId xmlns:p14="http://schemas.microsoft.com/office/powerpoint/2010/main" val="161864099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7305" y="3357349"/>
            <a:ext cx="2835323" cy="1583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Hubungan</a:t>
            </a:r>
            <a:r>
              <a:rPr lang="en-US" dirty="0" smtClean="0"/>
              <a:t> IBM </a:t>
            </a:r>
            <a:r>
              <a:rPr lang="en-US" dirty="0" err="1" smtClean="0"/>
              <a:t>dengan</a:t>
            </a:r>
            <a:r>
              <a:rPr lang="en-US" dirty="0" smtClean="0"/>
              <a:t> MK </a:t>
            </a:r>
            <a:r>
              <a:rPr lang="en-US" dirty="0" err="1" smtClean="0"/>
              <a:t>Lainnya</a:t>
            </a:r>
            <a:endParaRPr lang="en-US" dirty="0"/>
          </a:p>
        </p:txBody>
      </p:sp>
      <p:graphicFrame>
        <p:nvGraphicFramePr>
          <p:cNvPr id="5" name="Diagram 4"/>
          <p:cNvGraphicFramePr/>
          <p:nvPr>
            <p:extLst>
              <p:ext uri="{D42A27DB-BD31-4B8C-83A1-F6EECF244321}">
                <p14:modId xmlns:p14="http://schemas.microsoft.com/office/powerpoint/2010/main" val="3453910325"/>
              </p:ext>
            </p:extLst>
          </p:nvPr>
        </p:nvGraphicFramePr>
        <p:xfrm>
          <a:off x="1119685" y="1168589"/>
          <a:ext cx="6096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14953" y="1282324"/>
            <a:ext cx="2180230" cy="1815882"/>
          </a:xfrm>
          <a:prstGeom prst="rect">
            <a:avLst/>
          </a:prstGeom>
          <a:noFill/>
        </p:spPr>
        <p:txBody>
          <a:bodyPr wrap="square" rtlCol="0">
            <a:spAutoFit/>
          </a:bodyPr>
          <a:lstStyle/>
          <a:p>
            <a:pPr>
              <a:buFont typeface="Arial" pitchFamily="34" charset="0"/>
              <a:buChar char="•"/>
            </a:pPr>
            <a:r>
              <a:rPr lang="en-US" sz="1600" dirty="0" err="1" smtClean="0"/>
              <a:t>Penemuan</a:t>
            </a:r>
            <a:r>
              <a:rPr lang="en-US" sz="1600" dirty="0" smtClean="0"/>
              <a:t> </a:t>
            </a:r>
            <a:r>
              <a:rPr lang="en-US" sz="1600" dirty="0" err="1" smtClean="0"/>
              <a:t>komponen</a:t>
            </a:r>
            <a:r>
              <a:rPr lang="en-US" sz="1600" dirty="0" smtClean="0"/>
              <a:t>/BM </a:t>
            </a:r>
            <a:r>
              <a:rPr lang="en-US" sz="1600" dirty="0" err="1" smtClean="0"/>
              <a:t>baru</a:t>
            </a:r>
            <a:endParaRPr lang="en-US" sz="1600" dirty="0" smtClean="0"/>
          </a:p>
          <a:p>
            <a:pPr>
              <a:buFont typeface="Arial" pitchFamily="34" charset="0"/>
              <a:buChar char="•"/>
            </a:pPr>
            <a:r>
              <a:rPr lang="en-US" sz="1600" dirty="0" err="1" smtClean="0"/>
              <a:t>Identifikasi</a:t>
            </a:r>
            <a:r>
              <a:rPr lang="en-US" sz="1600" dirty="0" smtClean="0"/>
              <a:t> </a:t>
            </a:r>
            <a:r>
              <a:rPr lang="en-US" sz="1600" dirty="0" err="1" smtClean="0"/>
              <a:t>manfaat</a:t>
            </a:r>
            <a:r>
              <a:rPr lang="en-US" sz="1600" dirty="0" smtClean="0"/>
              <a:t> lain </a:t>
            </a:r>
            <a:r>
              <a:rPr lang="en-US" sz="1600" dirty="0" err="1" smtClean="0"/>
              <a:t>dari</a:t>
            </a:r>
            <a:r>
              <a:rPr lang="en-US" sz="1600" dirty="0" smtClean="0"/>
              <a:t> </a:t>
            </a:r>
            <a:r>
              <a:rPr lang="en-US" sz="1600" dirty="0" err="1" smtClean="0"/>
              <a:t>sebuah</a:t>
            </a:r>
            <a:r>
              <a:rPr lang="en-US" sz="1600" dirty="0" smtClean="0"/>
              <a:t> </a:t>
            </a:r>
            <a:r>
              <a:rPr lang="en-US" sz="1600" dirty="0" err="1" smtClean="0"/>
              <a:t>komponen</a:t>
            </a:r>
            <a:r>
              <a:rPr lang="en-US" sz="1600" dirty="0" smtClean="0"/>
              <a:t> </a:t>
            </a:r>
            <a:r>
              <a:rPr lang="en-US" sz="1600" dirty="0" err="1" smtClean="0"/>
              <a:t>selain</a:t>
            </a:r>
            <a:r>
              <a:rPr lang="en-US" sz="1600" dirty="0" smtClean="0"/>
              <a:t> </a:t>
            </a:r>
            <a:r>
              <a:rPr lang="en-US" sz="1600" dirty="0" err="1" smtClean="0"/>
              <a:t>potensi</a:t>
            </a:r>
            <a:r>
              <a:rPr lang="en-US" sz="1600" dirty="0" smtClean="0"/>
              <a:t> </a:t>
            </a:r>
            <a:r>
              <a:rPr lang="en-US" sz="1600" dirty="0" err="1" smtClean="0"/>
              <a:t>dasarnya</a:t>
            </a:r>
            <a:r>
              <a:rPr lang="en-US" sz="1600" dirty="0" smtClean="0">
                <a:sym typeface="Wingdings" pitchFamily="2" charset="2"/>
              </a:rPr>
              <a:t> </a:t>
            </a:r>
            <a:r>
              <a:rPr lang="en-US" sz="1600" i="1" dirty="0" smtClean="0">
                <a:sym typeface="Wingdings" pitchFamily="2" charset="2"/>
              </a:rPr>
              <a:t>functional food</a:t>
            </a:r>
            <a:endParaRPr lang="en-US" sz="1600" i="1" dirty="0" smtClean="0"/>
          </a:p>
        </p:txBody>
      </p:sp>
      <p:sp>
        <p:nvSpPr>
          <p:cNvPr id="8" name="TextBox 7"/>
          <p:cNvSpPr txBox="1"/>
          <p:nvPr/>
        </p:nvSpPr>
        <p:spPr>
          <a:xfrm>
            <a:off x="6827292" y="4011067"/>
            <a:ext cx="2180230" cy="2308324"/>
          </a:xfrm>
          <a:prstGeom prst="rect">
            <a:avLst/>
          </a:prstGeom>
          <a:noFill/>
        </p:spPr>
        <p:txBody>
          <a:bodyPr wrap="square" rtlCol="0">
            <a:spAutoFit/>
          </a:bodyPr>
          <a:lstStyle/>
          <a:p>
            <a:pPr>
              <a:buFont typeface="Arial" pitchFamily="34" charset="0"/>
              <a:buChar char="•"/>
            </a:pPr>
            <a:r>
              <a:rPr lang="en-US" sz="1600" dirty="0" err="1" smtClean="0"/>
              <a:t>Konsep</a:t>
            </a:r>
            <a:r>
              <a:rPr lang="en-US" sz="1600" dirty="0" smtClean="0"/>
              <a:t> BDD </a:t>
            </a:r>
            <a:r>
              <a:rPr lang="en-US" sz="1600" dirty="0" err="1" smtClean="0"/>
              <a:t>sangat</a:t>
            </a:r>
            <a:r>
              <a:rPr lang="en-US" sz="1600" dirty="0" smtClean="0"/>
              <a:t> </a:t>
            </a:r>
            <a:r>
              <a:rPr lang="en-US" sz="1600" dirty="0" err="1" smtClean="0"/>
              <a:t>diperlukan</a:t>
            </a:r>
            <a:r>
              <a:rPr lang="en-US" sz="1600" dirty="0" smtClean="0"/>
              <a:t> </a:t>
            </a:r>
            <a:r>
              <a:rPr lang="en-US" sz="1600" dirty="0" err="1" smtClean="0"/>
              <a:t>dalam</a:t>
            </a:r>
            <a:r>
              <a:rPr lang="en-US" sz="1600" dirty="0" smtClean="0"/>
              <a:t> </a:t>
            </a:r>
            <a:r>
              <a:rPr lang="en-US" sz="1600" dirty="0" err="1" smtClean="0"/>
              <a:t>penentuan</a:t>
            </a:r>
            <a:r>
              <a:rPr lang="en-US" sz="1600" dirty="0" smtClean="0"/>
              <a:t> </a:t>
            </a:r>
            <a:r>
              <a:rPr lang="en-US" sz="1600" dirty="0" err="1" smtClean="0"/>
              <a:t>jumlah</a:t>
            </a:r>
            <a:r>
              <a:rPr lang="en-US" sz="1600" dirty="0" smtClean="0"/>
              <a:t> BM </a:t>
            </a:r>
            <a:r>
              <a:rPr lang="en-US" sz="1600" dirty="0" err="1" smtClean="0"/>
              <a:t>dalam</a:t>
            </a:r>
            <a:r>
              <a:rPr lang="en-US" sz="1600" dirty="0" smtClean="0"/>
              <a:t> MJM/MSPM</a:t>
            </a:r>
          </a:p>
          <a:p>
            <a:pPr>
              <a:buFont typeface="Arial" pitchFamily="34" charset="0"/>
              <a:buChar char="•"/>
            </a:pPr>
            <a:r>
              <a:rPr lang="en-US" sz="1600" dirty="0" err="1" smtClean="0"/>
              <a:t>Pengetahuan</a:t>
            </a:r>
            <a:r>
              <a:rPr lang="en-US" sz="1600" dirty="0" smtClean="0"/>
              <a:t> BM </a:t>
            </a:r>
            <a:r>
              <a:rPr lang="en-US" sz="1600" dirty="0" err="1" smtClean="0"/>
              <a:t>berguna</a:t>
            </a:r>
            <a:r>
              <a:rPr lang="en-US" sz="1600" dirty="0" smtClean="0"/>
              <a:t> </a:t>
            </a:r>
            <a:r>
              <a:rPr lang="en-US" sz="1600" dirty="0" err="1" smtClean="0"/>
              <a:t>dalam</a:t>
            </a:r>
            <a:r>
              <a:rPr lang="en-US" sz="1600" dirty="0" smtClean="0"/>
              <a:t> </a:t>
            </a:r>
            <a:r>
              <a:rPr lang="en-US" sz="1600" dirty="0" err="1" smtClean="0"/>
              <a:t>menentukan</a:t>
            </a:r>
            <a:r>
              <a:rPr lang="en-US" sz="1600" dirty="0" smtClean="0"/>
              <a:t> </a:t>
            </a:r>
            <a:r>
              <a:rPr lang="en-US" sz="1600" dirty="0" err="1" smtClean="0"/>
              <a:t>resep</a:t>
            </a:r>
            <a:r>
              <a:rPr lang="en-US" sz="1600" dirty="0" smtClean="0"/>
              <a:t> </a:t>
            </a:r>
            <a:r>
              <a:rPr lang="en-US" sz="1600" dirty="0" err="1" smtClean="0"/>
              <a:t>unik</a:t>
            </a:r>
            <a:r>
              <a:rPr lang="en-US" sz="1600" dirty="0" smtClean="0"/>
              <a:t> </a:t>
            </a:r>
            <a:r>
              <a:rPr lang="en-US" sz="1600" dirty="0" err="1" smtClean="0"/>
              <a:t>ataupun</a:t>
            </a:r>
            <a:r>
              <a:rPr lang="en-US" sz="1600" dirty="0" smtClean="0"/>
              <a:t> </a:t>
            </a:r>
            <a:r>
              <a:rPr lang="en-US" sz="1600" dirty="0" err="1" smtClean="0"/>
              <a:t>pengganti</a:t>
            </a:r>
            <a:r>
              <a:rPr lang="en-US" sz="1600" dirty="0" smtClean="0"/>
              <a:t> BM </a:t>
            </a:r>
            <a:r>
              <a:rPr lang="en-US" sz="1600" dirty="0" err="1" smtClean="0"/>
              <a:t>e.g.</a:t>
            </a:r>
            <a:r>
              <a:rPr lang="en-US" sz="1600" i="1" dirty="0" err="1" smtClean="0"/>
              <a:t>meat</a:t>
            </a:r>
            <a:r>
              <a:rPr lang="en-US" sz="1600" i="1" dirty="0" smtClean="0"/>
              <a:t> analog</a:t>
            </a:r>
          </a:p>
        </p:txBody>
      </p:sp>
      <p:sp>
        <p:nvSpPr>
          <p:cNvPr id="9" name="TextBox 8"/>
          <p:cNvSpPr txBox="1"/>
          <p:nvPr/>
        </p:nvSpPr>
        <p:spPr>
          <a:xfrm>
            <a:off x="5302155" y="1528546"/>
            <a:ext cx="2180230" cy="1569660"/>
          </a:xfrm>
          <a:prstGeom prst="rect">
            <a:avLst/>
          </a:prstGeom>
          <a:noFill/>
        </p:spPr>
        <p:txBody>
          <a:bodyPr wrap="square" rtlCol="0">
            <a:spAutoFit/>
          </a:bodyPr>
          <a:lstStyle/>
          <a:p>
            <a:pPr>
              <a:buFont typeface="Arial" pitchFamily="34" charset="0"/>
              <a:buChar char="•"/>
            </a:pPr>
            <a:r>
              <a:rPr lang="en-US" sz="1600" dirty="0" smtClean="0"/>
              <a:t>Media </a:t>
            </a:r>
            <a:r>
              <a:rPr lang="en-US" sz="1600" dirty="0" err="1" smtClean="0"/>
              <a:t>utk</a:t>
            </a:r>
            <a:r>
              <a:rPr lang="en-US" sz="1600" dirty="0" smtClean="0"/>
              <a:t> </a:t>
            </a:r>
            <a:r>
              <a:rPr lang="en-US" sz="1600" dirty="0" err="1" smtClean="0"/>
              <a:t>fortifikasi</a:t>
            </a:r>
            <a:endParaRPr lang="en-US" sz="1600" dirty="0" smtClean="0"/>
          </a:p>
          <a:p>
            <a:pPr>
              <a:buFont typeface="Arial" pitchFamily="34" charset="0"/>
              <a:buChar char="•"/>
            </a:pPr>
            <a:r>
              <a:rPr lang="en-US" sz="1600" dirty="0" err="1" smtClean="0"/>
              <a:t>Alternatif</a:t>
            </a:r>
            <a:r>
              <a:rPr lang="en-US" sz="1600" dirty="0" smtClean="0"/>
              <a:t> </a:t>
            </a:r>
            <a:r>
              <a:rPr lang="en-US" sz="1600" dirty="0" err="1" smtClean="0"/>
              <a:t>pangan</a:t>
            </a:r>
            <a:r>
              <a:rPr lang="en-US" sz="1600" dirty="0" smtClean="0"/>
              <a:t> </a:t>
            </a:r>
            <a:r>
              <a:rPr lang="en-US" sz="1600" dirty="0" err="1" smtClean="0"/>
              <a:t>sbg</a:t>
            </a:r>
            <a:r>
              <a:rPr lang="en-US" sz="1600" dirty="0" smtClean="0"/>
              <a:t> </a:t>
            </a:r>
            <a:r>
              <a:rPr lang="en-US" sz="1600" dirty="0" err="1" smtClean="0"/>
              <a:t>solusi</a:t>
            </a:r>
            <a:r>
              <a:rPr lang="en-US" sz="1600" dirty="0" smtClean="0"/>
              <a:t> </a:t>
            </a:r>
            <a:r>
              <a:rPr lang="en-US" sz="1600" dirty="0" err="1" smtClean="0"/>
              <a:t>ketergantungan</a:t>
            </a:r>
            <a:r>
              <a:rPr lang="en-US" sz="1600" dirty="0" smtClean="0"/>
              <a:t> e.g. </a:t>
            </a:r>
            <a:r>
              <a:rPr lang="en-US" sz="1600" dirty="0" err="1" smtClean="0"/>
              <a:t>singkong</a:t>
            </a:r>
            <a:r>
              <a:rPr lang="en-US" sz="1600" dirty="0" smtClean="0">
                <a:sym typeface="Wingdings" pitchFamily="2" charset="2"/>
              </a:rPr>
              <a:t> MOCAF </a:t>
            </a:r>
            <a:r>
              <a:rPr lang="en-US" sz="1600" dirty="0" err="1" smtClean="0">
                <a:sym typeface="Wingdings" pitchFamily="2" charset="2"/>
              </a:rPr>
              <a:t>sbg</a:t>
            </a:r>
            <a:r>
              <a:rPr lang="en-US" sz="1600" dirty="0" smtClean="0">
                <a:sym typeface="Wingdings" pitchFamily="2" charset="2"/>
              </a:rPr>
              <a:t> </a:t>
            </a:r>
            <a:r>
              <a:rPr lang="en-US" sz="1600" dirty="0" err="1" smtClean="0">
                <a:sym typeface="Wingdings" pitchFamily="2" charset="2"/>
              </a:rPr>
              <a:t>substitusi</a:t>
            </a:r>
            <a:r>
              <a:rPr lang="en-US" sz="1600" dirty="0" smtClean="0">
                <a:sym typeface="Wingdings" pitchFamily="2" charset="2"/>
              </a:rPr>
              <a:t> </a:t>
            </a:r>
            <a:r>
              <a:rPr lang="en-US" sz="1600" dirty="0" err="1" smtClean="0">
                <a:sym typeface="Wingdings" pitchFamily="2" charset="2"/>
              </a:rPr>
              <a:t>gandum</a:t>
            </a:r>
            <a:r>
              <a:rPr lang="en-US" sz="1600" dirty="0" smtClean="0">
                <a:sym typeface="Wingdings" pitchFamily="2" charset="2"/>
              </a:rPr>
              <a:t> </a:t>
            </a:r>
            <a:r>
              <a:rPr lang="en-US" sz="1600" dirty="0" err="1" smtClean="0">
                <a:sym typeface="Wingdings" pitchFamily="2" charset="2"/>
              </a:rPr>
              <a:t>dalam</a:t>
            </a:r>
            <a:r>
              <a:rPr lang="en-US" sz="1600" dirty="0" smtClean="0">
                <a:sym typeface="Wingdings" pitchFamily="2" charset="2"/>
              </a:rPr>
              <a:t> bakery</a:t>
            </a:r>
            <a:endParaRPr lang="en-US" sz="1600" dirty="0" smtClean="0"/>
          </a:p>
        </p:txBody>
      </p:sp>
      <p:sp>
        <p:nvSpPr>
          <p:cNvPr id="10" name="TextBox 9"/>
          <p:cNvSpPr txBox="1"/>
          <p:nvPr/>
        </p:nvSpPr>
        <p:spPr>
          <a:xfrm>
            <a:off x="897340" y="4749731"/>
            <a:ext cx="2180230" cy="1569660"/>
          </a:xfrm>
          <a:prstGeom prst="rect">
            <a:avLst/>
          </a:prstGeom>
          <a:noFill/>
        </p:spPr>
        <p:txBody>
          <a:bodyPr wrap="square" rtlCol="0">
            <a:spAutoFit/>
          </a:bodyPr>
          <a:lstStyle/>
          <a:p>
            <a:pPr>
              <a:buFont typeface="Arial" pitchFamily="34" charset="0"/>
              <a:buChar char="•"/>
            </a:pPr>
            <a:r>
              <a:rPr lang="en-US" sz="1600" dirty="0" err="1" smtClean="0"/>
              <a:t>Dietetik</a:t>
            </a:r>
            <a:r>
              <a:rPr lang="en-US" sz="1600" dirty="0" smtClean="0"/>
              <a:t>: BM </a:t>
            </a:r>
            <a:r>
              <a:rPr lang="en-US" sz="1600" dirty="0" err="1" smtClean="0"/>
              <a:t>sesuai</a:t>
            </a:r>
            <a:r>
              <a:rPr lang="en-US" sz="1600" dirty="0" smtClean="0"/>
              <a:t> </a:t>
            </a:r>
            <a:r>
              <a:rPr lang="en-US" sz="1600" dirty="0" err="1" smtClean="0"/>
              <a:t>penyakit</a:t>
            </a:r>
            <a:r>
              <a:rPr lang="en-US" sz="1600" dirty="0" smtClean="0"/>
              <a:t> e.g. </a:t>
            </a:r>
            <a:r>
              <a:rPr lang="en-US" sz="1600" dirty="0" err="1" smtClean="0"/>
              <a:t>ubi</a:t>
            </a:r>
            <a:r>
              <a:rPr lang="en-US" sz="1600" dirty="0" smtClean="0"/>
              <a:t>/</a:t>
            </a:r>
            <a:r>
              <a:rPr lang="en-US" sz="1600" dirty="0" err="1" smtClean="0"/>
              <a:t>kentang</a:t>
            </a:r>
            <a:r>
              <a:rPr lang="en-US" sz="1600" dirty="0" smtClean="0"/>
              <a:t> </a:t>
            </a:r>
            <a:r>
              <a:rPr lang="en-US" sz="1600" dirty="0" err="1" smtClean="0"/>
              <a:t>utk</a:t>
            </a:r>
            <a:r>
              <a:rPr lang="en-US" sz="1600" dirty="0" smtClean="0"/>
              <a:t> DM</a:t>
            </a:r>
          </a:p>
          <a:p>
            <a:pPr>
              <a:buFont typeface="Arial" pitchFamily="34" charset="0"/>
              <a:buChar char="•"/>
            </a:pPr>
            <a:r>
              <a:rPr lang="en-US" sz="1600" dirty="0" err="1" smtClean="0"/>
              <a:t>Olahraga</a:t>
            </a:r>
            <a:r>
              <a:rPr lang="en-US" sz="1600" dirty="0" smtClean="0"/>
              <a:t>: BM </a:t>
            </a:r>
            <a:r>
              <a:rPr lang="en-US" sz="1600" dirty="0" err="1" smtClean="0"/>
              <a:t>untuk</a:t>
            </a:r>
            <a:r>
              <a:rPr lang="en-US" sz="1600" dirty="0" smtClean="0"/>
              <a:t> endurance &amp; strength e.g. </a:t>
            </a:r>
            <a:r>
              <a:rPr lang="en-US" sz="1600" dirty="0" err="1" smtClean="0"/>
              <a:t>pisang</a:t>
            </a:r>
            <a:endParaRPr lang="en-US"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Pengantar</a:t>
            </a:r>
            <a:r>
              <a:rPr lang="en-US" dirty="0" smtClean="0"/>
              <a:t>: </a:t>
            </a:r>
            <a:r>
              <a:rPr lang="en-US" dirty="0" err="1" smtClean="0"/>
              <a:t>Istilah</a:t>
            </a:r>
            <a:r>
              <a:rPr lang="en-US" dirty="0" smtClean="0"/>
              <a:t> </a:t>
            </a:r>
            <a:r>
              <a:rPr lang="en-US" dirty="0" err="1" smtClean="0"/>
              <a:t>Pangan</a:t>
            </a:r>
            <a:endParaRPr lang="id-ID" dirty="0"/>
          </a:p>
        </p:txBody>
      </p:sp>
      <p:sp>
        <p:nvSpPr>
          <p:cNvPr id="3" name="Subtitle 2"/>
          <p:cNvSpPr>
            <a:spLocks noGrp="1"/>
          </p:cNvSpPr>
          <p:nvPr>
            <p:ph type="subTitle" idx="1"/>
          </p:nvPr>
        </p:nvSpPr>
        <p:spPr/>
        <p:txBody>
          <a:bodyPr>
            <a:noAutofit/>
          </a:bodyPr>
          <a:lstStyle/>
          <a:p>
            <a:r>
              <a:rPr lang="en-US" sz="1800" dirty="0" err="1" smtClean="0"/>
              <a:t>Dudung</a:t>
            </a:r>
            <a:r>
              <a:rPr lang="en-US" sz="1800" dirty="0" smtClean="0"/>
              <a:t> </a:t>
            </a:r>
            <a:r>
              <a:rPr lang="en-US" sz="1800" dirty="0" err="1" smtClean="0"/>
              <a:t>Angkasa</a:t>
            </a:r>
            <a:endParaRPr lang="id-ID" sz="1800" dirty="0" smtClean="0"/>
          </a:p>
          <a:p>
            <a:r>
              <a:rPr lang="id-ID" sz="1800" dirty="0" smtClean="0"/>
              <a:t>Yuges Saputri</a:t>
            </a:r>
          </a:p>
          <a:p>
            <a:r>
              <a:rPr lang="id-ID" sz="1800" dirty="0" smtClean="0"/>
              <a:t>Prita Dhyani Swamilaksita</a:t>
            </a:r>
          </a:p>
        </p:txBody>
      </p:sp>
    </p:spTree>
    <p:extLst>
      <p:ext uri="{BB962C8B-B14F-4D97-AF65-F5344CB8AC3E}">
        <p14:creationId xmlns:p14="http://schemas.microsoft.com/office/powerpoint/2010/main" val="157671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sp>
        <p:nvSpPr>
          <p:cNvPr id="3" name="Content Placeholder 2"/>
          <p:cNvSpPr>
            <a:spLocks noGrp="1"/>
          </p:cNvSpPr>
          <p:nvPr>
            <p:ph sz="quarter" idx="1"/>
          </p:nvPr>
        </p:nvSpPr>
        <p:spPr/>
        <p:txBody>
          <a:bodyPr/>
          <a:lstStyle/>
          <a:p>
            <a:pPr marL="633222" indent="-514350">
              <a:buFont typeface="+mj-lt"/>
              <a:buAutoNum type="arabicPeriod"/>
            </a:pPr>
            <a:r>
              <a:rPr lang="en-US" dirty="0" smtClean="0"/>
              <a:t>UU </a:t>
            </a:r>
            <a:r>
              <a:rPr lang="en-US" dirty="0" err="1" smtClean="0"/>
              <a:t>Pangan</a:t>
            </a:r>
            <a:r>
              <a:rPr lang="en-US" dirty="0" smtClean="0"/>
              <a:t> </a:t>
            </a:r>
            <a:r>
              <a:rPr lang="en-US" dirty="0" err="1" smtClean="0"/>
              <a:t>dan</a:t>
            </a:r>
            <a:r>
              <a:rPr lang="en-US" dirty="0" smtClean="0"/>
              <a:t> </a:t>
            </a:r>
            <a:r>
              <a:rPr lang="en-US" dirty="0" err="1" smtClean="0"/>
              <a:t>Istilah</a:t>
            </a:r>
            <a:r>
              <a:rPr lang="en-US" dirty="0" smtClean="0"/>
              <a:t> </a:t>
            </a:r>
            <a:r>
              <a:rPr lang="en-US" dirty="0" err="1" smtClean="0"/>
              <a:t>Pangan</a:t>
            </a:r>
            <a:endParaRPr lang="en-US" dirty="0" smtClean="0"/>
          </a:p>
          <a:p>
            <a:pPr marL="633222" indent="-514350">
              <a:buFont typeface="+mj-lt"/>
              <a:buAutoNum type="arabicPeriod"/>
            </a:pPr>
            <a:r>
              <a:rPr lang="en-US" dirty="0" err="1" smtClean="0"/>
              <a:t>Sifat-Sifat</a:t>
            </a:r>
            <a:r>
              <a:rPr lang="en-US" dirty="0" smtClean="0"/>
              <a:t> BM</a:t>
            </a:r>
          </a:p>
          <a:p>
            <a:pPr marL="633222" indent="-514350">
              <a:buFont typeface="+mj-lt"/>
              <a:buAutoNum type="arabicPeriod"/>
            </a:pPr>
            <a:r>
              <a:rPr lang="en-US" dirty="0" err="1" smtClean="0"/>
              <a:t>Penggolongan</a:t>
            </a:r>
            <a:r>
              <a:rPr lang="en-US" dirty="0" smtClean="0"/>
              <a:t> BM</a:t>
            </a:r>
          </a:p>
          <a:p>
            <a:pPr marL="633222" indent="-514350">
              <a:buFont typeface="+mj-lt"/>
              <a:buAutoNum type="arabicPeriod"/>
            </a:pPr>
            <a:r>
              <a:rPr lang="en-US" dirty="0" err="1" smtClean="0"/>
              <a:t>Evaluasi</a:t>
            </a:r>
            <a:r>
              <a:rPr lang="en-US" dirty="0" smtClean="0"/>
              <a:t> </a:t>
            </a:r>
            <a:r>
              <a:rPr lang="en-US" dirty="0" err="1" smtClean="0"/>
              <a:t>Mutu</a:t>
            </a:r>
            <a:r>
              <a:rPr lang="en-US" dirty="0" smtClean="0"/>
              <a:t> BM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21" y="-322976"/>
            <a:ext cx="7429499" cy="1478570"/>
          </a:xfrm>
        </p:spPr>
        <p:txBody>
          <a:bodyPr/>
          <a:lstStyle/>
          <a:p>
            <a:r>
              <a:rPr lang="id-ID" dirty="0" smtClean="0"/>
              <a:t>Undang-Undang Pangan</a:t>
            </a:r>
            <a:r>
              <a:rPr lang="en-US" dirty="0" smtClean="0"/>
              <a:t> (1/4)</a:t>
            </a:r>
            <a:endParaRPr lang="id-ID" dirty="0"/>
          </a:p>
        </p:txBody>
      </p:sp>
      <p:sp>
        <p:nvSpPr>
          <p:cNvPr id="3" name="Content Placeholder 2"/>
          <p:cNvSpPr>
            <a:spLocks noGrp="1"/>
          </p:cNvSpPr>
          <p:nvPr>
            <p:ph sz="quarter" idx="1"/>
          </p:nvPr>
        </p:nvSpPr>
        <p:spPr>
          <a:xfrm>
            <a:off x="498143" y="1382973"/>
            <a:ext cx="8229600" cy="4937760"/>
          </a:xfrm>
        </p:spPr>
        <p:txBody>
          <a:bodyPr>
            <a:normAutofit/>
          </a:bodyPr>
          <a:lstStyle/>
          <a:p>
            <a:pPr>
              <a:buNone/>
            </a:pPr>
            <a:r>
              <a:rPr lang="es-ES" dirty="0" smtClean="0">
                <a:solidFill>
                  <a:srgbClr val="FF0000"/>
                </a:solidFill>
              </a:rPr>
              <a:t>No. 7 </a:t>
            </a:r>
            <a:r>
              <a:rPr lang="es-ES" dirty="0" err="1" smtClean="0">
                <a:solidFill>
                  <a:srgbClr val="FF0000"/>
                </a:solidFill>
              </a:rPr>
              <a:t>Tahun</a:t>
            </a:r>
            <a:r>
              <a:rPr lang="es-ES" dirty="0" smtClean="0">
                <a:solidFill>
                  <a:srgbClr val="FF0000"/>
                </a:solidFill>
              </a:rPr>
              <a:t> 1996 : </a:t>
            </a:r>
            <a:r>
              <a:rPr lang="es-ES" dirty="0" err="1" smtClean="0">
                <a:solidFill>
                  <a:srgbClr val="FF0000"/>
                </a:solidFill>
              </a:rPr>
              <a:t>Tentang</a:t>
            </a:r>
            <a:r>
              <a:rPr lang="es-ES" dirty="0" smtClean="0">
                <a:solidFill>
                  <a:srgbClr val="FF0000"/>
                </a:solidFill>
              </a:rPr>
              <a:t> Pangan</a:t>
            </a:r>
            <a:endParaRPr lang="en-US" dirty="0" smtClean="0"/>
          </a:p>
          <a:p>
            <a:pPr marL="109538" indent="9525">
              <a:buFont typeface="Wingdings" pitchFamily="2" charset="2"/>
              <a:buChar char="Ø"/>
            </a:pPr>
            <a:r>
              <a:rPr lang="id-ID" dirty="0" smtClean="0"/>
              <a:t>Pangan adalah </a:t>
            </a:r>
            <a:r>
              <a:rPr lang="id-ID" b="1" dirty="0" smtClean="0"/>
              <a:t>segala sesuatu yang berasal dari sumber hayati dan air</a:t>
            </a:r>
            <a:r>
              <a:rPr lang="id-ID" dirty="0" smtClean="0"/>
              <a:t>, baik yang diolah maupun tidak diolah, </a:t>
            </a:r>
            <a:r>
              <a:rPr lang="id-ID" b="1" dirty="0" smtClean="0"/>
              <a:t>yang diperuntukkan sebagai makanan atau minuman bagi konsumsi manusia</a:t>
            </a:r>
            <a:r>
              <a:rPr lang="id-ID" dirty="0" smtClean="0"/>
              <a:t>, termasuk bahan tambahan pangan, bahan baku pangan, dan bahan lain yang digunakan dalam proses penyiapan, pengolahan, dan atau pembuatan</a:t>
            </a:r>
            <a:r>
              <a:rPr lang="en-US" dirty="0" smtClean="0"/>
              <a:t> </a:t>
            </a:r>
            <a:r>
              <a:rPr lang="id-ID" dirty="0" smtClean="0"/>
              <a:t>makanan atau minuman. </a:t>
            </a:r>
          </a:p>
          <a:p>
            <a:endParaRPr lang="id-ID" dirty="0"/>
          </a:p>
        </p:txBody>
      </p:sp>
    </p:spTree>
    <p:extLst>
      <p:ext uri="{BB962C8B-B14F-4D97-AF65-F5344CB8AC3E}">
        <p14:creationId xmlns:p14="http://schemas.microsoft.com/office/powerpoint/2010/main" val="1196562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432</TotalTime>
  <Words>1675</Words>
  <Application>Microsoft Office PowerPoint</Application>
  <PresentationFormat>On-screen Show (4:3)</PresentationFormat>
  <Paragraphs>221</Paragraphs>
  <Slides>38</Slides>
  <Notes>5</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Origin</vt:lpstr>
      <vt:lpstr>PowerPoint Presentation</vt:lpstr>
      <vt:lpstr>PowerPoint Presentation</vt:lpstr>
      <vt:lpstr>PowerPoint Presentation</vt:lpstr>
      <vt:lpstr>PowerPoint Presentation</vt:lpstr>
      <vt:lpstr>KEMAMPUAN AKHIR YANG DIHARAPKAN</vt:lpstr>
      <vt:lpstr>Hubungan IBM dengan MK Lainnya</vt:lpstr>
      <vt:lpstr>Pengantar: Istilah Pangan</vt:lpstr>
      <vt:lpstr>Outlines</vt:lpstr>
      <vt:lpstr>Undang-Undang Pangan (1/4)</vt:lpstr>
      <vt:lpstr>Undang-Undang Pangan (2/4)</vt:lpstr>
      <vt:lpstr>UU Pangan: Perbedaan 1996 dan 2012 (3/4)</vt:lpstr>
      <vt:lpstr>UU Pangan: Istilah Pangan (4/4)</vt:lpstr>
      <vt:lpstr>PowerPoint Presentation</vt:lpstr>
      <vt:lpstr>PowerPoint Presentation</vt:lpstr>
      <vt:lpstr>PowerPoint Presentation</vt:lpstr>
      <vt:lpstr>UNDANG-UNDANG REPUBLIK INDONESIA NOMOR 18 TAHUN 2012 pasal 1 butir 17</vt:lpstr>
      <vt:lpstr>UNDANG-UNDANG REPUBLIK INDONESIA NOMOR 18 TAHUN 2012 pasal 1 butir 18  </vt:lpstr>
      <vt:lpstr>UNDANG-UNDANG REPUBLIK INDONESIA NOMOR 18 TAHUN 2012 pasal 1 butir 19  </vt:lpstr>
      <vt:lpstr>UNDANG-UNDANG REPUBLIK INDONESIA NOMOR 18 TAHUN 2012 pasal 1 butir 30 </vt:lpstr>
      <vt:lpstr>UNDANG-UNDANG REPUBLIK INDONESIA NOMOR 18 TAHUN 2012 pasal 1 butir 36</vt:lpstr>
      <vt:lpstr>UNDANG-UNDANG REPUBLIK INDONESIA NOMOR 18 TAHUN 2012 pasal 1 butir 33</vt:lpstr>
      <vt:lpstr>UNDANG-UNDANG REPUBLIK INDONESIA NOMOR 18 TAHUN 2012 pasal 1 butir 32</vt:lpstr>
      <vt:lpstr>UNDANG-UNDANG REPUBLIK INDONESIA NOMOR 18 TAHUN 2012 pasal 1 butir 37</vt:lpstr>
      <vt:lpstr>PowerPoint Presentation</vt:lpstr>
      <vt:lpstr>PowerPoint Presentation</vt:lpstr>
      <vt:lpstr>PowerPoint Presentation</vt:lpstr>
      <vt:lpstr>Label pangan BAB VIII,Bagian kesatu, UURI no.18 thn 2012</vt:lpstr>
      <vt:lpstr>Pasal 97, butir 3</vt:lpstr>
      <vt:lpstr>UU RI no 18 thn 2012 bagian ketiga pasal  73</vt:lpstr>
      <vt:lpstr>PowerPoint Presentation</vt:lpstr>
      <vt:lpstr>PowerPoint Presentation</vt:lpstr>
      <vt:lpstr>PowerPoint Presentation</vt:lpstr>
      <vt:lpstr>2. Sifat-sifat Bahan Makanan (1/2)</vt:lpstr>
      <vt:lpstr>2. Sifat-sifat Bahan Makanan (2/2)</vt:lpstr>
      <vt:lpstr>3. Penggolongan BM (1/2)</vt:lpstr>
      <vt:lpstr>3. Penggolongan BM (2/2)</vt:lpstr>
      <vt:lpstr>EVALUASI MUTU PANGAN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Istilah Pangan</dc:title>
  <dc:creator>Erry;Dudung</dc:creator>
  <cp:lastModifiedBy>personal</cp:lastModifiedBy>
  <cp:revision>18</cp:revision>
  <dcterms:created xsi:type="dcterms:W3CDTF">2013-11-06T06:43:23Z</dcterms:created>
  <dcterms:modified xsi:type="dcterms:W3CDTF">2017-09-29T08:44:22Z</dcterms:modified>
</cp:coreProperties>
</file>