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1" r:id="rId34"/>
    <p:sldId id="288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902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11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952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72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147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38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174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55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99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050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C412-A13F-4705-8215-11BFE595E82E}" type="datetimeFigureOut">
              <a:rPr lang="id-ID" smtClean="0"/>
              <a:pPr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FE6E-841E-4F61-9951-982197E1B4E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70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048000" y="1524000"/>
            <a:ext cx="5791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sz="2400" b="1" dirty="0" smtClean="0">
                <a:solidFill>
                  <a:schemeClr val="bg1"/>
                </a:solidFill>
              </a:rPr>
              <a:t>BAHAN PENYEGAR</a:t>
            </a:r>
            <a:endParaRPr lang="id-ID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id-ID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PERTEMUAN </a:t>
            </a:r>
            <a:r>
              <a:rPr lang="id-ID" sz="2400" b="1" dirty="0" smtClean="0">
                <a:solidFill>
                  <a:schemeClr val="bg1"/>
                </a:solidFill>
              </a:rPr>
              <a:t>11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id-ID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400" b="1" dirty="0">
                <a:solidFill>
                  <a:schemeClr val="bg1"/>
                </a:solidFill>
              </a:rPr>
              <a:t>PRITA DHYANI, M.Si; YUGES SAPUTRI, M.Sc, DUDUNG ANGKASA, </a:t>
            </a:r>
            <a:r>
              <a:rPr lang="id-ID" sz="2400" b="1" dirty="0" smtClean="0">
                <a:solidFill>
                  <a:schemeClr val="bg1"/>
                </a:solidFill>
              </a:rPr>
              <a:t>M.Nutrition</a:t>
            </a:r>
          </a:p>
          <a:p>
            <a:pPr algn="ctr" eaLnBrk="1" hangingPunct="1"/>
            <a:endParaRPr lang="id-ID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400" b="1" dirty="0">
                <a:solidFill>
                  <a:schemeClr val="bg1"/>
                </a:solidFill>
              </a:rPr>
              <a:t>PROGRAM STUDI ILMU GIZI, </a:t>
            </a:r>
            <a:r>
              <a:rPr lang="id-ID" sz="2400" b="1" dirty="0" smtClean="0">
                <a:solidFill>
                  <a:schemeClr val="bg1"/>
                </a:solidFill>
              </a:rPr>
              <a:t>                                   FAKULTAS </a:t>
            </a:r>
            <a:r>
              <a:rPr lang="id-ID" sz="2400" b="1" dirty="0">
                <a:solidFill>
                  <a:schemeClr val="bg1"/>
                </a:solidFill>
              </a:rPr>
              <a:t>ILMU-ILMU KESEHATAN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 smtClean="0"/>
              <a:t>d. Teh Putih</a:t>
            </a:r>
          </a:p>
          <a:p>
            <a:pPr>
              <a:buFontTx/>
              <a:buChar char="-"/>
            </a:pP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pucuk-pucuk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(</a:t>
            </a:r>
            <a:r>
              <a:rPr lang="en-US" i="1" dirty="0" err="1" smtClean="0"/>
              <a:t>Camelia</a:t>
            </a:r>
            <a:r>
              <a:rPr lang="en-US" i="1" dirty="0" smtClean="0"/>
              <a:t> </a:t>
            </a:r>
            <a:r>
              <a:rPr lang="en-US" i="1" dirty="0" err="1" smtClean="0"/>
              <a:t>sinensis</a:t>
            </a:r>
            <a:r>
              <a:rPr lang="en-US" dirty="0" smtClean="0"/>
              <a:t>)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, </a:t>
            </a:r>
            <a:r>
              <a:rPr lang="en-US" dirty="0" err="1" smtClean="0"/>
              <a:t>dipetik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r>
              <a:rPr lang="en-US" dirty="0" smtClean="0"/>
              <a:t>. </a:t>
            </a:r>
            <a:endParaRPr lang="id-ID" dirty="0" smtClean="0"/>
          </a:p>
          <a:p>
            <a:pPr>
              <a:buFontTx/>
              <a:buChar char="-"/>
            </a:pPr>
            <a:r>
              <a:rPr lang="en-US" dirty="0" err="1" smtClean="0"/>
              <a:t>Pucuk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diselimuti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bulu-bulu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perak</a:t>
            </a:r>
            <a:r>
              <a:rPr lang="en-US" dirty="0" smtClean="0"/>
              <a:t> yang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mengering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endParaRPr lang="id-ID" dirty="0" smtClean="0"/>
          </a:p>
          <a:p>
            <a:pPr>
              <a:buFontTx/>
              <a:buChar char="-"/>
            </a:pPr>
            <a:r>
              <a:rPr lang="en-US" dirty="0" err="1" smtClean="0"/>
              <a:t>Proses</a:t>
            </a:r>
            <a:r>
              <a:rPr lang="en-US" dirty="0" smtClean="0"/>
              <a:t> :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pelayuan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pemetikan</a:t>
            </a:r>
            <a:r>
              <a:rPr lang="en-US" dirty="0" smtClean="0"/>
              <a:t> 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penggilingan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id-ID" dirty="0" smtClean="0"/>
              <a:t>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-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id-ID" dirty="0"/>
              <a:t>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id-ID" dirty="0"/>
              <a:t>= </a:t>
            </a:r>
            <a:r>
              <a:rPr lang="en-US" dirty="0"/>
              <a:t>78 </a:t>
            </a:r>
            <a:r>
              <a:rPr lang="en-US" dirty="0" err="1" smtClean="0"/>
              <a:t>persen</a:t>
            </a:r>
            <a:endParaRPr lang="id-ID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id-ID" dirty="0"/>
              <a:t>= </a:t>
            </a:r>
            <a:r>
              <a:rPr lang="en-US" dirty="0"/>
              <a:t>20 </a:t>
            </a:r>
            <a:r>
              <a:rPr lang="en-US" dirty="0" err="1"/>
              <a:t>persen</a:t>
            </a:r>
            <a:r>
              <a:rPr lang="id-ID" dirty="0"/>
              <a:t> </a:t>
            </a:r>
            <a:endParaRPr lang="id-ID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/>
              <a:t>oolong </a:t>
            </a:r>
            <a:r>
              <a:rPr lang="id-ID" dirty="0"/>
              <a:t>= 2</a:t>
            </a:r>
            <a:r>
              <a:rPr lang="en-US" dirty="0"/>
              <a:t> </a:t>
            </a:r>
            <a:r>
              <a:rPr lang="en-US" dirty="0" err="1"/>
              <a:t>persen</a:t>
            </a:r>
            <a:r>
              <a:rPr lang="id-ID" dirty="0"/>
              <a:t> </a:t>
            </a:r>
          </a:p>
          <a:p>
            <a:pPr marL="514350" indent="-514350">
              <a:buAutoNum type="alphaLcPeriod"/>
            </a:pPr>
            <a:r>
              <a:rPr lang="id-ID" dirty="0" smtClean="0"/>
              <a:t>teh </a:t>
            </a:r>
            <a:r>
              <a:rPr lang="id-ID" dirty="0"/>
              <a:t>putih = &lt; 2 persen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Pohon Industri teh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78542" y="1571612"/>
            <a:ext cx="8065424" cy="4857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Produk teh yang lain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err="1"/>
              <a:t>Teh</a:t>
            </a:r>
            <a:r>
              <a:rPr lang="en-US" b="1" dirty="0"/>
              <a:t> </a:t>
            </a:r>
            <a:r>
              <a:rPr lang="en-US" b="1" dirty="0" err="1"/>
              <a:t>celup</a:t>
            </a:r>
            <a:r>
              <a:rPr lang="en-US" dirty="0"/>
              <a:t> </a:t>
            </a:r>
            <a:endParaRPr lang="id-ID" dirty="0"/>
          </a:p>
          <a:p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kantong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.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celup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pencinta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rasa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celup</a:t>
            </a:r>
            <a:r>
              <a:rPr lang="en-US" dirty="0"/>
              <a:t>. </a:t>
            </a:r>
            <a:endParaRPr lang="id-ID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en-US" b="1" dirty="0" err="1"/>
              <a:t>Teh</a:t>
            </a:r>
            <a:r>
              <a:rPr lang="en-US" b="1" dirty="0"/>
              <a:t> </a:t>
            </a:r>
            <a:r>
              <a:rPr lang="en-US" b="1" dirty="0" err="1"/>
              <a:t>seduh</a:t>
            </a:r>
            <a:r>
              <a:rPr lang="en-US" dirty="0"/>
              <a:t> (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) </a:t>
            </a:r>
            <a:endParaRPr lang="id-ID" dirty="0"/>
          </a:p>
          <a:p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kaleng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dibungkus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pembungkus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. </a:t>
            </a:r>
            <a:r>
              <a:rPr lang="en-US" dirty="0" err="1"/>
              <a:t>Takaran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selera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. </a:t>
            </a:r>
            <a:r>
              <a:rPr lang="en-US" dirty="0" err="1"/>
              <a:t>Saringan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agar </a:t>
            </a:r>
            <a:r>
              <a:rPr lang="en-US" dirty="0" err="1"/>
              <a:t>teh</a:t>
            </a:r>
            <a:r>
              <a:rPr lang="en-US" dirty="0"/>
              <a:t> yang </a:t>
            </a:r>
            <a:r>
              <a:rPr lang="en-US" dirty="0" err="1"/>
              <a:t>mengambang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terminum</a:t>
            </a:r>
            <a:r>
              <a:rPr lang="en-US" dirty="0"/>
              <a:t>. </a:t>
            </a:r>
            <a:endParaRPr lang="id-ID" dirty="0" smtClean="0"/>
          </a:p>
          <a:p>
            <a:pPr>
              <a:buNone/>
            </a:pPr>
            <a:endParaRPr lang="id-ID" b="1" dirty="0"/>
          </a:p>
          <a:p>
            <a:pPr>
              <a:buNone/>
            </a:pPr>
            <a:r>
              <a:rPr lang="en-US" b="1" dirty="0" err="1" smtClean="0"/>
              <a:t>Teh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dipres</a:t>
            </a:r>
            <a:r>
              <a:rPr lang="en-US" dirty="0"/>
              <a:t> </a:t>
            </a:r>
            <a:endParaRPr lang="id-ID" dirty="0"/>
          </a:p>
          <a:p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dipres</a:t>
            </a:r>
            <a:r>
              <a:rPr lang="en-US" dirty="0"/>
              <a:t> agar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pematangan</a:t>
            </a:r>
            <a:r>
              <a:rPr lang="en-US" dirty="0"/>
              <a:t>. </a:t>
            </a:r>
            <a:r>
              <a:rPr lang="en-US" dirty="0" err="1"/>
              <a:t>Teh</a:t>
            </a:r>
            <a:r>
              <a:rPr lang="en-US" dirty="0"/>
              <a:t> 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demi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. </a:t>
            </a:r>
            <a:r>
              <a:rPr lang="en-US" dirty="0" err="1"/>
              <a:t>Teh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dipres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simpan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lama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/>
              <a:t>Teh</a:t>
            </a:r>
            <a:r>
              <a:rPr lang="en-US" b="1" dirty="0"/>
              <a:t> </a:t>
            </a:r>
            <a:r>
              <a:rPr lang="en-US" b="1" dirty="0" err="1"/>
              <a:t>stik</a:t>
            </a:r>
            <a:r>
              <a:rPr lang="en-US" dirty="0"/>
              <a:t>  </a:t>
            </a:r>
            <a:endParaRPr lang="id-ID" dirty="0"/>
          </a:p>
          <a:p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lembaran</a:t>
            </a:r>
            <a:r>
              <a:rPr lang="en-US" dirty="0"/>
              <a:t> </a:t>
            </a:r>
            <a:r>
              <a:rPr lang="en-US" dirty="0" err="1"/>
              <a:t>aluminium</a:t>
            </a:r>
            <a:r>
              <a:rPr lang="en-US" dirty="0"/>
              <a:t> </a:t>
            </a:r>
            <a:r>
              <a:rPr lang="en-US" dirty="0" err="1"/>
              <a:t>tipis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lubang-lubang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.</a:t>
            </a:r>
            <a:endParaRPr lang="id-ID" dirty="0"/>
          </a:p>
          <a:p>
            <a:pPr>
              <a:buNone/>
            </a:pPr>
            <a:r>
              <a:rPr lang="en-US" b="1" dirty="0" err="1"/>
              <a:t>Teh</a:t>
            </a:r>
            <a:r>
              <a:rPr lang="en-US" b="1" dirty="0"/>
              <a:t> </a:t>
            </a:r>
            <a:r>
              <a:rPr lang="en-US" b="1" dirty="0" err="1"/>
              <a:t>instan</a:t>
            </a:r>
            <a:r>
              <a:rPr lang="en-US" dirty="0"/>
              <a:t>  </a:t>
            </a:r>
            <a:endParaRPr lang="id-ID" dirty="0"/>
          </a:p>
          <a:p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bubuk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dilarutkan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air </a:t>
            </a:r>
            <a:r>
              <a:rPr lang="en-US" dirty="0" err="1"/>
              <a:t>dingin</a:t>
            </a:r>
            <a:r>
              <a:rPr lang="en-US" dirty="0"/>
              <a:t>.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/>
              <a:t>instan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rasa </a:t>
            </a:r>
            <a:r>
              <a:rPr lang="id-ID" dirty="0" smtClean="0"/>
              <a:t>vanilla, madu, dan buah-buahan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 </a:t>
            </a:r>
            <a:r>
              <a:rPr lang="en-US" dirty="0" err="1"/>
              <a:t>bubuk</a:t>
            </a:r>
            <a:r>
              <a:rPr lang="en-US" dirty="0"/>
              <a:t>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KOMODITAS KOPI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b="1" dirty="0"/>
              <a:t>a. Spesies Kopi</a:t>
            </a:r>
            <a:endParaRPr lang="id-ID" dirty="0"/>
          </a:p>
          <a:p>
            <a:r>
              <a:rPr lang="en-US" dirty="0"/>
              <a:t>Kopi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penyegar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kopi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dipanggang</a:t>
            </a:r>
            <a:r>
              <a:rPr lang="en-US" dirty="0"/>
              <a:t>. </a:t>
            </a:r>
            <a:r>
              <a:rPr lang="en-US" dirty="0" err="1"/>
              <a:t>Tanaman</a:t>
            </a:r>
            <a:r>
              <a:rPr lang="en-US" dirty="0"/>
              <a:t> kopi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spesies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 err="1"/>
              <a:t>arabika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robusta</a:t>
            </a:r>
            <a:r>
              <a:rPr lang="en-US" dirty="0"/>
              <a:t>. </a:t>
            </a:r>
            <a:endParaRPr lang="id-ID" dirty="0"/>
          </a:p>
          <a:p>
            <a:pPr lvl="0">
              <a:buNone/>
            </a:pPr>
            <a:r>
              <a:rPr lang="id-ID" b="1" dirty="0" smtClean="0"/>
              <a:t>1. </a:t>
            </a:r>
            <a:r>
              <a:rPr lang="en-US" b="1" dirty="0" smtClean="0"/>
              <a:t>Kopi </a:t>
            </a:r>
            <a:r>
              <a:rPr lang="en-US" b="1" dirty="0" err="1"/>
              <a:t>Arabika</a:t>
            </a:r>
            <a:r>
              <a:rPr lang="en-US" b="1" dirty="0"/>
              <a:t>/</a:t>
            </a:r>
            <a:r>
              <a:rPr lang="en-US" b="1" i="1" dirty="0" err="1"/>
              <a:t>Coffea</a:t>
            </a:r>
            <a:r>
              <a:rPr lang="en-US" b="1" i="1" dirty="0"/>
              <a:t> </a:t>
            </a:r>
            <a:r>
              <a:rPr lang="en-US" b="1" i="1" dirty="0" err="1"/>
              <a:t>arabica</a:t>
            </a:r>
            <a:endParaRPr lang="id-ID" dirty="0"/>
          </a:p>
          <a:p>
            <a:pPr lvl="0"/>
            <a:r>
              <a:rPr lang="id-ID" dirty="0"/>
              <a:t>Kopi yang pertama kali dikembangkan di dunia </a:t>
            </a:r>
          </a:p>
          <a:p>
            <a:pPr lvl="0"/>
            <a:r>
              <a:rPr lang="id-ID" dirty="0"/>
              <a:t>Kopi jenis ini yang paling banyak diproduksi, yaitu sekitar lebih dari </a:t>
            </a:r>
            <a:r>
              <a:rPr lang="id-ID" dirty="0" smtClean="0"/>
              <a:t>60 % </a:t>
            </a:r>
            <a:r>
              <a:rPr lang="id-ID" dirty="0"/>
              <a:t>produksi kopi dunia. </a:t>
            </a:r>
          </a:p>
          <a:p>
            <a:pPr lvl="0"/>
            <a:r>
              <a:rPr lang="id-ID" dirty="0"/>
              <a:t>Kopi arabika dari spesies </a:t>
            </a:r>
            <a:r>
              <a:rPr lang="id-ID" i="1" dirty="0"/>
              <a:t>Coffea arabica</a:t>
            </a:r>
            <a:r>
              <a:rPr lang="id-ID" dirty="0"/>
              <a:t> menghasilkan jenis kopi yang terbaik. </a:t>
            </a:r>
          </a:p>
          <a:p>
            <a:pPr lvl="0"/>
            <a:r>
              <a:rPr lang="id-ID" dirty="0"/>
              <a:t>Pohon spesies ini biasanya tumbuh di daerah dataran tinggi. Tinggi pohon kopi ini antara 4 hingga 6 meter. Kopi arabika memiliki kandungan kafein tidak lebih dari 1,5</a:t>
            </a:r>
            <a:r>
              <a:rPr lang="en-US" dirty="0"/>
              <a:t>%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b="1" dirty="0"/>
              <a:t>2. </a:t>
            </a:r>
            <a:r>
              <a:rPr lang="en-US" b="1" dirty="0"/>
              <a:t>Kopi Robusta/</a:t>
            </a:r>
            <a:r>
              <a:rPr lang="en-US" b="1" i="1" dirty="0" err="1"/>
              <a:t>Coffea</a:t>
            </a:r>
            <a:r>
              <a:rPr lang="en-US" b="1" i="1" dirty="0"/>
              <a:t> </a:t>
            </a:r>
            <a:r>
              <a:rPr lang="en-US" b="1" i="1" dirty="0" err="1"/>
              <a:t>canephora</a:t>
            </a:r>
            <a:endParaRPr lang="id-ID" dirty="0"/>
          </a:p>
          <a:p>
            <a:pPr lvl="0"/>
            <a:r>
              <a:rPr lang="id-ID" dirty="0"/>
              <a:t>Tinggi pohon </a:t>
            </a:r>
            <a:r>
              <a:rPr lang="id-ID" i="1" dirty="0"/>
              <a:t>Coffea canephora</a:t>
            </a:r>
            <a:r>
              <a:rPr lang="id-ID" dirty="0"/>
              <a:t> mencapai 12 meter dan dapat ditanam di daerah yang lebih rendah dibanding kopi arabika. </a:t>
            </a:r>
          </a:p>
          <a:p>
            <a:pPr lvl="0"/>
            <a:r>
              <a:rPr lang="en-US" dirty="0"/>
              <a:t>B</a:t>
            </a:r>
            <a:r>
              <a:rPr lang="id-ID" dirty="0"/>
              <a:t>iasanya digunakan sebagai kopi </a:t>
            </a:r>
            <a:r>
              <a:rPr lang="id-ID" i="1" dirty="0" smtClean="0"/>
              <a:t>instant,</a:t>
            </a:r>
            <a:r>
              <a:rPr lang="id-ID" dirty="0" smtClean="0"/>
              <a:t> </a:t>
            </a:r>
            <a:r>
              <a:rPr lang="id-ID" dirty="0"/>
              <a:t>memiliki kandungan kafein yang lebih </a:t>
            </a:r>
            <a:r>
              <a:rPr lang="id-ID" dirty="0" smtClean="0"/>
              <a:t>tinggi, </a:t>
            </a:r>
            <a:r>
              <a:rPr lang="id-ID" dirty="0"/>
              <a:t>serta aroma kopi yang lebih kuat. Kandungan kafein pada kopi robusta mencapai 2,8 </a:t>
            </a:r>
            <a:r>
              <a:rPr lang="en-US" dirty="0"/>
              <a:t>%. </a:t>
            </a:r>
            <a:endParaRPr lang="id-ID" dirty="0"/>
          </a:p>
          <a:p>
            <a:pPr lvl="0"/>
            <a:r>
              <a:rPr lang="id-ID" dirty="0"/>
              <a:t>Produksi kopi robusta saat ini mencapai sepertiga produksi kopi seluruh dunia.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Komposisi Kimia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/>
          <a:srcRect l="3204" t="15068" r="3847" b="3836"/>
          <a:stretch>
            <a:fillRect/>
          </a:stretch>
        </p:blipFill>
        <p:spPr bwMode="auto">
          <a:xfrm>
            <a:off x="428596" y="1428736"/>
            <a:ext cx="808148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Senyawa kimia yang khas terdapat pada kopi adalah kafein. </a:t>
            </a:r>
            <a:endParaRPr lang="id-ID" dirty="0" smtClean="0"/>
          </a:p>
          <a:p>
            <a:r>
              <a:rPr lang="en-US" dirty="0" err="1" smtClean="0"/>
              <a:t>Kafein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alkaloid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trimetilsantin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>
                <a:latin typeface="Adobe Garamond Pro Bold" pitchFamily="18" charset="0"/>
              </a:rPr>
              <a:t>C8H10N4O2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/>
              <a:t>kafein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,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Pengaruhnya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rasa </a:t>
            </a:r>
            <a:r>
              <a:rPr lang="en-US" dirty="0" err="1" smtClean="0"/>
              <a:t>kantuk</a:t>
            </a:r>
            <a:r>
              <a:rPr lang="en-US" dirty="0" smtClean="0"/>
              <a:t>, </a:t>
            </a:r>
            <a:r>
              <a:rPr lang="en-US" dirty="0" err="1" smtClean="0"/>
              <a:t>menaikkan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tangkap</a:t>
            </a:r>
            <a:r>
              <a:rPr lang="en-US" dirty="0" smtClean="0"/>
              <a:t> </a:t>
            </a:r>
            <a:r>
              <a:rPr lang="en-US" dirty="0" err="1" smtClean="0"/>
              <a:t>panca</a:t>
            </a:r>
            <a:r>
              <a:rPr lang="en-US" dirty="0" smtClean="0"/>
              <a:t> </a:t>
            </a:r>
            <a:r>
              <a:rPr lang="en-US" dirty="0" err="1" smtClean="0"/>
              <a:t>indera</a:t>
            </a:r>
            <a:r>
              <a:rPr lang="en-US" dirty="0" smtClean="0"/>
              <a:t>,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pikir</a:t>
            </a:r>
            <a:r>
              <a:rPr lang="en-US" dirty="0" smtClean="0"/>
              <a:t>,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rasa </a:t>
            </a:r>
            <a:r>
              <a:rPr lang="en-US" dirty="0" err="1" smtClean="0"/>
              <a:t>lelah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kafein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hati-hati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beresiko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 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Bahan penyegar adalah semua bahan nabati yang dapat meningkatkan semangat pemakainya, karena mengandung senyawa perangsang yang termasuk golongan alkaloid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Potensi Kopi di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Areal </a:t>
            </a:r>
            <a:r>
              <a:rPr lang="en-US" dirty="0" err="1"/>
              <a:t>perkebunan</a:t>
            </a:r>
            <a:r>
              <a:rPr lang="en-US" dirty="0"/>
              <a:t> kopi </a:t>
            </a:r>
            <a:r>
              <a:rPr lang="en-US" dirty="0" err="1"/>
              <a:t>di</a:t>
            </a:r>
            <a:r>
              <a:rPr lang="en-US" dirty="0"/>
              <a:t> Indonesia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1.291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hektar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96%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areal </a:t>
            </a:r>
            <a:r>
              <a:rPr lang="en-US" dirty="0" err="1"/>
              <a:t>perkebunan</a:t>
            </a:r>
            <a:r>
              <a:rPr lang="en-US" dirty="0"/>
              <a:t> kopi </a:t>
            </a:r>
            <a:r>
              <a:rPr lang="en-US" dirty="0" err="1"/>
              <a:t>rakyat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, kopi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komoditi</a:t>
            </a:r>
            <a:r>
              <a:rPr lang="en-US" dirty="0"/>
              <a:t> </a:t>
            </a:r>
            <a:r>
              <a:rPr lang="en-US" dirty="0" err="1"/>
              <a:t>ekspor</a:t>
            </a:r>
            <a:r>
              <a:rPr lang="en-US" dirty="0"/>
              <a:t> Indonesia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ke-4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Kolombia</a:t>
            </a:r>
            <a:r>
              <a:rPr lang="en-US" dirty="0"/>
              <a:t>, </a:t>
            </a:r>
            <a:r>
              <a:rPr lang="en-US" dirty="0" err="1"/>
              <a:t>Brasil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Vietnam.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/>
              <a:t>Panen</a:t>
            </a:r>
            <a:endParaRPr lang="id-ID" dirty="0"/>
          </a:p>
          <a:p>
            <a:r>
              <a:rPr lang="en-US" dirty="0" err="1"/>
              <a:t>Pemanenan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kopi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memetik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masak</a:t>
            </a:r>
            <a:r>
              <a:rPr lang="en-US" dirty="0"/>
              <a:t> (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). </a:t>
            </a:r>
            <a:r>
              <a:rPr lang="en-US" dirty="0" err="1"/>
              <a:t>Buah</a:t>
            </a:r>
            <a:r>
              <a:rPr lang="en-US" dirty="0"/>
              <a:t> kopi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masak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daging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berlendir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rasanya</a:t>
            </a:r>
            <a:r>
              <a:rPr lang="en-US" dirty="0"/>
              <a:t> </a:t>
            </a:r>
            <a:r>
              <a:rPr lang="en-US" dirty="0" err="1"/>
              <a:t>manis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b="1" dirty="0" smtClean="0"/>
              <a:t>Pasca </a:t>
            </a:r>
            <a:r>
              <a:rPr lang="id-ID" b="1" dirty="0"/>
              <a:t>Panen</a:t>
            </a:r>
            <a:endParaRPr lang="id-ID" dirty="0"/>
          </a:p>
          <a:p>
            <a:r>
              <a:rPr lang="en-US" dirty="0" err="1"/>
              <a:t>Sortasi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yang superior (</a:t>
            </a:r>
            <a:r>
              <a:rPr lang="en-US" dirty="0" err="1"/>
              <a:t>masak</a:t>
            </a:r>
            <a:r>
              <a:rPr lang="en-US" dirty="0"/>
              <a:t>, </a:t>
            </a:r>
            <a:r>
              <a:rPr lang="en-US" dirty="0" err="1"/>
              <a:t>seragam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inferior (</a:t>
            </a:r>
            <a:r>
              <a:rPr lang="en-US" dirty="0" err="1"/>
              <a:t>cacat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pecah</a:t>
            </a:r>
            <a:r>
              <a:rPr lang="en-US" dirty="0"/>
              <a:t>, </a:t>
            </a:r>
            <a:r>
              <a:rPr lang="en-US" dirty="0" err="1"/>
              <a:t>berlubang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terserang</a:t>
            </a:r>
            <a:r>
              <a:rPr lang="en-US" dirty="0"/>
              <a:t> </a:t>
            </a:r>
            <a:r>
              <a:rPr lang="en-US" dirty="0" err="1"/>
              <a:t>hama</a:t>
            </a:r>
            <a:r>
              <a:rPr lang="en-US" dirty="0"/>
              <a:t>/</a:t>
            </a:r>
            <a:r>
              <a:rPr lang="en-US" dirty="0" err="1"/>
              <a:t>penyakit</a:t>
            </a:r>
            <a:r>
              <a:rPr lang="en-US" dirty="0"/>
              <a:t>). </a:t>
            </a:r>
            <a:endParaRPr lang="id-ID" dirty="0" smtClean="0"/>
          </a:p>
          <a:p>
            <a:r>
              <a:rPr lang="en-US" dirty="0" smtClean="0"/>
              <a:t>Hal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kopi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12 jam,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pra-fermentasi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aroma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citarasa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berbau</a:t>
            </a:r>
            <a:r>
              <a:rPr lang="en-US" dirty="0"/>
              <a:t> </a:t>
            </a:r>
            <a:r>
              <a:rPr lang="en-US" dirty="0" err="1"/>
              <a:t>busuk</a:t>
            </a:r>
            <a:r>
              <a:rPr lang="en-US" dirty="0"/>
              <a:t> (fermented).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Teknologi Pengolahan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dirty="0"/>
              <a:t>1. Pengolahan Cara Kering</a:t>
            </a:r>
          </a:p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.</a:t>
            </a:r>
            <a:r>
              <a:rPr lang="id-ID" dirty="0"/>
              <a:t> Langkah-langkah pengolahan kering kopi adalah sebagai berikut:</a:t>
            </a:r>
          </a:p>
          <a:p>
            <a:pPr>
              <a:buNone/>
            </a:pPr>
            <a:r>
              <a:rPr lang="id-ID" dirty="0"/>
              <a:t>a</a:t>
            </a:r>
            <a:r>
              <a:rPr lang="en-US" dirty="0"/>
              <a:t>. </a:t>
            </a:r>
            <a:r>
              <a:rPr lang="en-US" dirty="0" err="1"/>
              <a:t>Pengeringan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Kopi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disortasi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sesegera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dikeringkan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. </a:t>
            </a:r>
            <a:endParaRPr lang="id-ID" dirty="0"/>
          </a:p>
          <a:p>
            <a:pPr>
              <a:buNone/>
            </a:pPr>
            <a:r>
              <a:rPr lang="id-ID" dirty="0"/>
              <a:t>b</a:t>
            </a:r>
            <a:r>
              <a:rPr lang="en-US" dirty="0"/>
              <a:t>. </a:t>
            </a:r>
            <a:r>
              <a:rPr lang="en-US" dirty="0" err="1"/>
              <a:t>Pengupasan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( </a:t>
            </a:r>
            <a:r>
              <a:rPr lang="en-US" i="1" dirty="0"/>
              <a:t>Hulling</a:t>
            </a:r>
            <a:r>
              <a:rPr lang="en-US" dirty="0"/>
              <a:t>)</a:t>
            </a:r>
            <a:endParaRPr lang="id-ID" dirty="0"/>
          </a:p>
          <a:p>
            <a:pPr>
              <a:buNone/>
            </a:pPr>
            <a:r>
              <a:rPr lang="id-ID" i="1" dirty="0" smtClean="0"/>
              <a:t>	</a:t>
            </a:r>
            <a:r>
              <a:rPr lang="en-US" i="1" dirty="0" smtClean="0"/>
              <a:t>Hulling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tanduk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arinya</a:t>
            </a:r>
            <a:r>
              <a:rPr lang="en-US" dirty="0"/>
              <a:t>. </a:t>
            </a:r>
            <a:r>
              <a:rPr lang="en-US" i="1" dirty="0"/>
              <a:t>Hulling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pengupas</a:t>
            </a:r>
            <a:r>
              <a:rPr lang="en-US" dirty="0"/>
              <a:t> (</a:t>
            </a:r>
            <a:r>
              <a:rPr lang="en-US" i="1" dirty="0"/>
              <a:t>huller</a:t>
            </a:r>
            <a:r>
              <a:rPr lang="en-US" dirty="0"/>
              <a:t>).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dirty="0"/>
              <a:t>2. Pengolahan Cara Basah</a:t>
            </a:r>
          </a:p>
          <a:p>
            <a:pPr>
              <a:buNone/>
            </a:pPr>
            <a:r>
              <a:rPr lang="en-US" dirty="0"/>
              <a:t>a. </a:t>
            </a:r>
            <a:r>
              <a:rPr lang="en-US" dirty="0" err="1"/>
              <a:t>Pengupasan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Buah</a:t>
            </a:r>
            <a:endParaRPr lang="id-ID" dirty="0"/>
          </a:p>
          <a:p>
            <a:r>
              <a:rPr lang="en-US" dirty="0" err="1" smtClean="0"/>
              <a:t>Pengupasan</a:t>
            </a:r>
            <a:r>
              <a:rPr lang="en-US" dirty="0" smtClean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pengupas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(</a:t>
            </a:r>
            <a:r>
              <a:rPr lang="en-US" i="1" dirty="0" err="1"/>
              <a:t>pulper</a:t>
            </a:r>
            <a:r>
              <a:rPr lang="en-US" dirty="0"/>
              <a:t>).</a:t>
            </a:r>
            <a:endParaRPr lang="id-ID" dirty="0"/>
          </a:p>
          <a:p>
            <a:pPr>
              <a:buNone/>
            </a:pPr>
            <a:r>
              <a:rPr lang="en-US" dirty="0" err="1" smtClean="0"/>
              <a:t>b.Fermentasi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kopi </a:t>
            </a:r>
            <a:r>
              <a:rPr lang="en-US" dirty="0" err="1"/>
              <a:t>Arabika</a:t>
            </a:r>
            <a:r>
              <a:rPr lang="en-US" dirty="0"/>
              <a:t>,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meluruhkan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lendir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dipermukaan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tanduk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rasa </a:t>
            </a:r>
            <a:r>
              <a:rPr lang="en-US" dirty="0" err="1"/>
              <a:t>pahit</a:t>
            </a:r>
            <a:r>
              <a:rPr lang="id-ID" dirty="0"/>
              <a:t>. 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Ada </a:t>
            </a:r>
            <a:r>
              <a:rPr lang="id-ID" dirty="0"/>
              <a:t>dua macam cara fermentasi kopi yaitu dengan cara basah dan kering. Fermentasi dengan cara </a:t>
            </a:r>
            <a:r>
              <a:rPr lang="en-US" dirty="0" err="1"/>
              <a:t>basah</a:t>
            </a:r>
            <a:r>
              <a:rPr lang="en-US" dirty="0"/>
              <a:t> </a:t>
            </a:r>
            <a:r>
              <a:rPr lang="id-ID" dirty="0"/>
              <a:t>dilakukan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merendam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genangan</a:t>
            </a:r>
            <a:r>
              <a:rPr lang="en-US" dirty="0"/>
              <a:t> air,</a:t>
            </a:r>
            <a:r>
              <a:rPr lang="id-ID" dirty="0"/>
              <a:t> sedangkan cara kering 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basah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yang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menumpuk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bak</a:t>
            </a:r>
            <a:r>
              <a:rPr lang="en-US" dirty="0"/>
              <a:t> semen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karung</a:t>
            </a:r>
            <a:r>
              <a:rPr lang="en-US" dirty="0"/>
              <a:t> </a:t>
            </a:r>
            <a:r>
              <a:rPr lang="en-US" dirty="0" err="1"/>
              <a:t>goni</a:t>
            </a:r>
            <a:r>
              <a:rPr lang="en-US" dirty="0"/>
              <a:t>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c. </a:t>
            </a:r>
            <a:r>
              <a:rPr lang="en-US" dirty="0" err="1"/>
              <a:t>Pencucian</a:t>
            </a:r>
            <a:endParaRPr lang="id-ID" dirty="0"/>
          </a:p>
          <a:p>
            <a:r>
              <a:rPr lang="en-US" dirty="0" err="1" smtClean="0"/>
              <a:t>Pencucian</a:t>
            </a:r>
            <a:r>
              <a:rPr lang="en-US" dirty="0" smtClean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lendir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fermentasi</a:t>
            </a:r>
            <a:r>
              <a:rPr lang="en-US" dirty="0"/>
              <a:t> yang </a:t>
            </a:r>
            <a:r>
              <a:rPr lang="en-US" dirty="0" err="1"/>
              <a:t>menempel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tanduk</a:t>
            </a:r>
            <a:r>
              <a:rPr lang="en-US" dirty="0"/>
              <a:t>.</a:t>
            </a:r>
            <a:endParaRPr lang="id-ID" dirty="0"/>
          </a:p>
          <a:p>
            <a:pPr>
              <a:buNone/>
            </a:pPr>
            <a:r>
              <a:rPr lang="id-ID" dirty="0"/>
              <a:t> </a:t>
            </a:r>
            <a:r>
              <a:rPr lang="en-US" dirty="0"/>
              <a:t>d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err="1" smtClean="0"/>
              <a:t>Pengeringan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Pengeringan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air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dari</a:t>
            </a:r>
            <a:r>
              <a:rPr lang="en-US" dirty="0"/>
              <a:t> 60 – 65 % 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12,5 %.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air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id-ID" dirty="0"/>
              <a:t>. </a:t>
            </a:r>
            <a:r>
              <a:rPr lang="en-US" dirty="0" err="1"/>
              <a:t>Pengeringan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penjemuran</a:t>
            </a:r>
            <a:r>
              <a:rPr lang="en-US" dirty="0"/>
              <a:t>, </a:t>
            </a:r>
            <a:r>
              <a:rPr lang="en-US" dirty="0" err="1"/>
              <a:t>mekanis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. </a:t>
            </a:r>
            <a:endParaRPr lang="id-ID" dirty="0"/>
          </a:p>
          <a:p>
            <a:pPr>
              <a:buNone/>
            </a:pPr>
            <a:r>
              <a:rPr lang="en-US" dirty="0"/>
              <a:t>e. </a:t>
            </a:r>
            <a:r>
              <a:rPr lang="en-US" dirty="0" err="1"/>
              <a:t>Pengupasan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kopi </a:t>
            </a:r>
            <a:endParaRPr lang="id-ID" dirty="0"/>
          </a:p>
          <a:p>
            <a:r>
              <a:rPr lang="en-US" dirty="0" err="1" smtClean="0"/>
              <a:t>Pengupasan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pengupas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/>
              <a:t>huller</a:t>
            </a:r>
            <a:r>
              <a:rPr lang="en-US" dirty="0"/>
              <a:t>).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Industri Kopi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6250" r="10097" b="3088"/>
          <a:stretch>
            <a:fillRect/>
          </a:stretch>
        </p:blipFill>
        <p:spPr bwMode="auto">
          <a:xfrm>
            <a:off x="428596" y="1571612"/>
            <a:ext cx="60381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Kopi Bubuk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i="1" dirty="0"/>
              <a:t>1. Roasting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/>
              <a:t>Roasting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Penyangraian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 yang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id-ID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kimiawi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endParaRPr lang="id-ID" dirty="0"/>
          </a:p>
          <a:p>
            <a:pPr lvl="0"/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penyangraian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kopi </a:t>
            </a:r>
            <a:r>
              <a:rPr lang="en-US" dirty="0" err="1"/>
              <a:t>sangrai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3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  <a:r>
              <a:rPr lang="en-US" i="1" dirty="0" err="1"/>
              <a:t>ligh</a:t>
            </a:r>
            <a:r>
              <a:rPr lang="en-US" i="1" dirty="0"/>
              <a:t> roast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193 </a:t>
            </a:r>
            <a:r>
              <a:rPr lang="en-US" dirty="0" err="1"/>
              <a:t>sampai</a:t>
            </a:r>
            <a:r>
              <a:rPr lang="en-US" dirty="0"/>
              <a:t> 199°C, </a:t>
            </a:r>
            <a:r>
              <a:rPr lang="en-US" i="1" dirty="0"/>
              <a:t>medium roast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204°C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dark roast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213 </a:t>
            </a:r>
            <a:r>
              <a:rPr lang="en-US" dirty="0" err="1"/>
              <a:t>sampai</a:t>
            </a:r>
            <a:r>
              <a:rPr lang="en-US" dirty="0"/>
              <a:t> 221°C. </a:t>
            </a:r>
            <a:endParaRPr lang="id-ID" dirty="0"/>
          </a:p>
          <a:p>
            <a:pPr lvl="0"/>
            <a:r>
              <a:rPr lang="en-US" dirty="0" err="1"/>
              <a:t>Penyangraian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rasa </a:t>
            </a:r>
            <a:r>
              <a:rPr lang="en-US" dirty="0" err="1"/>
              <a:t>produk</a:t>
            </a:r>
            <a:r>
              <a:rPr lang="en-US" dirty="0"/>
              <a:t> kopi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, </a:t>
            </a: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/>
              <a:t>2. </a:t>
            </a:r>
            <a:r>
              <a:rPr lang="en-US" b="1" i="1" dirty="0" err="1"/>
              <a:t>Penggilingan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 err="1"/>
              <a:t>Penggilingan</a:t>
            </a:r>
            <a:r>
              <a:rPr lang="en-US" dirty="0"/>
              <a:t> kopi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gerinda</a:t>
            </a:r>
            <a:r>
              <a:rPr lang="en-US" dirty="0"/>
              <a:t> </a:t>
            </a:r>
            <a:r>
              <a:rPr lang="en-US" dirty="0" err="1"/>
              <a:t>beroda</a:t>
            </a:r>
            <a:r>
              <a:rPr lang="en-US" dirty="0"/>
              <a:t> (roller)</a:t>
            </a:r>
            <a:endParaRPr lang="id-ID" dirty="0"/>
          </a:p>
          <a:p>
            <a:pPr lvl="0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penggilingan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 coarse (</a:t>
            </a:r>
            <a:r>
              <a:rPr lang="en-US" dirty="0" err="1"/>
              <a:t>bubuk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), medium (</a:t>
            </a:r>
            <a:r>
              <a:rPr lang="en-US" dirty="0" err="1"/>
              <a:t>bubuk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), fine (</a:t>
            </a:r>
            <a:r>
              <a:rPr lang="en-US" dirty="0" err="1"/>
              <a:t>bubuk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), very, fine (</a:t>
            </a:r>
            <a:r>
              <a:rPr lang="en-US" dirty="0" err="1"/>
              <a:t>bubuk</a:t>
            </a:r>
            <a:r>
              <a:rPr lang="en-US" dirty="0"/>
              <a:t>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).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 </a:t>
            </a:r>
            <a:r>
              <a:rPr lang="en-US" dirty="0" err="1"/>
              <a:t>halusnya</a:t>
            </a:r>
            <a:r>
              <a:rPr lang="en-US" dirty="0"/>
              <a:t> </a:t>
            </a:r>
            <a:r>
              <a:rPr lang="en-US" dirty="0" err="1"/>
              <a:t>bubuk</a:t>
            </a:r>
            <a:r>
              <a:rPr lang="en-US" dirty="0"/>
              <a:t> kopi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penyeduhan</a:t>
            </a:r>
            <a:r>
              <a:rPr lang="en-US" dirty="0"/>
              <a:t> kopi yang </a:t>
            </a:r>
            <a:r>
              <a:rPr lang="en-US" dirty="0" err="1"/>
              <a:t>digemari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endParaRPr lang="id-ID" dirty="0" smtClean="0"/>
          </a:p>
          <a:p>
            <a:pPr lvl="0">
              <a:buNone/>
            </a:pPr>
            <a:r>
              <a:rPr lang="id-ID" b="1" i="1" dirty="0" smtClean="0"/>
              <a:t>3. Pengemasan</a:t>
            </a:r>
            <a:endParaRPr lang="id-ID" b="1" i="1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d-ID" b="1" dirty="0"/>
              <a:t>Kopi Instan</a:t>
            </a:r>
            <a:endParaRPr lang="id-ID" dirty="0"/>
          </a:p>
          <a:p>
            <a:pPr lvl="0"/>
            <a:r>
              <a:rPr lang="en-US" dirty="0"/>
              <a:t>Kopi </a:t>
            </a:r>
            <a:r>
              <a:rPr lang="en-US" dirty="0" err="1"/>
              <a:t>instan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kopi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air (soluble)</a:t>
            </a:r>
            <a:br>
              <a:rPr lang="en-US" dirty="0"/>
            </a:b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. </a:t>
            </a:r>
            <a:endParaRPr lang="id-ID" dirty="0"/>
          </a:p>
          <a:p>
            <a:r>
              <a:rPr lang="en-US" dirty="0" err="1"/>
              <a:t>Pengolahan</a:t>
            </a:r>
            <a:r>
              <a:rPr lang="en-US" dirty="0"/>
              <a:t> kopi </a:t>
            </a:r>
            <a:r>
              <a:rPr lang="en-US" dirty="0" err="1"/>
              <a:t>instan</a:t>
            </a:r>
            <a:r>
              <a:rPr lang="en-US" dirty="0"/>
              <a:t> yang </a:t>
            </a:r>
            <a:r>
              <a:rPr lang="en-US" dirty="0" err="1"/>
              <a:t>essensial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ekstrak</a:t>
            </a:r>
            <a:r>
              <a:rPr lang="en-US" dirty="0"/>
              <a:t> kopi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: </a:t>
            </a:r>
            <a:r>
              <a:rPr lang="en-US" dirty="0" err="1"/>
              <a:t>penyangraian</a:t>
            </a:r>
            <a:r>
              <a:rPr lang="en-US" dirty="0"/>
              <a:t> (roasting), </a:t>
            </a:r>
            <a:r>
              <a:rPr lang="en-US" dirty="0" err="1"/>
              <a:t>penggilingan</a:t>
            </a:r>
            <a:r>
              <a:rPr lang="en-US" dirty="0"/>
              <a:t> (grinding), </a:t>
            </a:r>
            <a:r>
              <a:rPr lang="en-US" dirty="0" err="1"/>
              <a:t>Ekstraksi</a:t>
            </a:r>
            <a:r>
              <a:rPr lang="en-US" dirty="0"/>
              <a:t>, Drying (Spray Drying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Freze</a:t>
            </a:r>
            <a:r>
              <a:rPr lang="en-US" dirty="0"/>
              <a:t> Drying)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pengemasan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KOMODITAS TEH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id-ID" b="1" dirty="0" smtClean="0"/>
              <a:t>Spesies Teh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D</a:t>
            </a:r>
            <a:r>
              <a:rPr lang="en-US" dirty="0" err="1"/>
              <a:t>ua</a:t>
            </a:r>
            <a:r>
              <a:rPr lang="en-US" dirty="0"/>
              <a:t> </a:t>
            </a:r>
            <a:r>
              <a:rPr lang="en-US" dirty="0" err="1"/>
              <a:t>varietas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id-ID" dirty="0"/>
              <a:t> adalah </a:t>
            </a:r>
            <a:r>
              <a:rPr lang="en-US" i="1" dirty="0"/>
              <a:t>Camellia </a:t>
            </a:r>
            <a:r>
              <a:rPr lang="en-US" i="1" dirty="0" err="1"/>
              <a:t>sinensis</a:t>
            </a:r>
            <a:r>
              <a:rPr lang="id-ID" dirty="0"/>
              <a:t> dan </a:t>
            </a:r>
            <a:r>
              <a:rPr lang="en-US" i="1" dirty="0"/>
              <a:t>Camellia </a:t>
            </a:r>
            <a:r>
              <a:rPr lang="en-US" i="1" dirty="0" err="1"/>
              <a:t>assamica</a:t>
            </a:r>
            <a:r>
              <a:rPr lang="id-ID" dirty="0"/>
              <a:t>. Perbedaan di antara kedua varietas tersebut adalah sebagai berikut:</a:t>
            </a:r>
          </a:p>
          <a:p>
            <a:pPr>
              <a:buNone/>
            </a:pPr>
            <a:r>
              <a:rPr lang="id-ID" i="1" dirty="0"/>
              <a:t>a. </a:t>
            </a:r>
            <a:r>
              <a:rPr lang="en-US" i="1" dirty="0"/>
              <a:t>Camellia </a:t>
            </a:r>
            <a:r>
              <a:rPr lang="en-US" i="1" dirty="0" err="1"/>
              <a:t>sinensis</a:t>
            </a:r>
            <a:r>
              <a:rPr lang="en-US" i="1" dirty="0"/>
              <a:t> </a:t>
            </a:r>
            <a:endParaRPr lang="id-ID" dirty="0"/>
          </a:p>
          <a:p>
            <a:pPr>
              <a:buNone/>
            </a:pPr>
            <a:r>
              <a:rPr lang="id-ID" dirty="0"/>
              <a:t>- varietas teh berdaun kecil</a:t>
            </a:r>
          </a:p>
          <a:p>
            <a:pPr>
              <a:buNone/>
            </a:pPr>
            <a:r>
              <a:rPr lang="id-ID" dirty="0"/>
              <a:t>-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pegunungan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berhawa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. </a:t>
            </a:r>
            <a:endParaRPr lang="id-ID" dirty="0"/>
          </a:p>
          <a:p>
            <a:pPr>
              <a:buNone/>
            </a:pPr>
            <a:r>
              <a:rPr lang="id-ID" i="1" dirty="0"/>
              <a:t>b. </a:t>
            </a:r>
            <a:r>
              <a:rPr lang="en-US" i="1" dirty="0"/>
              <a:t>Camellia </a:t>
            </a:r>
            <a:r>
              <a:rPr lang="en-US" i="1" dirty="0" err="1"/>
              <a:t>assamica</a:t>
            </a:r>
            <a:r>
              <a:rPr lang="en-US" i="1" dirty="0"/>
              <a:t> </a:t>
            </a:r>
            <a:endParaRPr lang="id-ID" dirty="0"/>
          </a:p>
          <a:p>
            <a:pPr>
              <a:buNone/>
            </a:pPr>
            <a:r>
              <a:rPr lang="id-ID" i="1" dirty="0" smtClean="0"/>
              <a:t>- </a:t>
            </a:r>
            <a:r>
              <a:rPr lang="id-ID" dirty="0"/>
              <a:t>varietas teh berdaun besar</a:t>
            </a:r>
          </a:p>
          <a:p>
            <a:pPr>
              <a:buNone/>
            </a:pPr>
            <a:r>
              <a:rPr lang="id-ID" dirty="0" smtClean="0"/>
              <a:t>- </a:t>
            </a:r>
            <a:r>
              <a:rPr lang="en-US" dirty="0" err="1"/>
              <a:t>tumbuh</a:t>
            </a:r>
            <a:r>
              <a:rPr lang="en-US" dirty="0"/>
              <a:t> paling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beriklim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en-US" dirty="0"/>
              <a:t> yang </a:t>
            </a:r>
            <a:r>
              <a:rPr lang="en-US" dirty="0" err="1"/>
              <a:t>lembab</a:t>
            </a:r>
            <a:r>
              <a:rPr lang="en-US" dirty="0"/>
              <a:t>. </a:t>
            </a:r>
            <a:endParaRPr lang="id-ID" dirty="0"/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KOMODITAS COKLAT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Kandungan </a:t>
            </a:r>
            <a:r>
              <a:rPr lang="id-ID" dirty="0"/>
              <a:t>Coklat</a:t>
            </a:r>
          </a:p>
          <a:p>
            <a:pPr lvl="0"/>
            <a:r>
              <a:rPr lang="id-ID" dirty="0"/>
              <a:t>Asam Stearat (35%) dan Asam Palmitat (25%).  </a:t>
            </a:r>
          </a:p>
          <a:p>
            <a:pPr lvl="0"/>
            <a:r>
              <a:rPr lang="id-ID" dirty="0" smtClean="0"/>
              <a:t>Asam </a:t>
            </a:r>
            <a:r>
              <a:rPr lang="id-ID" dirty="0"/>
              <a:t>Oleat (35%) dan Asam Linoleat (</a:t>
            </a:r>
            <a:r>
              <a:rPr lang="id-ID" dirty="0" smtClean="0"/>
              <a:t>3%)</a:t>
            </a:r>
          </a:p>
          <a:p>
            <a:pPr lvl="0"/>
            <a:r>
              <a:rPr lang="id-ID" dirty="0" smtClean="0"/>
              <a:t>Theobromin</a:t>
            </a: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Theobromin </a:t>
            </a:r>
            <a:r>
              <a:rPr lang="id-ID" dirty="0"/>
              <a:t>dalam cokelat memberi  kontribusi kafein dalam jumlah sedikit, yang berfungsi untuk menstimulasi system saraf.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d-ID" dirty="0"/>
              <a:t>Polyphenol</a:t>
            </a:r>
            <a:br>
              <a:rPr lang="id-ID" dirty="0"/>
            </a:br>
            <a:r>
              <a:rPr lang="id-ID" dirty="0"/>
              <a:t>Coklat mengandung polyphenol dalam jumlah yang cukup tinggi dan bisa berfungsi sebagai antioksidan. </a:t>
            </a:r>
          </a:p>
          <a:p>
            <a:r>
              <a:rPr lang="id-ID" dirty="0"/>
              <a:t>Phenyletylamine</a:t>
            </a:r>
            <a:br>
              <a:rPr lang="id-ID" dirty="0"/>
            </a:br>
            <a:r>
              <a:rPr lang="id-ID" dirty="0"/>
              <a:t>Phenyletylamine merupakan amphetamine yang dapat mendorong aktivitas saraf sehingga pengkonsumsi coklat dapat lebih berkonsentrasi dan menghilangkan kantuk.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id-ID" dirty="0"/>
              <a:t>Katekin</a:t>
            </a:r>
            <a:br>
              <a:rPr lang="id-ID" dirty="0"/>
            </a:br>
            <a:r>
              <a:rPr lang="id-ID" dirty="0"/>
              <a:t>Merupakan antioksidan kuat yang terkandung dalam coklat. </a:t>
            </a:r>
            <a:r>
              <a:rPr lang="id-ID" dirty="0" smtClean="0"/>
              <a:t>Katekin </a:t>
            </a:r>
            <a:r>
              <a:rPr lang="id-ID" dirty="0"/>
              <a:t>juga dijumpai pada teh meski jumlahnya tidak sebanyak yang terkandung pada coklat. </a:t>
            </a:r>
          </a:p>
          <a:p>
            <a:pPr lvl="0"/>
            <a:r>
              <a:rPr lang="id-ID" dirty="0"/>
              <a:t>Coklat juga mengandung beberapa vitamin yang berguna bagi tubuh seperti vitamin A, vitamin B</a:t>
            </a:r>
            <a:r>
              <a:rPr lang="id-ID" baseline="-25000" dirty="0"/>
              <a:t>1</a:t>
            </a:r>
            <a:r>
              <a:rPr lang="id-ID" dirty="0"/>
              <a:t>, vitamin C, vitamin D, dan vitamin E. Selain itu, coklat juga mengandung zat maupun nutrisi yang penting untuk tubuh seperti zat besi, kalium dan kalsium. Kakao </a:t>
            </a:r>
            <a:r>
              <a:rPr lang="id-ID" dirty="0" smtClean="0"/>
              <a:t>juga merupakan </a:t>
            </a:r>
            <a:r>
              <a:rPr lang="id-ID" dirty="0"/>
              <a:t>sumber magnesium alami tertinggi.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Teknologi Pengolahan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290" name="Picture 4" descr="G:\PBAi\bhn penyegar\Cocoa Chai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27" y="1071546"/>
            <a:ext cx="7952739" cy="554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6000" dirty="0" smtClean="0"/>
              <a:t>Terima kasih</a:t>
            </a:r>
            <a:endParaRPr lang="id-ID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Kandungan Kimia dalam Teh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0110" y="1643050"/>
          <a:ext cx="7172352" cy="4583920"/>
        </p:xfrm>
        <a:graphic>
          <a:graphicData uri="http://schemas.openxmlformats.org/drawingml/2006/table">
            <a:tbl>
              <a:tblPr/>
              <a:tblGrid>
                <a:gridCol w="3586176"/>
                <a:gridCol w="3586176"/>
              </a:tblGrid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Verdana"/>
                          <a:ea typeface="Calibri"/>
                          <a:cs typeface="Miriam"/>
                        </a:rPr>
                        <a:t>Zat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14B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Verdana"/>
                          <a:ea typeface="Calibri"/>
                          <a:cs typeface="Miriam"/>
                        </a:rPr>
                        <a:t>% Bahan kering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14B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Selulosa dan serat kasar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Verdana"/>
                          <a:ea typeface="Calibri"/>
                          <a:cs typeface="Miriam"/>
                        </a:rPr>
                        <a:t>34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Protein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9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17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9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Verdana"/>
                          <a:ea typeface="Calibri"/>
                          <a:cs typeface="Miriam"/>
                        </a:rPr>
                        <a:t>Khlorofil dan pigmen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1,5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Verdana"/>
                          <a:ea typeface="Calibri"/>
                          <a:cs typeface="Miriam"/>
                        </a:rPr>
                        <a:t>Tanin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9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25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9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Verdana"/>
                          <a:ea typeface="Calibri"/>
                          <a:cs typeface="Miriam"/>
                        </a:rPr>
                        <a:t>Pati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0,5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Verdana"/>
                          <a:ea typeface="Calibri"/>
                          <a:cs typeface="Miriam"/>
                        </a:rPr>
                        <a:t>Kafein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9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4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9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Verdana"/>
                          <a:ea typeface="Calibri"/>
                          <a:cs typeface="Miriam"/>
                        </a:rPr>
                        <a:t>Asam amino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8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Verdana"/>
                          <a:ea typeface="Calibri"/>
                          <a:cs typeface="Miriam"/>
                        </a:rPr>
                        <a:t>Gula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9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3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9"/>
                    </a:solidFill>
                  </a:tcPr>
                </a:tc>
              </a:tr>
              <a:tr h="45839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Verdana"/>
                          <a:ea typeface="Calibri"/>
                          <a:cs typeface="Miriam"/>
                        </a:rPr>
                        <a:t>Abu</a:t>
                      </a:r>
                      <a:endParaRPr lang="id-ID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  <a:tc>
                  <a:txBody>
                    <a:bodyPr/>
                    <a:lstStyle/>
                    <a:p>
                      <a:pPr indent="-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Verdana"/>
                          <a:ea typeface="Calibri"/>
                          <a:cs typeface="Miriam"/>
                        </a:rPr>
                        <a:t>5,5</a:t>
                      </a:r>
                      <a:endParaRPr lang="id-ID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 smtClean="0"/>
              <a:t>Teh </a:t>
            </a:r>
            <a:r>
              <a:rPr lang="id-ID" sz="3200" dirty="0"/>
              <a:t>mempunyai kandungan bahan kimia yang spesifik antara lain:</a:t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b="1" dirty="0"/>
              <a:t>1. Polifenol</a:t>
            </a:r>
            <a:endParaRPr lang="id-ID" dirty="0"/>
          </a:p>
          <a:p>
            <a:r>
              <a:rPr lang="id-ID" dirty="0"/>
              <a:t>B</a:t>
            </a:r>
            <a:r>
              <a:rPr lang="en-US" dirty="0" err="1"/>
              <a:t>erupa</a:t>
            </a:r>
            <a:r>
              <a:rPr lang="en-US" dirty="0"/>
              <a:t> </a:t>
            </a:r>
            <a:r>
              <a:rPr lang="en-US" i="1" dirty="0" err="1"/>
              <a:t>katekin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flavanol</a:t>
            </a:r>
            <a:r>
              <a:rPr lang="en-US" dirty="0"/>
              <a:t>.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 err="1"/>
              <a:t>antioksidan</a:t>
            </a:r>
            <a:r>
              <a:rPr lang="id-ID" b="1" dirty="0"/>
              <a:t>:</a:t>
            </a:r>
            <a:endParaRPr lang="id-ID" dirty="0"/>
          </a:p>
          <a:p>
            <a:pPr>
              <a:buNone/>
            </a:pPr>
            <a:r>
              <a:rPr lang="id-ID" dirty="0" smtClean="0"/>
              <a:t>	Jenis </a:t>
            </a:r>
            <a:r>
              <a:rPr lang="id-ID" dirty="0"/>
              <a:t>polifenol pada teh yang telah teridentifikasi dan tingkat kandungan rata-rata adalah:</a:t>
            </a:r>
          </a:p>
          <a:p>
            <a:pPr>
              <a:buNone/>
            </a:pPr>
            <a:r>
              <a:rPr lang="id-ID" dirty="0"/>
              <a:t>1. Katekin, antara : 63 - 210 mg%</a:t>
            </a:r>
          </a:p>
          <a:p>
            <a:pPr>
              <a:buNone/>
            </a:pPr>
            <a:r>
              <a:rPr lang="id-ID" dirty="0"/>
              <a:t>2. Flavanol, antara : 14 - 21 mg%</a:t>
            </a:r>
          </a:p>
          <a:p>
            <a:pPr>
              <a:buNone/>
            </a:pPr>
            <a:r>
              <a:rPr lang="id-ID" dirty="0"/>
              <a:t>3. Tearubigin, antara : 0 - 28 mg%</a:t>
            </a:r>
          </a:p>
          <a:p>
            <a:pPr>
              <a:buNone/>
            </a:pPr>
            <a:r>
              <a:rPr lang="id-ID" dirty="0"/>
              <a:t>4. Polifenol lainnya antara : 266 - 273 mg%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b="1" dirty="0"/>
              <a:t>2. Vitamin E</a:t>
            </a:r>
            <a:endParaRPr lang="id-ID" dirty="0"/>
          </a:p>
          <a:p>
            <a:pPr lvl="0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cangkir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vitamin E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100-200 IU </a:t>
            </a:r>
            <a:endParaRPr lang="id-ID" dirty="0"/>
          </a:p>
          <a:p>
            <a:pPr>
              <a:buNone/>
            </a:pPr>
            <a:r>
              <a:rPr lang="id-ID" b="1" dirty="0" smtClean="0"/>
              <a:t>3</a:t>
            </a:r>
            <a:r>
              <a:rPr lang="id-ID" b="1" dirty="0"/>
              <a:t>. </a:t>
            </a:r>
            <a:r>
              <a:rPr lang="en-US" b="1" dirty="0"/>
              <a:t>Vitamin C</a:t>
            </a:r>
            <a:endParaRPr lang="id-ID" dirty="0"/>
          </a:p>
          <a:p>
            <a:pPr lvl="0"/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endParaRPr lang="id-ID" dirty="0"/>
          </a:p>
          <a:p>
            <a:pPr>
              <a:buNone/>
            </a:pPr>
            <a:r>
              <a:rPr lang="id-ID" b="1" dirty="0"/>
              <a:t>4. </a:t>
            </a:r>
            <a:r>
              <a:rPr lang="en-US" b="1" dirty="0"/>
              <a:t>Vitamin A</a:t>
            </a:r>
            <a:endParaRPr lang="id-ID" dirty="0"/>
          </a:p>
          <a:p>
            <a:r>
              <a:rPr lang="en-US" dirty="0" smtClean="0"/>
              <a:t>Vitamin </a:t>
            </a:r>
            <a:r>
              <a:rPr lang="en-US" dirty="0"/>
              <a:t>A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b="1" dirty="0" err="1"/>
              <a:t>betakaroten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Teknologi Pengolahan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Diagram 3"/>
          <p:cNvPicPr>
            <a:picLocks noChangeArrowheads="1"/>
          </p:cNvPicPr>
          <p:nvPr/>
        </p:nvPicPr>
        <p:blipFill>
          <a:blip r:embed="rId2"/>
          <a:srcRect t="-5913" b="-5301"/>
          <a:stretch>
            <a:fillRect/>
          </a:stretch>
        </p:blipFill>
        <p:spPr bwMode="auto">
          <a:xfrm>
            <a:off x="1262075" y="2214554"/>
            <a:ext cx="673894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/>
              <a:t>Dari aspek pengolahannya jenis teh yang dihasilkan dibedakan menjadi </a:t>
            </a:r>
            <a:r>
              <a:rPr lang="id-ID" sz="3200" dirty="0" smtClean="0"/>
              <a:t>: </a:t>
            </a:r>
            <a:r>
              <a:rPr lang="id-ID" sz="3200" dirty="0"/>
              <a:t/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dirty="0"/>
              <a:t>a. Teh Hitam</a:t>
            </a:r>
          </a:p>
          <a:p>
            <a:pPr>
              <a:buNone/>
            </a:pPr>
            <a:r>
              <a:rPr lang="id-ID" dirty="0"/>
              <a:t>- </a:t>
            </a:r>
            <a:r>
              <a:rPr lang="en-US" dirty="0"/>
              <a:t>D</a:t>
            </a:r>
            <a:r>
              <a:rPr lang="id-ID" dirty="0"/>
              <a:t>irajang sebelum diproses</a:t>
            </a:r>
          </a:p>
          <a:p>
            <a:pPr>
              <a:buNone/>
            </a:pPr>
            <a:r>
              <a:rPr lang="id-ID" dirty="0"/>
              <a:t>- Dijemur di bawah sinar matahari agar terjadi reaksi kimiawi sebelum diproses</a:t>
            </a:r>
          </a:p>
          <a:p>
            <a:pPr>
              <a:buNone/>
            </a:pPr>
            <a:r>
              <a:rPr lang="id-ID" dirty="0"/>
              <a:t>- Proses tersebut menghasilkan cita rasa dan warna yang khas dari teh hitam </a:t>
            </a:r>
          </a:p>
          <a:p>
            <a:pPr>
              <a:buNone/>
            </a:pPr>
            <a:r>
              <a:rPr lang="id-ID" dirty="0"/>
              <a:t>b. Teh Oolong</a:t>
            </a:r>
          </a:p>
          <a:p>
            <a:pPr>
              <a:buFontTx/>
              <a:buChar char="-"/>
            </a:pPr>
            <a:r>
              <a:rPr lang="en-US" dirty="0" smtClean="0"/>
              <a:t>D</a:t>
            </a:r>
            <a:r>
              <a:rPr lang="id-ID" dirty="0"/>
              <a:t>ipetik kemudian dilakukan pemeraman agar terjadi oksidasi parsial (30</a:t>
            </a:r>
            <a:r>
              <a:rPr lang="id-ID" baseline="30000" dirty="0"/>
              <a:t>o</a:t>
            </a:r>
            <a:r>
              <a:rPr lang="id-ID" dirty="0"/>
              <a:t>C, 3 </a:t>
            </a:r>
            <a:r>
              <a:rPr lang="id-ID" dirty="0" smtClean="0"/>
              <a:t>jam)</a:t>
            </a:r>
          </a:p>
          <a:p>
            <a:pPr>
              <a:buFontTx/>
              <a:buChar char="-"/>
            </a:pPr>
            <a:r>
              <a:rPr lang="id-ID" dirty="0" smtClean="0"/>
              <a:t>Pemasakan </a:t>
            </a:r>
            <a:r>
              <a:rPr lang="id-ID" dirty="0"/>
              <a:t>dengan suhu tinggi selama 10 menit, diaduk secara </a:t>
            </a:r>
            <a:r>
              <a:rPr lang="id-ID" dirty="0" smtClean="0"/>
              <a:t>hati-hati.</a:t>
            </a:r>
          </a:p>
          <a:p>
            <a:pPr>
              <a:buFontTx/>
              <a:buChar char="-"/>
            </a:pPr>
            <a:r>
              <a:rPr lang="id-ID" dirty="0" smtClean="0"/>
              <a:t>Daun </a:t>
            </a:r>
            <a:r>
              <a:rPr lang="id-ID" dirty="0"/>
              <a:t>dibuat tidak pecah.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c. Teh </a:t>
            </a:r>
            <a:r>
              <a:rPr lang="id-ID" dirty="0" smtClean="0"/>
              <a:t>Hijau</a:t>
            </a:r>
          </a:p>
          <a:p>
            <a:r>
              <a:rPr lang="id-ID" dirty="0" smtClean="0"/>
              <a:t>Cara </a:t>
            </a:r>
            <a:r>
              <a:rPr lang="id-ID" dirty="0"/>
              <a:t>yang digunakan lebih sederhana </a:t>
            </a:r>
            <a:endParaRPr lang="id-ID" dirty="0" smtClean="0"/>
          </a:p>
          <a:p>
            <a:r>
              <a:rPr lang="id-ID" dirty="0" smtClean="0"/>
              <a:t>Tidak </a:t>
            </a:r>
            <a:r>
              <a:rPr lang="id-ID" dirty="0"/>
              <a:t>menggunakan f</a:t>
            </a:r>
            <a:r>
              <a:rPr lang="en-US" dirty="0" err="1"/>
              <a:t>ermentasi</a:t>
            </a:r>
            <a:r>
              <a:rPr lang="id-ID" dirty="0"/>
              <a:t> -&gt; </a:t>
            </a:r>
            <a:r>
              <a:rPr lang="id-ID" dirty="0" smtClean="0"/>
              <a:t>mekanis</a:t>
            </a:r>
          </a:p>
          <a:p>
            <a:r>
              <a:rPr lang="id-ID" dirty="0" smtClean="0"/>
              <a:t>Pelayuan </a:t>
            </a:r>
            <a:r>
              <a:rPr lang="id-ID" dirty="0"/>
              <a:t>-&gt; menggilas mekanis -&gt; pengeringan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1149</Words>
  <Application>Microsoft Office PowerPoint</Application>
  <PresentationFormat>On-screen Show (4:3)</PresentationFormat>
  <Paragraphs>160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Definisi</vt:lpstr>
      <vt:lpstr>KOMODITAS TEH</vt:lpstr>
      <vt:lpstr>Kandungan Kimia dalam Teh</vt:lpstr>
      <vt:lpstr>Teh mempunyai kandungan bahan kimia yang spesifik antara lain: </vt:lpstr>
      <vt:lpstr>PowerPoint Presentation</vt:lpstr>
      <vt:lpstr>Teknologi Pengolahan</vt:lpstr>
      <vt:lpstr>Dari aspek pengolahannya jenis teh yang dihasilkan dibedakan menjadi :  </vt:lpstr>
      <vt:lpstr>PowerPoint Presentation</vt:lpstr>
      <vt:lpstr>PowerPoint Presentation</vt:lpstr>
      <vt:lpstr>PowerPoint Presentation</vt:lpstr>
      <vt:lpstr>Pohon Industri teh </vt:lpstr>
      <vt:lpstr>Produk teh yang lain</vt:lpstr>
      <vt:lpstr>PowerPoint Presentation</vt:lpstr>
      <vt:lpstr>KOMODITAS KOPI</vt:lpstr>
      <vt:lpstr>PowerPoint Presentation</vt:lpstr>
      <vt:lpstr>Komposisi Kimia</vt:lpstr>
      <vt:lpstr>PowerPoint Presentation</vt:lpstr>
      <vt:lpstr>PowerPoint Presentation</vt:lpstr>
      <vt:lpstr>Potensi Kopi di Indonesia</vt:lpstr>
      <vt:lpstr>PowerPoint Presentation</vt:lpstr>
      <vt:lpstr>PowerPoint Presentation</vt:lpstr>
      <vt:lpstr>Teknologi Pengolahan</vt:lpstr>
      <vt:lpstr>PowerPoint Presentation</vt:lpstr>
      <vt:lpstr>PowerPoint Presentation</vt:lpstr>
      <vt:lpstr>Pohon Industri Kopi</vt:lpstr>
      <vt:lpstr>Kopi Bubuk</vt:lpstr>
      <vt:lpstr>PowerPoint Presentation</vt:lpstr>
      <vt:lpstr>PowerPoint Presentation</vt:lpstr>
      <vt:lpstr>KOMODITAS COKLAT</vt:lpstr>
      <vt:lpstr>PowerPoint Presentation</vt:lpstr>
      <vt:lpstr>PowerPoint Presentation</vt:lpstr>
      <vt:lpstr>Teknologi Pengolahan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Penyegar</dc:title>
  <dc:creator>ARIE</dc:creator>
  <cp:lastModifiedBy>personal</cp:lastModifiedBy>
  <cp:revision>9</cp:revision>
  <dcterms:created xsi:type="dcterms:W3CDTF">2012-10-12T06:04:47Z</dcterms:created>
  <dcterms:modified xsi:type="dcterms:W3CDTF">2017-12-04T08:02:01Z</dcterms:modified>
</cp:coreProperties>
</file>