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5" r:id="rId5"/>
    <p:sldId id="266" r:id="rId6"/>
    <p:sldId id="267" r:id="rId7"/>
    <p:sldId id="268" r:id="rId8"/>
    <p:sldId id="260" r:id="rId9"/>
    <p:sldId id="271" r:id="rId10"/>
    <p:sldId id="261" r:id="rId11"/>
    <p:sldId id="269" r:id="rId12"/>
    <p:sldId id="270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368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940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31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493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384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72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03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437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92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407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699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7E6A2-735A-4E5E-B3D0-2FE7CC271B24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0FCB-6C50-4E97-ADC9-93D241FBA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88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Daging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892722" y="1401169"/>
            <a:ext cx="5791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sz="3200" b="1" dirty="0" smtClean="0">
                <a:solidFill>
                  <a:schemeClr val="bg1"/>
                </a:solidFill>
              </a:rPr>
              <a:t>DAGING</a:t>
            </a:r>
            <a:endParaRPr lang="id-ID" sz="3200" b="1" dirty="0">
              <a:solidFill>
                <a:schemeClr val="bg1"/>
              </a:solidFill>
            </a:endParaRPr>
          </a:p>
          <a:p>
            <a:pPr algn="ctr" eaLnBrk="1" hangingPunct="1"/>
            <a:endParaRPr lang="id-ID" sz="32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32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id-ID" b="1" dirty="0" smtClean="0">
                <a:solidFill>
                  <a:schemeClr val="bg1"/>
                </a:solidFill>
              </a:rPr>
              <a:t>5</a:t>
            </a:r>
            <a:endParaRPr lang="id-ID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b="1" dirty="0">
                <a:solidFill>
                  <a:schemeClr val="bg1"/>
                </a:solidFill>
              </a:rPr>
              <a:t>PRITA DHYANI, M.Si; YUGES SAPUTRI, M.Sc, DUDUNG ANGKASA, M.Nutrition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b="1" dirty="0">
                <a:solidFill>
                  <a:schemeClr val="bg1"/>
                </a:solidFill>
              </a:rPr>
              <a:t>PROGRAM STUDI ILMU GIZI, </a:t>
            </a:r>
            <a:r>
              <a:rPr lang="id-ID" b="1" dirty="0" smtClean="0">
                <a:solidFill>
                  <a:schemeClr val="bg1"/>
                </a:solidFill>
              </a:rPr>
              <a:t>                                 FAKULTAS </a:t>
            </a:r>
            <a:r>
              <a:rPr lang="id-ID" b="1" dirty="0">
                <a:solidFill>
                  <a:schemeClr val="bg1"/>
                </a:solidFill>
              </a:rPr>
              <a:t>ILMU-ILMU KESEHATAN</a:t>
            </a:r>
          </a:p>
        </p:txBody>
      </p:sp>
    </p:spTree>
    <p:extLst>
      <p:ext uri="{BB962C8B-B14F-4D97-AF65-F5344CB8AC3E}">
        <p14:creationId xmlns:p14="http://schemas.microsoft.com/office/powerpoint/2010/main" val="342967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2667000" y="609601"/>
          <a:ext cx="1187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3" imgW="1187640" imgH="1114200" progId="MS_ClipArt_Gallery.2">
                  <p:embed/>
                </p:oleObj>
              </mc:Choice>
              <mc:Fallback>
                <p:oleObj name="Clip" r:id="rId3" imgW="1187640" imgH="1114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1"/>
                        <a:ext cx="11874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4343400" y="533400"/>
            <a:ext cx="5867400" cy="1066800"/>
          </a:xfrm>
          <a:prstGeom prst="downArrowCallout">
            <a:avLst>
              <a:gd name="adj1" fmla="val 137500"/>
              <a:gd name="adj2" fmla="val 137500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FB0FF5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CIRI-CIRI DAGING BERMUTU BAGUS</a:t>
            </a:r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819400" y="2057400"/>
            <a:ext cx="7315200" cy="4343400"/>
          </a:xfrm>
          <a:prstGeom prst="rect">
            <a:avLst/>
          </a:prstGeom>
          <a:gradFill rotWithShape="0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 b="1"/>
              <a:t>WARNA              : merah muda</a:t>
            </a:r>
          </a:p>
          <a:p>
            <a:pPr>
              <a:buFontTx/>
              <a:buAutoNum type="arabicPeriod"/>
            </a:pPr>
            <a:r>
              <a:rPr lang="en-US" sz="2800" b="1"/>
              <a:t>TEKSTUR          : elastis</a:t>
            </a:r>
          </a:p>
          <a:p>
            <a:pPr>
              <a:buFontTx/>
              <a:buAutoNum type="arabicPeriod"/>
            </a:pPr>
            <a:r>
              <a:rPr lang="en-US" sz="2800" b="1"/>
              <a:t>BAU                     : segar dan tidak berbau </a:t>
            </a:r>
          </a:p>
          <a:p>
            <a:r>
              <a:rPr lang="en-US" sz="2800" b="1"/>
              <a:t>                                     busuk</a:t>
            </a:r>
          </a:p>
          <a:p>
            <a:r>
              <a:rPr lang="en-US" sz="2800" b="1"/>
              <a:t>4.  LENDIR              : tidak ada</a:t>
            </a:r>
          </a:p>
          <a:p>
            <a:r>
              <a:rPr lang="en-US" sz="2800" b="1"/>
              <a:t>5.  PENAMPAKAN: tidak kering dan banyak </a:t>
            </a:r>
          </a:p>
          <a:p>
            <a:r>
              <a:rPr lang="en-US" sz="2800" b="1"/>
              <a:t>                                    cairan</a:t>
            </a:r>
          </a:p>
          <a:p>
            <a:r>
              <a:rPr lang="en-US" sz="2800" b="1"/>
              <a:t>6.  LEMAK              : tidak terlalu banyak </a:t>
            </a:r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1016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SNI 3932:2008 Mutu Fisik: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9689"/>
            <a:ext cx="10339311" cy="432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1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27905"/>
            <a:ext cx="10644961" cy="48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3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2667000" y="609601"/>
          <a:ext cx="1187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lip" r:id="rId3" imgW="1187640" imgH="1114200" progId="MS_ClipArt_Gallery.2">
                  <p:embed/>
                </p:oleObj>
              </mc:Choice>
              <mc:Fallback>
                <p:oleObj name="Clip" r:id="rId3" imgW="1187640" imgH="1114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1"/>
                        <a:ext cx="11874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3962400" y="457200"/>
            <a:ext cx="6248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/>
              <a:t>5 TAHAP MEMPEROLEH KARKAS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2743200" y="1752601"/>
            <a:ext cx="7315200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 b="1"/>
              <a:t>INSPEKSI ANTEMORTEM</a:t>
            </a:r>
          </a:p>
          <a:p>
            <a:pPr>
              <a:buFontTx/>
              <a:buAutoNum type="arabicPeriod"/>
            </a:pPr>
            <a:endParaRPr lang="en-US" sz="2800" b="1"/>
          </a:p>
          <a:p>
            <a:pPr>
              <a:buFontTx/>
              <a:buAutoNum type="arabicPeriod"/>
            </a:pPr>
            <a:r>
              <a:rPr lang="en-US" sz="2800" b="1"/>
              <a:t>PENYEMBELIHAN</a:t>
            </a:r>
          </a:p>
          <a:p>
            <a:pPr>
              <a:buFontTx/>
              <a:buAutoNum type="arabicPeriod"/>
            </a:pPr>
            <a:endParaRPr lang="en-US" sz="2800" b="1"/>
          </a:p>
          <a:p>
            <a:pPr>
              <a:buFontTx/>
              <a:buAutoNum type="arabicPeriod"/>
            </a:pPr>
            <a:r>
              <a:rPr lang="en-US" sz="2800" b="1"/>
              <a:t>PENUNTASAN DARAH</a:t>
            </a:r>
          </a:p>
          <a:p>
            <a:pPr>
              <a:buFontTx/>
              <a:buAutoNum type="arabicPeriod"/>
            </a:pPr>
            <a:endParaRPr lang="en-US" sz="2800" b="1"/>
          </a:p>
          <a:p>
            <a:pPr>
              <a:buFontTx/>
              <a:buAutoNum type="arabicPeriod"/>
            </a:pPr>
            <a:r>
              <a:rPr lang="en-US" sz="2800" b="1"/>
              <a:t>DRESSING</a:t>
            </a:r>
          </a:p>
          <a:p>
            <a:pPr>
              <a:buFontTx/>
              <a:buAutoNum type="arabicPeriod"/>
            </a:pPr>
            <a:endParaRPr lang="en-US" sz="2800" b="1"/>
          </a:p>
          <a:p>
            <a:pPr>
              <a:buFontTx/>
              <a:buAutoNum type="arabicPeriod"/>
            </a:pPr>
            <a:r>
              <a:rPr lang="en-US" sz="2800" b="1"/>
              <a:t>PEMERIKSAAAN PASCA MORTEM</a:t>
            </a:r>
          </a:p>
          <a:p>
            <a:r>
              <a:rPr lang="en-US" b="1"/>
              <a:t>	</a:t>
            </a:r>
          </a:p>
          <a:p>
            <a:endParaRPr lang="en-US" b="1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410200" y="4335463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2667000" y="609601"/>
          <a:ext cx="1187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lip" r:id="rId3" imgW="1187640" imgH="1114200" progId="MS_ClipArt_Gallery.2">
                  <p:embed/>
                </p:oleObj>
              </mc:Choice>
              <mc:Fallback>
                <p:oleObj name="Clip" r:id="rId3" imgW="1187640" imgH="1114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1"/>
                        <a:ext cx="11874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7" name="Oval 3"/>
          <p:cNvSpPr>
            <a:spLocks noChangeArrowheads="1"/>
          </p:cNvSpPr>
          <p:nvPr/>
        </p:nvSpPr>
        <p:spPr bwMode="auto">
          <a:xfrm>
            <a:off x="3962400" y="457200"/>
            <a:ext cx="6248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MIOGLOBIN</a:t>
            </a:r>
            <a:endParaRPr lang="en-US" b="1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743200" y="1752601"/>
            <a:ext cx="73152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n-US" sz="2800" b="1"/>
              <a:t>Pigmen yg menentukan warna daging segar</a:t>
            </a:r>
          </a:p>
          <a:p>
            <a:pPr>
              <a:buFontTx/>
              <a:buChar char="-"/>
            </a:pPr>
            <a:r>
              <a:rPr lang="en-US" sz="2800" b="1"/>
              <a:t>Larut dalam air dan garam encer</a:t>
            </a:r>
          </a:p>
          <a:p>
            <a:pPr>
              <a:buFontTx/>
              <a:buChar char="-"/>
            </a:pPr>
            <a:r>
              <a:rPr lang="en-US" sz="2800" b="1"/>
              <a:t>Merupakan bagian dari protein sarkoplasma</a:t>
            </a:r>
          </a:p>
          <a:p>
            <a:pPr>
              <a:buFontTx/>
              <a:buChar char="-"/>
            </a:pPr>
            <a:r>
              <a:rPr lang="en-US" sz="2800" b="1"/>
              <a:t>Terdiri dari protein globin dan heme</a:t>
            </a:r>
          </a:p>
          <a:p>
            <a:pPr>
              <a:buFontTx/>
              <a:buChar char="-"/>
            </a:pPr>
            <a:r>
              <a:rPr lang="en-US" sz="2800" b="1"/>
              <a:t>Protein Globin: satu molekul polipeptida yg terdiri dari 150 buah asam amino</a:t>
            </a:r>
          </a:p>
          <a:p>
            <a:pPr>
              <a:buFontTx/>
              <a:buChar char="-"/>
            </a:pPr>
            <a:r>
              <a:rPr lang="en-US" sz="2800" b="1"/>
              <a:t>Heme disebut feroprotoforfirin, yakni porfirin yang mengandung satu atom Fe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5410200" y="4335463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1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2667000" y="609601"/>
          <a:ext cx="1187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lip" r:id="rId3" imgW="1187640" imgH="1114200" progId="MS_ClipArt_Gallery.2">
                  <p:embed/>
                </p:oleObj>
              </mc:Choice>
              <mc:Fallback>
                <p:oleObj name="Clip" r:id="rId3" imgW="1187640" imgH="1114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1"/>
                        <a:ext cx="11874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5" name="Oval 3"/>
          <p:cNvSpPr>
            <a:spLocks noChangeArrowheads="1"/>
          </p:cNvSpPr>
          <p:nvPr/>
        </p:nvSpPr>
        <p:spPr bwMode="auto">
          <a:xfrm>
            <a:off x="3962400" y="457200"/>
            <a:ext cx="6248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PERUBAHAN PIGMEN</a:t>
            </a:r>
            <a:endParaRPr lang="en-US" b="1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743200" y="1752600"/>
            <a:ext cx="73152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MIOGLOBIN                             OKSIMIOGLOBIN </a:t>
            </a:r>
          </a:p>
          <a:p>
            <a:r>
              <a:rPr lang="en-US" b="1"/>
              <a:t>(merah ungu)                                   (merah cerah)</a:t>
            </a:r>
          </a:p>
          <a:p>
            <a:endParaRPr lang="en-US" b="1"/>
          </a:p>
          <a:p>
            <a:endParaRPr lang="en-US" b="1"/>
          </a:p>
          <a:p>
            <a:r>
              <a:rPr lang="en-US" b="1"/>
              <a:t>                            METMIOGLOBIN</a:t>
            </a:r>
          </a:p>
          <a:p>
            <a:r>
              <a:rPr lang="en-US" b="1"/>
              <a:t>                                      (coklat)</a:t>
            </a:r>
          </a:p>
          <a:p>
            <a:endParaRPr lang="en-US" b="1"/>
          </a:p>
          <a:p>
            <a:r>
              <a:rPr lang="en-US" b="1"/>
              <a:t>SULFIOGLOBIN                      KOLMOGLOBIN</a:t>
            </a:r>
          </a:p>
          <a:p>
            <a:r>
              <a:rPr lang="en-US" b="1"/>
              <a:t>     (hijau)                                                (hijau)</a:t>
            </a:r>
          </a:p>
          <a:p>
            <a:endParaRPr lang="en-US" b="1"/>
          </a:p>
          <a:p>
            <a:r>
              <a:rPr lang="en-US" b="1"/>
              <a:t>                  Porfirin teroksidasi dan bebas</a:t>
            </a:r>
            <a:r>
              <a:rPr lang="en-US" sz="2800" b="1"/>
              <a:t> </a:t>
            </a:r>
          </a:p>
          <a:p>
            <a:r>
              <a:rPr lang="en-US" sz="2800" b="1"/>
              <a:t>              </a:t>
            </a:r>
            <a:r>
              <a:rPr lang="en-US" b="1"/>
              <a:t>(coklat, kuning, tidak berwarna)</a:t>
            </a:r>
            <a:r>
              <a:rPr lang="en-US" sz="2800" b="1"/>
              <a:t>         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410200" y="4335463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5029200" y="1981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 flipH="1">
            <a:off x="5029200" y="2133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 flipH="1">
            <a:off x="6629400" y="23622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6477000" y="2286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41148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 flipH="1" flipV="1">
            <a:off x="4419600" y="2590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3657600" y="2590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 flipH="1">
            <a:off x="4648200" y="3657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7010400" y="3581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>
            <a:off x="4495800" y="4724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1568" name="Line 16"/>
          <p:cNvSpPr>
            <a:spLocks noChangeShapeType="1"/>
          </p:cNvSpPr>
          <p:nvPr/>
        </p:nvSpPr>
        <p:spPr bwMode="auto">
          <a:xfrm flipH="1">
            <a:off x="7010400" y="47244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90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Urat</a:t>
            </a:r>
            <a:r>
              <a:rPr lang="en-US" b="1" dirty="0" smtClean="0"/>
              <a:t> </a:t>
            </a:r>
            <a:r>
              <a:rPr lang="en-US" b="1" dirty="0" err="1"/>
              <a:t>daging</a:t>
            </a:r>
            <a:r>
              <a:rPr lang="en-US" b="1" dirty="0"/>
              <a:t> (</a:t>
            </a:r>
            <a:r>
              <a:rPr lang="en-US" b="1" dirty="0" err="1"/>
              <a:t>otot</a:t>
            </a:r>
            <a:r>
              <a:rPr lang="en-US" b="1" dirty="0"/>
              <a:t>) yang </a:t>
            </a:r>
            <a:r>
              <a:rPr lang="en-US" b="1" dirty="0" err="1"/>
              <a:t>melekat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</a:p>
          <a:p>
            <a:r>
              <a:rPr lang="en-US" b="1" dirty="0" err="1"/>
              <a:t>kerangka</a:t>
            </a:r>
            <a:r>
              <a:rPr lang="en-US" b="1" dirty="0"/>
              <a:t> </a:t>
            </a:r>
            <a:r>
              <a:rPr lang="en-US" b="1" dirty="0" err="1"/>
              <a:t>kecuali</a:t>
            </a:r>
            <a:r>
              <a:rPr lang="en-US" b="1" dirty="0"/>
              <a:t> </a:t>
            </a:r>
            <a:r>
              <a:rPr lang="en-US" b="1" dirty="0" err="1"/>
              <a:t>urat</a:t>
            </a:r>
            <a:r>
              <a:rPr lang="en-US" b="1" dirty="0"/>
              <a:t> </a:t>
            </a:r>
            <a:r>
              <a:rPr lang="en-US" b="1" dirty="0" err="1"/>
              <a:t>daging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bibir</a:t>
            </a:r>
            <a:r>
              <a:rPr lang="en-US" b="1" dirty="0"/>
              <a:t>, </a:t>
            </a:r>
          </a:p>
          <a:p>
            <a:r>
              <a:rPr lang="en-US" b="1" dirty="0" err="1"/>
              <a:t>hidung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telinga</a:t>
            </a:r>
            <a:r>
              <a:rPr lang="en-US" b="1" dirty="0"/>
              <a:t> yang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hewan</a:t>
            </a:r>
            <a:endParaRPr lang="en-US" b="1" dirty="0"/>
          </a:p>
          <a:p>
            <a:r>
              <a:rPr lang="en-US" b="1" dirty="0"/>
              <a:t>yang </a:t>
            </a:r>
            <a:r>
              <a:rPr lang="en-US" b="1" dirty="0" err="1"/>
              <a:t>sehat</a:t>
            </a:r>
            <a:r>
              <a:rPr lang="en-US" b="1" dirty="0"/>
              <a:t> </a:t>
            </a:r>
            <a:r>
              <a:rPr lang="en-US" b="1" dirty="0" err="1"/>
              <a:t>sewaktu</a:t>
            </a:r>
            <a:r>
              <a:rPr lang="en-US" b="1" dirty="0"/>
              <a:t> </a:t>
            </a:r>
            <a:r>
              <a:rPr lang="en-US" b="1" dirty="0" err="1"/>
              <a:t>disembelih</a:t>
            </a:r>
            <a:r>
              <a:rPr lang="en-US" b="1" dirty="0"/>
              <a:t>.</a:t>
            </a:r>
            <a:endParaRPr lang="en-US" b="1" dirty="0" smtClean="0"/>
          </a:p>
          <a:p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 err="1"/>
              <a:t>Menurut</a:t>
            </a:r>
            <a:r>
              <a:rPr lang="en-US" b="1" dirty="0"/>
              <a:t> FAO:</a:t>
            </a:r>
          </a:p>
          <a:p>
            <a:endParaRPr lang="en-US" b="1" dirty="0"/>
          </a:p>
          <a:p>
            <a:r>
              <a:rPr lang="en-US" b="1" dirty="0"/>
              <a:t>Idem + </a:t>
            </a:r>
            <a:r>
              <a:rPr lang="en-US" b="1" dirty="0" err="1"/>
              <a:t>cukup</a:t>
            </a:r>
            <a:r>
              <a:rPr lang="en-US" b="1" dirty="0"/>
              <a:t> </a:t>
            </a:r>
            <a:r>
              <a:rPr lang="en-US" b="1" dirty="0" err="1"/>
              <a:t>umur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dipotong</a:t>
            </a:r>
            <a:endParaRPr lang="en-US" b="1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35" y="2098548"/>
            <a:ext cx="3898809" cy="36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667000" y="609601"/>
          <a:ext cx="1187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1187640" imgH="1114200" progId="MS_ClipArt_Gallery.2">
                  <p:embed/>
                </p:oleObj>
              </mc:Choice>
              <mc:Fallback>
                <p:oleObj name="Clip" r:id="rId3" imgW="1187640" imgH="1114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1"/>
                        <a:ext cx="11874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Oval 3"/>
          <p:cNvSpPr>
            <a:spLocks noChangeArrowheads="1"/>
          </p:cNvSpPr>
          <p:nvPr/>
        </p:nvSpPr>
        <p:spPr bwMode="auto">
          <a:xfrm>
            <a:off x="4191000" y="533400"/>
            <a:ext cx="5791200" cy="990600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SUSUNAN DAGING</a:t>
            </a:r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590800" y="1752600"/>
            <a:ext cx="7543800" cy="4648200"/>
          </a:xfrm>
          <a:prstGeom prst="rect">
            <a:avLst/>
          </a:prstGeom>
          <a:gradFill rotWithShape="0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/>
              <a:t>1. Jaringan otot</a:t>
            </a:r>
          </a:p>
          <a:p>
            <a:r>
              <a:rPr lang="en-US" sz="2800" b="1"/>
              <a:t>2. Jaringan Lemak:</a:t>
            </a:r>
          </a:p>
          <a:p>
            <a:r>
              <a:rPr lang="en-US" sz="2800" b="1"/>
              <a:t>    a. Sub kutan (adiposa/gajih)</a:t>
            </a:r>
          </a:p>
          <a:p>
            <a:r>
              <a:rPr lang="en-US" sz="2800" b="1"/>
              <a:t>    b. intermuskular</a:t>
            </a:r>
          </a:p>
          <a:p>
            <a:r>
              <a:rPr lang="en-US" sz="2800" b="1"/>
              <a:t>    c. Intramuskular</a:t>
            </a:r>
          </a:p>
          <a:p>
            <a:r>
              <a:rPr lang="en-US" sz="2800" b="1"/>
              <a:t>    d. intaselluler</a:t>
            </a:r>
          </a:p>
          <a:p>
            <a:r>
              <a:rPr lang="en-US" sz="2800" b="1"/>
              <a:t>3. Jaringan ikat</a:t>
            </a:r>
          </a:p>
          <a:p>
            <a:r>
              <a:rPr lang="en-US" sz="2800" b="1"/>
              <a:t>    a. epimisium              tersusun dari serabut</a:t>
            </a:r>
          </a:p>
          <a:p>
            <a:r>
              <a:rPr lang="en-US" sz="2800" b="1"/>
              <a:t>    b. perimisium            kolagen, elastin dan</a:t>
            </a:r>
          </a:p>
          <a:p>
            <a:r>
              <a:rPr lang="en-US" sz="2800" b="1"/>
              <a:t>    c. endomisium           retikulin</a:t>
            </a:r>
          </a:p>
        </p:txBody>
      </p:sp>
    </p:spTree>
    <p:extLst>
      <p:ext uri="{BB962C8B-B14F-4D97-AF65-F5344CB8AC3E}">
        <p14:creationId xmlns:p14="http://schemas.microsoft.com/office/powerpoint/2010/main" val="38623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Menurut SNI 3932:2008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5830"/>
            <a:ext cx="9203575" cy="47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4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3" y="1825626"/>
            <a:ext cx="10042554" cy="40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383982" cy="6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4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6538"/>
            <a:ext cx="10515600" cy="527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0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1026"/>
          <p:cNvGraphicFramePr>
            <a:graphicFrameLocks noChangeAspect="1"/>
          </p:cNvGraphicFramePr>
          <p:nvPr/>
        </p:nvGraphicFramePr>
        <p:xfrm>
          <a:off x="2667000" y="609601"/>
          <a:ext cx="1187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3" imgW="1187640" imgH="1114200" progId="MS_ClipArt_Gallery.2">
                  <p:embed/>
                </p:oleObj>
              </mc:Choice>
              <mc:Fallback>
                <p:oleObj name="Clip" r:id="rId3" imgW="1187640" imgH="1114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1"/>
                        <a:ext cx="11874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7" name="Oval 1027"/>
          <p:cNvSpPr>
            <a:spLocks noChangeArrowheads="1"/>
          </p:cNvSpPr>
          <p:nvPr/>
        </p:nvSpPr>
        <p:spPr bwMode="auto">
          <a:xfrm>
            <a:off x="3962400" y="457200"/>
            <a:ext cx="6248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KOMPOSISI ZAT GIZI</a:t>
            </a:r>
            <a:endParaRPr lang="en-US" b="1"/>
          </a:p>
        </p:txBody>
      </p:sp>
      <p:sp>
        <p:nvSpPr>
          <p:cNvPr id="123908" name="Text Box 1028"/>
          <p:cNvSpPr txBox="1">
            <a:spLocks noChangeArrowheads="1"/>
          </p:cNvSpPr>
          <p:nvPr/>
        </p:nvSpPr>
        <p:spPr bwMode="auto">
          <a:xfrm>
            <a:off x="2743200" y="17526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 </a:t>
            </a:r>
            <a:endParaRPr lang="en-US" b="1"/>
          </a:p>
        </p:txBody>
      </p:sp>
      <p:sp>
        <p:nvSpPr>
          <p:cNvPr id="123915" name="Text Box 1035"/>
          <p:cNvSpPr txBox="1">
            <a:spLocks noChangeArrowheads="1"/>
          </p:cNvSpPr>
          <p:nvPr/>
        </p:nvSpPr>
        <p:spPr bwMode="auto">
          <a:xfrm>
            <a:off x="5410200" y="4335463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  <p:graphicFrame>
        <p:nvGraphicFramePr>
          <p:cNvPr id="123988" name="Group 1108"/>
          <p:cNvGraphicFramePr>
            <a:graphicFrameLocks noGrp="1"/>
          </p:cNvGraphicFramePr>
          <p:nvPr/>
        </p:nvGraphicFramePr>
        <p:xfrm>
          <a:off x="3048000" y="1905001"/>
          <a:ext cx="6629400" cy="4224147"/>
        </p:xfrm>
        <a:graphic>
          <a:graphicData uri="http://schemas.openxmlformats.org/drawingml/2006/table">
            <a:tbl>
              <a:tblPr/>
              <a:tblGrid>
                <a:gridCol w="1143000"/>
                <a:gridCol w="1371600"/>
                <a:gridCol w="990600"/>
                <a:gridCol w="914400"/>
                <a:gridCol w="1066800"/>
                <a:gridCol w="1143000"/>
              </a:tblGrid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Jenis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Prot.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Lemak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Abu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Kolest.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Ayam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Bebek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Telur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Ikan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66-84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1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58" y="694286"/>
            <a:ext cx="10375842" cy="52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9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331</Words>
  <Application>Microsoft Office PowerPoint</Application>
  <PresentationFormat>Custom</PresentationFormat>
  <Paragraphs>117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Clip</vt:lpstr>
      <vt:lpstr>Daging</vt:lpstr>
      <vt:lpstr>Definisi </vt:lpstr>
      <vt:lpstr>PowerPoint Presentation</vt:lpstr>
      <vt:lpstr>Menurut SNI 3932:2008</vt:lpstr>
      <vt:lpstr>Lanjutan </vt:lpstr>
      <vt:lpstr>PowerPoint Presentation</vt:lpstr>
      <vt:lpstr>Lanjutan </vt:lpstr>
      <vt:lpstr>PowerPoint Presentation</vt:lpstr>
      <vt:lpstr>PowerPoint Presentation</vt:lpstr>
      <vt:lpstr>PowerPoint Presentation</vt:lpstr>
      <vt:lpstr>SNI 3932:2008 Mutu Fisik: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Daging</dc:title>
  <dc:creator>Erry</dc:creator>
  <cp:lastModifiedBy>personal</cp:lastModifiedBy>
  <cp:revision>5</cp:revision>
  <dcterms:created xsi:type="dcterms:W3CDTF">2013-11-06T09:17:15Z</dcterms:created>
  <dcterms:modified xsi:type="dcterms:W3CDTF">2017-10-23T15:50:49Z</dcterms:modified>
</cp:coreProperties>
</file>