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9" r:id="rId23"/>
    <p:sldId id="280" r:id="rId24"/>
    <p:sldId id="281" r:id="rId25"/>
    <p:sldId id="282" r:id="rId26"/>
    <p:sldId id="283" r:id="rId27"/>
    <p:sldId id="284" r:id="rId28"/>
    <p:sldId id="285" r:id="rId29"/>
    <p:sldId id="286" r:id="rId30"/>
    <p:sldId id="287" r:id="rId31"/>
    <p:sldId id="288" r:id="rId32"/>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A28D"/>
    <a:srgbClr val="CECE5A"/>
    <a:srgbClr val="66FF99"/>
    <a:srgbClr val="FF00FF"/>
    <a:srgbClr val="040000"/>
    <a:srgbClr val="00FF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53" autoAdjust="0"/>
    <p:restoredTop sz="90941" autoAdjust="0"/>
  </p:normalViewPr>
  <p:slideViewPr>
    <p:cSldViewPr>
      <p:cViewPr>
        <p:scale>
          <a:sx n="60" d="100"/>
          <a:sy n="60" d="100"/>
        </p:scale>
        <p:origin x="-159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7778C7-4D13-4732-8297-7499D7C61749}" type="slidenum">
              <a:rPr lang="en-US" smtClean="0"/>
              <a:pPr/>
              <a:t>‹#›</a:t>
            </a:fld>
            <a:endParaRPr lang="en-US"/>
          </a:p>
        </p:txBody>
      </p:sp>
    </p:spTree>
    <p:extLst>
      <p:ext uri="{BB962C8B-B14F-4D97-AF65-F5344CB8AC3E}">
        <p14:creationId xmlns:p14="http://schemas.microsoft.com/office/powerpoint/2010/main" val="915975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7778FC-DF62-4252-BDCB-2179CFB75F69}" type="slidenum">
              <a:rPr lang="en-US" smtClean="0"/>
              <a:pPr/>
              <a:t>‹#›</a:t>
            </a:fld>
            <a:endParaRPr lang="en-US"/>
          </a:p>
        </p:txBody>
      </p:sp>
    </p:spTree>
    <p:extLst>
      <p:ext uri="{BB962C8B-B14F-4D97-AF65-F5344CB8AC3E}">
        <p14:creationId xmlns:p14="http://schemas.microsoft.com/office/powerpoint/2010/main" val="3494312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4C3661-E334-45AC-A1CE-4E89E075E8B2}" type="slidenum">
              <a:rPr lang="en-US" smtClean="0"/>
              <a:pPr/>
              <a:t>‹#›</a:t>
            </a:fld>
            <a:endParaRPr lang="en-US"/>
          </a:p>
        </p:txBody>
      </p:sp>
    </p:spTree>
    <p:extLst>
      <p:ext uri="{BB962C8B-B14F-4D97-AF65-F5344CB8AC3E}">
        <p14:creationId xmlns:p14="http://schemas.microsoft.com/office/powerpoint/2010/main" val="668733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93674-EED2-4036-9E5A-AF53A636A54D}" type="slidenum">
              <a:rPr lang="en-US" smtClean="0"/>
              <a:pPr/>
              <a:t>‹#›</a:t>
            </a:fld>
            <a:endParaRPr lang="en-US"/>
          </a:p>
        </p:txBody>
      </p:sp>
    </p:spTree>
    <p:extLst>
      <p:ext uri="{BB962C8B-B14F-4D97-AF65-F5344CB8AC3E}">
        <p14:creationId xmlns:p14="http://schemas.microsoft.com/office/powerpoint/2010/main" val="1164627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1B24F9-FC55-4AEB-93D8-4C2255761374}" type="slidenum">
              <a:rPr lang="en-US" smtClean="0"/>
              <a:pPr/>
              <a:t>‹#›</a:t>
            </a:fld>
            <a:endParaRPr lang="en-US"/>
          </a:p>
        </p:txBody>
      </p:sp>
    </p:spTree>
    <p:extLst>
      <p:ext uri="{BB962C8B-B14F-4D97-AF65-F5344CB8AC3E}">
        <p14:creationId xmlns:p14="http://schemas.microsoft.com/office/powerpoint/2010/main" val="42267548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63B232-B60A-45E5-898E-10759F02F565}" type="slidenum">
              <a:rPr lang="en-US" smtClean="0"/>
              <a:pPr/>
              <a:t>‹#›</a:t>
            </a:fld>
            <a:endParaRPr lang="en-US"/>
          </a:p>
        </p:txBody>
      </p:sp>
    </p:spTree>
    <p:extLst>
      <p:ext uri="{BB962C8B-B14F-4D97-AF65-F5344CB8AC3E}">
        <p14:creationId xmlns:p14="http://schemas.microsoft.com/office/powerpoint/2010/main" val="330578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6981FF-A6F3-4E96-92AD-EEC6D8108FBF}" type="slidenum">
              <a:rPr lang="en-US" smtClean="0"/>
              <a:pPr/>
              <a:t>‹#›</a:t>
            </a:fld>
            <a:endParaRPr lang="en-US"/>
          </a:p>
        </p:txBody>
      </p:sp>
    </p:spTree>
    <p:extLst>
      <p:ext uri="{BB962C8B-B14F-4D97-AF65-F5344CB8AC3E}">
        <p14:creationId xmlns:p14="http://schemas.microsoft.com/office/powerpoint/2010/main" val="11852170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0D12A8-B64E-4363-8103-F34BD9EB02A0}" type="slidenum">
              <a:rPr lang="en-US" smtClean="0"/>
              <a:pPr/>
              <a:t>‹#›</a:t>
            </a:fld>
            <a:endParaRPr lang="en-US"/>
          </a:p>
        </p:txBody>
      </p:sp>
    </p:spTree>
    <p:extLst>
      <p:ext uri="{BB962C8B-B14F-4D97-AF65-F5344CB8AC3E}">
        <p14:creationId xmlns:p14="http://schemas.microsoft.com/office/powerpoint/2010/main" val="2503183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8A8F5F-257E-4785-8AEC-159C6FA3A4A6}" type="slidenum">
              <a:rPr lang="en-US" smtClean="0"/>
              <a:pPr/>
              <a:t>‹#›</a:t>
            </a:fld>
            <a:endParaRPr lang="en-US"/>
          </a:p>
        </p:txBody>
      </p:sp>
    </p:spTree>
    <p:extLst>
      <p:ext uri="{BB962C8B-B14F-4D97-AF65-F5344CB8AC3E}">
        <p14:creationId xmlns:p14="http://schemas.microsoft.com/office/powerpoint/2010/main" val="4024574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E124AF-C1D1-4552-BC25-28153906F8E9}" type="slidenum">
              <a:rPr lang="en-US" smtClean="0"/>
              <a:pPr/>
              <a:t>‹#›</a:t>
            </a:fld>
            <a:endParaRPr lang="en-US"/>
          </a:p>
        </p:txBody>
      </p:sp>
    </p:spTree>
    <p:extLst>
      <p:ext uri="{BB962C8B-B14F-4D97-AF65-F5344CB8AC3E}">
        <p14:creationId xmlns:p14="http://schemas.microsoft.com/office/powerpoint/2010/main" val="2555953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C84F34-2AB0-4F5E-8AA2-5742FC607B4C}" type="slidenum">
              <a:rPr lang="en-US" smtClean="0"/>
              <a:pPr/>
              <a:t>‹#›</a:t>
            </a:fld>
            <a:endParaRPr lang="en-US"/>
          </a:p>
        </p:txBody>
      </p:sp>
    </p:spTree>
    <p:extLst>
      <p:ext uri="{BB962C8B-B14F-4D97-AF65-F5344CB8AC3E}">
        <p14:creationId xmlns:p14="http://schemas.microsoft.com/office/powerpoint/2010/main" val="3147166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C15B6E-3469-458F-847F-0E8A5C9D0957}" type="slidenum">
              <a:rPr lang="en-US" smtClean="0"/>
              <a:pPr/>
              <a:t>‹#›</a:t>
            </a:fld>
            <a:endParaRPr lang="en-US"/>
          </a:p>
        </p:txBody>
      </p:sp>
    </p:spTree>
    <p:extLst>
      <p:ext uri="{BB962C8B-B14F-4D97-AF65-F5344CB8AC3E}">
        <p14:creationId xmlns:p14="http://schemas.microsoft.com/office/powerpoint/2010/main" val="96202360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5"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1"/>
            <a:ext cx="12192000" cy="701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1"/>
          <p:cNvSpPr txBox="1">
            <a:spLocks noChangeArrowheads="1"/>
          </p:cNvSpPr>
          <p:nvPr/>
        </p:nvSpPr>
        <p:spPr bwMode="auto">
          <a:xfrm>
            <a:off x="4981904" y="1524000"/>
            <a:ext cx="57912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id-ID" sz="3200" b="1" dirty="0" smtClean="0">
                <a:solidFill>
                  <a:schemeClr val="bg1"/>
                </a:solidFill>
              </a:rPr>
              <a:t>UNGGAS</a:t>
            </a:r>
            <a:endParaRPr lang="id-ID" sz="3200" b="1" dirty="0">
              <a:solidFill>
                <a:schemeClr val="bg1"/>
              </a:solidFill>
            </a:endParaRPr>
          </a:p>
          <a:p>
            <a:pPr algn="ctr" eaLnBrk="1" hangingPunct="1"/>
            <a:endParaRPr lang="id-ID" sz="3200" b="1" dirty="0">
              <a:solidFill>
                <a:schemeClr val="bg1"/>
              </a:solidFill>
            </a:endParaRPr>
          </a:p>
          <a:p>
            <a:pPr algn="ctr" eaLnBrk="1" hangingPunct="1"/>
            <a:endParaRPr lang="en-US" sz="3200" b="1" dirty="0">
              <a:solidFill>
                <a:schemeClr val="bg1"/>
              </a:solidFill>
            </a:endParaRPr>
          </a:p>
          <a:p>
            <a:pPr algn="ctr" eaLnBrk="1" hangingPunct="1"/>
            <a:r>
              <a:rPr lang="en-US" b="1" dirty="0">
                <a:solidFill>
                  <a:schemeClr val="bg1"/>
                </a:solidFill>
              </a:rPr>
              <a:t>PERTEMUAN </a:t>
            </a:r>
            <a:r>
              <a:rPr lang="id-ID" b="1" dirty="0">
                <a:solidFill>
                  <a:schemeClr val="bg1"/>
                </a:solidFill>
              </a:rPr>
              <a:t>6</a:t>
            </a:r>
            <a:endParaRPr lang="id-ID" b="1" dirty="0">
              <a:solidFill>
                <a:schemeClr val="bg1"/>
              </a:solidFill>
            </a:endParaRPr>
          </a:p>
          <a:p>
            <a:pPr algn="ctr" eaLnBrk="1" hangingPunct="1"/>
            <a:endParaRPr lang="en-US" b="1" dirty="0">
              <a:solidFill>
                <a:schemeClr val="bg1"/>
              </a:solidFill>
            </a:endParaRPr>
          </a:p>
          <a:p>
            <a:pPr algn="ctr" eaLnBrk="1" hangingPunct="1"/>
            <a:r>
              <a:rPr lang="id-ID" b="1" dirty="0">
                <a:solidFill>
                  <a:schemeClr val="bg1"/>
                </a:solidFill>
              </a:rPr>
              <a:t>PRITA DHYANI, M.Si; YUGES SAPUTRI, M.Sc, DUDUNG ANGKASA, M.Nutrition</a:t>
            </a:r>
          </a:p>
          <a:p>
            <a:pPr algn="ctr" eaLnBrk="1" hangingPunct="1"/>
            <a:endParaRPr lang="en-US" b="1" dirty="0">
              <a:solidFill>
                <a:schemeClr val="bg1"/>
              </a:solidFill>
            </a:endParaRPr>
          </a:p>
          <a:p>
            <a:pPr algn="ctr" eaLnBrk="1" hangingPunct="1"/>
            <a:r>
              <a:rPr lang="id-ID" b="1" dirty="0">
                <a:solidFill>
                  <a:schemeClr val="bg1"/>
                </a:solidFill>
              </a:rPr>
              <a:t>PROGRAM STUDI ILMU GIZI, </a:t>
            </a:r>
            <a:r>
              <a:rPr lang="id-ID" b="1" dirty="0" smtClean="0">
                <a:solidFill>
                  <a:schemeClr val="bg1"/>
                </a:solidFill>
              </a:rPr>
              <a:t>                                   FAKULTAS </a:t>
            </a:r>
            <a:r>
              <a:rPr lang="id-ID" b="1" dirty="0">
                <a:solidFill>
                  <a:schemeClr val="bg1"/>
                </a:solidFill>
              </a:rPr>
              <a:t>ILMU-ILMU KESEHATAN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609600"/>
            <a:ext cx="7772400" cy="381000"/>
          </a:xfrm>
        </p:spPr>
        <p:txBody>
          <a:bodyPr>
            <a:normAutofit fontScale="90000"/>
          </a:bodyPr>
          <a:lstStyle/>
          <a:p>
            <a:r>
              <a:rPr lang="en-US" sz="2800" b="1" i="0"/>
              <a:t>Komposisi Asam Lemak Beberapa Unggas</a:t>
            </a:r>
          </a:p>
        </p:txBody>
      </p:sp>
      <p:sp>
        <p:nvSpPr>
          <p:cNvPr id="17411" name="Rectangle 3"/>
          <p:cNvSpPr>
            <a:spLocks noGrp="1" noChangeArrowheads="1"/>
          </p:cNvSpPr>
          <p:nvPr>
            <p:ph idx="1"/>
          </p:nvPr>
        </p:nvSpPr>
        <p:spPr>
          <a:xfrm>
            <a:off x="685800" y="1219200"/>
            <a:ext cx="7772400" cy="5181600"/>
          </a:xfrm>
        </p:spPr>
        <p:txBody>
          <a:bodyPr/>
          <a:lstStyle/>
          <a:p>
            <a:pPr>
              <a:buFont typeface="Wingdings" pitchFamily="2" charset="2"/>
              <a:buNone/>
            </a:pPr>
            <a:endParaRPr lang="id-ID"/>
          </a:p>
        </p:txBody>
      </p:sp>
      <p:graphicFrame>
        <p:nvGraphicFramePr>
          <p:cNvPr id="17453" name="Group 45"/>
          <p:cNvGraphicFramePr>
            <a:graphicFrameLocks noGrp="1"/>
          </p:cNvGraphicFramePr>
          <p:nvPr/>
        </p:nvGraphicFramePr>
        <p:xfrm>
          <a:off x="152400" y="1219200"/>
          <a:ext cx="8610600" cy="4535424"/>
        </p:xfrm>
        <a:graphic>
          <a:graphicData uri="http://schemas.openxmlformats.org/drawingml/2006/table">
            <a:tbl>
              <a:tblPr/>
              <a:tblGrid>
                <a:gridCol w="1371600"/>
                <a:gridCol w="1752600"/>
                <a:gridCol w="5486400"/>
              </a:tblGrid>
              <a:tr h="660400">
                <a:tc>
                  <a:txBody>
                    <a:bodyPr/>
                    <a:lstStyle/>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1" i="0" u="none" strike="noStrike" cap="none" normalizeH="0" baseline="0" smtClean="0">
                          <a:ln>
                            <a:noFill/>
                          </a:ln>
                          <a:solidFill>
                            <a:schemeClr val="tx1"/>
                          </a:solidFill>
                          <a:effectLst/>
                          <a:latin typeface="Times New Roman" pitchFamily="18" charset="0"/>
                        </a:rPr>
                        <a:t>Jenis Unggas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As Lemak Jenuh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        </a:t>
                      </a:r>
                      <a:r>
                        <a:rPr kumimoji="0" lang="en-US" sz="2800" b="1" i="0" u="none" strike="noStrike" cap="none" normalizeH="0" baseline="0" smtClean="0">
                          <a:ln>
                            <a:noFill/>
                          </a:ln>
                          <a:solidFill>
                            <a:schemeClr val="tx1"/>
                          </a:solidFill>
                          <a:effectLst/>
                          <a:latin typeface="Times New Roman" pitchFamily="18" charset="0"/>
                        </a:rPr>
                        <a:t>As Lemak Tak Jenuh</a:t>
                      </a:r>
                    </a:p>
                    <a:p>
                      <a:pPr marL="0" marR="0" lvl="0" indent="0" algn="ctr"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Oleat  Linoleat  Linolenat  Arakhidat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40113">
                <a:tc>
                  <a:txBody>
                    <a:bodyPr/>
                    <a:lstStyle/>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1" i="0" u="none" strike="noStrike" cap="none" normalizeH="0" baseline="0" smtClean="0">
                          <a:ln>
                            <a:noFill/>
                          </a:ln>
                          <a:solidFill>
                            <a:schemeClr val="tx1"/>
                          </a:solidFill>
                          <a:effectLst/>
                          <a:latin typeface="Times New Roman" pitchFamily="18" charset="0"/>
                        </a:rPr>
                        <a:t>Ayam</a:t>
                      </a:r>
                    </a:p>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1" i="0" u="none" strike="noStrike" cap="none" normalizeH="0" baseline="0" smtClean="0">
                          <a:ln>
                            <a:noFill/>
                          </a:ln>
                          <a:solidFill>
                            <a:schemeClr val="tx1"/>
                          </a:solidFill>
                          <a:effectLst/>
                          <a:latin typeface="Times New Roman" pitchFamily="18" charset="0"/>
                        </a:rPr>
                        <a:t>Kalkun</a:t>
                      </a:r>
                    </a:p>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1" i="0" u="none" strike="noStrike" cap="none" normalizeH="0" baseline="0" smtClean="0">
                          <a:ln>
                            <a:noFill/>
                          </a:ln>
                          <a:solidFill>
                            <a:schemeClr val="tx1"/>
                          </a:solidFill>
                          <a:effectLst/>
                          <a:latin typeface="Times New Roman" pitchFamily="18" charset="0"/>
                        </a:rPr>
                        <a:t>Itik</a:t>
                      </a:r>
                    </a:p>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1" i="0" u="none" strike="noStrike" cap="none" normalizeH="0" baseline="0" smtClean="0">
                          <a:ln>
                            <a:noFill/>
                          </a:ln>
                          <a:solidFill>
                            <a:schemeClr val="tx1"/>
                          </a:solidFill>
                          <a:effectLst/>
                          <a:latin typeface="Times New Roman" pitchFamily="18" charset="0"/>
                        </a:rPr>
                        <a:t>Angsa</a:t>
                      </a:r>
                    </a:p>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1" i="0" u="none" strike="noStrike" cap="none" normalizeH="0" baseline="0" smtClean="0">
                          <a:ln>
                            <a:noFill/>
                          </a:ln>
                          <a:solidFill>
                            <a:schemeClr val="tx1"/>
                          </a:solidFill>
                          <a:effectLst/>
                          <a:latin typeface="Times New Roman" pitchFamily="18" charset="0"/>
                        </a:rPr>
                        <a:t>Burung</a:t>
                      </a:r>
                    </a:p>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1" i="0" u="none" strike="noStrike" cap="none" normalizeH="0" baseline="0" smtClean="0">
                          <a:ln>
                            <a:noFill/>
                          </a:ln>
                          <a:solidFill>
                            <a:schemeClr val="tx1"/>
                          </a:solidFill>
                          <a:effectLst/>
                          <a:latin typeface="Times New Roman" pitchFamily="18" charset="0"/>
                        </a:rPr>
                        <a:t>Merpati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  </a:t>
                      </a:r>
                      <a:r>
                        <a:rPr kumimoji="0" lang="en-US" sz="2800" b="1" i="0" u="none" strike="noStrike" cap="none" normalizeH="0" baseline="0" smtClean="0">
                          <a:ln>
                            <a:noFill/>
                          </a:ln>
                          <a:solidFill>
                            <a:schemeClr val="tx1"/>
                          </a:solidFill>
                          <a:effectLst/>
                          <a:latin typeface="Times New Roman" pitchFamily="18" charset="0"/>
                        </a:rPr>
                        <a:t>28-31</a:t>
                      </a:r>
                    </a:p>
                    <a:p>
                      <a:pPr marL="0" marR="0" lvl="0" indent="0" algn="ctr"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1" i="0" u="none" strike="noStrike" cap="none" normalizeH="0" baseline="0" smtClean="0">
                          <a:ln>
                            <a:noFill/>
                          </a:ln>
                          <a:solidFill>
                            <a:schemeClr val="tx1"/>
                          </a:solidFill>
                          <a:effectLst/>
                          <a:latin typeface="Times New Roman" pitchFamily="18" charset="0"/>
                        </a:rPr>
                        <a:t>28-33</a:t>
                      </a:r>
                    </a:p>
                    <a:p>
                      <a:pPr marL="0" marR="0" lvl="0" indent="0" algn="ctr"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1" i="0" u="none" strike="noStrike" cap="none" normalizeH="0" baseline="0" smtClean="0">
                          <a:ln>
                            <a:noFill/>
                          </a:ln>
                          <a:solidFill>
                            <a:schemeClr val="tx1"/>
                          </a:solidFill>
                          <a:effectLst/>
                          <a:latin typeface="Times New Roman" pitchFamily="18" charset="0"/>
                        </a:rPr>
                        <a:t>   27</a:t>
                      </a:r>
                    </a:p>
                    <a:p>
                      <a:pPr marL="0" marR="0" lvl="0" indent="0" algn="ctr"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1" i="0" u="none" strike="noStrike" cap="none" normalizeH="0" baseline="0" smtClean="0">
                          <a:ln>
                            <a:noFill/>
                          </a:ln>
                          <a:solidFill>
                            <a:schemeClr val="tx1"/>
                          </a:solidFill>
                          <a:effectLst/>
                          <a:latin typeface="Times New Roman" pitchFamily="18" charset="0"/>
                        </a:rPr>
                        <a:t>   30</a:t>
                      </a:r>
                    </a:p>
                    <a:p>
                      <a:pPr marL="0" marR="0" lvl="0" indent="0" algn="ctr"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1" i="0" u="none" strike="noStrike" cap="none" normalizeH="0" baseline="0" smtClean="0">
                          <a:ln>
                            <a:noFill/>
                          </a:ln>
                          <a:solidFill>
                            <a:schemeClr val="tx1"/>
                          </a:solidFill>
                          <a:effectLst/>
                          <a:latin typeface="Times New Roman" pitchFamily="18" charset="0"/>
                        </a:rPr>
                        <a:t>   23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1" i="0" u="none" strike="noStrike" cap="none" normalizeH="0" baseline="0" smtClean="0">
                          <a:ln>
                            <a:noFill/>
                          </a:ln>
                          <a:solidFill>
                            <a:schemeClr val="tx1"/>
                          </a:solidFill>
                          <a:effectLst/>
                          <a:latin typeface="Times New Roman" pitchFamily="18" charset="0"/>
                        </a:rPr>
                        <a:t>47-57     14-18   0.7-1.0        0.3-0.5      </a:t>
                      </a:r>
                    </a:p>
                    <a:p>
                      <a:pPr marL="0" marR="0" lvl="0" indent="0" algn="ctr"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1" i="0" u="none" strike="noStrike" cap="none" normalizeH="0" baseline="0" smtClean="0">
                          <a:ln>
                            <a:noFill/>
                          </a:ln>
                          <a:solidFill>
                            <a:schemeClr val="tx1"/>
                          </a:solidFill>
                          <a:effectLst/>
                          <a:latin typeface="Times New Roman" pitchFamily="18" charset="0"/>
                        </a:rPr>
                        <a:t>39-52     13-21   0.8-1.3        0.2-0.7</a:t>
                      </a:r>
                    </a:p>
                    <a:p>
                      <a:pPr marL="0" marR="0" lvl="0" indent="0" algn="ctr"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1" i="0" u="none" strike="noStrike" cap="none" normalizeH="0" baseline="0" smtClean="0">
                          <a:ln>
                            <a:noFill/>
                          </a:ln>
                          <a:solidFill>
                            <a:schemeClr val="tx1"/>
                          </a:solidFill>
                          <a:effectLst/>
                          <a:latin typeface="Times New Roman" pitchFamily="18" charset="0"/>
                        </a:rPr>
                        <a:t>  42           24        1.4                0.2</a:t>
                      </a:r>
                    </a:p>
                    <a:p>
                      <a:pPr marL="0" marR="0" lvl="0" indent="0" algn="ctr"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1" i="0" u="none" strike="noStrike" cap="none" normalizeH="0" baseline="0" smtClean="0">
                          <a:ln>
                            <a:noFill/>
                          </a:ln>
                          <a:solidFill>
                            <a:schemeClr val="tx1"/>
                          </a:solidFill>
                          <a:effectLst/>
                          <a:latin typeface="Times New Roman" pitchFamily="18" charset="0"/>
                        </a:rPr>
                        <a:t>  57            8         0.4               0.05</a:t>
                      </a:r>
                    </a:p>
                    <a:p>
                      <a:pPr marL="0" marR="0" lvl="0" indent="0" algn="ctr"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1" i="0" u="none" strike="noStrike" cap="none" normalizeH="0" baseline="0" smtClean="0">
                          <a:ln>
                            <a:noFill/>
                          </a:ln>
                          <a:solidFill>
                            <a:schemeClr val="tx1"/>
                          </a:solidFill>
                          <a:effectLst/>
                          <a:latin typeface="Times New Roman" pitchFamily="18" charset="0"/>
                        </a:rPr>
                        <a:t>  56           17        0.7               0.04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flipV="1">
            <a:off x="685800" y="533400"/>
            <a:ext cx="7772400" cy="76200"/>
          </a:xfrm>
        </p:spPr>
        <p:txBody>
          <a:bodyPr>
            <a:normAutofit fontScale="90000"/>
          </a:bodyPr>
          <a:lstStyle/>
          <a:p>
            <a:endParaRPr lang="id-ID"/>
          </a:p>
        </p:txBody>
      </p:sp>
      <p:sp>
        <p:nvSpPr>
          <p:cNvPr id="19459" name="Rectangle 3"/>
          <p:cNvSpPr>
            <a:spLocks noGrp="1" noChangeArrowheads="1"/>
          </p:cNvSpPr>
          <p:nvPr>
            <p:ph idx="1"/>
          </p:nvPr>
        </p:nvSpPr>
        <p:spPr>
          <a:xfrm>
            <a:off x="381000" y="381000"/>
            <a:ext cx="8382000" cy="6096000"/>
          </a:xfrm>
        </p:spPr>
        <p:txBody>
          <a:bodyPr>
            <a:normAutofit lnSpcReduction="10000"/>
          </a:bodyPr>
          <a:lstStyle/>
          <a:p>
            <a:r>
              <a:rPr lang="en-US" sz="2800" b="1"/>
              <a:t>Pigmen daging</a:t>
            </a:r>
          </a:p>
          <a:p>
            <a:pPr>
              <a:buFont typeface="Wingdings" pitchFamily="2" charset="2"/>
              <a:buNone/>
            </a:pPr>
            <a:r>
              <a:rPr lang="en-US" sz="2800"/>
              <a:t>    Ada dua : </a:t>
            </a:r>
          </a:p>
          <a:p>
            <a:pPr>
              <a:buFont typeface="Wingdings" pitchFamily="2" charset="2"/>
              <a:buNone/>
            </a:pPr>
            <a:r>
              <a:rPr lang="en-US" sz="2800"/>
              <a:t>    Hemoglobin : 10-20%</a:t>
            </a:r>
          </a:p>
          <a:p>
            <a:pPr>
              <a:buFont typeface="Wingdings" pitchFamily="2" charset="2"/>
              <a:buNone/>
            </a:pPr>
            <a:r>
              <a:rPr lang="en-US" sz="2800"/>
              <a:t>    Mioglobin : 80-90 % (menentukan  warna daging)</a:t>
            </a:r>
          </a:p>
          <a:p>
            <a:r>
              <a:rPr lang="en-US" sz="2800"/>
              <a:t>Warna daging ayam kampung lebih merah dibanding ayam broiler</a:t>
            </a:r>
          </a:p>
          <a:p>
            <a:r>
              <a:rPr lang="en-US" sz="2800"/>
              <a:t>Warna daging normal </a:t>
            </a:r>
            <a:r>
              <a:rPr lang="en-US" sz="2800">
                <a:sym typeface="Wingdings" pitchFamily="2" charset="2"/>
              </a:rPr>
              <a:t> putih keabuan sampai merah pudar/ungu</a:t>
            </a:r>
          </a:p>
          <a:p>
            <a:r>
              <a:rPr lang="en-US" sz="2800" b="1">
                <a:sym typeface="Wingdings" pitchFamily="2" charset="2"/>
              </a:rPr>
              <a:t>Flavor</a:t>
            </a:r>
          </a:p>
          <a:p>
            <a:r>
              <a:rPr lang="en-US" sz="2800">
                <a:sym typeface="Wingdings" pitchFamily="2" charset="2"/>
              </a:rPr>
              <a:t>Ayam mentah flavor sedikit, flavor akan berkembang selama pemasakan krn terbentuknya senyawa karbonil</a:t>
            </a:r>
          </a:p>
          <a:p>
            <a:r>
              <a:rPr lang="en-US" sz="2800">
                <a:sym typeface="Wingdings" pitchFamily="2" charset="2"/>
              </a:rPr>
              <a:t>Pd penyimpanan terbentuk fosfolipidkerusakan</a:t>
            </a:r>
            <a:endParaRPr lang="en-US" sz="28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flipV="1">
            <a:off x="685800" y="533400"/>
            <a:ext cx="7772400" cy="76200"/>
          </a:xfrm>
        </p:spPr>
        <p:txBody>
          <a:bodyPr>
            <a:normAutofit fontScale="90000"/>
          </a:bodyPr>
          <a:lstStyle/>
          <a:p>
            <a:endParaRPr lang="id-ID"/>
          </a:p>
        </p:txBody>
      </p:sp>
      <p:sp>
        <p:nvSpPr>
          <p:cNvPr id="20483" name="Rectangle 3"/>
          <p:cNvSpPr>
            <a:spLocks noGrp="1" noChangeArrowheads="1"/>
          </p:cNvSpPr>
          <p:nvPr>
            <p:ph idx="1"/>
          </p:nvPr>
        </p:nvSpPr>
        <p:spPr>
          <a:xfrm>
            <a:off x="381000" y="692696"/>
            <a:ext cx="8382000" cy="5784304"/>
          </a:xfrm>
        </p:spPr>
        <p:txBody>
          <a:bodyPr>
            <a:normAutofit lnSpcReduction="10000"/>
          </a:bodyPr>
          <a:lstStyle/>
          <a:p>
            <a:pPr>
              <a:lnSpc>
                <a:spcPct val="90000"/>
              </a:lnSpc>
            </a:pPr>
            <a:r>
              <a:rPr lang="en-US" sz="2400" dirty="0" err="1"/>
              <a:t>Skema</a:t>
            </a:r>
            <a:r>
              <a:rPr lang="en-US" sz="2400" dirty="0"/>
              <a:t> </a:t>
            </a:r>
            <a:r>
              <a:rPr lang="en-US" sz="2400" dirty="0" err="1"/>
              <a:t>perubahan</a:t>
            </a:r>
            <a:r>
              <a:rPr lang="en-US" sz="2400" dirty="0"/>
              <a:t> </a:t>
            </a:r>
            <a:r>
              <a:rPr lang="en-US" sz="2400" dirty="0" err="1"/>
              <a:t>warna</a:t>
            </a:r>
            <a:r>
              <a:rPr lang="en-US" sz="2400" dirty="0"/>
              <a:t> </a:t>
            </a:r>
            <a:r>
              <a:rPr lang="en-US" sz="2400" dirty="0" err="1"/>
              <a:t>daging</a:t>
            </a:r>
            <a:endParaRPr lang="en-US" sz="2400" dirty="0"/>
          </a:p>
          <a:p>
            <a:pPr>
              <a:lnSpc>
                <a:spcPct val="90000"/>
              </a:lnSpc>
              <a:buFont typeface="Wingdings" pitchFamily="2" charset="2"/>
              <a:buNone/>
            </a:pPr>
            <a:r>
              <a:rPr lang="en-US" sz="2400" dirty="0"/>
              <a:t>                                </a:t>
            </a:r>
          </a:p>
          <a:p>
            <a:pPr>
              <a:lnSpc>
                <a:spcPct val="90000"/>
              </a:lnSpc>
              <a:buFont typeface="Wingdings" pitchFamily="2" charset="2"/>
              <a:buNone/>
            </a:pPr>
            <a:r>
              <a:rPr lang="en-US" sz="2400" dirty="0"/>
              <a:t>     </a:t>
            </a:r>
            <a:r>
              <a:rPr lang="en-US" sz="2400" dirty="0" err="1"/>
              <a:t>Mioglobin</a:t>
            </a:r>
            <a:r>
              <a:rPr lang="en-US" sz="2400" dirty="0"/>
              <a:t>            (O)               </a:t>
            </a:r>
            <a:r>
              <a:rPr lang="en-US" sz="2400" dirty="0" err="1"/>
              <a:t>Oxymioglobin</a:t>
            </a:r>
            <a:endParaRPr lang="en-US" sz="2400" dirty="0"/>
          </a:p>
          <a:p>
            <a:pPr>
              <a:lnSpc>
                <a:spcPct val="90000"/>
              </a:lnSpc>
              <a:buFont typeface="Wingdings" pitchFamily="2" charset="2"/>
              <a:buNone/>
            </a:pPr>
            <a:r>
              <a:rPr lang="en-US" sz="2400" dirty="0"/>
              <a:t>        (</a:t>
            </a:r>
            <a:r>
              <a:rPr lang="en-US" sz="2400" dirty="0" err="1"/>
              <a:t>Ungu</a:t>
            </a:r>
            <a:r>
              <a:rPr lang="en-US" sz="2400" dirty="0"/>
              <a:t>)                                  (</a:t>
            </a:r>
            <a:r>
              <a:rPr lang="en-US" sz="2400" dirty="0" err="1"/>
              <a:t>Merah</a:t>
            </a:r>
            <a:r>
              <a:rPr lang="en-US" sz="2400" dirty="0"/>
              <a:t> </a:t>
            </a:r>
            <a:r>
              <a:rPr lang="en-US" sz="2400" dirty="0" err="1"/>
              <a:t>Muda</a:t>
            </a:r>
            <a:r>
              <a:rPr lang="en-US" sz="2400" dirty="0"/>
              <a:t>)    </a:t>
            </a:r>
          </a:p>
          <a:p>
            <a:pPr>
              <a:lnSpc>
                <a:spcPct val="90000"/>
              </a:lnSpc>
              <a:buFont typeface="Wingdings" pitchFamily="2" charset="2"/>
              <a:buNone/>
            </a:pPr>
            <a:r>
              <a:rPr lang="en-US" sz="2400" dirty="0"/>
              <a:t>                           </a:t>
            </a:r>
            <a:r>
              <a:rPr lang="en-US" sz="2400" dirty="0" err="1"/>
              <a:t>Deoksigenasi</a:t>
            </a:r>
            <a:endParaRPr lang="en-US" sz="2400" dirty="0"/>
          </a:p>
          <a:p>
            <a:pPr>
              <a:lnSpc>
                <a:spcPct val="90000"/>
              </a:lnSpc>
              <a:buFont typeface="Wingdings" pitchFamily="2" charset="2"/>
              <a:buNone/>
            </a:pPr>
            <a:r>
              <a:rPr lang="en-US" sz="2400" dirty="0"/>
              <a:t>                      </a:t>
            </a:r>
            <a:r>
              <a:rPr lang="en-US" sz="2400" dirty="0" err="1"/>
              <a:t>Oksidasi</a:t>
            </a:r>
            <a:r>
              <a:rPr lang="en-US" sz="2400" dirty="0"/>
              <a:t>                       </a:t>
            </a:r>
            <a:r>
              <a:rPr lang="en-US" sz="2400" dirty="0" err="1"/>
              <a:t>Oksidasi</a:t>
            </a:r>
            <a:r>
              <a:rPr lang="en-US" sz="2400" dirty="0"/>
              <a:t> </a:t>
            </a:r>
            <a:r>
              <a:rPr lang="en-US" sz="2400" dirty="0" err="1"/>
              <a:t>Nitrit</a:t>
            </a:r>
            <a:endParaRPr lang="en-US" sz="2400" dirty="0"/>
          </a:p>
          <a:p>
            <a:pPr>
              <a:lnSpc>
                <a:spcPct val="90000"/>
              </a:lnSpc>
              <a:buFont typeface="Wingdings" pitchFamily="2" charset="2"/>
              <a:buNone/>
            </a:pPr>
            <a:r>
              <a:rPr lang="en-US" sz="2400" dirty="0"/>
              <a:t>              </a:t>
            </a:r>
            <a:r>
              <a:rPr lang="en-US" sz="2400" dirty="0" err="1"/>
              <a:t>Reduksi</a:t>
            </a:r>
            <a:r>
              <a:rPr lang="en-US" sz="2400" dirty="0"/>
              <a:t>                </a:t>
            </a:r>
            <a:r>
              <a:rPr lang="en-US" sz="2400" dirty="0" err="1"/>
              <a:t>Reduksi</a:t>
            </a:r>
            <a:endParaRPr lang="en-US" sz="2400" dirty="0"/>
          </a:p>
          <a:p>
            <a:pPr>
              <a:lnSpc>
                <a:spcPct val="90000"/>
              </a:lnSpc>
              <a:buFont typeface="Wingdings" pitchFamily="2" charset="2"/>
              <a:buNone/>
            </a:pPr>
            <a:endParaRPr lang="en-US" sz="2400" dirty="0"/>
          </a:p>
          <a:p>
            <a:pPr>
              <a:lnSpc>
                <a:spcPct val="90000"/>
              </a:lnSpc>
              <a:buFont typeface="Wingdings" pitchFamily="2" charset="2"/>
              <a:buNone/>
            </a:pPr>
            <a:r>
              <a:rPr lang="en-US" sz="2400" dirty="0"/>
              <a:t>                                  </a:t>
            </a:r>
            <a:r>
              <a:rPr lang="en-US" sz="2400" dirty="0" err="1"/>
              <a:t>Reduksi</a:t>
            </a:r>
            <a:endParaRPr lang="en-US" sz="2400" dirty="0"/>
          </a:p>
          <a:p>
            <a:pPr>
              <a:lnSpc>
                <a:spcPct val="90000"/>
              </a:lnSpc>
              <a:buFont typeface="Wingdings" pitchFamily="2" charset="2"/>
              <a:buNone/>
            </a:pPr>
            <a:r>
              <a:rPr lang="en-US" sz="2400" dirty="0"/>
              <a:t>                                  </a:t>
            </a:r>
            <a:r>
              <a:rPr lang="en-US" sz="2400" dirty="0" err="1"/>
              <a:t>Oksidasi</a:t>
            </a:r>
            <a:r>
              <a:rPr lang="en-US" sz="2400" dirty="0"/>
              <a:t>           </a:t>
            </a:r>
            <a:r>
              <a:rPr lang="en-US" sz="2400" dirty="0" err="1"/>
              <a:t>Mioglobin</a:t>
            </a:r>
            <a:endParaRPr lang="en-US" sz="2400" dirty="0"/>
          </a:p>
          <a:p>
            <a:pPr>
              <a:lnSpc>
                <a:spcPct val="90000"/>
              </a:lnSpc>
              <a:buFont typeface="Wingdings" pitchFamily="2" charset="2"/>
              <a:buNone/>
            </a:pPr>
            <a:r>
              <a:rPr lang="en-US" sz="2400" dirty="0"/>
              <a:t>                                        +</a:t>
            </a:r>
          </a:p>
          <a:p>
            <a:pPr>
              <a:lnSpc>
                <a:spcPct val="90000"/>
              </a:lnSpc>
              <a:buFont typeface="Wingdings" pitchFamily="2" charset="2"/>
              <a:buNone/>
            </a:pPr>
            <a:r>
              <a:rPr lang="en-US" sz="2400" dirty="0"/>
              <a:t>                                     </a:t>
            </a:r>
            <a:r>
              <a:rPr lang="en-US" sz="2400" dirty="0" err="1"/>
              <a:t>Nitrit</a:t>
            </a:r>
            <a:endParaRPr lang="en-US" sz="2400" dirty="0"/>
          </a:p>
          <a:p>
            <a:pPr>
              <a:lnSpc>
                <a:spcPct val="90000"/>
              </a:lnSpc>
              <a:buFont typeface="Wingdings" pitchFamily="2" charset="2"/>
              <a:buNone/>
            </a:pPr>
            <a:endParaRPr lang="en-US" sz="2400" dirty="0"/>
          </a:p>
          <a:p>
            <a:pPr>
              <a:lnSpc>
                <a:spcPct val="90000"/>
              </a:lnSpc>
              <a:buFont typeface="Wingdings" pitchFamily="2" charset="2"/>
              <a:buNone/>
            </a:pPr>
            <a:r>
              <a:rPr lang="en-US" sz="2400" dirty="0"/>
              <a:t>          </a:t>
            </a:r>
            <a:r>
              <a:rPr lang="en-US" sz="2400" dirty="0" err="1"/>
              <a:t>Oksidasi</a:t>
            </a:r>
            <a:r>
              <a:rPr lang="en-US" sz="2400" dirty="0"/>
              <a:t>              </a:t>
            </a:r>
            <a:r>
              <a:rPr lang="en-US" sz="2400" dirty="0" err="1"/>
              <a:t>Oksidasi</a:t>
            </a:r>
            <a:r>
              <a:rPr lang="en-US" sz="2400" dirty="0"/>
              <a:t> </a:t>
            </a:r>
            <a:r>
              <a:rPr lang="en-US" sz="2400" dirty="0" err="1"/>
              <a:t>Fosforilik</a:t>
            </a:r>
            <a:r>
              <a:rPr lang="en-US" sz="2400" dirty="0"/>
              <a:t> (</a:t>
            </a:r>
            <a:r>
              <a:rPr lang="en-US" sz="2400" dirty="0" err="1"/>
              <a:t>Kuning</a:t>
            </a:r>
            <a:r>
              <a:rPr lang="en-US" sz="2400" dirty="0"/>
              <a:t> </a:t>
            </a:r>
            <a:r>
              <a:rPr lang="en-US" sz="2400" dirty="0" err="1"/>
              <a:t>Kehijauan</a:t>
            </a:r>
            <a:r>
              <a:rPr lang="en-US" sz="2400" dirty="0"/>
              <a:t>)</a:t>
            </a:r>
          </a:p>
          <a:p>
            <a:pPr>
              <a:lnSpc>
                <a:spcPct val="90000"/>
              </a:lnSpc>
              <a:buFont typeface="Wingdings" pitchFamily="2" charset="2"/>
              <a:buNone/>
            </a:pPr>
            <a:r>
              <a:rPr lang="en-US" sz="2400" dirty="0"/>
              <a:t>    </a:t>
            </a:r>
          </a:p>
        </p:txBody>
      </p:sp>
      <p:sp>
        <p:nvSpPr>
          <p:cNvPr id="20485" name="Line 5"/>
          <p:cNvSpPr>
            <a:spLocks noChangeShapeType="1"/>
          </p:cNvSpPr>
          <p:nvPr/>
        </p:nvSpPr>
        <p:spPr bwMode="auto">
          <a:xfrm>
            <a:off x="2362200" y="1447800"/>
            <a:ext cx="1905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486" name="Line 6"/>
          <p:cNvSpPr>
            <a:spLocks noChangeShapeType="1"/>
          </p:cNvSpPr>
          <p:nvPr/>
        </p:nvSpPr>
        <p:spPr bwMode="auto">
          <a:xfrm flipH="1">
            <a:off x="2133600" y="1752600"/>
            <a:ext cx="2209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487" name="Line 7"/>
          <p:cNvSpPr>
            <a:spLocks noChangeShapeType="1"/>
          </p:cNvSpPr>
          <p:nvPr/>
        </p:nvSpPr>
        <p:spPr bwMode="auto">
          <a:xfrm>
            <a:off x="1905000" y="2057400"/>
            <a:ext cx="1524000" cy="1447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488" name="Line 8"/>
          <p:cNvSpPr>
            <a:spLocks noChangeShapeType="1"/>
          </p:cNvSpPr>
          <p:nvPr/>
        </p:nvSpPr>
        <p:spPr bwMode="auto">
          <a:xfrm flipV="1">
            <a:off x="3733800" y="2057400"/>
            <a:ext cx="1600200" cy="1447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489" name="Line 9"/>
          <p:cNvSpPr>
            <a:spLocks noChangeShapeType="1"/>
          </p:cNvSpPr>
          <p:nvPr/>
        </p:nvSpPr>
        <p:spPr bwMode="auto">
          <a:xfrm flipH="1">
            <a:off x="4114800" y="2133600"/>
            <a:ext cx="1676400" cy="1447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490" name="Line 10"/>
          <p:cNvSpPr>
            <a:spLocks noChangeShapeType="1"/>
          </p:cNvSpPr>
          <p:nvPr/>
        </p:nvSpPr>
        <p:spPr bwMode="auto">
          <a:xfrm>
            <a:off x="1524000" y="2133600"/>
            <a:ext cx="0" cy="3429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491" name="Line 11"/>
          <p:cNvSpPr>
            <a:spLocks noChangeShapeType="1"/>
          </p:cNvSpPr>
          <p:nvPr/>
        </p:nvSpPr>
        <p:spPr bwMode="auto">
          <a:xfrm>
            <a:off x="2362200" y="5867400"/>
            <a:ext cx="838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492" name="Line 12"/>
          <p:cNvSpPr>
            <a:spLocks noChangeShapeType="1"/>
          </p:cNvSpPr>
          <p:nvPr/>
        </p:nvSpPr>
        <p:spPr bwMode="auto">
          <a:xfrm flipH="1">
            <a:off x="1828800" y="4419600"/>
            <a:ext cx="1371600" cy="1143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493" name="Line 13"/>
          <p:cNvSpPr>
            <a:spLocks noChangeShapeType="1"/>
          </p:cNvSpPr>
          <p:nvPr/>
        </p:nvSpPr>
        <p:spPr bwMode="auto">
          <a:xfrm>
            <a:off x="4191000" y="3962400"/>
            <a:ext cx="685800" cy="152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494" name="Line 14"/>
          <p:cNvSpPr>
            <a:spLocks noChangeShapeType="1"/>
          </p:cNvSpPr>
          <p:nvPr/>
        </p:nvSpPr>
        <p:spPr bwMode="auto">
          <a:xfrm flipH="1">
            <a:off x="4267200" y="4495800"/>
            <a:ext cx="1447800" cy="1066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495" name="Line 15"/>
          <p:cNvSpPr>
            <a:spLocks noChangeShapeType="1"/>
          </p:cNvSpPr>
          <p:nvPr/>
        </p:nvSpPr>
        <p:spPr bwMode="auto">
          <a:xfrm flipH="1" flipV="1">
            <a:off x="1600200" y="2286000"/>
            <a:ext cx="1371600" cy="1828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flipV="1">
            <a:off x="685800" y="533400"/>
            <a:ext cx="7772400" cy="76200"/>
          </a:xfrm>
        </p:spPr>
        <p:txBody>
          <a:bodyPr>
            <a:normAutofit fontScale="90000"/>
          </a:bodyPr>
          <a:lstStyle/>
          <a:p>
            <a:endParaRPr lang="id-ID"/>
          </a:p>
        </p:txBody>
      </p:sp>
      <p:sp>
        <p:nvSpPr>
          <p:cNvPr id="21507" name="Rectangle 3"/>
          <p:cNvSpPr>
            <a:spLocks noGrp="1" noChangeArrowheads="1"/>
          </p:cNvSpPr>
          <p:nvPr>
            <p:ph idx="1"/>
          </p:nvPr>
        </p:nvSpPr>
        <p:spPr>
          <a:xfrm>
            <a:off x="381000" y="0"/>
            <a:ext cx="8382000" cy="6477000"/>
          </a:xfrm>
          <a:solidFill>
            <a:schemeClr val="bg1">
              <a:lumMod val="95000"/>
            </a:schemeClr>
          </a:solidFill>
        </p:spPr>
        <p:txBody>
          <a:bodyPr/>
          <a:lstStyle/>
          <a:p>
            <a:r>
              <a:rPr lang="en-US" sz="2800" b="1" dirty="0" err="1"/>
              <a:t>Terminologi</a:t>
            </a:r>
            <a:r>
              <a:rPr lang="en-US" sz="2800" b="1" dirty="0"/>
              <a:t> Flavor </a:t>
            </a:r>
            <a:r>
              <a:rPr lang="en-US" sz="2800" b="1" dirty="0" err="1"/>
              <a:t>Ayam</a:t>
            </a:r>
            <a:endParaRPr lang="en-US" sz="2800" b="1" dirty="0"/>
          </a:p>
        </p:txBody>
      </p:sp>
      <p:graphicFrame>
        <p:nvGraphicFramePr>
          <p:cNvPr id="21548" name="Group 44"/>
          <p:cNvGraphicFramePr>
            <a:graphicFrameLocks noGrp="1"/>
          </p:cNvGraphicFramePr>
          <p:nvPr>
            <p:extLst>
              <p:ext uri="{D42A27DB-BD31-4B8C-83A1-F6EECF244321}">
                <p14:modId xmlns:p14="http://schemas.microsoft.com/office/powerpoint/2010/main" val="1628213687"/>
              </p:ext>
            </p:extLst>
          </p:nvPr>
        </p:nvGraphicFramePr>
        <p:xfrm>
          <a:off x="533400" y="740973"/>
          <a:ext cx="8077200" cy="6367852"/>
        </p:xfrm>
        <a:graphic>
          <a:graphicData uri="http://schemas.openxmlformats.org/drawingml/2006/table">
            <a:tbl>
              <a:tblPr/>
              <a:tblGrid>
                <a:gridCol w="2168525"/>
                <a:gridCol w="5908675"/>
              </a:tblGrid>
              <a:tr h="485212">
                <a:tc>
                  <a:txBody>
                    <a:bodyPr/>
                    <a:lstStyle/>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000" b="1" i="0" u="none" strike="noStrike" cap="none" normalizeH="0" baseline="0" dirty="0" err="1" smtClean="0">
                          <a:ln>
                            <a:noFill/>
                          </a:ln>
                          <a:solidFill>
                            <a:schemeClr val="tx1"/>
                          </a:solidFill>
                          <a:effectLst/>
                          <a:latin typeface="Times New Roman" pitchFamily="18" charset="0"/>
                        </a:rPr>
                        <a:t>Terminologi</a:t>
                      </a:r>
                      <a:endParaRPr kumimoji="0" lang="en-US" sz="2000" b="1"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000" b="1" i="0" u="none" strike="noStrike" cap="none" normalizeH="0" baseline="0" dirty="0" err="1" smtClean="0">
                          <a:ln>
                            <a:noFill/>
                          </a:ln>
                          <a:solidFill>
                            <a:schemeClr val="tx1"/>
                          </a:solidFill>
                          <a:effectLst/>
                          <a:latin typeface="Times New Roman" pitchFamily="18" charset="0"/>
                        </a:rPr>
                        <a:t>Definisi</a:t>
                      </a:r>
                      <a:endParaRPr kumimoji="0" lang="en-US" sz="2000" b="1"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26861">
                <a:tc>
                  <a:txBody>
                    <a:bodyPr/>
                    <a:lstStyle/>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endParaRPr kumimoji="0" lang="en-US" sz="2000" b="0"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Chickeny</a:t>
                      </a:r>
                    </a:p>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Meaty</a:t>
                      </a:r>
                    </a:p>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Brothy</a:t>
                      </a:r>
                    </a:p>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Liver/Organy</a:t>
                      </a:r>
                    </a:p>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Browned</a:t>
                      </a:r>
                    </a:p>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Burned</a:t>
                      </a:r>
                    </a:p>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Card board/ musty</a:t>
                      </a:r>
                    </a:p>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Warmed over</a:t>
                      </a:r>
                    </a:p>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Rancid/Painty</a:t>
                      </a:r>
                    </a:p>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endParaRPr kumimoji="0" lang="en-US" sz="2000" b="0"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Sweet</a:t>
                      </a:r>
                    </a:p>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Bitter</a:t>
                      </a:r>
                    </a:p>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endParaRPr kumimoji="0" lang="en-US" sz="2000" b="0"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Metalic</a:t>
                      </a:r>
                    </a:p>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endParaRPr kumimoji="0" lang="en-U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000" b="1" i="0" u="none" strike="noStrike" cap="none" normalizeH="0" baseline="0" dirty="0" smtClean="0">
                          <a:ln>
                            <a:noFill/>
                          </a:ln>
                          <a:solidFill>
                            <a:schemeClr val="tx1"/>
                          </a:solidFill>
                          <a:effectLst/>
                          <a:latin typeface="Times New Roman" pitchFamily="18" charset="0"/>
                        </a:rPr>
                        <a:t>Aroma/taste </a:t>
                      </a:r>
                      <a:r>
                        <a:rPr kumimoji="0" lang="en-US" sz="2000" b="1" i="0" u="none" strike="noStrike" cap="none" normalizeH="0" baseline="0" dirty="0" err="1" smtClean="0">
                          <a:ln>
                            <a:noFill/>
                          </a:ln>
                          <a:solidFill>
                            <a:schemeClr val="tx1"/>
                          </a:solidFill>
                          <a:effectLst/>
                          <a:latin typeface="Times New Roman" pitchFamily="18" charset="0"/>
                        </a:rPr>
                        <a:t>yg</a:t>
                      </a:r>
                      <a:r>
                        <a:rPr kumimoji="0" lang="en-US" sz="2000" b="1" i="0" u="none" strike="noStrike" cap="none" normalizeH="0" baseline="0" dirty="0" smtClean="0">
                          <a:ln>
                            <a:noFill/>
                          </a:ln>
                          <a:solidFill>
                            <a:schemeClr val="tx1"/>
                          </a:solidFill>
                          <a:effectLst/>
                          <a:latin typeface="Times New Roman" pitchFamily="18" charset="0"/>
                        </a:rPr>
                        <a:t> </a:t>
                      </a:r>
                      <a:r>
                        <a:rPr kumimoji="0" lang="en-US" sz="2000" b="1" i="0" u="none" strike="noStrike" cap="none" normalizeH="0" baseline="0" dirty="0" err="1" smtClean="0">
                          <a:ln>
                            <a:noFill/>
                          </a:ln>
                          <a:solidFill>
                            <a:schemeClr val="tx1"/>
                          </a:solidFill>
                          <a:effectLst/>
                          <a:latin typeface="Times New Roman" pitchFamily="18" charset="0"/>
                        </a:rPr>
                        <a:t>berhubungan</a:t>
                      </a:r>
                      <a:r>
                        <a:rPr kumimoji="0" lang="en-US" sz="2000" b="1" i="0" u="none" strike="noStrike" cap="none" normalizeH="0" baseline="0" dirty="0" smtClean="0">
                          <a:ln>
                            <a:noFill/>
                          </a:ln>
                          <a:solidFill>
                            <a:schemeClr val="tx1"/>
                          </a:solidFill>
                          <a:effectLst/>
                          <a:latin typeface="Times New Roman" pitchFamily="18" charset="0"/>
                        </a:rPr>
                        <a:t> </a:t>
                      </a:r>
                      <a:r>
                        <a:rPr kumimoji="0" lang="en-US" sz="2000" b="1" i="0" u="none" strike="noStrike" cap="none" normalizeH="0" baseline="0" dirty="0" err="1" smtClean="0">
                          <a:ln>
                            <a:noFill/>
                          </a:ln>
                          <a:solidFill>
                            <a:schemeClr val="tx1"/>
                          </a:solidFill>
                          <a:effectLst/>
                          <a:latin typeface="Times New Roman" pitchFamily="18" charset="0"/>
                        </a:rPr>
                        <a:t>dengan</a:t>
                      </a:r>
                      <a:r>
                        <a:rPr kumimoji="0" lang="en-US" sz="2000" b="1" i="0" u="none" strike="noStrike" cap="none" normalizeH="0" baseline="0" dirty="0" smtClean="0">
                          <a:ln>
                            <a:noFill/>
                          </a:ln>
                          <a:solidFill>
                            <a:schemeClr val="tx1"/>
                          </a:solidFill>
                          <a:effectLst/>
                          <a:latin typeface="Times New Roman" pitchFamily="18" charset="0"/>
                        </a:rPr>
                        <a:t> :</a:t>
                      </a:r>
                    </a:p>
                    <a:p>
                      <a:pPr marL="0" marR="0" lvl="0" indent="0" algn="ctr"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000" b="0" i="0" u="none" strike="noStrike" cap="none" normalizeH="0" baseline="0" dirty="0" err="1" smtClean="0">
                          <a:ln>
                            <a:noFill/>
                          </a:ln>
                          <a:solidFill>
                            <a:schemeClr val="tx1"/>
                          </a:solidFill>
                          <a:effectLst/>
                          <a:latin typeface="Times New Roman" pitchFamily="18" charset="0"/>
                        </a:rPr>
                        <a:t>Pemasakan</a:t>
                      </a:r>
                      <a:r>
                        <a:rPr kumimoji="0" lang="en-US" sz="2000" b="0" i="0" u="none" strike="noStrike" cap="none" normalizeH="0" baseline="0" dirty="0" smtClean="0">
                          <a:ln>
                            <a:noFill/>
                          </a:ln>
                          <a:solidFill>
                            <a:schemeClr val="tx1"/>
                          </a:solidFill>
                          <a:effectLst/>
                          <a:latin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rPr>
                        <a:t>daging</a:t>
                      </a:r>
                      <a:r>
                        <a:rPr kumimoji="0" lang="en-US" sz="2000" b="0" i="0" u="none" strike="noStrike" cap="none" normalizeH="0" baseline="0" dirty="0" smtClean="0">
                          <a:ln>
                            <a:noFill/>
                          </a:ln>
                          <a:solidFill>
                            <a:schemeClr val="tx1"/>
                          </a:solidFill>
                          <a:effectLst/>
                          <a:latin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rPr>
                        <a:t>putih</a:t>
                      </a:r>
                      <a:endParaRPr kumimoji="0" lang="en-US" sz="2000" b="0"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000" b="0" i="0" u="none" strike="noStrike" cap="none" normalizeH="0" baseline="0" dirty="0" err="1" smtClean="0">
                          <a:ln>
                            <a:noFill/>
                          </a:ln>
                          <a:solidFill>
                            <a:schemeClr val="tx1"/>
                          </a:solidFill>
                          <a:effectLst/>
                          <a:latin typeface="Times New Roman" pitchFamily="18" charset="0"/>
                        </a:rPr>
                        <a:t>Pemasakan</a:t>
                      </a:r>
                      <a:r>
                        <a:rPr kumimoji="0" lang="en-US" sz="2000" b="0" i="0" u="none" strike="noStrike" cap="none" normalizeH="0" baseline="0" dirty="0" smtClean="0">
                          <a:ln>
                            <a:noFill/>
                          </a:ln>
                          <a:solidFill>
                            <a:schemeClr val="tx1"/>
                          </a:solidFill>
                          <a:effectLst/>
                          <a:latin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rPr>
                        <a:t>daging</a:t>
                      </a:r>
                      <a:r>
                        <a:rPr kumimoji="0" lang="en-US" sz="2000" b="0" i="0" u="none" strike="noStrike" cap="none" normalizeH="0" baseline="0" dirty="0" smtClean="0">
                          <a:ln>
                            <a:noFill/>
                          </a:ln>
                          <a:solidFill>
                            <a:schemeClr val="tx1"/>
                          </a:solidFill>
                          <a:effectLst/>
                          <a:latin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rPr>
                        <a:t>merah</a:t>
                      </a:r>
                      <a:endParaRPr kumimoji="0" lang="en-US" sz="2000" b="0"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000" b="0" i="0" u="none" strike="noStrike" cap="none" normalizeH="0" baseline="0" dirty="0" err="1" smtClean="0">
                          <a:ln>
                            <a:noFill/>
                          </a:ln>
                          <a:solidFill>
                            <a:schemeClr val="tx1"/>
                          </a:solidFill>
                          <a:effectLst/>
                          <a:latin typeface="Times New Roman" pitchFamily="18" charset="0"/>
                        </a:rPr>
                        <a:t>Ayam</a:t>
                      </a:r>
                      <a:r>
                        <a:rPr kumimoji="0" lang="en-US" sz="2000" b="0" i="0" u="none" strike="noStrike" cap="none" normalizeH="0" baseline="0" dirty="0" smtClean="0">
                          <a:ln>
                            <a:noFill/>
                          </a:ln>
                          <a:solidFill>
                            <a:schemeClr val="tx1"/>
                          </a:solidFill>
                          <a:effectLst/>
                          <a:latin typeface="Times New Roman" pitchFamily="18" charset="0"/>
                        </a:rPr>
                        <a:t> yang </a:t>
                      </a:r>
                      <a:r>
                        <a:rPr kumimoji="0" lang="en-US" sz="2000" b="0" i="0" u="none" strike="noStrike" cap="none" normalizeH="0" baseline="0" dirty="0" err="1" smtClean="0">
                          <a:ln>
                            <a:noFill/>
                          </a:ln>
                          <a:solidFill>
                            <a:schemeClr val="tx1"/>
                          </a:solidFill>
                          <a:effectLst/>
                          <a:latin typeface="Times New Roman" pitchFamily="18" charset="0"/>
                        </a:rPr>
                        <a:t>disimpan</a:t>
                      </a:r>
                      <a:endParaRPr kumimoji="0" lang="en-US" sz="2000" b="0"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000" b="0" i="0" u="none" strike="noStrike" cap="none" normalizeH="0" baseline="0" dirty="0" err="1" smtClean="0">
                          <a:ln>
                            <a:noFill/>
                          </a:ln>
                          <a:solidFill>
                            <a:schemeClr val="tx1"/>
                          </a:solidFill>
                          <a:effectLst/>
                          <a:latin typeface="Times New Roman" pitchFamily="18" charset="0"/>
                        </a:rPr>
                        <a:t>Hati</a:t>
                      </a:r>
                      <a:r>
                        <a:rPr kumimoji="0" lang="en-US" sz="2000" b="0" i="0" u="none" strike="noStrike" cap="none" normalizeH="0" baseline="0" dirty="0" smtClean="0">
                          <a:ln>
                            <a:noFill/>
                          </a:ln>
                          <a:solidFill>
                            <a:schemeClr val="tx1"/>
                          </a:solidFill>
                          <a:effectLst/>
                          <a:latin typeface="Times New Roman" pitchFamily="18" charset="0"/>
                        </a:rPr>
                        <a:t>, serum &amp; </a:t>
                      </a:r>
                      <a:r>
                        <a:rPr kumimoji="0" lang="en-US" sz="2000" b="0" i="0" u="none" strike="noStrike" cap="none" normalizeH="0" baseline="0" dirty="0" err="1" smtClean="0">
                          <a:ln>
                            <a:noFill/>
                          </a:ln>
                          <a:solidFill>
                            <a:schemeClr val="tx1"/>
                          </a:solidFill>
                          <a:effectLst/>
                          <a:latin typeface="Times New Roman" pitchFamily="18" charset="0"/>
                        </a:rPr>
                        <a:t>darah</a:t>
                      </a:r>
                      <a:endParaRPr kumimoji="0" lang="en-US" sz="2000" b="0"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000" b="0" i="0" u="none" strike="noStrike" cap="none" normalizeH="0" baseline="0" dirty="0" err="1" smtClean="0">
                          <a:ln>
                            <a:noFill/>
                          </a:ln>
                          <a:solidFill>
                            <a:schemeClr val="tx1"/>
                          </a:solidFill>
                          <a:effectLst/>
                          <a:latin typeface="Times New Roman" pitchFamily="18" charset="0"/>
                        </a:rPr>
                        <a:t>Penggorengan</a:t>
                      </a:r>
                      <a:r>
                        <a:rPr kumimoji="0" lang="en-US" sz="2000" b="0" i="0" u="none" strike="noStrike" cap="none" normalizeH="0" baseline="0" dirty="0" smtClean="0">
                          <a:ln>
                            <a:noFill/>
                          </a:ln>
                          <a:solidFill>
                            <a:schemeClr val="tx1"/>
                          </a:solidFill>
                          <a:effectLst/>
                          <a:latin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rPr>
                        <a:t>digiling</a:t>
                      </a:r>
                      <a:r>
                        <a:rPr kumimoji="0" lang="en-US" sz="2000" b="0" i="0" u="none" strike="noStrike" cap="none" normalizeH="0" baseline="0" dirty="0" smtClean="0">
                          <a:ln>
                            <a:noFill/>
                          </a:ln>
                          <a:solidFill>
                            <a:schemeClr val="tx1"/>
                          </a:solidFill>
                          <a:effectLst/>
                          <a:latin typeface="Times New Roman" pitchFamily="18" charset="0"/>
                        </a:rPr>
                        <a:t> &amp; </a:t>
                      </a:r>
                      <a:r>
                        <a:rPr kumimoji="0" lang="en-US" sz="2000" b="0" i="0" u="none" strike="noStrike" cap="none" normalizeH="0" baseline="0" dirty="0" err="1" smtClean="0">
                          <a:ln>
                            <a:noFill/>
                          </a:ln>
                          <a:solidFill>
                            <a:schemeClr val="tx1"/>
                          </a:solidFill>
                          <a:effectLst/>
                          <a:latin typeface="Times New Roman" pitchFamily="18" charset="0"/>
                        </a:rPr>
                        <a:t>dididihkan</a:t>
                      </a:r>
                      <a:endParaRPr kumimoji="0" lang="en-US" sz="2000" b="0"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000" b="0" i="0" u="none" strike="noStrike" cap="none" normalizeH="0" baseline="0" dirty="0" err="1" smtClean="0">
                          <a:ln>
                            <a:noFill/>
                          </a:ln>
                          <a:solidFill>
                            <a:schemeClr val="tx1"/>
                          </a:solidFill>
                          <a:effectLst/>
                          <a:latin typeface="Times New Roman" pitchFamily="18" charset="0"/>
                        </a:rPr>
                        <a:t>Pemanasan</a:t>
                      </a:r>
                      <a:r>
                        <a:rPr kumimoji="0" lang="en-US" sz="2000" b="0" i="0" u="none" strike="noStrike" cap="none" normalizeH="0" baseline="0" dirty="0" smtClean="0">
                          <a:ln>
                            <a:noFill/>
                          </a:ln>
                          <a:solidFill>
                            <a:schemeClr val="tx1"/>
                          </a:solidFill>
                          <a:effectLst/>
                          <a:latin typeface="Times New Roman" pitchFamily="18" charset="0"/>
                        </a:rPr>
                        <a:t> yang </a:t>
                      </a:r>
                      <a:r>
                        <a:rPr kumimoji="0" lang="en-US" sz="2000" b="0" i="0" u="none" strike="noStrike" cap="none" normalizeH="0" baseline="0" dirty="0" err="1" smtClean="0">
                          <a:ln>
                            <a:noFill/>
                          </a:ln>
                          <a:solidFill>
                            <a:schemeClr val="tx1"/>
                          </a:solidFill>
                          <a:effectLst/>
                          <a:latin typeface="Times New Roman" pitchFamily="18" charset="0"/>
                        </a:rPr>
                        <a:t>berlebihan</a:t>
                      </a:r>
                      <a:r>
                        <a:rPr kumimoji="0" lang="en-US" sz="2000" b="0" i="0" u="none" strike="noStrike" cap="none" normalizeH="0" baseline="0" dirty="0" smtClean="0">
                          <a:ln>
                            <a:noFill/>
                          </a:ln>
                          <a:solidFill>
                            <a:schemeClr val="tx1"/>
                          </a:solidFill>
                          <a:effectLst/>
                          <a:latin typeface="Times New Roman" pitchFamily="18" charset="0"/>
                        </a:rPr>
                        <a:t>/</a:t>
                      </a:r>
                      <a:r>
                        <a:rPr kumimoji="0" lang="en-US" sz="2000" b="0" i="0" u="none" strike="noStrike" cap="none" normalizeH="0" baseline="0" dirty="0" err="1" smtClean="0">
                          <a:ln>
                            <a:noFill/>
                          </a:ln>
                          <a:solidFill>
                            <a:schemeClr val="tx1"/>
                          </a:solidFill>
                          <a:effectLst/>
                          <a:latin typeface="Times New Roman" pitchFamily="18" charset="0"/>
                        </a:rPr>
                        <a:t>pencoklatan</a:t>
                      </a:r>
                      <a:endParaRPr kumimoji="0" lang="en-US" sz="2000" b="0"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000" b="0" i="0" u="none" strike="noStrike" cap="none" normalizeH="0" baseline="0" dirty="0" err="1" smtClean="0">
                          <a:ln>
                            <a:noFill/>
                          </a:ln>
                          <a:solidFill>
                            <a:schemeClr val="tx1"/>
                          </a:solidFill>
                          <a:effectLst/>
                          <a:latin typeface="Times New Roman" pitchFamily="18" charset="0"/>
                        </a:rPr>
                        <a:t>Adanya</a:t>
                      </a:r>
                      <a:r>
                        <a:rPr kumimoji="0" lang="en-US" sz="2000" b="0" i="0" u="none" strike="noStrike" cap="none" normalizeH="0" baseline="0" dirty="0" smtClean="0">
                          <a:ln>
                            <a:noFill/>
                          </a:ln>
                          <a:solidFill>
                            <a:schemeClr val="tx1"/>
                          </a:solidFill>
                          <a:effectLst/>
                          <a:latin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rPr>
                        <a:t>jamur</a:t>
                      </a:r>
                      <a:endParaRPr kumimoji="0" lang="en-US" sz="2000" b="0"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000" b="0" i="0" u="none" strike="noStrike" cap="none" normalizeH="0" baseline="0" dirty="0" err="1" smtClean="0">
                          <a:ln>
                            <a:noFill/>
                          </a:ln>
                          <a:solidFill>
                            <a:schemeClr val="tx1"/>
                          </a:solidFill>
                          <a:effectLst/>
                          <a:latin typeface="Times New Roman" pitchFamily="18" charset="0"/>
                        </a:rPr>
                        <a:t>Pemanasan</a:t>
                      </a:r>
                      <a:r>
                        <a:rPr kumimoji="0" lang="en-US" sz="2000" b="0" i="0" u="none" strike="noStrike" cap="none" normalizeH="0" baseline="0" dirty="0" smtClean="0">
                          <a:ln>
                            <a:noFill/>
                          </a:ln>
                          <a:solidFill>
                            <a:schemeClr val="tx1"/>
                          </a:solidFill>
                          <a:effectLst/>
                          <a:latin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rPr>
                        <a:t>ulang</a:t>
                      </a:r>
                      <a:endParaRPr kumimoji="0" lang="en-US" sz="2000" b="0"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000" b="0" i="0" u="none" strike="noStrike" cap="none" normalizeH="0" baseline="0" dirty="0" err="1" smtClean="0">
                          <a:ln>
                            <a:noFill/>
                          </a:ln>
                          <a:solidFill>
                            <a:schemeClr val="tx1"/>
                          </a:solidFill>
                          <a:effectLst/>
                          <a:latin typeface="Times New Roman" pitchFamily="18" charset="0"/>
                        </a:rPr>
                        <a:t>Oksidasi</a:t>
                      </a:r>
                      <a:r>
                        <a:rPr kumimoji="0" lang="en-US" sz="2000" b="0" i="0" u="none" strike="noStrike" cap="none" normalizeH="0" baseline="0" dirty="0" smtClean="0">
                          <a:ln>
                            <a:noFill/>
                          </a:ln>
                          <a:solidFill>
                            <a:schemeClr val="tx1"/>
                          </a:solidFill>
                          <a:effectLst/>
                          <a:latin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rPr>
                        <a:t>lemak</a:t>
                      </a:r>
                      <a:endParaRPr kumimoji="0" lang="en-US" sz="2000" b="0"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000" b="1" i="0" u="none" strike="noStrike" cap="none" normalizeH="0" baseline="0" dirty="0" err="1" smtClean="0">
                          <a:ln>
                            <a:noFill/>
                          </a:ln>
                          <a:solidFill>
                            <a:schemeClr val="tx1"/>
                          </a:solidFill>
                          <a:effectLst/>
                          <a:latin typeface="Times New Roman" pitchFamily="18" charset="0"/>
                        </a:rPr>
                        <a:t>Awalnya</a:t>
                      </a:r>
                      <a:r>
                        <a:rPr kumimoji="0" lang="en-US" sz="2000" b="1" i="0" u="none" strike="noStrike" cap="none" normalizeH="0" baseline="0" dirty="0" smtClean="0">
                          <a:ln>
                            <a:noFill/>
                          </a:ln>
                          <a:solidFill>
                            <a:schemeClr val="tx1"/>
                          </a:solidFill>
                          <a:effectLst/>
                          <a:latin typeface="Times New Roman" pitchFamily="18" charset="0"/>
                        </a:rPr>
                        <a:t> </a:t>
                      </a:r>
                      <a:r>
                        <a:rPr kumimoji="0" lang="en-US" sz="2000" b="1" i="0" u="none" strike="noStrike" cap="none" normalizeH="0" baseline="0" dirty="0" err="1" smtClean="0">
                          <a:ln>
                            <a:noFill/>
                          </a:ln>
                          <a:solidFill>
                            <a:schemeClr val="tx1"/>
                          </a:solidFill>
                          <a:effectLst/>
                          <a:latin typeface="Times New Roman" pitchFamily="18" charset="0"/>
                        </a:rPr>
                        <a:t>berhubungan</a:t>
                      </a:r>
                      <a:r>
                        <a:rPr kumimoji="0" lang="en-US" sz="2000" b="1" i="0" u="none" strike="noStrike" cap="none" normalizeH="0" baseline="0" dirty="0" smtClean="0">
                          <a:ln>
                            <a:noFill/>
                          </a:ln>
                          <a:solidFill>
                            <a:schemeClr val="tx1"/>
                          </a:solidFill>
                          <a:effectLst/>
                          <a:latin typeface="Times New Roman" pitchFamily="18" charset="0"/>
                        </a:rPr>
                        <a:t> </a:t>
                      </a:r>
                      <a:r>
                        <a:rPr kumimoji="0" lang="en-US" sz="2000" b="1" i="0" u="none" strike="noStrike" cap="none" normalizeH="0" baseline="0" dirty="0" err="1" smtClean="0">
                          <a:ln>
                            <a:noFill/>
                          </a:ln>
                          <a:solidFill>
                            <a:schemeClr val="tx1"/>
                          </a:solidFill>
                          <a:effectLst/>
                          <a:latin typeface="Times New Roman" pitchFamily="18" charset="0"/>
                        </a:rPr>
                        <a:t>dengan</a:t>
                      </a:r>
                      <a:endParaRPr kumimoji="0" lang="en-US" sz="20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000" b="0" i="0" u="none" strike="noStrike" cap="none" normalizeH="0" baseline="0" dirty="0" err="1" smtClean="0">
                          <a:ln>
                            <a:noFill/>
                          </a:ln>
                          <a:solidFill>
                            <a:schemeClr val="tx1"/>
                          </a:solidFill>
                          <a:effectLst/>
                          <a:latin typeface="Times New Roman" pitchFamily="18" charset="0"/>
                        </a:rPr>
                        <a:t>Gula</a:t>
                      </a:r>
                      <a:r>
                        <a:rPr kumimoji="0" lang="en-US" sz="2000" b="0" i="0" u="none" strike="noStrike" cap="none" normalizeH="0" baseline="0" dirty="0" smtClean="0">
                          <a:ln>
                            <a:noFill/>
                          </a:ln>
                          <a:solidFill>
                            <a:schemeClr val="tx1"/>
                          </a:solidFill>
                          <a:effectLst/>
                          <a:latin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rPr>
                        <a:t>Sukrosa</a:t>
                      </a:r>
                      <a:endParaRPr kumimoji="0" lang="en-US" sz="2000" b="0"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000" b="0" i="0" u="none" strike="noStrike" cap="none" normalizeH="0" baseline="0" dirty="0" err="1" smtClean="0">
                          <a:ln>
                            <a:noFill/>
                          </a:ln>
                          <a:solidFill>
                            <a:schemeClr val="tx1"/>
                          </a:solidFill>
                          <a:effectLst/>
                          <a:latin typeface="Times New Roman" pitchFamily="18" charset="0"/>
                        </a:rPr>
                        <a:t>Quinin</a:t>
                      </a:r>
                      <a:r>
                        <a:rPr kumimoji="0" lang="en-US" sz="2000" b="0" i="0" u="none" strike="noStrike" cap="none" normalizeH="0" baseline="0" dirty="0" smtClean="0">
                          <a:ln>
                            <a:noFill/>
                          </a:ln>
                          <a:solidFill>
                            <a:schemeClr val="tx1"/>
                          </a:solidFill>
                          <a:effectLst/>
                          <a:latin typeface="Times New Roman" pitchFamily="18" charset="0"/>
                        </a:rPr>
                        <a:t>/</a:t>
                      </a:r>
                      <a:r>
                        <a:rPr kumimoji="0" lang="en-US" sz="2000" b="0" i="0" u="none" strike="noStrike" cap="none" normalizeH="0" baseline="0" dirty="0" err="1" smtClean="0">
                          <a:ln>
                            <a:noFill/>
                          </a:ln>
                          <a:solidFill>
                            <a:schemeClr val="tx1"/>
                          </a:solidFill>
                          <a:effectLst/>
                          <a:latin typeface="Times New Roman" pitchFamily="18" charset="0"/>
                        </a:rPr>
                        <a:t>Kafein</a:t>
                      </a:r>
                      <a:endParaRPr kumimoji="0" lang="en-US" sz="2000" b="0"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000" b="1" i="0" u="none" strike="noStrike" cap="none" normalizeH="0" baseline="0" dirty="0" err="1" smtClean="0">
                          <a:ln>
                            <a:noFill/>
                          </a:ln>
                          <a:solidFill>
                            <a:schemeClr val="tx1"/>
                          </a:solidFill>
                          <a:effectLst/>
                          <a:latin typeface="Times New Roman" pitchFamily="18" charset="0"/>
                        </a:rPr>
                        <a:t>Faktor</a:t>
                      </a:r>
                      <a:r>
                        <a:rPr kumimoji="0" lang="en-US" sz="2000" b="1" i="0" u="none" strike="noStrike" cap="none" normalizeH="0" baseline="0" dirty="0" smtClean="0">
                          <a:ln>
                            <a:noFill/>
                          </a:ln>
                          <a:solidFill>
                            <a:schemeClr val="tx1"/>
                          </a:solidFill>
                          <a:effectLst/>
                          <a:latin typeface="Times New Roman" pitchFamily="18" charset="0"/>
                        </a:rPr>
                        <a:t> yang </a:t>
                      </a:r>
                      <a:r>
                        <a:rPr kumimoji="0" lang="en-US" sz="2000" b="1" i="0" u="none" strike="noStrike" cap="none" normalizeH="0" baseline="0" dirty="0" err="1" smtClean="0">
                          <a:ln>
                            <a:noFill/>
                          </a:ln>
                          <a:solidFill>
                            <a:schemeClr val="tx1"/>
                          </a:solidFill>
                          <a:effectLst/>
                          <a:latin typeface="Times New Roman" pitchFamily="18" charset="0"/>
                        </a:rPr>
                        <a:t>Mempengaruhi</a:t>
                      </a:r>
                      <a:endParaRPr kumimoji="0" lang="en-US" sz="20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000" b="0" i="0" u="none" strike="noStrike" cap="none" normalizeH="0" baseline="0" dirty="0" err="1" smtClean="0">
                          <a:ln>
                            <a:noFill/>
                          </a:ln>
                          <a:solidFill>
                            <a:schemeClr val="tx1"/>
                          </a:solidFill>
                          <a:effectLst/>
                          <a:latin typeface="Times New Roman" pitchFamily="18" charset="0"/>
                        </a:rPr>
                        <a:t>Logam</a:t>
                      </a:r>
                      <a:r>
                        <a:rPr kumimoji="0" lang="en-US" sz="2000" b="0" i="0" u="none" strike="noStrike" cap="none" normalizeH="0" baseline="0" dirty="0" smtClean="0">
                          <a:ln>
                            <a:noFill/>
                          </a:ln>
                          <a:solidFill>
                            <a:schemeClr val="tx1"/>
                          </a:solidFill>
                          <a:effectLst/>
                          <a:latin typeface="Times New Roman" pitchFamily="18" charset="0"/>
                        </a:rPr>
                        <a:t>/</a:t>
                      </a:r>
                      <a:r>
                        <a:rPr kumimoji="0" lang="en-US" sz="2000" b="0" i="0" u="none" strike="noStrike" cap="none" normalizeH="0" baseline="0" dirty="0" err="1" smtClean="0">
                          <a:ln>
                            <a:noFill/>
                          </a:ln>
                          <a:solidFill>
                            <a:schemeClr val="tx1"/>
                          </a:solidFill>
                          <a:effectLst/>
                          <a:latin typeface="Times New Roman" pitchFamily="18" charset="0"/>
                        </a:rPr>
                        <a:t>tembaga</a:t>
                      </a:r>
                      <a:endParaRPr kumimoji="0" lang="en-US" sz="20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85800" y="457200"/>
            <a:ext cx="7772400" cy="381000"/>
          </a:xfrm>
        </p:spPr>
        <p:txBody>
          <a:bodyPr>
            <a:normAutofit fontScale="90000"/>
          </a:bodyPr>
          <a:lstStyle/>
          <a:p>
            <a:r>
              <a:rPr lang="en-US" sz="2800" b="1" i="0"/>
              <a:t>Perubahan-perubahan pada unggas setelah mati</a:t>
            </a:r>
          </a:p>
        </p:txBody>
      </p:sp>
      <p:sp>
        <p:nvSpPr>
          <p:cNvPr id="22531" name="Rectangle 3"/>
          <p:cNvSpPr>
            <a:spLocks noGrp="1" noChangeArrowheads="1"/>
          </p:cNvSpPr>
          <p:nvPr>
            <p:ph idx="1"/>
          </p:nvPr>
        </p:nvSpPr>
        <p:spPr>
          <a:xfrm>
            <a:off x="609600" y="990600"/>
            <a:ext cx="8153400" cy="5867400"/>
          </a:xfrm>
        </p:spPr>
        <p:txBody>
          <a:bodyPr/>
          <a:lstStyle/>
          <a:p>
            <a:pPr>
              <a:buFont typeface="Wingdings" pitchFamily="2" charset="2"/>
              <a:buNone/>
            </a:pPr>
            <a:r>
              <a:rPr lang="en-US" sz="2800" b="1"/>
              <a:t>1. Perubahan pH</a:t>
            </a:r>
          </a:p>
          <a:p>
            <a:pPr>
              <a:buFont typeface="Wingdings" pitchFamily="2" charset="2"/>
              <a:buNone/>
            </a:pPr>
            <a:r>
              <a:rPr lang="en-US" sz="2800" b="1"/>
              <a:t> -  </a:t>
            </a:r>
            <a:r>
              <a:rPr lang="en-US" sz="2800"/>
              <a:t>pH daging semasa hidup 6.8-7.2, setelah mati pH   turun krn terbentuknya laktat kmdn naik lagi akibat aktifitas mikroba</a:t>
            </a:r>
          </a:p>
          <a:p>
            <a:pPr>
              <a:buFontTx/>
              <a:buChar char="-"/>
            </a:pPr>
            <a:r>
              <a:rPr lang="en-US" sz="2800"/>
              <a:t>Pd unggas penurunan pH mencapai 5.8-5.9 (setelah dipotong selama 2.0-4.5 jam)</a:t>
            </a:r>
          </a:p>
          <a:p>
            <a:pPr>
              <a:buFontTx/>
              <a:buChar char="-"/>
            </a:pPr>
            <a:r>
              <a:rPr lang="en-US" sz="2800"/>
              <a:t>Penurunan pH dipengaruhi suhu, semakin tinggi suhu pH makin cepat turun</a:t>
            </a:r>
          </a:p>
          <a:p>
            <a:pPr>
              <a:buFontTx/>
              <a:buNone/>
            </a:pPr>
            <a:r>
              <a:rPr lang="en-US" sz="2800" b="1"/>
              <a:t>2. Perubahan Jaringan Otot</a:t>
            </a:r>
          </a:p>
          <a:p>
            <a:pPr>
              <a:buFontTx/>
              <a:buChar char="-"/>
            </a:pPr>
            <a:r>
              <a:rPr lang="en-US" sz="2800"/>
              <a:t>Pre rigor empuk, rigor mortis kenyal &amp; a lot</a:t>
            </a:r>
          </a:p>
          <a:p>
            <a:pPr>
              <a:buFontTx/>
              <a:buChar char="-"/>
            </a:pPr>
            <a:r>
              <a:rPr lang="en-US" sz="2800"/>
              <a:t>Pasca rigor mortis (terjadi proteolitik shg enzim katepsin akan memisahkan aktin &amp; miosin</a:t>
            </a:r>
          </a:p>
          <a:p>
            <a:pPr>
              <a:buFontTx/>
              <a:buNone/>
            </a:pPr>
            <a:endParaRPr lang="en-US" sz="2800" b="1"/>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3568" y="908720"/>
            <a:ext cx="7772400" cy="381000"/>
          </a:xfrm>
        </p:spPr>
        <p:txBody>
          <a:bodyPr>
            <a:normAutofit fontScale="90000"/>
          </a:bodyPr>
          <a:lstStyle/>
          <a:p>
            <a:r>
              <a:rPr lang="en-US" sz="2800" b="1" i="0" dirty="0" err="1"/>
              <a:t>Hubungan</a:t>
            </a:r>
            <a:r>
              <a:rPr lang="en-US" sz="2800" b="1" i="0" dirty="0"/>
              <a:t> pH </a:t>
            </a:r>
            <a:r>
              <a:rPr lang="en-US" sz="2800" b="1" i="0" dirty="0" err="1"/>
              <a:t>akhir</a:t>
            </a:r>
            <a:r>
              <a:rPr lang="en-US" sz="2800" b="1" i="0" dirty="0"/>
              <a:t> &amp; </a:t>
            </a:r>
            <a:r>
              <a:rPr lang="en-US" sz="2800" b="1" i="0" dirty="0" err="1"/>
              <a:t>kecepatan</a:t>
            </a:r>
            <a:r>
              <a:rPr lang="en-US" sz="2800" b="1" i="0" dirty="0"/>
              <a:t> </a:t>
            </a:r>
            <a:r>
              <a:rPr lang="en-US" sz="2800" b="1" i="0" dirty="0" err="1"/>
              <a:t>penurunan</a:t>
            </a:r>
            <a:r>
              <a:rPr lang="en-US" sz="2800" b="1" i="0" dirty="0"/>
              <a:t> pH </a:t>
            </a:r>
            <a:r>
              <a:rPr lang="en-US" sz="2800" b="1" i="0" dirty="0" err="1"/>
              <a:t>dng</a:t>
            </a:r>
            <a:r>
              <a:rPr lang="en-US" sz="2800" b="1" i="0" dirty="0"/>
              <a:t> </a:t>
            </a:r>
            <a:r>
              <a:rPr lang="en-US" sz="2800" b="1" i="0" dirty="0" err="1"/>
              <a:t>kondisi</a:t>
            </a:r>
            <a:r>
              <a:rPr lang="en-US" sz="2800" b="1" i="0" dirty="0"/>
              <a:t> </a:t>
            </a:r>
            <a:r>
              <a:rPr lang="en-US" sz="2800" b="1" i="0" dirty="0" err="1"/>
              <a:t>fisik</a:t>
            </a:r>
            <a:r>
              <a:rPr lang="en-US" sz="2800" b="1" i="0" dirty="0"/>
              <a:t> </a:t>
            </a:r>
            <a:r>
              <a:rPr lang="en-US" sz="2800" b="1" i="0" dirty="0" err="1"/>
              <a:t>jaringan</a:t>
            </a:r>
            <a:r>
              <a:rPr lang="en-US" sz="2800" b="1" i="0" dirty="0"/>
              <a:t> </a:t>
            </a:r>
            <a:r>
              <a:rPr lang="en-US" sz="2800" b="1" i="0" dirty="0" err="1"/>
              <a:t>otot</a:t>
            </a:r>
            <a:endParaRPr lang="en-US" sz="2800" b="1" i="0" dirty="0"/>
          </a:p>
        </p:txBody>
      </p:sp>
      <p:sp>
        <p:nvSpPr>
          <p:cNvPr id="23555" name="Rectangle 3"/>
          <p:cNvSpPr>
            <a:spLocks noGrp="1" noChangeArrowheads="1"/>
          </p:cNvSpPr>
          <p:nvPr>
            <p:ph idx="1"/>
          </p:nvPr>
        </p:nvSpPr>
        <p:spPr>
          <a:xfrm>
            <a:off x="609600" y="1219200"/>
            <a:ext cx="8153400" cy="5638800"/>
          </a:xfrm>
        </p:spPr>
        <p:txBody>
          <a:bodyPr/>
          <a:lstStyle/>
          <a:p>
            <a:pPr>
              <a:buFont typeface="Wingdings" pitchFamily="2" charset="2"/>
              <a:buNone/>
            </a:pPr>
            <a:endParaRPr lang="id-ID" sz="2800" b="1"/>
          </a:p>
        </p:txBody>
      </p:sp>
      <p:graphicFrame>
        <p:nvGraphicFramePr>
          <p:cNvPr id="23579" name="Group 27"/>
          <p:cNvGraphicFramePr>
            <a:graphicFrameLocks noGrp="1"/>
          </p:cNvGraphicFramePr>
          <p:nvPr/>
        </p:nvGraphicFramePr>
        <p:xfrm>
          <a:off x="762000" y="1676400"/>
          <a:ext cx="7848600" cy="3902710"/>
        </p:xfrm>
        <a:graphic>
          <a:graphicData uri="http://schemas.openxmlformats.org/drawingml/2006/table">
            <a:tbl>
              <a:tblPr/>
              <a:tblGrid>
                <a:gridCol w="1719263"/>
                <a:gridCol w="2466975"/>
                <a:gridCol w="3662362"/>
              </a:tblGrid>
              <a:tr h="501650">
                <a:tc>
                  <a:txBody>
                    <a:bodyPr/>
                    <a:lstStyle/>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1" i="0" u="none" strike="noStrike" cap="none" normalizeH="0" baseline="0" smtClean="0">
                          <a:ln>
                            <a:noFill/>
                          </a:ln>
                          <a:solidFill>
                            <a:schemeClr val="tx1"/>
                          </a:solidFill>
                          <a:effectLst/>
                          <a:latin typeface="Times New Roman" pitchFamily="18" charset="0"/>
                        </a:rPr>
                        <a:t>pH akhir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1" i="0" u="none" strike="noStrike" cap="none" normalizeH="0" baseline="0" smtClean="0">
                          <a:ln>
                            <a:noFill/>
                          </a:ln>
                          <a:solidFill>
                            <a:schemeClr val="tx1"/>
                          </a:solidFill>
                          <a:effectLst/>
                          <a:latin typeface="Times New Roman" pitchFamily="18" charset="0"/>
                        </a:rPr>
                        <a:t>Kec pH turun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1" i="0" u="none" strike="noStrike" cap="none" normalizeH="0" baseline="0" smtClean="0">
                          <a:ln>
                            <a:noFill/>
                          </a:ln>
                          <a:solidFill>
                            <a:schemeClr val="tx1"/>
                          </a:solidFill>
                          <a:effectLst/>
                          <a:latin typeface="Times New Roman" pitchFamily="18" charset="0"/>
                        </a:rPr>
                        <a:t>Kondisi jaringan otot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4550">
                <a:tc>
                  <a:txBody>
                    <a:bodyPr/>
                    <a:lstStyle/>
                    <a:p>
                      <a:pPr marL="0" marR="0" lvl="0" indent="0" algn="ctr"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6.5-6.0</a:t>
                      </a:r>
                    </a:p>
                    <a:p>
                      <a:pPr marL="0" marR="0" lvl="0" indent="0" algn="ctr"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6.7-6.0</a:t>
                      </a:r>
                    </a:p>
                    <a:p>
                      <a:pPr marL="0" marR="0" lvl="0" indent="0" algn="ctr"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5.7-5.3</a:t>
                      </a:r>
                    </a:p>
                    <a:p>
                      <a:pPr marL="0" marR="0" lvl="0" indent="0" algn="ctr"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5.7-5.3</a:t>
                      </a:r>
                    </a:p>
                    <a:p>
                      <a:pPr marL="0" marR="0" lvl="0" indent="0" algn="ctr"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&lt;5.3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Lambat</a:t>
                      </a:r>
                    </a:p>
                    <a:p>
                      <a:pPr marL="0" marR="0" lvl="0" indent="0" algn="ctr"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Lambat</a:t>
                      </a:r>
                    </a:p>
                    <a:p>
                      <a:pPr marL="0" marR="0" lvl="0" indent="0" algn="ctr"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Lambat</a:t>
                      </a:r>
                    </a:p>
                    <a:p>
                      <a:pPr marL="0" marR="0" lvl="0" indent="0" algn="ctr"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Cepat</a:t>
                      </a:r>
                    </a:p>
                    <a:p>
                      <a:pPr marL="0" marR="0" lvl="0" indent="0" algn="ctr"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Cepat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Gelap,Kasar, Kering</a:t>
                      </a:r>
                    </a:p>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Agak gelap</a:t>
                      </a:r>
                    </a:p>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Normal</a:t>
                      </a:r>
                    </a:p>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Agak pucat</a:t>
                      </a:r>
                    </a:p>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Pucat, lemberk,berair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457200"/>
            <a:ext cx="7772400" cy="381000"/>
          </a:xfrm>
        </p:spPr>
        <p:txBody>
          <a:bodyPr>
            <a:normAutofit fontScale="90000"/>
          </a:bodyPr>
          <a:lstStyle/>
          <a:p>
            <a:endParaRPr lang="id-ID" sz="2800" b="1" i="0"/>
          </a:p>
        </p:txBody>
      </p:sp>
      <p:sp>
        <p:nvSpPr>
          <p:cNvPr id="24579" name="Rectangle 3"/>
          <p:cNvSpPr>
            <a:spLocks noGrp="1" noChangeArrowheads="1"/>
          </p:cNvSpPr>
          <p:nvPr>
            <p:ph idx="1"/>
          </p:nvPr>
        </p:nvSpPr>
        <p:spPr>
          <a:xfrm>
            <a:off x="609600" y="609600"/>
            <a:ext cx="8153400" cy="6248400"/>
          </a:xfrm>
        </p:spPr>
        <p:txBody>
          <a:bodyPr/>
          <a:lstStyle/>
          <a:p>
            <a:pPr>
              <a:buFont typeface="Wingdings" pitchFamily="2" charset="2"/>
              <a:buNone/>
            </a:pPr>
            <a:r>
              <a:rPr lang="en-US" sz="2800" b="1"/>
              <a:t>3. Perubahan kelarutan protein</a:t>
            </a:r>
          </a:p>
          <a:p>
            <a:pPr>
              <a:buFontTx/>
              <a:buChar char="-"/>
            </a:pPr>
            <a:r>
              <a:rPr lang="en-US" sz="2800"/>
              <a:t>Dipengaruhi pH &amp;ATP</a:t>
            </a:r>
          </a:p>
          <a:p>
            <a:pPr>
              <a:buFontTx/>
              <a:buChar char="-"/>
            </a:pPr>
            <a:r>
              <a:rPr lang="en-US" sz="2800"/>
              <a:t>Hewan mati menyebabkan kelarutan miosin turun</a:t>
            </a:r>
          </a:p>
          <a:p>
            <a:pPr>
              <a:buFontTx/>
              <a:buChar char="-"/>
            </a:pPr>
            <a:r>
              <a:rPr lang="en-US" sz="2800"/>
              <a:t>Pd pre rigor:  kelarutan ptotrin turun krn pH turun</a:t>
            </a:r>
          </a:p>
          <a:p>
            <a:pPr>
              <a:buFontTx/>
              <a:buChar char="-"/>
            </a:pPr>
            <a:r>
              <a:rPr lang="en-US" sz="2800"/>
              <a:t>Pd rigor mortis : kelarutan turun selain pengaruh pH turun juga krn reaksi aktin &amp; miosin</a:t>
            </a:r>
          </a:p>
          <a:p>
            <a:pPr>
              <a:buFontTx/>
              <a:buNone/>
            </a:pPr>
            <a:r>
              <a:rPr lang="en-US" sz="2800"/>
              <a:t>4. </a:t>
            </a:r>
            <a:r>
              <a:rPr lang="en-US" sz="2800" b="1"/>
              <a:t>Perubahan daya ikat air</a:t>
            </a:r>
          </a:p>
          <a:p>
            <a:pPr>
              <a:buFontTx/>
              <a:buChar char="-"/>
            </a:pPr>
            <a:r>
              <a:rPr lang="en-US" sz="2800"/>
              <a:t>Dipengaruhi pH dan ATP. Daging yg punya pH 4.7-5.4 mempunyai kemampuan ikat air rendah</a:t>
            </a:r>
          </a:p>
          <a:p>
            <a:pPr>
              <a:buFontTx/>
              <a:buChar char="-"/>
            </a:pPr>
            <a:r>
              <a:rPr lang="en-US" sz="2800"/>
              <a:t>Fase pre rigor daya ikat air tinggi, secara bertahap turun sesuai dng penurunan pH &amp; ATP</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83568" y="692696"/>
            <a:ext cx="7772400" cy="381000"/>
          </a:xfrm>
        </p:spPr>
        <p:txBody>
          <a:bodyPr>
            <a:normAutofit fontScale="90000"/>
          </a:bodyPr>
          <a:lstStyle/>
          <a:p>
            <a:r>
              <a:rPr lang="en-US" sz="2800" b="1" i="0" dirty="0" err="1"/>
              <a:t>Penanganan</a:t>
            </a:r>
            <a:r>
              <a:rPr lang="en-US" sz="2800" b="1" i="0" dirty="0"/>
              <a:t> </a:t>
            </a:r>
            <a:r>
              <a:rPr lang="en-US" sz="2800" b="1" i="0" dirty="0" err="1"/>
              <a:t>Pasca</a:t>
            </a:r>
            <a:r>
              <a:rPr lang="en-US" sz="2800" b="1" i="0" dirty="0"/>
              <a:t> Mortem</a:t>
            </a:r>
          </a:p>
        </p:txBody>
      </p:sp>
      <p:sp>
        <p:nvSpPr>
          <p:cNvPr id="25603" name="Rectangle 3"/>
          <p:cNvSpPr>
            <a:spLocks noGrp="1" noChangeArrowheads="1"/>
          </p:cNvSpPr>
          <p:nvPr>
            <p:ph idx="1"/>
          </p:nvPr>
        </p:nvSpPr>
        <p:spPr>
          <a:xfrm>
            <a:off x="609600" y="1066800"/>
            <a:ext cx="8153400" cy="5791200"/>
          </a:xfrm>
        </p:spPr>
        <p:txBody>
          <a:bodyPr/>
          <a:lstStyle/>
          <a:p>
            <a:pPr marL="609600" indent="-609600">
              <a:lnSpc>
                <a:spcPct val="90000"/>
              </a:lnSpc>
              <a:buFont typeface="Wingdings" pitchFamily="2" charset="2"/>
              <a:buNone/>
            </a:pPr>
            <a:r>
              <a:rPr lang="en-US" sz="2800" b="1"/>
              <a:t>1. Pelayuan</a:t>
            </a:r>
          </a:p>
          <a:p>
            <a:pPr marL="609600" indent="-609600">
              <a:lnSpc>
                <a:spcPct val="90000"/>
              </a:lnSpc>
              <a:buFont typeface="Wingdings" pitchFamily="2" charset="2"/>
              <a:buNone/>
            </a:pPr>
            <a:r>
              <a:rPr lang="en-US" sz="2800"/>
              <a:t>    </a:t>
            </a:r>
            <a:r>
              <a:rPr lang="en-US" sz="2800" b="1"/>
              <a:t>Tujuan : </a:t>
            </a:r>
          </a:p>
          <a:p>
            <a:pPr marL="609600" indent="-609600">
              <a:lnSpc>
                <a:spcPct val="90000"/>
              </a:lnSpc>
              <a:buFont typeface="Wingdings" pitchFamily="2" charset="2"/>
              <a:buNone/>
            </a:pPr>
            <a:r>
              <a:rPr lang="en-US" sz="2800"/>
              <a:t>    -Pembentukan asam laktat sempurna (pertumbuhan  bakteri rendah &amp; kebusukan dihambat)</a:t>
            </a:r>
          </a:p>
          <a:p>
            <a:pPr marL="609600" indent="-609600">
              <a:lnSpc>
                <a:spcPct val="90000"/>
              </a:lnSpc>
              <a:buFont typeface="Wingdings" pitchFamily="2" charset="2"/>
              <a:buNone/>
            </a:pPr>
            <a:r>
              <a:rPr lang="en-US" sz="2800"/>
              <a:t>    -Pengeluaran darah sempurna (kontaminasi mikroba dikurangi)</a:t>
            </a:r>
          </a:p>
          <a:p>
            <a:pPr marL="609600" indent="-609600">
              <a:lnSpc>
                <a:spcPct val="90000"/>
              </a:lnSpc>
              <a:buFont typeface="Wingdings" pitchFamily="2" charset="2"/>
              <a:buNone/>
            </a:pPr>
            <a:r>
              <a:rPr lang="en-US" sz="2800"/>
              <a:t>    -Daging empuk</a:t>
            </a:r>
          </a:p>
          <a:p>
            <a:pPr marL="609600" indent="-609600">
              <a:lnSpc>
                <a:spcPct val="90000"/>
              </a:lnSpc>
              <a:buFont typeface="Wingdings" pitchFamily="2" charset="2"/>
              <a:buNone/>
            </a:pPr>
            <a:r>
              <a:rPr lang="en-US" sz="2800"/>
              <a:t>    -Pelayuan sebaiknya dilakukan sedikit di bawah suhu kamar (32 F atau paling tidak 60 F)</a:t>
            </a:r>
          </a:p>
          <a:p>
            <a:pPr marL="609600" indent="-609600">
              <a:lnSpc>
                <a:spcPct val="90000"/>
              </a:lnSpc>
              <a:buFont typeface="Wingdings" pitchFamily="2" charset="2"/>
              <a:buNone/>
            </a:pPr>
            <a:r>
              <a:rPr lang="en-US" sz="2800" b="1"/>
              <a:t>2.  Pembekuan</a:t>
            </a:r>
          </a:p>
          <a:p>
            <a:pPr marL="609600" indent="-609600">
              <a:lnSpc>
                <a:spcPct val="90000"/>
              </a:lnSpc>
              <a:buFont typeface="Wingdings" pitchFamily="2" charset="2"/>
              <a:buNone/>
            </a:pPr>
            <a:r>
              <a:rPr lang="en-US" sz="2800"/>
              <a:t>     Suhu pembekuan daging –17 s/d – 40 C (daging ayam yg dibekukan pd suhu –17.8 C tahan satu tahun)</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83568" y="620688"/>
            <a:ext cx="7772400" cy="381000"/>
          </a:xfrm>
        </p:spPr>
        <p:txBody>
          <a:bodyPr>
            <a:normAutofit fontScale="90000"/>
          </a:bodyPr>
          <a:lstStyle/>
          <a:p>
            <a:r>
              <a:rPr lang="en-US" sz="2800" b="1" i="0" dirty="0"/>
              <a:t>STANDAR MUTU UNGGAS</a:t>
            </a:r>
          </a:p>
        </p:txBody>
      </p:sp>
      <p:sp>
        <p:nvSpPr>
          <p:cNvPr id="26627" name="Rectangle 3"/>
          <p:cNvSpPr>
            <a:spLocks noGrp="1" noChangeArrowheads="1"/>
          </p:cNvSpPr>
          <p:nvPr>
            <p:ph idx="1"/>
          </p:nvPr>
        </p:nvSpPr>
        <p:spPr>
          <a:xfrm>
            <a:off x="609600" y="914400"/>
            <a:ext cx="8153400" cy="5943600"/>
          </a:xfrm>
        </p:spPr>
        <p:txBody>
          <a:bodyPr/>
          <a:lstStyle/>
          <a:p>
            <a:pPr marL="609600" indent="-609600">
              <a:buFont typeface="Wingdings" pitchFamily="2" charset="2"/>
              <a:buNone/>
            </a:pPr>
            <a:r>
              <a:rPr lang="en-US" sz="2800" b="1"/>
              <a:t>Standar mutu unggas hidup (kondisi minimum &amp; cacat maksimum)</a:t>
            </a:r>
          </a:p>
          <a:p>
            <a:pPr marL="609600" indent="-609600">
              <a:buFont typeface="Wingdings" pitchFamily="2" charset="2"/>
              <a:buNone/>
            </a:pPr>
            <a:endParaRPr lang="en-US" sz="2800" b="1"/>
          </a:p>
          <a:p>
            <a:pPr marL="609600" indent="-609600">
              <a:buFont typeface="Wingdings" pitchFamily="2" charset="2"/>
              <a:buNone/>
            </a:pPr>
            <a:endParaRPr lang="en-US" sz="2800"/>
          </a:p>
        </p:txBody>
      </p:sp>
      <p:graphicFrame>
        <p:nvGraphicFramePr>
          <p:cNvPr id="26658" name="Group 34"/>
          <p:cNvGraphicFramePr>
            <a:graphicFrameLocks noGrp="1"/>
          </p:cNvGraphicFramePr>
          <p:nvPr/>
        </p:nvGraphicFramePr>
        <p:xfrm>
          <a:off x="0" y="1905000"/>
          <a:ext cx="8763000" cy="5148072"/>
        </p:xfrm>
        <a:graphic>
          <a:graphicData uri="http://schemas.openxmlformats.org/drawingml/2006/table">
            <a:tbl>
              <a:tblPr/>
              <a:tblGrid>
                <a:gridCol w="2133600"/>
                <a:gridCol w="1905000"/>
                <a:gridCol w="2438400"/>
                <a:gridCol w="2286000"/>
              </a:tblGrid>
              <a:tr h="533400">
                <a:tc>
                  <a:txBody>
                    <a:bodyPr/>
                    <a:lstStyle/>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1" i="0" u="none" strike="noStrike" cap="none" normalizeH="0" baseline="0" smtClean="0">
                          <a:ln>
                            <a:noFill/>
                          </a:ln>
                          <a:solidFill>
                            <a:schemeClr val="tx1"/>
                          </a:solidFill>
                          <a:effectLst/>
                          <a:latin typeface="Times New Roman" pitchFamily="18" charset="0"/>
                        </a:rPr>
                        <a:t>Faktor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1" i="0" u="none" strike="noStrike" cap="none" normalizeH="0" baseline="0" smtClean="0">
                          <a:ln>
                            <a:noFill/>
                          </a:ln>
                          <a:solidFill>
                            <a:schemeClr val="tx1"/>
                          </a:solidFill>
                          <a:effectLst/>
                          <a:latin typeface="Times New Roman" pitchFamily="18" charset="0"/>
                        </a:rPr>
                        <a:t>Mutu A/1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1" i="0" u="none" strike="noStrike" cap="none" normalizeH="0" baseline="0" smtClean="0">
                          <a:ln>
                            <a:noFill/>
                          </a:ln>
                          <a:solidFill>
                            <a:schemeClr val="tx1"/>
                          </a:solidFill>
                          <a:effectLst/>
                          <a:latin typeface="Times New Roman" pitchFamily="18" charset="0"/>
                        </a:rPr>
                        <a:t>Mutu B/2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1" i="0" u="none" strike="noStrike" cap="none" normalizeH="0" baseline="0" smtClean="0">
                          <a:ln>
                            <a:noFill/>
                          </a:ln>
                          <a:solidFill>
                            <a:schemeClr val="tx1"/>
                          </a:solidFill>
                          <a:effectLst/>
                          <a:latin typeface="Times New Roman" pitchFamily="18" charset="0"/>
                        </a:rPr>
                        <a:t>Mutu C/3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92588">
                <a:tc>
                  <a:txBody>
                    <a:bodyPr/>
                    <a:lstStyle/>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Kesehatan &amp; kekuatan Bulu</a:t>
                      </a:r>
                    </a:p>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endParaRPr kumimoji="0" lang="en-US" sz="2800" b="0"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Penampakan</a:t>
                      </a:r>
                    </a:p>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Punggung</a:t>
                      </a:r>
                    </a:p>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Kaki&amp;sayap</a:t>
                      </a:r>
                    </a:p>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Lemak</a:t>
                      </a:r>
                    </a:p>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Cacat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Sehat,Kuat, Mata cerah</a:t>
                      </a:r>
                    </a:p>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Lebat, mengkilap</a:t>
                      </a:r>
                    </a:p>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Normal</a:t>
                      </a:r>
                    </a:p>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Normal</a:t>
                      </a:r>
                    </a:p>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Normal</a:t>
                      </a:r>
                    </a:p>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Banyak</a:t>
                      </a:r>
                    </a:p>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Sedikit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Sehat &amp;kuat</a:t>
                      </a:r>
                    </a:p>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endParaRPr kumimoji="0" lang="en-US" sz="2800" b="0"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Lebat</a:t>
                      </a:r>
                    </a:p>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endParaRPr kumimoji="0" lang="en-US" sz="2800" b="0"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Normal</a:t>
                      </a:r>
                    </a:p>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Agak bongkok</a:t>
                      </a:r>
                    </a:p>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Normal sdkt</a:t>
                      </a:r>
                    </a:p>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Sedang</a:t>
                      </a:r>
                    </a:p>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Sedang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Kurang kuat</a:t>
                      </a:r>
                    </a:p>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endParaRPr kumimoji="0" lang="en-US" sz="2800" b="0"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K lebat pd bag punggung</a:t>
                      </a:r>
                    </a:p>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Abnormal</a:t>
                      </a:r>
                    </a:p>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Bongkok</a:t>
                      </a:r>
                    </a:p>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Menyimpang</a:t>
                      </a:r>
                    </a:p>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Sedikit</a:t>
                      </a:r>
                    </a:p>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Banyak</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3568" y="692696"/>
            <a:ext cx="7772400" cy="381000"/>
          </a:xfrm>
        </p:spPr>
        <p:txBody>
          <a:bodyPr>
            <a:normAutofit fontScale="90000"/>
          </a:bodyPr>
          <a:lstStyle/>
          <a:p>
            <a:r>
              <a:rPr lang="en-US" sz="2800" b="1" i="0" dirty="0"/>
              <a:t>SPESIFIKASI STANDAR KARKAS UNGGAS</a:t>
            </a:r>
          </a:p>
        </p:txBody>
      </p:sp>
      <p:sp>
        <p:nvSpPr>
          <p:cNvPr id="27651" name="Rectangle 3"/>
          <p:cNvSpPr>
            <a:spLocks noGrp="1" noChangeArrowheads="1"/>
          </p:cNvSpPr>
          <p:nvPr>
            <p:ph idx="1"/>
          </p:nvPr>
        </p:nvSpPr>
        <p:spPr>
          <a:xfrm>
            <a:off x="609600" y="1066800"/>
            <a:ext cx="8153400" cy="5791200"/>
          </a:xfrm>
        </p:spPr>
        <p:txBody>
          <a:bodyPr/>
          <a:lstStyle/>
          <a:p>
            <a:pPr marL="609600" indent="-609600">
              <a:buFont typeface="Wingdings" pitchFamily="2" charset="2"/>
              <a:buNone/>
            </a:pPr>
            <a:endParaRPr lang="en-US" sz="2800"/>
          </a:p>
          <a:p>
            <a:pPr marL="609600" indent="-609600">
              <a:buFont typeface="Wingdings" pitchFamily="2" charset="2"/>
              <a:buNone/>
            </a:pPr>
            <a:endParaRPr lang="en-US" sz="2800"/>
          </a:p>
        </p:txBody>
      </p:sp>
      <p:graphicFrame>
        <p:nvGraphicFramePr>
          <p:cNvPr id="27681" name="Group 33"/>
          <p:cNvGraphicFramePr>
            <a:graphicFrameLocks noGrp="1"/>
          </p:cNvGraphicFramePr>
          <p:nvPr/>
        </p:nvGraphicFramePr>
        <p:xfrm>
          <a:off x="381000" y="1371600"/>
          <a:ext cx="8763000" cy="5105400"/>
        </p:xfrm>
        <a:graphic>
          <a:graphicData uri="http://schemas.openxmlformats.org/drawingml/2006/table">
            <a:tbl>
              <a:tblPr/>
              <a:tblGrid>
                <a:gridCol w="2292350"/>
                <a:gridCol w="2211388"/>
                <a:gridCol w="2049462"/>
                <a:gridCol w="2209800"/>
              </a:tblGrid>
              <a:tr h="533400">
                <a:tc>
                  <a:txBody>
                    <a:bodyPr/>
                    <a:lstStyle/>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1" i="0" u="none" strike="noStrike" cap="none" normalizeH="0" baseline="0" smtClean="0">
                          <a:ln>
                            <a:noFill/>
                          </a:ln>
                          <a:solidFill>
                            <a:schemeClr val="tx1"/>
                          </a:solidFill>
                          <a:effectLst/>
                          <a:latin typeface="Times New Roman" pitchFamily="18" charset="0"/>
                        </a:rPr>
                        <a:t>Faktor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1" i="0" u="none" strike="noStrike" cap="none" normalizeH="0" baseline="0" smtClean="0">
                          <a:ln>
                            <a:noFill/>
                          </a:ln>
                          <a:solidFill>
                            <a:schemeClr val="tx1"/>
                          </a:solidFill>
                          <a:effectLst/>
                          <a:latin typeface="Times New Roman" pitchFamily="18" charset="0"/>
                        </a:rPr>
                        <a:t>Mutu 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1" i="0" u="none" strike="noStrike" cap="none" normalizeH="0" baseline="0" smtClean="0">
                          <a:ln>
                            <a:noFill/>
                          </a:ln>
                          <a:solidFill>
                            <a:schemeClr val="tx1"/>
                          </a:solidFill>
                          <a:effectLst/>
                          <a:latin typeface="Times New Roman" pitchFamily="18" charset="0"/>
                        </a:rPr>
                        <a:t>Mutu 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1" i="0" u="none" strike="noStrike" cap="none" normalizeH="0" baseline="0" smtClean="0">
                          <a:ln>
                            <a:noFill/>
                          </a:ln>
                          <a:solidFill>
                            <a:schemeClr val="tx1"/>
                          </a:solidFill>
                          <a:effectLst/>
                          <a:latin typeface="Times New Roman" pitchFamily="18" charset="0"/>
                        </a:rPr>
                        <a:t>Mutu 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0">
                <a:tc>
                  <a:txBody>
                    <a:bodyPr/>
                    <a:lstStyle/>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Penampakan</a:t>
                      </a:r>
                    </a:p>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endParaRPr kumimoji="0" lang="en-US" sz="2800" b="0"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Tulang dada</a:t>
                      </a:r>
                    </a:p>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endParaRPr kumimoji="0" lang="en-US" sz="2800" b="0"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Kaki+sayap</a:t>
                      </a:r>
                    </a:p>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endParaRPr kumimoji="0" lang="en-US" sz="2800" b="0"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Lemak </a:t>
                      </a:r>
                    </a:p>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Bulu halus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Normal</a:t>
                      </a:r>
                    </a:p>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endParaRPr kumimoji="0" lang="en-US" sz="2800" b="0"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Sedikit Melengkung</a:t>
                      </a:r>
                    </a:p>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Normal</a:t>
                      </a:r>
                    </a:p>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endParaRPr kumimoji="0" lang="en-US" sz="2800" b="0"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Banyak</a:t>
                      </a:r>
                    </a:p>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Tidak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Agak menyimpang</a:t>
                      </a:r>
                    </a:p>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Agak bengkok</a:t>
                      </a:r>
                    </a:p>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Agak menyimpang</a:t>
                      </a:r>
                    </a:p>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Sedang</a:t>
                      </a:r>
                    </a:p>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Sedikit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Menyimpang</a:t>
                      </a:r>
                    </a:p>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endParaRPr kumimoji="0" lang="en-US" sz="2800" b="0"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Bengkok</a:t>
                      </a:r>
                    </a:p>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endParaRPr kumimoji="0" lang="en-US" sz="2800" b="0"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Menyimpang</a:t>
                      </a:r>
                    </a:p>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endParaRPr kumimoji="0" lang="en-US" sz="2800" b="0"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Sedikit</a:t>
                      </a:r>
                    </a:p>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Banyak</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609600"/>
            <a:ext cx="7772400" cy="76200"/>
          </a:xfrm>
        </p:spPr>
        <p:txBody>
          <a:bodyPr>
            <a:normAutofit fontScale="90000"/>
          </a:bodyPr>
          <a:lstStyle/>
          <a:p>
            <a:endParaRPr lang="id-ID"/>
          </a:p>
        </p:txBody>
      </p:sp>
      <p:sp>
        <p:nvSpPr>
          <p:cNvPr id="7171" name="Rectangle 3"/>
          <p:cNvSpPr>
            <a:spLocks noGrp="1" noChangeArrowheads="1"/>
          </p:cNvSpPr>
          <p:nvPr>
            <p:ph idx="1"/>
          </p:nvPr>
        </p:nvSpPr>
        <p:spPr>
          <a:xfrm>
            <a:off x="685800" y="762000"/>
            <a:ext cx="7772400" cy="5334000"/>
          </a:xfrm>
        </p:spPr>
        <p:txBody>
          <a:bodyPr/>
          <a:lstStyle/>
          <a:p>
            <a:pPr>
              <a:lnSpc>
                <a:spcPct val="90000"/>
              </a:lnSpc>
            </a:pPr>
            <a:r>
              <a:rPr lang="en-US" sz="2800" b="1"/>
              <a:t>Sumber protein utama</a:t>
            </a:r>
            <a:r>
              <a:rPr lang="en-US" sz="2800"/>
              <a:t> krn as amino lengkap &amp; proporsional</a:t>
            </a:r>
          </a:p>
          <a:p>
            <a:pPr>
              <a:lnSpc>
                <a:spcPct val="90000"/>
              </a:lnSpc>
            </a:pPr>
            <a:r>
              <a:rPr lang="en-US" sz="2800" b="1"/>
              <a:t>Menghasilkan kalori yg rendah</a:t>
            </a:r>
            <a:r>
              <a:rPr lang="en-US" sz="2800"/>
              <a:t> dibandingkan dng sapi + babi</a:t>
            </a:r>
          </a:p>
          <a:p>
            <a:pPr>
              <a:lnSpc>
                <a:spcPct val="90000"/>
              </a:lnSpc>
            </a:pPr>
            <a:r>
              <a:rPr lang="en-US" sz="2800" b="1"/>
              <a:t>Jenis unggas</a:t>
            </a:r>
            <a:r>
              <a:rPr lang="en-US" sz="2800"/>
              <a:t> : Ayam, Itik, Angsa , Burung</a:t>
            </a:r>
          </a:p>
          <a:p>
            <a:pPr>
              <a:lnSpc>
                <a:spcPct val="90000"/>
              </a:lnSpc>
            </a:pPr>
            <a:endParaRPr lang="en-US" sz="2800"/>
          </a:p>
          <a:p>
            <a:pPr>
              <a:lnSpc>
                <a:spcPct val="90000"/>
              </a:lnSpc>
            </a:pPr>
            <a:r>
              <a:rPr lang="en-US" b="1"/>
              <a:t>AYAM</a:t>
            </a:r>
          </a:p>
          <a:p>
            <a:pPr>
              <a:lnSpc>
                <a:spcPct val="90000"/>
              </a:lnSpc>
              <a:buFont typeface="Wingdings" pitchFamily="2" charset="2"/>
              <a:buNone/>
            </a:pPr>
            <a:r>
              <a:rPr lang="en-US" sz="2800"/>
              <a:t> a.</a:t>
            </a:r>
            <a:r>
              <a:rPr lang="en-US" sz="2800" b="1"/>
              <a:t>Ayam kampung</a:t>
            </a:r>
            <a:r>
              <a:rPr lang="en-US" sz="2800"/>
              <a:t> </a:t>
            </a:r>
            <a:r>
              <a:rPr lang="en-US" sz="2800">
                <a:sym typeface="Wingdings" pitchFamily="2" charset="2"/>
              </a:rPr>
              <a:t> jenis ayam yg belum mengalami pemuliaan. Berat ayam umur 2thn 2.5 kg (betina) &amp; 3-3.25 kg (jantan)</a:t>
            </a:r>
          </a:p>
          <a:p>
            <a:pPr>
              <a:lnSpc>
                <a:spcPct val="90000"/>
              </a:lnSpc>
              <a:buFont typeface="Wingdings" pitchFamily="2" charset="2"/>
              <a:buNone/>
            </a:pPr>
            <a:r>
              <a:rPr lang="en-US" sz="2800">
                <a:sym typeface="Wingdings" pitchFamily="2" charset="2"/>
              </a:rPr>
              <a:t>    </a:t>
            </a:r>
            <a:r>
              <a:rPr lang="en-US" sz="2800" b="1">
                <a:sym typeface="Wingdings" pitchFamily="2" charset="2"/>
              </a:rPr>
              <a:t>Contoh</a:t>
            </a:r>
            <a:r>
              <a:rPr lang="en-US" sz="2800">
                <a:sym typeface="Wingdings" pitchFamily="2" charset="2"/>
              </a:rPr>
              <a:t> : ayam kedu, lampung, nunukan, pelung, bekisar</a:t>
            </a:r>
          </a:p>
          <a:p>
            <a:pPr>
              <a:lnSpc>
                <a:spcPct val="90000"/>
              </a:lnSpc>
              <a:buFont typeface="Wingdings" pitchFamily="2" charset="2"/>
              <a:buNone/>
            </a:pPr>
            <a:endParaRPr lang="en-US" sz="280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85800" y="609600"/>
            <a:ext cx="7772400" cy="304800"/>
          </a:xfrm>
        </p:spPr>
        <p:txBody>
          <a:bodyPr>
            <a:normAutofit fontScale="90000"/>
          </a:bodyPr>
          <a:lstStyle/>
          <a:p>
            <a:r>
              <a:rPr lang="en-US" sz="2800" b="1" i="0"/>
              <a:t>Kesegaran &amp; Keempukan Daging Ayam</a:t>
            </a:r>
          </a:p>
        </p:txBody>
      </p:sp>
      <p:sp>
        <p:nvSpPr>
          <p:cNvPr id="29699" name="Rectangle 3"/>
          <p:cNvSpPr>
            <a:spLocks noGrp="1" noChangeArrowheads="1"/>
          </p:cNvSpPr>
          <p:nvPr>
            <p:ph idx="1"/>
          </p:nvPr>
        </p:nvSpPr>
        <p:spPr>
          <a:xfrm>
            <a:off x="381000" y="1143000"/>
            <a:ext cx="8382000" cy="5334000"/>
          </a:xfrm>
        </p:spPr>
        <p:txBody>
          <a:bodyPr/>
          <a:lstStyle/>
          <a:p>
            <a:pPr>
              <a:lnSpc>
                <a:spcPct val="90000"/>
              </a:lnSpc>
            </a:pPr>
            <a:r>
              <a:rPr lang="en-US" sz="2800" b="1"/>
              <a:t>1. Kesegaran</a:t>
            </a:r>
          </a:p>
          <a:p>
            <a:pPr>
              <a:lnSpc>
                <a:spcPct val="90000"/>
              </a:lnSpc>
              <a:buFont typeface="Wingdings" pitchFamily="2" charset="2"/>
              <a:buNone/>
            </a:pPr>
            <a:r>
              <a:rPr lang="en-US" sz="2800"/>
              <a:t>    Kondisi karkas yg sehat, bersih serta bebas dr cemaran kuman yg berbahaya bagi manusia. </a:t>
            </a:r>
            <a:r>
              <a:rPr lang="en-US" sz="2800" b="1"/>
              <a:t>Karkas yg tidak layak adalah :</a:t>
            </a:r>
          </a:p>
          <a:p>
            <a:pPr>
              <a:lnSpc>
                <a:spcPct val="90000"/>
              </a:lnSpc>
              <a:buFont typeface="Wingdings" pitchFamily="2" charset="2"/>
              <a:buNone/>
            </a:pPr>
            <a:r>
              <a:rPr lang="en-US" sz="2800"/>
              <a:t>    - Karkas yg kotor atau rusak krn busuk serta</a:t>
            </a:r>
          </a:p>
          <a:p>
            <a:pPr>
              <a:lnSpc>
                <a:spcPct val="90000"/>
              </a:lnSpc>
              <a:buFont typeface="Wingdings" pitchFamily="2" charset="2"/>
              <a:buNone/>
            </a:pPr>
            <a:r>
              <a:rPr lang="en-US" sz="2800"/>
              <a:t>      terdekomposisi walaupun hanya sebagian</a:t>
            </a:r>
          </a:p>
          <a:p>
            <a:pPr>
              <a:lnSpc>
                <a:spcPct val="90000"/>
              </a:lnSpc>
              <a:buFont typeface="Wingdings" pitchFamily="2" charset="2"/>
              <a:buNone/>
            </a:pPr>
            <a:r>
              <a:rPr lang="en-US" sz="2800"/>
              <a:t>    - Ayam yg mati sebelum disembelih</a:t>
            </a:r>
          </a:p>
          <a:p>
            <a:pPr>
              <a:lnSpc>
                <a:spcPct val="90000"/>
              </a:lnSpc>
              <a:buFont typeface="Wingdings" pitchFamily="2" charset="2"/>
              <a:buNone/>
            </a:pPr>
            <a:r>
              <a:rPr lang="en-US" sz="2800"/>
              <a:t>    - Tercemar dng bhn racun/makanan busuk lain</a:t>
            </a:r>
          </a:p>
          <a:p>
            <a:pPr>
              <a:lnSpc>
                <a:spcPct val="90000"/>
              </a:lnSpc>
            </a:pPr>
            <a:r>
              <a:rPr lang="en-US" sz="2800" b="1"/>
              <a:t>2. Keempukan</a:t>
            </a:r>
          </a:p>
          <a:p>
            <a:pPr>
              <a:lnSpc>
                <a:spcPct val="90000"/>
              </a:lnSpc>
              <a:buFont typeface="Wingdings" pitchFamily="2" charset="2"/>
              <a:buNone/>
            </a:pPr>
            <a:r>
              <a:rPr lang="en-US" sz="2800"/>
              <a:t>       Dipengaruhi oleh umur ayam makin muda ayam </a:t>
            </a:r>
          </a:p>
          <a:p>
            <a:pPr>
              <a:lnSpc>
                <a:spcPct val="90000"/>
              </a:lnSpc>
              <a:buFont typeface="Wingdings" pitchFamily="2" charset="2"/>
              <a:buNone/>
            </a:pPr>
            <a:r>
              <a:rPr lang="en-US" sz="2800"/>
              <a:t>       maka daging ayam makin empuk</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flipV="1">
            <a:off x="685800" y="533400"/>
            <a:ext cx="7772400" cy="76200"/>
          </a:xfrm>
        </p:spPr>
        <p:txBody>
          <a:bodyPr>
            <a:normAutofit fontScale="90000"/>
          </a:bodyPr>
          <a:lstStyle/>
          <a:p>
            <a:endParaRPr lang="id-ID" sz="2800" b="1" i="0"/>
          </a:p>
        </p:txBody>
      </p:sp>
      <p:sp>
        <p:nvSpPr>
          <p:cNvPr id="30723" name="Rectangle 3"/>
          <p:cNvSpPr>
            <a:spLocks noGrp="1" noChangeArrowheads="1"/>
          </p:cNvSpPr>
          <p:nvPr>
            <p:ph idx="1"/>
          </p:nvPr>
        </p:nvSpPr>
        <p:spPr>
          <a:xfrm>
            <a:off x="381000" y="609600"/>
            <a:ext cx="8382000" cy="5867400"/>
          </a:xfrm>
        </p:spPr>
        <p:txBody>
          <a:bodyPr/>
          <a:lstStyle/>
          <a:p>
            <a:pPr>
              <a:lnSpc>
                <a:spcPct val="90000"/>
              </a:lnSpc>
            </a:pPr>
            <a:r>
              <a:rPr lang="en-US" sz="2800" b="1"/>
              <a:t>Kerusakan mikrobiologi ayam</a:t>
            </a:r>
          </a:p>
          <a:p>
            <a:pPr>
              <a:lnSpc>
                <a:spcPct val="90000"/>
              </a:lnSpc>
              <a:buFont typeface="Wingdings" pitchFamily="2" charset="2"/>
              <a:buNone/>
            </a:pPr>
            <a:r>
              <a:rPr lang="en-US" sz="2800"/>
              <a:t>    Ayam yg diternakkan model baterai mudah tercemar </a:t>
            </a:r>
            <a:r>
              <a:rPr lang="en-US" sz="2800" i="1"/>
              <a:t>Salmonella.</a:t>
            </a:r>
            <a:r>
              <a:rPr lang="en-US" sz="2800"/>
              <a:t> </a:t>
            </a:r>
            <a:r>
              <a:rPr lang="en-US" sz="2800" b="1"/>
              <a:t>Keracunan </a:t>
            </a:r>
            <a:r>
              <a:rPr lang="en-US" sz="2800" b="1" i="1"/>
              <a:t>Salmonella</a:t>
            </a:r>
            <a:r>
              <a:rPr lang="en-US" sz="2800" b="1"/>
              <a:t> setelah 12-30 jam ditandai</a:t>
            </a:r>
            <a:r>
              <a:rPr lang="en-US" sz="2800"/>
              <a:t> berak, diare, sakit kepala, muntah &amp; demam 1-7 hr. Biasanya disebabkan pemasakan yg kurang sempurna</a:t>
            </a:r>
          </a:p>
          <a:p>
            <a:pPr>
              <a:lnSpc>
                <a:spcPct val="90000"/>
              </a:lnSpc>
            </a:pPr>
            <a:r>
              <a:rPr lang="en-US" sz="2800" b="1"/>
              <a:t>Pencegahan keracunan </a:t>
            </a:r>
            <a:r>
              <a:rPr lang="en-US" sz="2800" b="1" i="1"/>
              <a:t>Salmonella </a:t>
            </a:r>
            <a:r>
              <a:rPr lang="en-US" sz="2800" b="1"/>
              <a:t>:</a:t>
            </a:r>
          </a:p>
          <a:p>
            <a:pPr>
              <a:lnSpc>
                <a:spcPct val="90000"/>
              </a:lnSpc>
              <a:buFont typeface="Wingdings" pitchFamily="2" charset="2"/>
              <a:buNone/>
            </a:pPr>
            <a:r>
              <a:rPr lang="en-US" sz="2800"/>
              <a:t>    Daging beku hrs dicairkan (thawing) sebelum dimasak, ayam dimasak sempurna, daging mentah &amp; masak dipisah, pisau, papan pemotong, pengiris daging dipisah utk daging mentah &amp; masak, usahakan bahan makanan yg mungkin menyebabkan keracunan Salmonella disimpan di tempat dingin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1066800" y="304800"/>
            <a:ext cx="7772400" cy="6364560"/>
          </a:xfrm>
        </p:spPr>
        <p:txBody>
          <a:bodyPr/>
          <a:lstStyle/>
          <a:p>
            <a:r>
              <a:rPr lang="en-US" sz="2400" dirty="0" err="1"/>
              <a:t>Memilih</a:t>
            </a:r>
            <a:r>
              <a:rPr lang="en-US" sz="2400" dirty="0"/>
              <a:t> </a:t>
            </a:r>
            <a:r>
              <a:rPr lang="en-US" sz="2400" dirty="0" err="1"/>
              <a:t>dan</a:t>
            </a:r>
            <a:r>
              <a:rPr lang="en-US" sz="2400" dirty="0"/>
              <a:t> </a:t>
            </a:r>
            <a:r>
              <a:rPr lang="en-US" sz="2400" dirty="0" err="1"/>
              <a:t>menyimpan</a:t>
            </a:r>
            <a:r>
              <a:rPr lang="en-US" sz="2400" dirty="0"/>
              <a:t/>
            </a:r>
            <a:br>
              <a:rPr lang="en-US" sz="2400" dirty="0"/>
            </a:br>
            <a:r>
              <a:rPr lang="en-US" sz="2400" dirty="0" err="1">
                <a:latin typeface="Arial" charset="0"/>
              </a:rPr>
              <a:t>Ciri-ciri</a:t>
            </a:r>
            <a:r>
              <a:rPr lang="en-US" sz="2400" dirty="0">
                <a:latin typeface="Arial" charset="0"/>
              </a:rPr>
              <a:t> </a:t>
            </a:r>
            <a:r>
              <a:rPr lang="en-US" sz="2400" dirty="0" err="1">
                <a:latin typeface="Arial" charset="0"/>
              </a:rPr>
              <a:t>ayam</a:t>
            </a:r>
            <a:r>
              <a:rPr lang="en-US" sz="2400" dirty="0">
                <a:latin typeface="Arial" charset="0"/>
              </a:rPr>
              <a:t> </a:t>
            </a:r>
            <a:r>
              <a:rPr lang="en-US" sz="2400" dirty="0" err="1">
                <a:latin typeface="Arial" charset="0"/>
              </a:rPr>
              <a:t>potong</a:t>
            </a:r>
            <a:r>
              <a:rPr lang="en-US" sz="2400" dirty="0">
                <a:latin typeface="Arial" charset="0"/>
              </a:rPr>
              <a:t> yang </a:t>
            </a:r>
            <a:r>
              <a:rPr lang="en-US" sz="2400" dirty="0" err="1">
                <a:latin typeface="Arial" charset="0"/>
              </a:rPr>
              <a:t>baubya</a:t>
            </a:r>
            <a:r>
              <a:rPr lang="en-US" sz="2400" dirty="0">
                <a:latin typeface="Arial" charset="0"/>
              </a:rPr>
              <a:t> </a:t>
            </a:r>
            <a:r>
              <a:rPr lang="en-US" sz="2400" dirty="0" err="1">
                <a:latin typeface="Arial" charset="0"/>
              </a:rPr>
              <a:t>tdk</a:t>
            </a:r>
            <a:r>
              <a:rPr lang="en-US" sz="2400" dirty="0">
                <a:latin typeface="Arial" charset="0"/>
              </a:rPr>
              <a:t> </a:t>
            </a:r>
            <a:r>
              <a:rPr lang="en-US" sz="2400" dirty="0" err="1">
                <a:latin typeface="Arial" charset="0"/>
              </a:rPr>
              <a:t>busuk</a:t>
            </a:r>
            <a:r>
              <a:rPr lang="en-US" sz="2400" dirty="0">
                <a:latin typeface="Arial" charset="0"/>
              </a:rPr>
              <a:t>, </a:t>
            </a:r>
            <a:r>
              <a:rPr lang="en-US" sz="2400" dirty="0" err="1">
                <a:latin typeface="Arial" charset="0"/>
              </a:rPr>
              <a:t>kulitnya</a:t>
            </a:r>
            <a:r>
              <a:rPr lang="en-US" sz="2400" dirty="0">
                <a:latin typeface="Arial" charset="0"/>
              </a:rPr>
              <a:t> </a:t>
            </a:r>
            <a:r>
              <a:rPr lang="en-US" sz="2400" dirty="0" err="1">
                <a:latin typeface="Arial" charset="0"/>
              </a:rPr>
              <a:t>mulus</a:t>
            </a:r>
            <a:r>
              <a:rPr lang="en-US" sz="2400" dirty="0">
                <a:latin typeface="Arial" charset="0"/>
              </a:rPr>
              <a:t>, </a:t>
            </a:r>
            <a:r>
              <a:rPr lang="en-US" sz="2400" dirty="0" err="1">
                <a:latin typeface="Arial" charset="0"/>
              </a:rPr>
              <a:t>tdk</a:t>
            </a:r>
            <a:r>
              <a:rPr lang="en-US" sz="2400" dirty="0">
                <a:latin typeface="Arial" charset="0"/>
              </a:rPr>
              <a:t> </a:t>
            </a:r>
            <a:r>
              <a:rPr lang="en-US" sz="2400" dirty="0" err="1">
                <a:latin typeface="Arial" charset="0"/>
              </a:rPr>
              <a:t>berlendir</a:t>
            </a:r>
            <a:r>
              <a:rPr lang="en-US" sz="2400" dirty="0">
                <a:latin typeface="Arial" charset="0"/>
              </a:rPr>
              <a:t>, </a:t>
            </a:r>
            <a:r>
              <a:rPr lang="en-US" sz="2400" dirty="0" err="1">
                <a:latin typeface="Arial" charset="0"/>
              </a:rPr>
              <a:t>dagingnya</a:t>
            </a:r>
            <a:r>
              <a:rPr lang="en-US" sz="2400" dirty="0">
                <a:latin typeface="Arial" charset="0"/>
              </a:rPr>
              <a:t> </a:t>
            </a:r>
            <a:r>
              <a:rPr lang="en-US" sz="2400" dirty="0" err="1">
                <a:latin typeface="Arial" charset="0"/>
              </a:rPr>
              <a:t>tdk</a:t>
            </a:r>
            <a:r>
              <a:rPr lang="en-US" sz="2400" dirty="0">
                <a:latin typeface="Arial" charset="0"/>
              </a:rPr>
              <a:t> </a:t>
            </a:r>
            <a:r>
              <a:rPr lang="en-US" sz="2400" dirty="0" err="1">
                <a:latin typeface="Arial" charset="0"/>
              </a:rPr>
              <a:t>memar</a:t>
            </a:r>
            <a:r>
              <a:rPr lang="en-US" sz="2400" dirty="0">
                <a:latin typeface="Arial" charset="0"/>
              </a:rPr>
              <a:t> </a:t>
            </a:r>
            <a:r>
              <a:rPr lang="en-US" sz="2400" dirty="0" err="1">
                <a:latin typeface="Arial" charset="0"/>
              </a:rPr>
              <a:t>kebiruan</a:t>
            </a:r>
            <a:r>
              <a:rPr lang="en-US" sz="2400" dirty="0">
                <a:latin typeface="Arial" charset="0"/>
              </a:rPr>
              <a:t>. </a:t>
            </a:r>
            <a:r>
              <a:rPr lang="en-US" sz="2400" dirty="0" err="1">
                <a:latin typeface="Arial" charset="0"/>
              </a:rPr>
              <a:t>Jika</a:t>
            </a:r>
            <a:r>
              <a:rPr lang="en-US" sz="2400" dirty="0">
                <a:latin typeface="Arial" charset="0"/>
              </a:rPr>
              <a:t> </a:t>
            </a:r>
            <a:r>
              <a:rPr lang="en-US" sz="2400" dirty="0" err="1">
                <a:latin typeface="Arial" charset="0"/>
              </a:rPr>
              <a:t>membeli</a:t>
            </a:r>
            <a:r>
              <a:rPr lang="en-US" sz="2400" dirty="0">
                <a:latin typeface="Arial" charset="0"/>
              </a:rPr>
              <a:t> </a:t>
            </a:r>
            <a:r>
              <a:rPr lang="en-US" sz="2400" dirty="0" err="1">
                <a:latin typeface="Arial" charset="0"/>
              </a:rPr>
              <a:t>yg</a:t>
            </a:r>
            <a:r>
              <a:rPr lang="en-US" sz="2400" dirty="0">
                <a:latin typeface="Arial" charset="0"/>
              </a:rPr>
              <a:t> </a:t>
            </a:r>
            <a:r>
              <a:rPr lang="en-US" sz="2400" dirty="0" err="1">
                <a:latin typeface="Arial" charset="0"/>
              </a:rPr>
              <a:t>dibekukan</a:t>
            </a:r>
            <a:r>
              <a:rPr lang="en-US" sz="2400" dirty="0">
                <a:latin typeface="Arial" charset="0"/>
              </a:rPr>
              <a:t>, </a:t>
            </a:r>
            <a:r>
              <a:rPr lang="en-US" sz="2400" dirty="0" err="1">
                <a:latin typeface="Arial" charset="0"/>
              </a:rPr>
              <a:t>jangan</a:t>
            </a:r>
            <a:r>
              <a:rPr lang="en-US" sz="2400" dirty="0">
                <a:latin typeface="Arial" charset="0"/>
              </a:rPr>
              <a:t>  </a:t>
            </a:r>
            <a:r>
              <a:rPr lang="en-US" sz="2400" dirty="0" err="1">
                <a:latin typeface="Arial" charset="0"/>
              </a:rPr>
              <a:t>matanya</a:t>
            </a:r>
            <a:r>
              <a:rPr lang="en-US" sz="2400" dirty="0">
                <a:latin typeface="Arial" charset="0"/>
              </a:rPr>
              <a:t> </a:t>
            </a:r>
            <a:r>
              <a:rPr lang="en-US" sz="2400" dirty="0" err="1">
                <a:latin typeface="Arial" charset="0"/>
              </a:rPr>
              <a:t>aktif</a:t>
            </a:r>
            <a:r>
              <a:rPr lang="en-US" sz="2400" dirty="0">
                <a:latin typeface="Arial" charset="0"/>
              </a:rPr>
              <a:t>, </a:t>
            </a:r>
            <a:r>
              <a:rPr lang="en-US" sz="2400" dirty="0" err="1">
                <a:latin typeface="Arial" charset="0"/>
              </a:rPr>
              <a:t>dan</a:t>
            </a:r>
            <a:r>
              <a:rPr lang="en-US" sz="2400" dirty="0">
                <a:latin typeface="Arial" charset="0"/>
              </a:rPr>
              <a:t> </a:t>
            </a:r>
            <a:r>
              <a:rPr lang="en-US" sz="2400" dirty="0" err="1">
                <a:latin typeface="Arial" charset="0"/>
              </a:rPr>
              <a:t>waspada</a:t>
            </a:r>
            <a:r>
              <a:rPr lang="en-US" sz="2400" dirty="0">
                <a:latin typeface="Arial" charset="0"/>
              </a:rPr>
              <a:t>, </a:t>
            </a:r>
            <a:r>
              <a:rPr lang="en-US" sz="2400" dirty="0" err="1">
                <a:latin typeface="Arial" charset="0"/>
              </a:rPr>
              <a:t>berbulu</a:t>
            </a:r>
            <a:r>
              <a:rPr lang="en-US" sz="2400" dirty="0">
                <a:latin typeface="Arial" charset="0"/>
              </a:rPr>
              <a:t> </a:t>
            </a:r>
            <a:r>
              <a:rPr lang="en-US" sz="2400" dirty="0" err="1">
                <a:latin typeface="Arial" charset="0"/>
              </a:rPr>
              <a:t>mulus</a:t>
            </a:r>
            <a:r>
              <a:rPr lang="en-US" sz="2400" dirty="0">
                <a:latin typeface="Arial" charset="0"/>
              </a:rPr>
              <a:t> </a:t>
            </a:r>
            <a:r>
              <a:rPr lang="en-US" sz="2400" dirty="0" err="1">
                <a:latin typeface="Arial" charset="0"/>
              </a:rPr>
              <a:t>dan</a:t>
            </a:r>
            <a:r>
              <a:rPr lang="en-US" sz="2400" dirty="0">
                <a:latin typeface="Arial" charset="0"/>
              </a:rPr>
              <a:t> </a:t>
            </a:r>
            <a:r>
              <a:rPr lang="en-US" sz="2400" dirty="0" err="1">
                <a:latin typeface="Arial" charset="0"/>
              </a:rPr>
              <a:t>berdaging</a:t>
            </a:r>
            <a:r>
              <a:rPr lang="en-US" sz="2400" dirty="0">
                <a:latin typeface="Arial" charset="0"/>
              </a:rPr>
              <a:t> </a:t>
            </a:r>
            <a:r>
              <a:rPr lang="en-US" sz="2400" dirty="0" err="1">
                <a:latin typeface="Arial" charset="0"/>
              </a:rPr>
              <a:t>padat</a:t>
            </a:r>
            <a:r>
              <a:rPr lang="en-US" sz="2400" dirty="0">
                <a:latin typeface="Arial" charset="0"/>
              </a:rPr>
              <a:t>.</a:t>
            </a:r>
            <a:br>
              <a:rPr lang="en-US" sz="2400" dirty="0">
                <a:latin typeface="Arial" charset="0"/>
              </a:rPr>
            </a:br>
            <a:r>
              <a:rPr lang="en-US" sz="2000" dirty="0">
                <a:latin typeface="Arial" charset="0"/>
              </a:rPr>
              <a:t/>
            </a:r>
            <a:br>
              <a:rPr lang="en-US" sz="2000" dirty="0">
                <a:latin typeface="Arial" charset="0"/>
              </a:rPr>
            </a:br>
            <a:r>
              <a:rPr lang="en-US" sz="2800" dirty="0" err="1"/>
              <a:t>Kiat</a:t>
            </a:r>
            <a:r>
              <a:rPr lang="en-US" sz="2800" dirty="0"/>
              <a:t> </a:t>
            </a:r>
            <a:r>
              <a:rPr lang="en-US" sz="2800" dirty="0" err="1"/>
              <a:t>memasak</a:t>
            </a:r>
            <a:r>
              <a:rPr lang="en-US" sz="2800" dirty="0"/>
              <a:t> </a:t>
            </a:r>
            <a:r>
              <a:rPr lang="en-US" sz="2000" dirty="0">
                <a:latin typeface="Arial" charset="0"/>
              </a:rPr>
              <a:t> </a:t>
            </a:r>
            <a:br>
              <a:rPr lang="en-US" sz="2000" dirty="0">
                <a:latin typeface="Arial" charset="0"/>
              </a:rPr>
            </a:br>
            <a:r>
              <a:rPr lang="en-US" sz="2000" dirty="0">
                <a:latin typeface="Arial" charset="0"/>
              </a:rPr>
              <a:t/>
            </a:r>
            <a:br>
              <a:rPr lang="en-US" sz="2000" dirty="0">
                <a:latin typeface="Arial" charset="0"/>
              </a:rPr>
            </a:br>
            <a:r>
              <a:rPr lang="en-US" sz="2400" dirty="0" err="1">
                <a:latin typeface="Arial" charset="0"/>
              </a:rPr>
              <a:t>Tdk</a:t>
            </a:r>
            <a:r>
              <a:rPr lang="en-US" sz="2400" dirty="0">
                <a:latin typeface="Arial" charset="0"/>
              </a:rPr>
              <a:t> </a:t>
            </a:r>
            <a:r>
              <a:rPr lang="en-US" sz="2400" dirty="0" err="1">
                <a:latin typeface="Arial" charset="0"/>
              </a:rPr>
              <a:t>masalah</a:t>
            </a:r>
            <a:r>
              <a:rPr lang="en-US" sz="2400" dirty="0">
                <a:latin typeface="Arial" charset="0"/>
              </a:rPr>
              <a:t> </a:t>
            </a:r>
            <a:r>
              <a:rPr lang="en-US" sz="2400" dirty="0" err="1">
                <a:latin typeface="Arial" charset="0"/>
              </a:rPr>
              <a:t>apakah</a:t>
            </a:r>
            <a:r>
              <a:rPr lang="en-US" sz="2400" dirty="0">
                <a:latin typeface="Arial" charset="0"/>
              </a:rPr>
              <a:t> </a:t>
            </a:r>
            <a:r>
              <a:rPr lang="en-US" sz="2400" dirty="0" err="1">
                <a:latin typeface="Arial" charset="0"/>
              </a:rPr>
              <a:t>ayam</a:t>
            </a:r>
            <a:r>
              <a:rPr lang="en-US" sz="2400" dirty="0">
                <a:latin typeface="Arial" charset="0"/>
              </a:rPr>
              <a:t> </a:t>
            </a:r>
            <a:r>
              <a:rPr lang="en-US" sz="2400" dirty="0" err="1">
                <a:latin typeface="Arial" charset="0"/>
              </a:rPr>
              <a:t>buras</a:t>
            </a:r>
            <a:r>
              <a:rPr lang="en-US" sz="2400" dirty="0">
                <a:latin typeface="Arial" charset="0"/>
              </a:rPr>
              <a:t> </a:t>
            </a:r>
            <a:r>
              <a:rPr lang="en-US" sz="2400" dirty="0" err="1">
                <a:latin typeface="Arial" charset="0"/>
              </a:rPr>
              <a:t>atau</a:t>
            </a:r>
            <a:r>
              <a:rPr lang="en-US" sz="2400" dirty="0">
                <a:latin typeface="Arial" charset="0"/>
              </a:rPr>
              <a:t> </a:t>
            </a:r>
            <a:r>
              <a:rPr lang="en-US" sz="2400" dirty="0" err="1">
                <a:latin typeface="Arial" charset="0"/>
              </a:rPr>
              <a:t>ras</a:t>
            </a:r>
            <a:r>
              <a:rPr lang="en-US" sz="2400" dirty="0">
                <a:latin typeface="Arial" charset="0"/>
              </a:rPr>
              <a:t>, </a:t>
            </a:r>
            <a:r>
              <a:rPr lang="en-US" sz="2400" dirty="0" err="1">
                <a:latin typeface="Arial" charset="0"/>
              </a:rPr>
              <a:t>jika</a:t>
            </a:r>
            <a:r>
              <a:rPr lang="en-US" sz="2400" dirty="0">
                <a:latin typeface="Arial" charset="0"/>
              </a:rPr>
              <a:t> </a:t>
            </a:r>
            <a:r>
              <a:rPr lang="en-US" sz="2400" dirty="0" err="1">
                <a:latin typeface="Arial" charset="0"/>
              </a:rPr>
              <a:t>ayam</a:t>
            </a:r>
            <a:r>
              <a:rPr lang="en-US" sz="2400" dirty="0">
                <a:latin typeface="Arial" charset="0"/>
              </a:rPr>
              <a:t> </a:t>
            </a:r>
            <a:r>
              <a:rPr lang="en-US" sz="2400" dirty="0" err="1">
                <a:latin typeface="Arial" charset="0"/>
              </a:rPr>
              <a:t>muda</a:t>
            </a:r>
            <a:r>
              <a:rPr lang="en-US" sz="2400" dirty="0">
                <a:latin typeface="Arial" charset="0"/>
              </a:rPr>
              <a:t> </a:t>
            </a:r>
            <a:r>
              <a:rPr lang="en-US" sz="2400" dirty="0" err="1">
                <a:latin typeface="Arial" charset="0"/>
              </a:rPr>
              <a:t>maka</a:t>
            </a:r>
            <a:r>
              <a:rPr lang="en-US" sz="2400" dirty="0">
                <a:latin typeface="Arial" charset="0"/>
              </a:rPr>
              <a:t> </a:t>
            </a:r>
            <a:r>
              <a:rPr lang="en-US" sz="2400" dirty="0" err="1">
                <a:latin typeface="Arial" charset="0"/>
              </a:rPr>
              <a:t>dagingnya</a:t>
            </a:r>
            <a:r>
              <a:rPr lang="en-US" sz="2400" dirty="0">
                <a:latin typeface="Arial" charset="0"/>
              </a:rPr>
              <a:t> </a:t>
            </a:r>
            <a:r>
              <a:rPr lang="en-US" sz="2400" dirty="0" err="1">
                <a:latin typeface="Arial" charset="0"/>
              </a:rPr>
              <a:t>empuk</a:t>
            </a:r>
            <a:r>
              <a:rPr lang="en-US" sz="2400" dirty="0">
                <a:latin typeface="Arial" charset="0"/>
              </a:rPr>
              <a:t>, </a:t>
            </a:r>
            <a:r>
              <a:rPr lang="en-US" sz="2400" dirty="0" err="1">
                <a:latin typeface="Arial" charset="0"/>
              </a:rPr>
              <a:t>lembut</a:t>
            </a:r>
            <a:r>
              <a:rPr lang="en-US" sz="2400" dirty="0">
                <a:latin typeface="Arial" charset="0"/>
              </a:rPr>
              <a:t> </a:t>
            </a:r>
            <a:r>
              <a:rPr lang="en-US" sz="2400" dirty="0" err="1">
                <a:latin typeface="Arial" charset="0"/>
              </a:rPr>
              <a:t>dn</a:t>
            </a:r>
            <a:r>
              <a:rPr lang="en-US" sz="2400" dirty="0">
                <a:latin typeface="Arial" charset="0"/>
              </a:rPr>
              <a:t> </a:t>
            </a:r>
            <a:r>
              <a:rPr lang="en-US" sz="2400" dirty="0" err="1">
                <a:latin typeface="Arial" charset="0"/>
              </a:rPr>
              <a:t>manis</a:t>
            </a:r>
            <a:r>
              <a:rPr lang="en-US" sz="2400" dirty="0">
                <a:latin typeface="Arial" charset="0"/>
              </a:rPr>
              <a:t> </a:t>
            </a:r>
            <a:r>
              <a:rPr lang="en-US" sz="2400" dirty="0" err="1">
                <a:latin typeface="Arial" charset="0"/>
              </a:rPr>
              <a:t>rasanya</a:t>
            </a:r>
            <a:r>
              <a:rPr lang="en-US" sz="2400" dirty="0">
                <a:latin typeface="Arial" charset="0"/>
              </a:rPr>
              <a:t>, </a:t>
            </a:r>
            <a:r>
              <a:rPr lang="en-US" sz="2400" dirty="0" err="1">
                <a:latin typeface="Arial" charset="0"/>
              </a:rPr>
              <a:t>shg</a:t>
            </a:r>
            <a:r>
              <a:rPr lang="en-US" sz="2400" dirty="0">
                <a:latin typeface="Arial" charset="0"/>
              </a:rPr>
              <a:t> </a:t>
            </a:r>
            <a:r>
              <a:rPr lang="en-US" sz="2400" dirty="0" err="1">
                <a:latin typeface="Arial" charset="0"/>
              </a:rPr>
              <a:t>cocok</a:t>
            </a:r>
            <a:r>
              <a:rPr lang="en-US" sz="2400" dirty="0">
                <a:latin typeface="Arial" charset="0"/>
              </a:rPr>
              <a:t> </a:t>
            </a:r>
            <a:r>
              <a:rPr lang="en-US" sz="2400" dirty="0" err="1">
                <a:latin typeface="Arial" charset="0"/>
              </a:rPr>
              <a:t>utk</a:t>
            </a:r>
            <a:r>
              <a:rPr lang="en-US" sz="2400" dirty="0">
                <a:latin typeface="Arial" charset="0"/>
              </a:rPr>
              <a:t> </a:t>
            </a:r>
            <a:r>
              <a:rPr lang="en-US" sz="2400" dirty="0" err="1">
                <a:latin typeface="Arial" charset="0"/>
              </a:rPr>
              <a:t>dipanggang</a:t>
            </a:r>
            <a:r>
              <a:rPr lang="en-US" sz="2400" dirty="0">
                <a:latin typeface="Arial" charset="0"/>
              </a:rPr>
              <a:t>, </a:t>
            </a:r>
            <a:r>
              <a:rPr lang="en-US" sz="2400" dirty="0" err="1">
                <a:latin typeface="Arial" charset="0"/>
              </a:rPr>
              <a:t>dibakar</a:t>
            </a:r>
            <a:r>
              <a:rPr lang="en-US" sz="2400" dirty="0">
                <a:latin typeface="Arial" charset="0"/>
              </a:rPr>
              <a:t>, </a:t>
            </a:r>
            <a:r>
              <a:rPr lang="en-US" sz="2400" dirty="0" err="1">
                <a:latin typeface="Arial" charset="0"/>
              </a:rPr>
              <a:t>ditumis</a:t>
            </a:r>
            <a:r>
              <a:rPr lang="en-US" sz="2400" dirty="0">
                <a:latin typeface="Arial" charset="0"/>
              </a:rPr>
              <a:t>, </a:t>
            </a:r>
            <a:r>
              <a:rPr lang="en-US" sz="2400" dirty="0" err="1">
                <a:latin typeface="Arial" charset="0"/>
              </a:rPr>
              <a:t>atau</a:t>
            </a:r>
            <a:r>
              <a:rPr lang="en-US" sz="2400" dirty="0">
                <a:latin typeface="Arial" charset="0"/>
              </a:rPr>
              <a:t> </a:t>
            </a:r>
            <a:r>
              <a:rPr lang="en-US" sz="2400" dirty="0" err="1">
                <a:latin typeface="Arial" charset="0"/>
              </a:rPr>
              <a:t>digoreng</a:t>
            </a:r>
            <a:r>
              <a:rPr lang="en-US" sz="2400" dirty="0">
                <a:latin typeface="Arial" charset="0"/>
              </a:rPr>
              <a:t>. </a:t>
            </a:r>
            <a:r>
              <a:rPr lang="en-US" sz="2400" dirty="0" err="1">
                <a:latin typeface="Arial" charset="0"/>
              </a:rPr>
              <a:t>Sedang</a:t>
            </a:r>
            <a:r>
              <a:rPr lang="en-US" sz="2400" dirty="0">
                <a:latin typeface="Arial" charset="0"/>
              </a:rPr>
              <a:t> </a:t>
            </a:r>
            <a:r>
              <a:rPr lang="en-US" sz="2400" dirty="0" err="1">
                <a:latin typeface="Arial" charset="0"/>
              </a:rPr>
              <a:t>ayam</a:t>
            </a:r>
            <a:r>
              <a:rPr lang="en-US" sz="2400" dirty="0">
                <a:latin typeface="Arial" charset="0"/>
              </a:rPr>
              <a:t> </a:t>
            </a:r>
            <a:r>
              <a:rPr lang="en-US" sz="2400" dirty="0" err="1">
                <a:latin typeface="Arial" charset="0"/>
              </a:rPr>
              <a:t>tua</a:t>
            </a:r>
            <a:r>
              <a:rPr lang="en-US" sz="2400" dirty="0">
                <a:latin typeface="Arial" charset="0"/>
              </a:rPr>
              <a:t> </a:t>
            </a:r>
            <a:r>
              <a:rPr lang="en-US" sz="2400" dirty="0" err="1">
                <a:latin typeface="Arial" charset="0"/>
              </a:rPr>
              <a:t>dagingnyaliat</a:t>
            </a:r>
            <a:r>
              <a:rPr lang="en-US" sz="2400" dirty="0">
                <a:latin typeface="Arial" charset="0"/>
              </a:rPr>
              <a:t> </a:t>
            </a:r>
            <a:r>
              <a:rPr lang="en-US" sz="2400" dirty="0" err="1">
                <a:latin typeface="Arial" charset="0"/>
              </a:rPr>
              <a:t>ttp</a:t>
            </a:r>
            <a:r>
              <a:rPr lang="en-US" sz="2400" dirty="0">
                <a:latin typeface="Arial" charset="0"/>
              </a:rPr>
              <a:t> </a:t>
            </a:r>
            <a:r>
              <a:rPr lang="en-US" sz="2400" dirty="0" err="1">
                <a:latin typeface="Arial" charset="0"/>
              </a:rPr>
              <a:t>rasanya</a:t>
            </a:r>
            <a:r>
              <a:rPr lang="en-US" sz="2400" dirty="0">
                <a:latin typeface="Arial" charset="0"/>
              </a:rPr>
              <a:t> </a:t>
            </a:r>
            <a:r>
              <a:rPr lang="en-US" sz="2400" dirty="0" err="1">
                <a:latin typeface="Arial" charset="0"/>
              </a:rPr>
              <a:t>gurih</a:t>
            </a:r>
            <a:r>
              <a:rPr lang="en-US" sz="2400" dirty="0">
                <a:latin typeface="Arial" charset="0"/>
              </a:rPr>
              <a:t>. </a:t>
            </a:r>
            <a:r>
              <a:rPr lang="en-US" sz="2400" dirty="0" err="1">
                <a:latin typeface="Arial" charset="0"/>
              </a:rPr>
              <a:t>Ayam</a:t>
            </a:r>
            <a:r>
              <a:rPr lang="en-US" sz="2400" dirty="0">
                <a:latin typeface="Arial" charset="0"/>
              </a:rPr>
              <a:t> </a:t>
            </a:r>
            <a:r>
              <a:rPr lang="en-US" sz="2400" dirty="0" err="1">
                <a:latin typeface="Arial" charset="0"/>
              </a:rPr>
              <a:t>tua</a:t>
            </a:r>
            <a:r>
              <a:rPr lang="en-US" sz="2400" dirty="0">
                <a:latin typeface="Arial" charset="0"/>
              </a:rPr>
              <a:t> </a:t>
            </a:r>
            <a:r>
              <a:rPr lang="en-US" sz="2400" dirty="0" err="1">
                <a:latin typeface="Arial" charset="0"/>
              </a:rPr>
              <a:t>cocok</a:t>
            </a:r>
            <a:r>
              <a:rPr lang="en-US" sz="2400" dirty="0">
                <a:latin typeface="Arial" charset="0"/>
              </a:rPr>
              <a:t> </a:t>
            </a:r>
            <a:r>
              <a:rPr lang="en-US" sz="2400" dirty="0" err="1">
                <a:latin typeface="Arial" charset="0"/>
              </a:rPr>
              <a:t>utk</a:t>
            </a:r>
            <a:r>
              <a:rPr lang="en-US" sz="2400" dirty="0">
                <a:latin typeface="Arial" charset="0"/>
              </a:rPr>
              <a:t> </a:t>
            </a:r>
            <a:r>
              <a:rPr lang="en-US" sz="2400" dirty="0" err="1">
                <a:latin typeface="Arial" charset="0"/>
              </a:rPr>
              <a:t>dibuat</a:t>
            </a:r>
            <a:r>
              <a:rPr lang="en-US" sz="2400" dirty="0">
                <a:latin typeface="Arial" charset="0"/>
              </a:rPr>
              <a:t> sup </a:t>
            </a:r>
            <a:r>
              <a:rPr lang="en-US" sz="2400" dirty="0" err="1">
                <a:latin typeface="Arial" charset="0"/>
              </a:rPr>
              <a:t>atau</a:t>
            </a:r>
            <a:r>
              <a:rPr lang="en-US" sz="2400" dirty="0">
                <a:latin typeface="Arial" charset="0"/>
              </a:rPr>
              <a:t> </a:t>
            </a:r>
            <a:r>
              <a:rPr lang="en-US" sz="2400" dirty="0" err="1">
                <a:latin typeface="Arial" charset="0"/>
              </a:rPr>
              <a:t>soto</a:t>
            </a:r>
            <a:r>
              <a:rPr lang="en-US" sz="2400" dirty="0">
                <a:latin typeface="Arial" charset="0"/>
              </a:rPr>
              <a:t>. </a:t>
            </a:r>
            <a:r>
              <a:rPr lang="en-US" sz="2400" dirty="0" err="1">
                <a:latin typeface="Arial" charset="0"/>
              </a:rPr>
              <a:t>Utk</a:t>
            </a:r>
            <a:r>
              <a:rPr lang="en-US" sz="2400" dirty="0">
                <a:latin typeface="Arial" charset="0"/>
              </a:rPr>
              <a:t> </a:t>
            </a:r>
            <a:r>
              <a:rPr lang="en-US" sz="2400" dirty="0" err="1">
                <a:latin typeface="Arial" charset="0"/>
              </a:rPr>
              <a:t>masakan</a:t>
            </a:r>
            <a:r>
              <a:rPr lang="en-US" sz="2400" dirty="0">
                <a:latin typeface="Arial" charset="0"/>
              </a:rPr>
              <a:t> Indonesia </a:t>
            </a:r>
            <a:r>
              <a:rPr lang="en-US" sz="2400" dirty="0" err="1">
                <a:latin typeface="Arial" charset="0"/>
              </a:rPr>
              <a:t>yg</a:t>
            </a:r>
            <a:r>
              <a:rPr lang="en-US" sz="2400" dirty="0">
                <a:latin typeface="Arial" charset="0"/>
              </a:rPr>
              <a:t> </a:t>
            </a:r>
            <a:r>
              <a:rPr lang="en-US" sz="2400" dirty="0" err="1">
                <a:latin typeface="Arial" charset="0"/>
              </a:rPr>
              <a:t>direbus</a:t>
            </a:r>
            <a:r>
              <a:rPr lang="en-US" sz="2400" dirty="0">
                <a:latin typeface="Arial" charset="0"/>
              </a:rPr>
              <a:t> lama </a:t>
            </a:r>
            <a:r>
              <a:rPr lang="en-US" sz="2400" dirty="0" err="1">
                <a:latin typeface="Arial" charset="0"/>
              </a:rPr>
              <a:t>seperti</a:t>
            </a:r>
            <a:r>
              <a:rPr lang="en-US" sz="2400" dirty="0">
                <a:latin typeface="Arial" charset="0"/>
              </a:rPr>
              <a:t> </a:t>
            </a:r>
            <a:r>
              <a:rPr lang="en-US" sz="2400" dirty="0" err="1">
                <a:latin typeface="Arial" charset="0"/>
              </a:rPr>
              <a:t>gulai</a:t>
            </a:r>
            <a:r>
              <a:rPr lang="en-US" sz="2400" dirty="0">
                <a:latin typeface="Arial" charset="0"/>
              </a:rPr>
              <a:t>, </a:t>
            </a:r>
            <a:r>
              <a:rPr lang="en-US" sz="2400" dirty="0" err="1">
                <a:latin typeface="Arial" charset="0"/>
              </a:rPr>
              <a:t>opor</a:t>
            </a:r>
            <a:r>
              <a:rPr lang="en-US" sz="2400" dirty="0">
                <a:latin typeface="Arial" charset="0"/>
              </a:rPr>
              <a:t>, </a:t>
            </a:r>
            <a:r>
              <a:rPr lang="en-US" sz="2400" dirty="0" err="1">
                <a:latin typeface="Arial" charset="0"/>
              </a:rPr>
              <a:t>tu</a:t>
            </a:r>
            <a:r>
              <a:rPr lang="en-US" sz="2400" dirty="0">
                <a:latin typeface="Arial" charset="0"/>
              </a:rPr>
              <a:t> </a:t>
            </a:r>
            <a:r>
              <a:rPr lang="en-US" sz="2400" dirty="0" err="1">
                <a:latin typeface="Arial" charset="0"/>
              </a:rPr>
              <a:t>kalio</a:t>
            </a:r>
            <a:r>
              <a:rPr lang="en-US" sz="2400" dirty="0">
                <a:latin typeface="Arial" charset="0"/>
              </a:rPr>
              <a:t> </a:t>
            </a:r>
            <a:r>
              <a:rPr lang="en-US" sz="2400" dirty="0" err="1">
                <a:latin typeface="Arial" charset="0"/>
              </a:rPr>
              <a:t>lebih</a:t>
            </a:r>
            <a:r>
              <a:rPr lang="en-US" sz="2400" dirty="0">
                <a:latin typeface="Arial" charset="0"/>
              </a:rPr>
              <a:t> </a:t>
            </a:r>
            <a:r>
              <a:rPr lang="en-US" sz="2400" dirty="0" err="1">
                <a:latin typeface="Arial" charset="0"/>
              </a:rPr>
              <a:t>menyukai</a:t>
            </a:r>
            <a:r>
              <a:rPr lang="en-US" sz="2400" dirty="0">
                <a:latin typeface="Arial" charset="0"/>
              </a:rPr>
              <a:t> </a:t>
            </a:r>
            <a:r>
              <a:rPr lang="en-US" sz="2400" dirty="0" err="1">
                <a:latin typeface="Arial" charset="0"/>
              </a:rPr>
              <a:t>ayam</a:t>
            </a:r>
            <a:r>
              <a:rPr lang="en-US" sz="2400" dirty="0">
                <a:latin typeface="Arial" charset="0"/>
              </a:rPr>
              <a:t> </a:t>
            </a:r>
            <a:r>
              <a:rPr lang="en-US" sz="2400" dirty="0" err="1">
                <a:latin typeface="Arial" charset="0"/>
              </a:rPr>
              <a:t>kampung</a:t>
            </a:r>
            <a:endParaRPr lang="en-US" sz="2400" dirty="0">
              <a:latin typeface="Arial" charset="0"/>
            </a:endParaRPr>
          </a:p>
        </p:txBody>
      </p:sp>
    </p:spTree>
    <p:extLst>
      <p:ext uri="{BB962C8B-B14F-4D97-AF65-F5344CB8AC3E}">
        <p14:creationId xmlns:p14="http://schemas.microsoft.com/office/powerpoint/2010/main" val="6042730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1043608" y="1340768"/>
            <a:ext cx="7772400" cy="4708376"/>
          </a:xfrm>
        </p:spPr>
        <p:txBody>
          <a:bodyPr>
            <a:normAutofit fontScale="90000"/>
          </a:bodyPr>
          <a:lstStyle/>
          <a:p>
            <a:r>
              <a:rPr lang="en-US" sz="2400" dirty="0" err="1"/>
              <a:t>Memotong</a:t>
            </a:r>
            <a:r>
              <a:rPr lang="en-US" sz="2400" dirty="0"/>
              <a:t> </a:t>
            </a:r>
            <a:r>
              <a:rPr lang="en-US" sz="2400" dirty="0" err="1"/>
              <a:t>Ayam</a:t>
            </a:r>
            <a:r>
              <a:rPr lang="en-US" sz="2400" dirty="0"/>
              <a:t> </a:t>
            </a:r>
            <a:br>
              <a:rPr lang="en-US" sz="2400" dirty="0"/>
            </a:br>
            <a:r>
              <a:rPr lang="en-US" sz="2400" dirty="0">
                <a:latin typeface="Arial" charset="0"/>
              </a:rPr>
              <a:t>Ada </a:t>
            </a:r>
            <a:r>
              <a:rPr lang="en-US" sz="2400" dirty="0" err="1">
                <a:latin typeface="Arial" charset="0"/>
              </a:rPr>
              <a:t>beberapa</a:t>
            </a:r>
            <a:r>
              <a:rPr lang="en-US" sz="2400" dirty="0">
                <a:latin typeface="Arial" charset="0"/>
              </a:rPr>
              <a:t> </a:t>
            </a:r>
            <a:r>
              <a:rPr lang="en-US" sz="2400" dirty="0" err="1">
                <a:latin typeface="Arial" charset="0"/>
              </a:rPr>
              <a:t>cara</a:t>
            </a:r>
            <a:r>
              <a:rPr lang="en-US" sz="2400" dirty="0">
                <a:latin typeface="Arial" charset="0"/>
              </a:rPr>
              <a:t> </a:t>
            </a:r>
            <a:r>
              <a:rPr lang="en-US" sz="2400" dirty="0" err="1">
                <a:latin typeface="Arial" charset="0"/>
              </a:rPr>
              <a:t>memotong</a:t>
            </a:r>
            <a:r>
              <a:rPr lang="en-US" sz="2400" dirty="0">
                <a:latin typeface="Arial" charset="0"/>
              </a:rPr>
              <a:t> </a:t>
            </a:r>
            <a:r>
              <a:rPr lang="en-US" sz="2400" dirty="0" err="1">
                <a:latin typeface="Arial" charset="0"/>
              </a:rPr>
              <a:t>ayam</a:t>
            </a:r>
            <a:r>
              <a:rPr lang="en-US" sz="2400" b="0" dirty="0"/>
              <a:t> </a:t>
            </a:r>
            <a:br>
              <a:rPr lang="en-US" sz="2400" b="0" dirty="0"/>
            </a:br>
            <a:r>
              <a:rPr lang="en-US" sz="2400" b="0" dirty="0"/>
              <a:t>1. </a:t>
            </a:r>
            <a:r>
              <a:rPr lang="en-US" sz="2400" b="0" dirty="0" err="1"/>
              <a:t>Ayam</a:t>
            </a:r>
            <a:r>
              <a:rPr lang="en-US" sz="2400" b="0" dirty="0"/>
              <a:t> </a:t>
            </a:r>
            <a:r>
              <a:rPr lang="en-US" sz="2400" b="0" dirty="0" err="1"/>
              <a:t>Bekakak</a:t>
            </a:r>
            <a:r>
              <a:rPr lang="en-US" sz="2400" b="0" dirty="0"/>
              <a:t> </a:t>
            </a:r>
            <a:r>
              <a:rPr lang="en-US" sz="2400" b="0" dirty="0" err="1"/>
              <a:t>dan</a:t>
            </a:r>
            <a:r>
              <a:rPr lang="en-US" sz="2400" b="0" dirty="0"/>
              <a:t> </a:t>
            </a:r>
            <a:r>
              <a:rPr lang="en-US" sz="2400" b="0" dirty="0" err="1"/>
              <a:t>belah</a:t>
            </a:r>
            <a:r>
              <a:rPr lang="en-US" sz="2400" b="0" dirty="0"/>
              <a:t> </a:t>
            </a:r>
            <a:r>
              <a:rPr lang="en-US" sz="2400" b="0" dirty="0" err="1"/>
              <a:t>dua</a:t>
            </a:r>
            <a:r>
              <a:rPr lang="en-US" sz="2400" b="0" dirty="0"/>
              <a:t/>
            </a:r>
            <a:br>
              <a:rPr lang="en-US" sz="2400" b="0" dirty="0"/>
            </a:br>
            <a:r>
              <a:rPr lang="en-US" sz="2400" dirty="0">
                <a:latin typeface="Arial" charset="0"/>
              </a:rPr>
              <a:t>a. </a:t>
            </a:r>
            <a:r>
              <a:rPr lang="en-US" sz="2400" dirty="0" err="1">
                <a:latin typeface="Arial" charset="0"/>
              </a:rPr>
              <a:t>Letakkan</a:t>
            </a:r>
            <a:r>
              <a:rPr lang="en-US" sz="2400" dirty="0">
                <a:latin typeface="Arial" charset="0"/>
              </a:rPr>
              <a:t> </a:t>
            </a:r>
            <a:r>
              <a:rPr lang="en-US" sz="2400" dirty="0" err="1">
                <a:latin typeface="Arial" charset="0"/>
              </a:rPr>
              <a:t>ayam</a:t>
            </a:r>
            <a:r>
              <a:rPr lang="en-US" sz="2400" dirty="0">
                <a:latin typeface="Arial" charset="0"/>
              </a:rPr>
              <a:t> di </a:t>
            </a:r>
            <a:r>
              <a:rPr lang="en-US" sz="2400" dirty="0" err="1">
                <a:latin typeface="Arial" charset="0"/>
              </a:rPr>
              <a:t>talenan</a:t>
            </a:r>
            <a:r>
              <a:rPr lang="en-US" sz="2400" dirty="0">
                <a:latin typeface="Arial" charset="0"/>
              </a:rPr>
              <a:t>, bag dada di </a:t>
            </a:r>
            <a:r>
              <a:rPr lang="en-US" sz="2400" dirty="0" err="1">
                <a:latin typeface="Arial" charset="0"/>
              </a:rPr>
              <a:t>atas</a:t>
            </a:r>
            <a:r>
              <a:rPr lang="en-US" sz="2400" dirty="0">
                <a:latin typeface="Arial" charset="0"/>
              </a:rPr>
              <a:t>, </a:t>
            </a:r>
            <a:r>
              <a:rPr lang="en-US" sz="2400" dirty="0" err="1">
                <a:latin typeface="Arial" charset="0"/>
              </a:rPr>
              <a:t>belah</a:t>
            </a:r>
            <a:r>
              <a:rPr lang="en-US" sz="2400" dirty="0">
                <a:latin typeface="Arial" charset="0"/>
              </a:rPr>
              <a:t/>
            </a:r>
            <a:br>
              <a:rPr lang="en-US" sz="2400" dirty="0">
                <a:latin typeface="Arial" charset="0"/>
              </a:rPr>
            </a:br>
            <a:r>
              <a:rPr lang="en-US" sz="2400" dirty="0">
                <a:latin typeface="Arial" charset="0"/>
              </a:rPr>
              <a:t>    dada </a:t>
            </a:r>
            <a:r>
              <a:rPr lang="en-US" sz="2400" dirty="0" err="1">
                <a:latin typeface="Arial" charset="0"/>
              </a:rPr>
              <a:t>hingga</a:t>
            </a:r>
            <a:r>
              <a:rPr lang="en-US" sz="2400" dirty="0">
                <a:latin typeface="Arial" charset="0"/>
              </a:rPr>
              <a:t> </a:t>
            </a:r>
            <a:r>
              <a:rPr lang="en-US" sz="2400" dirty="0" err="1">
                <a:latin typeface="Arial" charset="0"/>
              </a:rPr>
              <a:t>putus</a:t>
            </a:r>
            <a:r>
              <a:rPr lang="en-US" sz="2400" dirty="0">
                <a:latin typeface="Arial" charset="0"/>
              </a:rPr>
              <a:t>, </a:t>
            </a:r>
            <a:r>
              <a:rPr lang="en-US" sz="2400" dirty="0" err="1">
                <a:latin typeface="Arial" charset="0"/>
              </a:rPr>
              <a:t>balikkan</a:t>
            </a:r>
            <a:r>
              <a:rPr lang="en-US" sz="2400" dirty="0">
                <a:latin typeface="Arial" charset="0"/>
              </a:rPr>
              <a:t> </a:t>
            </a:r>
            <a:r>
              <a:rPr lang="en-US" sz="2400" dirty="0" err="1">
                <a:latin typeface="Arial" charset="0"/>
              </a:rPr>
              <a:t>dan</a:t>
            </a:r>
            <a:r>
              <a:rPr lang="en-US" sz="2400" dirty="0">
                <a:latin typeface="Arial" charset="0"/>
              </a:rPr>
              <a:t> </a:t>
            </a:r>
            <a:r>
              <a:rPr lang="en-US" sz="2400" dirty="0" err="1">
                <a:latin typeface="Arial" charset="0"/>
              </a:rPr>
              <a:t>tekan</a:t>
            </a:r>
            <a:r>
              <a:rPr lang="en-US" sz="2400" dirty="0">
                <a:latin typeface="Arial" charset="0"/>
              </a:rPr>
              <a:t> </a:t>
            </a:r>
            <a:r>
              <a:rPr lang="en-US" sz="2400" dirty="0" err="1">
                <a:latin typeface="Arial" charset="0"/>
              </a:rPr>
              <a:t>kuat-kuat</a:t>
            </a:r>
            <a:r>
              <a:rPr lang="en-US" sz="2400" dirty="0">
                <a:latin typeface="Arial" charset="0"/>
              </a:rPr>
              <a:t>  </a:t>
            </a:r>
            <a:br>
              <a:rPr lang="en-US" sz="2400" dirty="0">
                <a:latin typeface="Arial" charset="0"/>
              </a:rPr>
            </a:br>
            <a:r>
              <a:rPr lang="en-US" sz="2400" dirty="0">
                <a:latin typeface="Arial" charset="0"/>
              </a:rPr>
              <a:t>    </a:t>
            </a:r>
            <a:r>
              <a:rPr lang="en-US" sz="2400" dirty="0" err="1">
                <a:latin typeface="Arial" charset="0"/>
              </a:rPr>
              <a:t>hingga</a:t>
            </a:r>
            <a:r>
              <a:rPr lang="en-US" sz="2400" dirty="0">
                <a:latin typeface="Arial" charset="0"/>
              </a:rPr>
              <a:t> rata</a:t>
            </a:r>
            <a:br>
              <a:rPr lang="en-US" sz="2400" dirty="0">
                <a:latin typeface="Arial" charset="0"/>
              </a:rPr>
            </a:br>
            <a:r>
              <a:rPr lang="en-US" sz="2400" dirty="0">
                <a:latin typeface="Arial" charset="0"/>
              </a:rPr>
              <a:t>b. </a:t>
            </a:r>
            <a:r>
              <a:rPr lang="en-US" sz="2400" dirty="0" err="1">
                <a:latin typeface="Arial" charset="0"/>
              </a:rPr>
              <a:t>Sisipkan</a:t>
            </a:r>
            <a:r>
              <a:rPr lang="en-US" sz="2400" dirty="0">
                <a:latin typeface="Arial" charset="0"/>
              </a:rPr>
              <a:t> </a:t>
            </a:r>
            <a:r>
              <a:rPr lang="en-US" sz="2400" dirty="0" err="1">
                <a:latin typeface="Arial" charset="0"/>
              </a:rPr>
              <a:t>tusuk</a:t>
            </a:r>
            <a:r>
              <a:rPr lang="en-US" sz="2400" dirty="0">
                <a:latin typeface="Arial" charset="0"/>
              </a:rPr>
              <a:t> sate </a:t>
            </a:r>
            <a:r>
              <a:rPr lang="en-US" sz="2400" dirty="0" err="1">
                <a:latin typeface="Arial" charset="0"/>
              </a:rPr>
              <a:t>melalui</a:t>
            </a:r>
            <a:r>
              <a:rPr lang="en-US" sz="2400" dirty="0">
                <a:latin typeface="Arial" charset="0"/>
              </a:rPr>
              <a:t> </a:t>
            </a:r>
            <a:r>
              <a:rPr lang="en-US" sz="2400" dirty="0" err="1">
                <a:latin typeface="Arial" charset="0"/>
              </a:rPr>
              <a:t>paha</a:t>
            </a:r>
            <a:r>
              <a:rPr lang="en-US" sz="2400" dirty="0">
                <a:latin typeface="Arial" charset="0"/>
              </a:rPr>
              <a:t> </a:t>
            </a:r>
            <a:r>
              <a:rPr lang="en-US" sz="2400" dirty="0" err="1">
                <a:latin typeface="Arial" charset="0"/>
              </a:rPr>
              <a:t>dan</a:t>
            </a:r>
            <a:r>
              <a:rPr lang="en-US" sz="2400" dirty="0">
                <a:latin typeface="Arial" charset="0"/>
              </a:rPr>
              <a:t> </a:t>
            </a:r>
            <a:r>
              <a:rPr lang="en-US" sz="2400" dirty="0" err="1">
                <a:latin typeface="Arial" charset="0"/>
              </a:rPr>
              <a:t>punggung</a:t>
            </a:r>
            <a:r>
              <a:rPr lang="en-US" sz="2400" dirty="0">
                <a:latin typeface="Arial" charset="0"/>
              </a:rPr>
              <a:t/>
            </a:r>
            <a:br>
              <a:rPr lang="en-US" sz="2400" dirty="0">
                <a:latin typeface="Arial" charset="0"/>
              </a:rPr>
            </a:br>
            <a:r>
              <a:rPr lang="en-US" sz="2400" dirty="0">
                <a:latin typeface="Arial" charset="0"/>
              </a:rPr>
              <a:t>    </a:t>
            </a:r>
            <a:r>
              <a:rPr lang="en-US" sz="2400" dirty="0" err="1">
                <a:latin typeface="Arial" charset="0"/>
              </a:rPr>
              <a:t>serta</a:t>
            </a:r>
            <a:r>
              <a:rPr lang="en-US" sz="2400" dirty="0">
                <a:latin typeface="Arial" charset="0"/>
              </a:rPr>
              <a:t> </a:t>
            </a:r>
            <a:r>
              <a:rPr lang="en-US" sz="2400" dirty="0" err="1">
                <a:latin typeface="Arial" charset="0"/>
              </a:rPr>
              <a:t>melalui</a:t>
            </a:r>
            <a:r>
              <a:rPr lang="en-US" sz="2400" dirty="0">
                <a:latin typeface="Arial" charset="0"/>
              </a:rPr>
              <a:t> </a:t>
            </a:r>
            <a:r>
              <a:rPr lang="en-US" sz="2400" dirty="0" err="1">
                <a:latin typeface="Arial" charset="0"/>
              </a:rPr>
              <a:t>pangkal</a:t>
            </a:r>
            <a:r>
              <a:rPr lang="en-US" sz="2400" dirty="0">
                <a:latin typeface="Arial" charset="0"/>
              </a:rPr>
              <a:t> </a:t>
            </a:r>
            <a:r>
              <a:rPr lang="en-US" sz="2400" dirty="0" err="1">
                <a:latin typeface="Arial" charset="0"/>
              </a:rPr>
              <a:t>sayap</a:t>
            </a:r>
            <a:r>
              <a:rPr lang="en-US" sz="2400" dirty="0">
                <a:latin typeface="Arial" charset="0"/>
              </a:rPr>
              <a:t> </a:t>
            </a:r>
            <a:r>
              <a:rPr lang="en-US" sz="2400" dirty="0" err="1">
                <a:latin typeface="Arial" charset="0"/>
              </a:rPr>
              <a:t>dan</a:t>
            </a:r>
            <a:r>
              <a:rPr lang="en-US" sz="2400" dirty="0">
                <a:latin typeface="Arial" charset="0"/>
              </a:rPr>
              <a:t> </a:t>
            </a:r>
            <a:r>
              <a:rPr lang="en-US" sz="2400" dirty="0" err="1">
                <a:latin typeface="Arial" charset="0"/>
              </a:rPr>
              <a:t>punggung</a:t>
            </a:r>
            <a:r>
              <a:rPr lang="en-US" sz="2400" dirty="0">
                <a:latin typeface="Arial" charset="0"/>
              </a:rPr>
              <a:t> agar</a:t>
            </a:r>
            <a:br>
              <a:rPr lang="en-US" sz="2400" dirty="0">
                <a:latin typeface="Arial" charset="0"/>
              </a:rPr>
            </a:br>
            <a:r>
              <a:rPr lang="en-US" sz="2400" dirty="0">
                <a:latin typeface="Arial" charset="0"/>
              </a:rPr>
              <a:t>    </a:t>
            </a:r>
            <a:r>
              <a:rPr lang="en-US" sz="2400" dirty="0" err="1">
                <a:latin typeface="Arial" charset="0"/>
              </a:rPr>
              <a:t>ayam</a:t>
            </a:r>
            <a:r>
              <a:rPr lang="en-US" sz="2400" dirty="0">
                <a:latin typeface="Arial" charset="0"/>
              </a:rPr>
              <a:t> </a:t>
            </a:r>
            <a:r>
              <a:rPr lang="en-US" sz="2400" dirty="0" err="1">
                <a:latin typeface="Arial" charset="0"/>
              </a:rPr>
              <a:t>tetap</a:t>
            </a:r>
            <a:r>
              <a:rPr lang="en-US" sz="2400" dirty="0">
                <a:latin typeface="Arial" charset="0"/>
              </a:rPr>
              <a:t> </a:t>
            </a:r>
            <a:r>
              <a:rPr lang="en-US" sz="2400" dirty="0" err="1">
                <a:latin typeface="Arial" charset="0"/>
              </a:rPr>
              <a:t>terbuka</a:t>
            </a:r>
            <a:r>
              <a:rPr lang="en-US" sz="2400" dirty="0">
                <a:latin typeface="Arial" charset="0"/>
              </a:rPr>
              <a:t> </a:t>
            </a:r>
            <a:r>
              <a:rPr lang="en-US" sz="2400" dirty="0" err="1">
                <a:latin typeface="Arial" charset="0"/>
              </a:rPr>
              <a:t>lebar</a:t>
            </a:r>
            <a:r>
              <a:rPr lang="en-US" sz="2400" dirty="0">
                <a:latin typeface="Arial" charset="0"/>
              </a:rPr>
              <a:t/>
            </a:r>
            <a:br>
              <a:rPr lang="en-US" sz="2400" dirty="0">
                <a:latin typeface="Arial" charset="0"/>
              </a:rPr>
            </a:br>
            <a:r>
              <a:rPr lang="en-US" sz="2400" dirty="0">
                <a:latin typeface="Arial" charset="0"/>
              </a:rPr>
              <a:t/>
            </a:r>
            <a:br>
              <a:rPr lang="en-US" sz="2400" dirty="0">
                <a:latin typeface="Arial" charset="0"/>
              </a:rPr>
            </a:br>
            <a:r>
              <a:rPr lang="en-US" sz="2400" dirty="0">
                <a:latin typeface="Arial" charset="0"/>
              </a:rPr>
              <a:t>2. </a:t>
            </a:r>
            <a:r>
              <a:rPr lang="en-US" sz="2400" dirty="0" err="1">
                <a:latin typeface="Arial" charset="0"/>
              </a:rPr>
              <a:t>Memotong</a:t>
            </a:r>
            <a:r>
              <a:rPr lang="en-US" sz="2400" dirty="0">
                <a:latin typeface="Arial" charset="0"/>
              </a:rPr>
              <a:t> </a:t>
            </a:r>
            <a:r>
              <a:rPr lang="en-US" sz="2400" dirty="0" err="1">
                <a:latin typeface="Arial" charset="0"/>
              </a:rPr>
              <a:t>Empat</a:t>
            </a:r>
            <a:r>
              <a:rPr lang="en-US" sz="2400" dirty="0">
                <a:latin typeface="Arial" charset="0"/>
              </a:rPr>
              <a:t/>
            </a:r>
            <a:br>
              <a:rPr lang="en-US" sz="2400" dirty="0">
                <a:latin typeface="Arial" charset="0"/>
              </a:rPr>
            </a:br>
            <a:r>
              <a:rPr lang="en-US" sz="2400" dirty="0">
                <a:latin typeface="Arial" charset="0"/>
              </a:rPr>
              <a:t>    </a:t>
            </a:r>
            <a:r>
              <a:rPr lang="en-US" sz="2400" dirty="0" err="1">
                <a:latin typeface="Arial" charset="0"/>
              </a:rPr>
              <a:t>Biasa</a:t>
            </a:r>
            <a:r>
              <a:rPr lang="en-US" sz="2400" dirty="0">
                <a:latin typeface="Arial" charset="0"/>
              </a:rPr>
              <a:t> </a:t>
            </a:r>
            <a:r>
              <a:rPr lang="en-US" sz="2400" dirty="0" err="1">
                <a:latin typeface="Arial" charset="0"/>
              </a:rPr>
              <a:t>dilakukan</a:t>
            </a:r>
            <a:r>
              <a:rPr lang="en-US" sz="2400" dirty="0">
                <a:latin typeface="Arial" charset="0"/>
              </a:rPr>
              <a:t> di </a:t>
            </a:r>
            <a:r>
              <a:rPr lang="en-US" sz="2400" dirty="0" err="1">
                <a:latin typeface="Arial" charset="0"/>
              </a:rPr>
              <a:t>restoran</a:t>
            </a:r>
            <a:r>
              <a:rPr lang="en-US" sz="2400" dirty="0">
                <a:latin typeface="Arial" charset="0"/>
              </a:rPr>
              <a:t> yang </a:t>
            </a:r>
            <a:r>
              <a:rPr lang="en-US" sz="2400" dirty="0" err="1">
                <a:latin typeface="Arial" charset="0"/>
              </a:rPr>
              <a:t>menyajikan</a:t>
            </a:r>
            <a:r>
              <a:rPr lang="en-US" sz="2400" dirty="0">
                <a:latin typeface="Arial" charset="0"/>
              </a:rPr>
              <a:t/>
            </a:r>
            <a:br>
              <a:rPr lang="en-US" sz="2400" dirty="0">
                <a:latin typeface="Arial" charset="0"/>
              </a:rPr>
            </a:br>
            <a:r>
              <a:rPr lang="en-US" sz="2400" dirty="0">
                <a:latin typeface="Arial" charset="0"/>
              </a:rPr>
              <a:t>    </a:t>
            </a:r>
            <a:r>
              <a:rPr lang="en-US" sz="2400" dirty="0" err="1">
                <a:latin typeface="Arial" charset="0"/>
              </a:rPr>
              <a:t>ayam</a:t>
            </a:r>
            <a:r>
              <a:rPr lang="en-US" sz="2400" dirty="0">
                <a:latin typeface="Arial" charset="0"/>
              </a:rPr>
              <a:t> </a:t>
            </a:r>
            <a:r>
              <a:rPr lang="en-US" sz="2400" dirty="0" err="1">
                <a:latin typeface="Arial" charset="0"/>
              </a:rPr>
              <a:t>goreng</a:t>
            </a:r>
            <a:r>
              <a:rPr lang="en-US" sz="2400" dirty="0">
                <a:latin typeface="Arial" charset="0"/>
              </a:rPr>
              <a:t> </a:t>
            </a:r>
            <a:r>
              <a:rPr lang="en-US" sz="2400" dirty="0" err="1">
                <a:latin typeface="Arial" charset="0"/>
              </a:rPr>
              <a:t>kampung</a:t>
            </a:r>
            <a:r>
              <a:rPr lang="en-US" sz="2400" dirty="0">
                <a:latin typeface="Arial" charset="0"/>
              </a:rPr>
              <a:t>. </a:t>
            </a:r>
            <a:r>
              <a:rPr lang="en-US" sz="2400" dirty="0" err="1">
                <a:latin typeface="Arial" charset="0"/>
              </a:rPr>
              <a:t>Ambil</a:t>
            </a:r>
            <a:r>
              <a:rPr lang="en-US" sz="2400" dirty="0">
                <a:latin typeface="Arial" charset="0"/>
              </a:rPr>
              <a:t> </a:t>
            </a:r>
            <a:r>
              <a:rPr lang="en-US" sz="2400" dirty="0" err="1">
                <a:latin typeface="Arial" charset="0"/>
              </a:rPr>
              <a:t>ayam</a:t>
            </a:r>
            <a:r>
              <a:rPr lang="en-US" sz="2400" dirty="0">
                <a:latin typeface="Arial" charset="0"/>
              </a:rPr>
              <a:t> </a:t>
            </a:r>
            <a:r>
              <a:rPr lang="en-US" sz="2400" dirty="0" err="1">
                <a:latin typeface="Arial" charset="0"/>
              </a:rPr>
              <a:t>yg</a:t>
            </a:r>
            <a:r>
              <a:rPr lang="en-US" sz="2400" dirty="0">
                <a:latin typeface="Arial" charset="0"/>
              </a:rPr>
              <a:t> </a:t>
            </a:r>
            <a:r>
              <a:rPr lang="en-US" sz="2400" dirty="0" err="1">
                <a:latin typeface="Arial" charset="0"/>
              </a:rPr>
              <a:t>sdh</a:t>
            </a:r>
            <a:r>
              <a:rPr lang="en-US" sz="2400" dirty="0">
                <a:latin typeface="Arial" charset="0"/>
              </a:rPr>
              <a:t/>
            </a:r>
            <a:br>
              <a:rPr lang="en-US" sz="2400" dirty="0">
                <a:latin typeface="Arial" charset="0"/>
              </a:rPr>
            </a:br>
            <a:r>
              <a:rPr lang="en-US" sz="2400" dirty="0">
                <a:latin typeface="Arial" charset="0"/>
              </a:rPr>
              <a:t>    </a:t>
            </a:r>
            <a:r>
              <a:rPr lang="en-US" sz="2400" dirty="0" err="1">
                <a:latin typeface="Arial" charset="0"/>
              </a:rPr>
              <a:t>dibelah</a:t>
            </a:r>
            <a:r>
              <a:rPr lang="en-US" sz="2400" dirty="0">
                <a:latin typeface="Arial" charset="0"/>
              </a:rPr>
              <a:t> </a:t>
            </a:r>
            <a:r>
              <a:rPr lang="en-US" sz="2400" dirty="0" err="1">
                <a:latin typeface="Arial" charset="0"/>
              </a:rPr>
              <a:t>dua</a:t>
            </a:r>
            <a:r>
              <a:rPr lang="en-US" sz="2400" dirty="0">
                <a:latin typeface="Arial" charset="0"/>
              </a:rPr>
              <a:t> , </a:t>
            </a:r>
            <a:r>
              <a:rPr lang="en-US" sz="2400" dirty="0" err="1">
                <a:latin typeface="Arial" charset="0"/>
              </a:rPr>
              <a:t>letakkan</a:t>
            </a:r>
            <a:r>
              <a:rPr lang="en-US" sz="2400" dirty="0">
                <a:latin typeface="Arial" charset="0"/>
              </a:rPr>
              <a:t> di </a:t>
            </a:r>
            <a:r>
              <a:rPr lang="en-US" sz="2400" dirty="0" err="1">
                <a:latin typeface="Arial" charset="0"/>
              </a:rPr>
              <a:t>talenan</a:t>
            </a:r>
            <a:r>
              <a:rPr lang="en-US" sz="2400" dirty="0">
                <a:latin typeface="Arial" charset="0"/>
              </a:rPr>
              <a:t> </a:t>
            </a:r>
            <a:r>
              <a:rPr lang="en-US" sz="2400" dirty="0" err="1">
                <a:latin typeface="Arial" charset="0"/>
              </a:rPr>
              <a:t>dengan</a:t>
            </a:r>
            <a:r>
              <a:rPr lang="en-US" sz="2400" dirty="0">
                <a:latin typeface="Arial" charset="0"/>
              </a:rPr>
              <a:t> </a:t>
            </a:r>
            <a:r>
              <a:rPr lang="en-US" sz="2400" dirty="0" err="1">
                <a:latin typeface="Arial" charset="0"/>
              </a:rPr>
              <a:t>kulit</a:t>
            </a:r>
            <a:r>
              <a:rPr lang="en-US" sz="2400" dirty="0">
                <a:latin typeface="Arial" charset="0"/>
              </a:rPr>
              <a:t> di</a:t>
            </a:r>
            <a:br>
              <a:rPr lang="en-US" sz="2400" dirty="0">
                <a:latin typeface="Arial" charset="0"/>
              </a:rPr>
            </a:br>
            <a:r>
              <a:rPr lang="en-US" sz="2400" dirty="0">
                <a:latin typeface="Arial" charset="0"/>
              </a:rPr>
              <a:t>    </a:t>
            </a:r>
            <a:r>
              <a:rPr lang="en-US" sz="2400" dirty="0" err="1">
                <a:latin typeface="Arial" charset="0"/>
              </a:rPr>
              <a:t>atas</a:t>
            </a:r>
            <a:r>
              <a:rPr lang="en-US" sz="2400" dirty="0">
                <a:latin typeface="Arial" charset="0"/>
              </a:rPr>
              <a:t>. </a:t>
            </a:r>
            <a:r>
              <a:rPr lang="en-US" sz="2400" dirty="0" err="1">
                <a:latin typeface="Arial" charset="0"/>
              </a:rPr>
              <a:t>Potong</a:t>
            </a:r>
            <a:r>
              <a:rPr lang="en-US" sz="2400" dirty="0">
                <a:latin typeface="Arial" charset="0"/>
              </a:rPr>
              <a:t> </a:t>
            </a:r>
            <a:r>
              <a:rPr lang="en-US" sz="2400" dirty="0" err="1">
                <a:latin typeface="Arial" charset="0"/>
              </a:rPr>
              <a:t>melintang</a:t>
            </a:r>
            <a:r>
              <a:rPr lang="en-US" sz="2400" dirty="0">
                <a:latin typeface="Arial" charset="0"/>
              </a:rPr>
              <a:t> </a:t>
            </a:r>
            <a:r>
              <a:rPr lang="en-US" sz="2400" dirty="0" err="1">
                <a:latin typeface="Arial" charset="0"/>
              </a:rPr>
              <a:t>pada</a:t>
            </a:r>
            <a:r>
              <a:rPr lang="en-US" sz="2400" dirty="0">
                <a:latin typeface="Arial" charset="0"/>
              </a:rPr>
              <a:t> </a:t>
            </a:r>
            <a:r>
              <a:rPr lang="en-US" sz="2400" dirty="0" err="1">
                <a:latin typeface="Arial" charset="0"/>
              </a:rPr>
              <a:t>bagian</a:t>
            </a:r>
            <a:r>
              <a:rPr lang="en-US" sz="2400" dirty="0">
                <a:latin typeface="Arial" charset="0"/>
              </a:rPr>
              <a:t> </a:t>
            </a:r>
            <a:r>
              <a:rPr lang="en-US" sz="2400" dirty="0" err="1">
                <a:latin typeface="Arial" charset="0"/>
              </a:rPr>
              <a:t>paha</a:t>
            </a:r>
            <a:r>
              <a:rPr lang="en-US" sz="2400" dirty="0">
                <a:latin typeface="Arial" charset="0"/>
              </a:rPr>
              <a:t> </a:t>
            </a:r>
            <a:r>
              <a:rPr lang="en-US" sz="2400" dirty="0" err="1">
                <a:latin typeface="Arial" charset="0"/>
              </a:rPr>
              <a:t>atas</a:t>
            </a:r>
            <a:r>
              <a:rPr lang="en-US" sz="2400" dirty="0">
                <a:latin typeface="Arial" charset="0"/>
              </a:rPr>
              <a:t/>
            </a:r>
            <a:br>
              <a:rPr lang="en-US" sz="2400" dirty="0">
                <a:latin typeface="Arial" charset="0"/>
              </a:rPr>
            </a:br>
            <a:r>
              <a:rPr lang="en-US" sz="2400" dirty="0">
                <a:latin typeface="Arial" charset="0"/>
              </a:rPr>
              <a:t>    </a:t>
            </a:r>
            <a:r>
              <a:rPr lang="en-US" sz="2400" dirty="0" err="1">
                <a:latin typeface="Arial" charset="0"/>
              </a:rPr>
              <a:t>dan</a:t>
            </a:r>
            <a:r>
              <a:rPr lang="en-US" sz="2400" dirty="0">
                <a:latin typeface="Arial" charset="0"/>
              </a:rPr>
              <a:t> </a:t>
            </a:r>
            <a:r>
              <a:rPr lang="en-US" sz="2400" dirty="0" err="1">
                <a:latin typeface="Arial" charset="0"/>
              </a:rPr>
              <a:t>sayap</a:t>
            </a:r>
            <a:r>
              <a:rPr lang="en-US" sz="2400" dirty="0">
                <a:latin typeface="Arial" charset="0"/>
              </a:rPr>
              <a:t/>
            </a:r>
            <a:br>
              <a:rPr lang="en-US" sz="2400" dirty="0">
                <a:latin typeface="Arial" charset="0"/>
              </a:rPr>
            </a:br>
            <a:r>
              <a:rPr lang="en-US" sz="2400" dirty="0">
                <a:latin typeface="Arial" charset="0"/>
              </a:rPr>
              <a:t> </a:t>
            </a:r>
            <a:r>
              <a:rPr lang="en-US" sz="2800" dirty="0"/>
              <a:t> </a:t>
            </a:r>
            <a:r>
              <a:rPr lang="en-US" sz="2000" dirty="0">
                <a:latin typeface="Arial" charset="0"/>
              </a:rPr>
              <a:t> </a:t>
            </a:r>
            <a:br>
              <a:rPr lang="en-US" sz="2000" dirty="0">
                <a:latin typeface="Arial" charset="0"/>
              </a:rPr>
            </a:br>
            <a:r>
              <a:rPr lang="en-US" sz="2000" dirty="0">
                <a:latin typeface="Arial" charset="0"/>
              </a:rPr>
              <a:t/>
            </a:r>
            <a:br>
              <a:rPr lang="en-US" sz="2000" dirty="0">
                <a:latin typeface="Arial" charset="0"/>
              </a:rPr>
            </a:br>
            <a:endParaRPr lang="en-US" sz="2400" dirty="0">
              <a:latin typeface="Arial" charset="0"/>
            </a:endParaRPr>
          </a:p>
        </p:txBody>
      </p:sp>
      <p:sp>
        <p:nvSpPr>
          <p:cNvPr id="11267" name="Rectangle 3"/>
          <p:cNvSpPr>
            <a:spLocks noGrp="1" noChangeArrowheads="1"/>
          </p:cNvSpPr>
          <p:nvPr>
            <p:ph type="subTitle" idx="1"/>
          </p:nvPr>
        </p:nvSpPr>
        <p:spPr>
          <a:xfrm>
            <a:off x="990600" y="4114800"/>
            <a:ext cx="6781800" cy="1676400"/>
          </a:xfrm>
        </p:spPr>
        <p:txBody>
          <a:bodyPr/>
          <a:lstStyle/>
          <a:p>
            <a:endParaRPr lang="id-ID"/>
          </a:p>
        </p:txBody>
      </p:sp>
    </p:spTree>
    <p:extLst>
      <p:ext uri="{BB962C8B-B14F-4D97-AF65-F5344CB8AC3E}">
        <p14:creationId xmlns:p14="http://schemas.microsoft.com/office/powerpoint/2010/main" val="40128061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251520" y="304800"/>
            <a:ext cx="8587680" cy="6292552"/>
          </a:xfrm>
        </p:spPr>
        <p:txBody>
          <a:bodyPr>
            <a:normAutofit fontScale="90000"/>
          </a:bodyPr>
          <a:lstStyle/>
          <a:p>
            <a:r>
              <a:rPr lang="en-US" sz="2400" dirty="0" err="1"/>
              <a:t>Memotong</a:t>
            </a:r>
            <a:r>
              <a:rPr lang="en-US" sz="2400" dirty="0"/>
              <a:t>  10-12</a:t>
            </a:r>
            <a:br>
              <a:rPr lang="en-US" sz="2400" dirty="0"/>
            </a:br>
            <a:r>
              <a:rPr lang="en-US" sz="2400" dirty="0" err="1">
                <a:latin typeface="Arial" charset="0"/>
              </a:rPr>
              <a:t>Utk</a:t>
            </a:r>
            <a:r>
              <a:rPr lang="en-US" sz="2400" dirty="0">
                <a:latin typeface="Arial" charset="0"/>
              </a:rPr>
              <a:t> </a:t>
            </a:r>
            <a:r>
              <a:rPr lang="en-US" sz="2400" dirty="0" err="1">
                <a:latin typeface="Arial" charset="0"/>
              </a:rPr>
              <a:t>ayam</a:t>
            </a:r>
            <a:r>
              <a:rPr lang="en-US" sz="2400" dirty="0">
                <a:latin typeface="Arial" charset="0"/>
              </a:rPr>
              <a:t> </a:t>
            </a:r>
            <a:r>
              <a:rPr lang="en-US" sz="2400" dirty="0" err="1">
                <a:latin typeface="Arial" charset="0"/>
              </a:rPr>
              <a:t>goreng</a:t>
            </a:r>
            <a:r>
              <a:rPr lang="en-US" sz="2400" dirty="0">
                <a:latin typeface="Arial" charset="0"/>
              </a:rPr>
              <a:t/>
            </a:r>
            <a:br>
              <a:rPr lang="en-US" sz="2400" dirty="0">
                <a:latin typeface="Arial" charset="0"/>
              </a:rPr>
            </a:br>
            <a:r>
              <a:rPr lang="en-US" sz="2400" dirty="0" err="1">
                <a:latin typeface="Arial" charset="0"/>
              </a:rPr>
              <a:t>atau</a:t>
            </a:r>
            <a:r>
              <a:rPr lang="en-US" sz="2400" dirty="0">
                <a:latin typeface="Arial" charset="0"/>
              </a:rPr>
              <a:t> </a:t>
            </a:r>
            <a:r>
              <a:rPr lang="en-US" sz="2400" dirty="0" err="1" smtClean="0">
                <a:latin typeface="Arial" charset="0"/>
              </a:rPr>
              <a:t>ayam</a:t>
            </a:r>
            <a:r>
              <a:rPr lang="en-US" sz="2400" dirty="0" smtClean="0">
                <a:latin typeface="Arial" charset="0"/>
              </a:rPr>
              <a:t> </a:t>
            </a:r>
            <a:r>
              <a:rPr lang="en-US" sz="2400" dirty="0" err="1">
                <a:latin typeface="Arial" charset="0"/>
              </a:rPr>
              <a:t>yg</a:t>
            </a:r>
            <a:r>
              <a:rPr lang="en-US" sz="2400" dirty="0">
                <a:latin typeface="Arial" charset="0"/>
              </a:rPr>
              <a:t> </a:t>
            </a:r>
            <a:r>
              <a:rPr lang="en-US" sz="2400" dirty="0" err="1">
                <a:latin typeface="Arial" charset="0"/>
              </a:rPr>
              <a:t>dimasak</a:t>
            </a:r>
            <a:r>
              <a:rPr lang="en-US" sz="2400" dirty="0">
                <a:latin typeface="Arial" charset="0"/>
              </a:rPr>
              <a:t> </a:t>
            </a:r>
            <a:r>
              <a:rPr lang="en-US" sz="2400" dirty="0" err="1">
                <a:latin typeface="Arial" charset="0"/>
              </a:rPr>
              <a:t>dng</a:t>
            </a:r>
            <a:r>
              <a:rPr lang="en-US" sz="2400" dirty="0">
                <a:latin typeface="Arial" charset="0"/>
              </a:rPr>
              <a:t> </a:t>
            </a:r>
            <a:r>
              <a:rPr lang="en-US" sz="2400" dirty="0" err="1">
                <a:latin typeface="Arial" charset="0"/>
              </a:rPr>
              <a:t>kuah</a:t>
            </a:r>
            <a:r>
              <a:rPr lang="en-US" sz="2400" dirty="0">
                <a:latin typeface="Arial" charset="0"/>
              </a:rPr>
              <a:t>, </a:t>
            </a:r>
            <a:r>
              <a:rPr lang="en-US" sz="2400" dirty="0" err="1">
                <a:latin typeface="Arial" charset="0"/>
              </a:rPr>
              <a:t>misalnya</a:t>
            </a:r>
            <a:r>
              <a:rPr lang="en-US" sz="2400" dirty="0">
                <a:latin typeface="Arial" charset="0"/>
              </a:rPr>
              <a:t> </a:t>
            </a:r>
            <a:r>
              <a:rPr lang="en-US" sz="2400" dirty="0" err="1">
                <a:latin typeface="Arial" charset="0"/>
              </a:rPr>
              <a:t>kare</a:t>
            </a:r>
            <a:r>
              <a:rPr lang="en-US" sz="2400" dirty="0">
                <a:latin typeface="Arial" charset="0"/>
              </a:rPr>
              <a:t> </a:t>
            </a:r>
            <a:r>
              <a:rPr lang="en-US" sz="2400" dirty="0" err="1">
                <a:latin typeface="Arial" charset="0"/>
              </a:rPr>
              <a:t>atu</a:t>
            </a:r>
            <a:r>
              <a:rPr lang="en-US" sz="2400" dirty="0">
                <a:latin typeface="Arial" charset="0"/>
              </a:rPr>
              <a:t> </a:t>
            </a:r>
            <a:r>
              <a:rPr lang="en-US" sz="2400" dirty="0" err="1">
                <a:latin typeface="Arial" charset="0"/>
              </a:rPr>
              <a:t>gulai</a:t>
            </a:r>
            <a:r>
              <a:rPr lang="en-US" sz="2400" dirty="0">
                <a:latin typeface="Arial" charset="0"/>
              </a:rPr>
              <a:t>.</a:t>
            </a:r>
            <a:br>
              <a:rPr lang="en-US" sz="2400" dirty="0">
                <a:latin typeface="Arial" charset="0"/>
              </a:rPr>
            </a:br>
            <a:r>
              <a:rPr lang="en-US" sz="2400" dirty="0">
                <a:latin typeface="Arial" charset="0"/>
              </a:rPr>
              <a:t>a. </a:t>
            </a:r>
            <a:r>
              <a:rPr lang="en-US" sz="2400" dirty="0" err="1">
                <a:latin typeface="Arial" charset="0"/>
              </a:rPr>
              <a:t>Letakkan</a:t>
            </a:r>
            <a:r>
              <a:rPr lang="en-US" sz="2400" dirty="0">
                <a:latin typeface="Arial" charset="0"/>
              </a:rPr>
              <a:t> dada </a:t>
            </a:r>
            <a:r>
              <a:rPr lang="en-US" sz="2400" dirty="0" err="1">
                <a:latin typeface="Arial" charset="0"/>
              </a:rPr>
              <a:t>ayam</a:t>
            </a:r>
            <a:r>
              <a:rPr lang="en-US" sz="2400" dirty="0">
                <a:latin typeface="Arial" charset="0"/>
              </a:rPr>
              <a:t> di </a:t>
            </a:r>
            <a:r>
              <a:rPr lang="en-US" sz="2400" dirty="0" err="1">
                <a:latin typeface="Arial" charset="0"/>
              </a:rPr>
              <a:t>talenan</a:t>
            </a:r>
            <a:r>
              <a:rPr lang="en-US" sz="2400" dirty="0">
                <a:latin typeface="Arial" charset="0"/>
              </a:rPr>
              <a:t> </a:t>
            </a:r>
            <a:r>
              <a:rPr lang="en-US" sz="2400" dirty="0" err="1">
                <a:latin typeface="Arial" charset="0"/>
              </a:rPr>
              <a:t>dengan</a:t>
            </a:r>
            <a:r>
              <a:rPr lang="en-US" sz="2400" dirty="0">
                <a:latin typeface="Arial" charset="0"/>
              </a:rPr>
              <a:t> </a:t>
            </a:r>
            <a:r>
              <a:rPr lang="en-US" sz="2400" dirty="0" err="1">
                <a:latin typeface="Arial" charset="0"/>
              </a:rPr>
              <a:t>kulit</a:t>
            </a:r>
            <a:r>
              <a:rPr lang="en-US" sz="2400" dirty="0">
                <a:latin typeface="Arial" charset="0"/>
              </a:rPr>
              <a:t> di</a:t>
            </a:r>
            <a:br>
              <a:rPr lang="en-US" sz="2400" dirty="0">
                <a:latin typeface="Arial" charset="0"/>
              </a:rPr>
            </a:br>
            <a:r>
              <a:rPr lang="en-US" sz="2400" dirty="0">
                <a:latin typeface="Arial" charset="0"/>
              </a:rPr>
              <a:t>    </a:t>
            </a:r>
            <a:r>
              <a:rPr lang="en-US" sz="2400" dirty="0" err="1">
                <a:latin typeface="Arial" charset="0"/>
              </a:rPr>
              <a:t>atas</a:t>
            </a:r>
            <a:r>
              <a:rPr lang="en-US" sz="2400" dirty="0">
                <a:latin typeface="Arial" charset="0"/>
              </a:rPr>
              <a:t> . </a:t>
            </a:r>
            <a:r>
              <a:rPr lang="en-US" sz="2400" dirty="0" err="1">
                <a:latin typeface="Arial" charset="0"/>
              </a:rPr>
              <a:t>Tekan</a:t>
            </a:r>
            <a:r>
              <a:rPr lang="en-US" sz="2400" dirty="0">
                <a:latin typeface="Arial" charset="0"/>
              </a:rPr>
              <a:t> </a:t>
            </a:r>
            <a:r>
              <a:rPr lang="en-US" sz="2400" dirty="0" err="1">
                <a:latin typeface="Arial" charset="0"/>
              </a:rPr>
              <a:t>sayap</a:t>
            </a:r>
            <a:r>
              <a:rPr lang="en-US" sz="2400" dirty="0">
                <a:latin typeface="Arial" charset="0"/>
              </a:rPr>
              <a:t> </a:t>
            </a:r>
            <a:r>
              <a:rPr lang="en-US" sz="2400" dirty="0" err="1">
                <a:latin typeface="Arial" charset="0"/>
              </a:rPr>
              <a:t>ayam</a:t>
            </a:r>
            <a:r>
              <a:rPr lang="en-US" sz="2400" dirty="0">
                <a:latin typeface="Arial" charset="0"/>
              </a:rPr>
              <a:t> </a:t>
            </a:r>
            <a:r>
              <a:rPr lang="en-US" sz="2400" dirty="0" err="1">
                <a:latin typeface="Arial" charset="0"/>
              </a:rPr>
              <a:t>ke</a:t>
            </a:r>
            <a:r>
              <a:rPr lang="en-US" sz="2400" dirty="0">
                <a:latin typeface="Arial" charset="0"/>
              </a:rPr>
              <a:t> </a:t>
            </a:r>
            <a:r>
              <a:rPr lang="en-US" sz="2400" dirty="0" err="1">
                <a:latin typeface="Arial" charset="0"/>
              </a:rPr>
              <a:t>talenan</a:t>
            </a:r>
            <a:r>
              <a:rPr lang="en-US" sz="2400" dirty="0">
                <a:latin typeface="Arial" charset="0"/>
              </a:rPr>
              <a:t>, </a:t>
            </a:r>
            <a:r>
              <a:rPr lang="en-US" sz="2400" dirty="0" err="1">
                <a:latin typeface="Arial" charset="0"/>
              </a:rPr>
              <a:t>potong</a:t>
            </a:r>
            <a:r>
              <a:rPr lang="en-US" sz="2400" dirty="0">
                <a:latin typeface="Arial" charset="0"/>
              </a:rPr>
              <a:t/>
            </a:r>
            <a:br>
              <a:rPr lang="en-US" sz="2400" dirty="0">
                <a:latin typeface="Arial" charset="0"/>
              </a:rPr>
            </a:br>
            <a:r>
              <a:rPr lang="en-US" sz="2400" dirty="0">
                <a:latin typeface="Arial" charset="0"/>
              </a:rPr>
              <a:t>    </a:t>
            </a:r>
            <a:r>
              <a:rPr lang="en-US" sz="2400" dirty="0" err="1">
                <a:latin typeface="Arial" charset="0"/>
              </a:rPr>
              <a:t>persendiannya</a:t>
            </a:r>
            <a:r>
              <a:rPr lang="en-US" sz="2400" dirty="0">
                <a:latin typeface="Arial" charset="0"/>
              </a:rPr>
              <a:t> </a:t>
            </a:r>
            <a:r>
              <a:rPr lang="en-US" sz="2400" dirty="0" err="1">
                <a:latin typeface="Arial" charset="0"/>
              </a:rPr>
              <a:t>hingga</a:t>
            </a:r>
            <a:r>
              <a:rPr lang="en-US" sz="2400" dirty="0">
                <a:latin typeface="Arial" charset="0"/>
              </a:rPr>
              <a:t> </a:t>
            </a:r>
            <a:r>
              <a:rPr lang="en-US" sz="2400" dirty="0" err="1">
                <a:latin typeface="Arial" charset="0"/>
              </a:rPr>
              <a:t>sayap</a:t>
            </a:r>
            <a:r>
              <a:rPr lang="en-US" sz="2400" dirty="0">
                <a:latin typeface="Arial" charset="0"/>
              </a:rPr>
              <a:t> </a:t>
            </a:r>
            <a:r>
              <a:rPr lang="en-US" sz="2400" dirty="0" err="1">
                <a:latin typeface="Arial" charset="0"/>
              </a:rPr>
              <a:t>terlepas</a:t>
            </a:r>
            <a:r>
              <a:rPr lang="en-US" sz="2400" dirty="0">
                <a:latin typeface="Arial" charset="0"/>
              </a:rPr>
              <a:t> </a:t>
            </a:r>
            <a:r>
              <a:rPr lang="en-US" sz="2400" dirty="0" err="1">
                <a:latin typeface="Arial" charset="0"/>
              </a:rPr>
              <a:t>dari</a:t>
            </a:r>
            <a:r>
              <a:rPr lang="en-US" sz="2400" dirty="0">
                <a:latin typeface="Arial" charset="0"/>
              </a:rPr>
              <a:t> dada.</a:t>
            </a:r>
            <a:br>
              <a:rPr lang="en-US" sz="2400" dirty="0">
                <a:latin typeface="Arial" charset="0"/>
              </a:rPr>
            </a:br>
            <a:r>
              <a:rPr lang="en-US" sz="2400" dirty="0">
                <a:latin typeface="Arial" charset="0"/>
              </a:rPr>
              <a:t>    </a:t>
            </a:r>
            <a:r>
              <a:rPr lang="en-US" sz="2400" dirty="0" err="1">
                <a:latin typeface="Arial" charset="0"/>
              </a:rPr>
              <a:t>Sekarang</a:t>
            </a:r>
            <a:r>
              <a:rPr lang="en-US" sz="2400" dirty="0">
                <a:latin typeface="Arial" charset="0"/>
              </a:rPr>
              <a:t> </a:t>
            </a:r>
            <a:r>
              <a:rPr lang="en-US" sz="2400" dirty="0" err="1">
                <a:latin typeface="Arial" charset="0"/>
              </a:rPr>
              <a:t>potong</a:t>
            </a:r>
            <a:r>
              <a:rPr lang="en-US" sz="2400" dirty="0">
                <a:latin typeface="Arial" charset="0"/>
              </a:rPr>
              <a:t> dada </a:t>
            </a:r>
            <a:r>
              <a:rPr lang="en-US" sz="2400" dirty="0" err="1">
                <a:latin typeface="Arial" charset="0"/>
              </a:rPr>
              <a:t>menjadi</a:t>
            </a:r>
            <a:r>
              <a:rPr lang="en-US" sz="2400" dirty="0">
                <a:latin typeface="Arial" charset="0"/>
              </a:rPr>
              <a:t> </a:t>
            </a:r>
            <a:r>
              <a:rPr lang="en-US" sz="2400" dirty="0" err="1">
                <a:latin typeface="Arial" charset="0"/>
              </a:rPr>
              <a:t>dua</a:t>
            </a:r>
            <a:r>
              <a:rPr lang="en-US" sz="2400" dirty="0">
                <a:latin typeface="Arial" charset="0"/>
              </a:rPr>
              <a:t> </a:t>
            </a:r>
            <a:r>
              <a:rPr lang="en-US" sz="2400" dirty="0" err="1">
                <a:latin typeface="Arial" charset="0"/>
              </a:rPr>
              <a:t>bagian</a:t>
            </a:r>
            <a:r>
              <a:rPr lang="en-US" sz="2400" dirty="0">
                <a:latin typeface="Arial" charset="0"/>
              </a:rPr>
              <a:t>.</a:t>
            </a:r>
            <a:br>
              <a:rPr lang="en-US" sz="2400" dirty="0">
                <a:latin typeface="Arial" charset="0"/>
              </a:rPr>
            </a:br>
            <a:r>
              <a:rPr lang="en-US" sz="2400" dirty="0">
                <a:latin typeface="Arial" charset="0"/>
              </a:rPr>
              <a:t>b. </a:t>
            </a:r>
            <a:r>
              <a:rPr lang="en-US" sz="2400" dirty="0" err="1">
                <a:latin typeface="Arial" charset="0"/>
              </a:rPr>
              <a:t>Letakkan</a:t>
            </a:r>
            <a:r>
              <a:rPr lang="en-US" sz="2400" dirty="0">
                <a:latin typeface="Arial" charset="0"/>
              </a:rPr>
              <a:t> </a:t>
            </a:r>
            <a:r>
              <a:rPr lang="en-US" sz="2400" dirty="0" err="1">
                <a:latin typeface="Arial" charset="0"/>
              </a:rPr>
              <a:t>paha</a:t>
            </a:r>
            <a:r>
              <a:rPr lang="en-US" sz="2400" dirty="0">
                <a:latin typeface="Arial" charset="0"/>
              </a:rPr>
              <a:t> </a:t>
            </a:r>
            <a:r>
              <a:rPr lang="en-US" sz="2400" dirty="0" err="1">
                <a:latin typeface="Arial" charset="0"/>
              </a:rPr>
              <a:t>ayam</a:t>
            </a:r>
            <a:r>
              <a:rPr lang="en-US" sz="2400" dirty="0">
                <a:latin typeface="Arial" charset="0"/>
              </a:rPr>
              <a:t> di </a:t>
            </a:r>
            <a:r>
              <a:rPr lang="en-US" sz="2400" dirty="0" err="1">
                <a:latin typeface="Arial" charset="0"/>
              </a:rPr>
              <a:t>talenan</a:t>
            </a:r>
            <a:r>
              <a:rPr lang="en-US" sz="2400" dirty="0">
                <a:latin typeface="Arial" charset="0"/>
              </a:rPr>
              <a:t> </a:t>
            </a:r>
            <a:r>
              <a:rPr lang="en-US" sz="2400" dirty="0" err="1">
                <a:latin typeface="Arial" charset="0"/>
              </a:rPr>
              <a:t>dengan</a:t>
            </a:r>
            <a:r>
              <a:rPr lang="en-US" sz="2400" dirty="0">
                <a:latin typeface="Arial" charset="0"/>
              </a:rPr>
              <a:t> </a:t>
            </a:r>
            <a:r>
              <a:rPr lang="en-US" sz="2400" dirty="0" err="1">
                <a:latin typeface="Arial" charset="0"/>
              </a:rPr>
              <a:t>kulit</a:t>
            </a:r>
            <a:r>
              <a:rPr lang="en-US" sz="2400" dirty="0">
                <a:latin typeface="Arial" charset="0"/>
              </a:rPr>
              <a:t> di</a:t>
            </a:r>
            <a:br>
              <a:rPr lang="en-US" sz="2400" dirty="0">
                <a:latin typeface="Arial" charset="0"/>
              </a:rPr>
            </a:br>
            <a:r>
              <a:rPr lang="en-US" sz="2400" dirty="0">
                <a:latin typeface="Arial" charset="0"/>
              </a:rPr>
              <a:t>    </a:t>
            </a:r>
            <a:r>
              <a:rPr lang="en-US" sz="2400" dirty="0" err="1">
                <a:latin typeface="Arial" charset="0"/>
              </a:rPr>
              <a:t>atas</a:t>
            </a:r>
            <a:r>
              <a:rPr lang="en-US" sz="2400" dirty="0">
                <a:latin typeface="Arial" charset="0"/>
              </a:rPr>
              <a:t>. </a:t>
            </a:r>
            <a:r>
              <a:rPr lang="en-US" sz="2400" dirty="0" err="1">
                <a:latin typeface="Arial" charset="0"/>
              </a:rPr>
              <a:t>Dng</a:t>
            </a:r>
            <a:r>
              <a:rPr lang="en-US" sz="2400" dirty="0">
                <a:latin typeface="Arial" charset="0"/>
              </a:rPr>
              <a:t> </a:t>
            </a:r>
            <a:r>
              <a:rPr lang="en-US" sz="2400" dirty="0" err="1">
                <a:latin typeface="Arial" charset="0"/>
              </a:rPr>
              <a:t>tangan</a:t>
            </a:r>
            <a:r>
              <a:rPr lang="en-US" sz="2400" dirty="0">
                <a:latin typeface="Arial" charset="0"/>
              </a:rPr>
              <a:t> </a:t>
            </a:r>
            <a:r>
              <a:rPr lang="en-US" sz="2400" dirty="0" err="1">
                <a:latin typeface="Arial" charset="0"/>
              </a:rPr>
              <a:t>kiri</a:t>
            </a:r>
            <a:r>
              <a:rPr lang="en-US" sz="2400" dirty="0">
                <a:latin typeface="Arial" charset="0"/>
              </a:rPr>
              <a:t> </a:t>
            </a:r>
            <a:r>
              <a:rPr lang="en-US" sz="2400" dirty="0" err="1">
                <a:latin typeface="Arial" charset="0"/>
              </a:rPr>
              <a:t>tarik</a:t>
            </a:r>
            <a:r>
              <a:rPr lang="en-US" sz="2400" dirty="0">
                <a:latin typeface="Arial" charset="0"/>
              </a:rPr>
              <a:t> </a:t>
            </a:r>
            <a:r>
              <a:rPr lang="en-US" sz="2400" dirty="0" err="1">
                <a:latin typeface="Arial" charset="0"/>
              </a:rPr>
              <a:t>pahnya</a:t>
            </a:r>
            <a:r>
              <a:rPr lang="en-US" sz="2400" dirty="0">
                <a:latin typeface="Arial" charset="0"/>
              </a:rPr>
              <a:t> </a:t>
            </a:r>
            <a:r>
              <a:rPr lang="en-US" sz="2400" dirty="0" err="1">
                <a:latin typeface="Arial" charset="0"/>
              </a:rPr>
              <a:t>ke</a:t>
            </a:r>
            <a:r>
              <a:rPr lang="en-US" sz="2400" dirty="0">
                <a:latin typeface="Arial" charset="0"/>
              </a:rPr>
              <a:t> </a:t>
            </a:r>
            <a:r>
              <a:rPr lang="en-US" sz="2400" dirty="0" err="1">
                <a:latin typeface="Arial" charset="0"/>
              </a:rPr>
              <a:t>arah</a:t>
            </a:r>
            <a:r>
              <a:rPr lang="en-US" sz="2400" dirty="0">
                <a:latin typeface="Arial" charset="0"/>
              </a:rPr>
              <a:t> </a:t>
            </a:r>
            <a:r>
              <a:rPr lang="en-US" sz="2400" dirty="0" err="1">
                <a:latin typeface="Arial" charset="0"/>
              </a:rPr>
              <a:t>luar</a:t>
            </a:r>
            <a:r>
              <a:rPr lang="en-US" sz="2400" dirty="0">
                <a:latin typeface="Arial" charset="0"/>
              </a:rPr>
              <a:t>,</a:t>
            </a:r>
            <a:br>
              <a:rPr lang="en-US" sz="2400" dirty="0">
                <a:latin typeface="Arial" charset="0"/>
              </a:rPr>
            </a:br>
            <a:r>
              <a:rPr lang="en-US" sz="2400" dirty="0">
                <a:latin typeface="Arial" charset="0"/>
              </a:rPr>
              <a:t>    </a:t>
            </a:r>
            <a:r>
              <a:rPr lang="en-US" sz="2400" dirty="0" err="1">
                <a:latin typeface="Arial" charset="0"/>
              </a:rPr>
              <a:t>potong</a:t>
            </a:r>
            <a:r>
              <a:rPr lang="en-US" sz="2400" dirty="0">
                <a:latin typeface="Arial" charset="0"/>
              </a:rPr>
              <a:t> </a:t>
            </a:r>
            <a:r>
              <a:rPr lang="en-US" sz="2400" dirty="0" err="1">
                <a:latin typeface="Arial" charset="0"/>
              </a:rPr>
              <a:t>tepat</a:t>
            </a:r>
            <a:r>
              <a:rPr lang="en-US" sz="2400" dirty="0">
                <a:latin typeface="Arial" charset="0"/>
              </a:rPr>
              <a:t> </a:t>
            </a:r>
            <a:r>
              <a:rPr lang="en-US" sz="2400" dirty="0" err="1">
                <a:latin typeface="Arial" charset="0"/>
              </a:rPr>
              <a:t>pd</a:t>
            </a:r>
            <a:r>
              <a:rPr lang="en-US" sz="2400" dirty="0">
                <a:latin typeface="Arial" charset="0"/>
              </a:rPr>
              <a:t> </a:t>
            </a:r>
            <a:r>
              <a:rPr lang="en-US" sz="2400" dirty="0" err="1">
                <a:latin typeface="Arial" charset="0"/>
              </a:rPr>
              <a:t>persendiannya</a:t>
            </a:r>
            <a:r>
              <a:rPr lang="en-US" sz="2400" dirty="0">
                <a:latin typeface="Arial" charset="0"/>
              </a:rPr>
              <a:t>. </a:t>
            </a:r>
            <a:r>
              <a:rPr lang="en-US" sz="2400" dirty="0" err="1">
                <a:latin typeface="Arial" charset="0"/>
              </a:rPr>
              <a:t>Utk</a:t>
            </a:r>
            <a:r>
              <a:rPr lang="en-US" sz="2400" dirty="0">
                <a:latin typeface="Arial" charset="0"/>
              </a:rPr>
              <a:t> </a:t>
            </a:r>
            <a:r>
              <a:rPr lang="en-US" sz="2400" dirty="0" err="1">
                <a:latin typeface="Arial" charset="0"/>
              </a:rPr>
              <a:t>mendapatkan</a:t>
            </a:r>
            <a:r>
              <a:rPr lang="en-US" sz="2400" dirty="0">
                <a:latin typeface="Arial" charset="0"/>
              </a:rPr>
              <a:t/>
            </a:r>
            <a:br>
              <a:rPr lang="en-US" sz="2400" dirty="0">
                <a:latin typeface="Arial" charset="0"/>
              </a:rPr>
            </a:br>
            <a:r>
              <a:rPr lang="en-US" sz="2400" dirty="0">
                <a:latin typeface="Arial" charset="0"/>
              </a:rPr>
              <a:t>    12 </a:t>
            </a:r>
            <a:r>
              <a:rPr lang="en-US" sz="2400" dirty="0" err="1">
                <a:latin typeface="Arial" charset="0"/>
              </a:rPr>
              <a:t>bagian</a:t>
            </a:r>
            <a:r>
              <a:rPr lang="en-US" sz="2400" dirty="0">
                <a:latin typeface="Arial" charset="0"/>
              </a:rPr>
              <a:t> </a:t>
            </a:r>
            <a:r>
              <a:rPr lang="en-US" sz="2400" dirty="0" err="1">
                <a:latin typeface="Arial" charset="0"/>
              </a:rPr>
              <a:t>potong</a:t>
            </a:r>
            <a:r>
              <a:rPr lang="en-US" sz="2400" dirty="0">
                <a:latin typeface="Arial" charset="0"/>
              </a:rPr>
              <a:t> </a:t>
            </a:r>
            <a:r>
              <a:rPr lang="en-US" sz="2400" dirty="0" err="1">
                <a:latin typeface="Arial" charset="0"/>
              </a:rPr>
              <a:t>paha</a:t>
            </a:r>
            <a:r>
              <a:rPr lang="en-US" sz="2400" dirty="0">
                <a:latin typeface="Arial" charset="0"/>
              </a:rPr>
              <a:t> </a:t>
            </a:r>
            <a:r>
              <a:rPr lang="en-US" sz="2400" dirty="0" err="1">
                <a:latin typeface="Arial" charset="0"/>
              </a:rPr>
              <a:t>atas</a:t>
            </a:r>
            <a:r>
              <a:rPr lang="en-US" sz="2400" dirty="0">
                <a:latin typeface="Arial" charset="0"/>
              </a:rPr>
              <a:t> </a:t>
            </a:r>
            <a:r>
              <a:rPr lang="en-US" sz="2400" dirty="0" err="1">
                <a:latin typeface="Arial" charset="0"/>
              </a:rPr>
              <a:t>menjadi</a:t>
            </a:r>
            <a:r>
              <a:rPr lang="en-US" sz="2400" dirty="0">
                <a:latin typeface="Arial" charset="0"/>
              </a:rPr>
              <a:t> </a:t>
            </a:r>
            <a:r>
              <a:rPr lang="en-US" sz="2400" dirty="0" err="1">
                <a:latin typeface="Arial" charset="0"/>
              </a:rPr>
              <a:t>dua</a:t>
            </a:r>
            <a:r>
              <a:rPr lang="en-US" sz="2400" dirty="0">
                <a:latin typeface="Arial" charset="0"/>
              </a:rPr>
              <a:t>.</a:t>
            </a:r>
            <a:br>
              <a:rPr lang="en-US" sz="2400" dirty="0">
                <a:latin typeface="Arial" charset="0"/>
              </a:rPr>
            </a:br>
            <a:r>
              <a:rPr lang="en-US" sz="2400" dirty="0"/>
              <a:t>MENGGORENG</a:t>
            </a:r>
            <a:r>
              <a:rPr lang="en-US" sz="2400" dirty="0">
                <a:latin typeface="Arial" charset="0"/>
              </a:rPr>
              <a:t> </a:t>
            </a:r>
            <a:r>
              <a:rPr lang="en-US" sz="2800" dirty="0">
                <a:latin typeface="Arial" charset="0"/>
              </a:rPr>
              <a:t> </a:t>
            </a:r>
            <a:r>
              <a:rPr lang="en-US" sz="2000" dirty="0">
                <a:latin typeface="Arial" charset="0"/>
              </a:rPr>
              <a:t> </a:t>
            </a:r>
            <a:br>
              <a:rPr lang="en-US" sz="2000" dirty="0">
                <a:latin typeface="Arial" charset="0"/>
              </a:rPr>
            </a:br>
            <a:r>
              <a:rPr lang="en-US" sz="2400" dirty="0">
                <a:latin typeface="Arial" charset="0"/>
              </a:rPr>
              <a:t>Agar </a:t>
            </a:r>
            <a:r>
              <a:rPr lang="en-US" sz="2400" dirty="0" err="1">
                <a:latin typeface="Arial" charset="0"/>
              </a:rPr>
              <a:t>bumbu</a:t>
            </a:r>
            <a:r>
              <a:rPr lang="en-US" sz="2400" dirty="0">
                <a:latin typeface="Arial" charset="0"/>
              </a:rPr>
              <a:t> </a:t>
            </a:r>
            <a:r>
              <a:rPr lang="en-US" sz="2400" dirty="0" err="1">
                <a:latin typeface="Arial" charset="0"/>
              </a:rPr>
              <a:t>meresap</a:t>
            </a:r>
            <a:r>
              <a:rPr lang="en-US" sz="2400" dirty="0">
                <a:latin typeface="Arial" charset="0"/>
              </a:rPr>
              <a:t> </a:t>
            </a:r>
            <a:r>
              <a:rPr lang="en-US" sz="2400" dirty="0" err="1">
                <a:latin typeface="Arial" charset="0"/>
              </a:rPr>
              <a:t>ada</a:t>
            </a:r>
            <a:r>
              <a:rPr lang="en-US" sz="2400" dirty="0">
                <a:latin typeface="Arial" charset="0"/>
              </a:rPr>
              <a:t> </a:t>
            </a:r>
            <a:r>
              <a:rPr lang="en-US" sz="2400" dirty="0" err="1">
                <a:latin typeface="Arial" charset="0"/>
              </a:rPr>
              <a:t>dua</a:t>
            </a:r>
            <a:r>
              <a:rPr lang="en-US" sz="2400" dirty="0">
                <a:latin typeface="Arial" charset="0"/>
              </a:rPr>
              <a:t> </a:t>
            </a:r>
            <a:r>
              <a:rPr lang="en-US" sz="2400" dirty="0" err="1">
                <a:latin typeface="Arial" charset="0"/>
              </a:rPr>
              <a:t>cara</a:t>
            </a:r>
            <a:r>
              <a:rPr lang="en-US" sz="2400" dirty="0">
                <a:latin typeface="Arial" charset="0"/>
              </a:rPr>
              <a:t> </a:t>
            </a:r>
            <a:r>
              <a:rPr lang="en-US" sz="2400" dirty="0" err="1">
                <a:latin typeface="Arial" charset="0"/>
              </a:rPr>
              <a:t>menggoreng</a:t>
            </a:r>
            <a:r>
              <a:rPr lang="en-US" sz="2400" dirty="0">
                <a:latin typeface="Arial" charset="0"/>
              </a:rPr>
              <a:t> :</a:t>
            </a:r>
            <a:br>
              <a:rPr lang="en-US" sz="2400" dirty="0">
                <a:latin typeface="Arial" charset="0"/>
              </a:rPr>
            </a:br>
            <a:r>
              <a:rPr lang="en-US" sz="2400" dirty="0">
                <a:latin typeface="Arial" charset="0"/>
              </a:rPr>
              <a:t>a. </a:t>
            </a:r>
            <a:r>
              <a:rPr lang="en-US" sz="2400" dirty="0" err="1">
                <a:latin typeface="Arial" charset="0"/>
              </a:rPr>
              <a:t>Sebelum</a:t>
            </a:r>
            <a:r>
              <a:rPr lang="en-US" sz="2400" dirty="0">
                <a:latin typeface="Arial" charset="0"/>
              </a:rPr>
              <a:t> </a:t>
            </a:r>
            <a:r>
              <a:rPr lang="en-US" sz="2400" dirty="0" err="1">
                <a:latin typeface="Arial" charset="0"/>
              </a:rPr>
              <a:t>ayam</a:t>
            </a:r>
            <a:r>
              <a:rPr lang="en-US" sz="2400" dirty="0">
                <a:latin typeface="Arial" charset="0"/>
              </a:rPr>
              <a:t> </a:t>
            </a:r>
            <a:r>
              <a:rPr lang="en-US" sz="2400" dirty="0" err="1">
                <a:latin typeface="Arial" charset="0"/>
              </a:rPr>
              <a:t>digoreng</a:t>
            </a:r>
            <a:r>
              <a:rPr lang="en-US" sz="2400" dirty="0">
                <a:latin typeface="Arial" charset="0"/>
              </a:rPr>
              <a:t> </a:t>
            </a:r>
            <a:r>
              <a:rPr lang="en-US" sz="2400" dirty="0" err="1">
                <a:latin typeface="Arial" charset="0"/>
              </a:rPr>
              <a:t>direbus</a:t>
            </a:r>
            <a:r>
              <a:rPr lang="en-US" sz="2400" dirty="0">
                <a:latin typeface="Arial" charset="0"/>
              </a:rPr>
              <a:t> </a:t>
            </a:r>
            <a:r>
              <a:rPr lang="en-US" sz="2400" dirty="0" err="1">
                <a:latin typeface="Arial" charset="0"/>
              </a:rPr>
              <a:t>dng</a:t>
            </a:r>
            <a:r>
              <a:rPr lang="en-US" sz="2400" dirty="0">
                <a:latin typeface="Arial" charset="0"/>
              </a:rPr>
              <a:t> </a:t>
            </a:r>
            <a:r>
              <a:rPr lang="en-US" sz="2400" dirty="0" err="1">
                <a:latin typeface="Arial" charset="0"/>
              </a:rPr>
              <a:t>bumbun</a:t>
            </a:r>
            <a:r>
              <a:rPr lang="en-US" sz="2400" dirty="0">
                <a:latin typeface="Arial" charset="0"/>
              </a:rPr>
              <a:t>(</a:t>
            </a:r>
            <a:r>
              <a:rPr lang="en-US" sz="2400" dirty="0" err="1">
                <a:latin typeface="Arial" charset="0"/>
              </a:rPr>
              <a:t>biasanya</a:t>
            </a:r>
            <a:r>
              <a:rPr lang="en-US" sz="2400" dirty="0">
                <a:latin typeface="Arial" charset="0"/>
              </a:rPr>
              <a:t> </a:t>
            </a:r>
            <a:r>
              <a:rPr lang="en-US" sz="2400" dirty="0" err="1">
                <a:latin typeface="Arial" charset="0"/>
              </a:rPr>
              <a:t>utk</a:t>
            </a:r>
            <a:r>
              <a:rPr lang="en-US" sz="2400" dirty="0">
                <a:latin typeface="Arial" charset="0"/>
              </a:rPr>
              <a:t> </a:t>
            </a:r>
            <a:r>
              <a:rPr lang="en-US" sz="2400" dirty="0" err="1">
                <a:latin typeface="Arial" charset="0"/>
              </a:rPr>
              <a:t>ayam</a:t>
            </a:r>
            <a:r>
              <a:rPr lang="en-US" sz="2400" dirty="0">
                <a:latin typeface="Arial" charset="0"/>
              </a:rPr>
              <a:t> </a:t>
            </a:r>
            <a:r>
              <a:rPr lang="en-US" sz="2400" dirty="0" err="1">
                <a:latin typeface="Arial" charset="0"/>
              </a:rPr>
              <a:t>kapung</a:t>
            </a:r>
            <a:r>
              <a:rPr lang="en-US" sz="2400" dirty="0">
                <a:latin typeface="Arial" charset="0"/>
              </a:rPr>
              <a:t>) </a:t>
            </a:r>
            <a:r>
              <a:rPr lang="en-US" sz="2400" dirty="0" err="1">
                <a:latin typeface="Arial" charset="0"/>
              </a:rPr>
              <a:t>krn</a:t>
            </a:r>
            <a:r>
              <a:rPr lang="en-US" sz="2400" dirty="0">
                <a:latin typeface="Arial" charset="0"/>
              </a:rPr>
              <a:t> </a:t>
            </a:r>
            <a:r>
              <a:rPr lang="en-US" sz="2400" dirty="0" err="1">
                <a:latin typeface="Arial" charset="0"/>
              </a:rPr>
              <a:t>dagingnya</a:t>
            </a:r>
            <a:r>
              <a:rPr lang="en-US" sz="2400" dirty="0">
                <a:latin typeface="Arial" charset="0"/>
              </a:rPr>
              <a:t> </a:t>
            </a:r>
            <a:r>
              <a:rPr lang="en-US" sz="2400" dirty="0" err="1">
                <a:latin typeface="Arial" charset="0"/>
              </a:rPr>
              <a:t>agak</a:t>
            </a:r>
            <a:r>
              <a:rPr lang="en-US" sz="2400" dirty="0">
                <a:latin typeface="Arial" charset="0"/>
              </a:rPr>
              <a:t> </a:t>
            </a:r>
            <a:r>
              <a:rPr lang="en-US" sz="2400" dirty="0" err="1">
                <a:latin typeface="Arial" charset="0"/>
              </a:rPr>
              <a:t>liat</a:t>
            </a:r>
            <a:r>
              <a:rPr lang="en-US" sz="2400" dirty="0">
                <a:latin typeface="Arial" charset="0"/>
              </a:rPr>
              <a:t>. </a:t>
            </a:r>
            <a:br>
              <a:rPr lang="en-US" sz="2400" dirty="0">
                <a:latin typeface="Arial" charset="0"/>
              </a:rPr>
            </a:br>
            <a:r>
              <a:rPr lang="en-US" sz="2000" dirty="0">
                <a:latin typeface="Arial" charset="0"/>
              </a:rPr>
              <a:t/>
            </a:r>
            <a:br>
              <a:rPr lang="en-US" sz="2000" dirty="0">
                <a:latin typeface="Arial" charset="0"/>
              </a:rPr>
            </a:br>
            <a:endParaRPr lang="en-US" sz="2400" dirty="0">
              <a:latin typeface="Arial" charset="0"/>
            </a:endParaRPr>
          </a:p>
        </p:txBody>
      </p:sp>
      <p:sp>
        <p:nvSpPr>
          <p:cNvPr id="12291" name="Rectangle 3"/>
          <p:cNvSpPr>
            <a:spLocks noGrp="1" noChangeArrowheads="1"/>
          </p:cNvSpPr>
          <p:nvPr>
            <p:ph type="subTitle" idx="1"/>
          </p:nvPr>
        </p:nvSpPr>
        <p:spPr>
          <a:xfrm>
            <a:off x="990600" y="4114800"/>
            <a:ext cx="6781800" cy="1676400"/>
          </a:xfrm>
        </p:spPr>
        <p:txBody>
          <a:bodyPr/>
          <a:lstStyle/>
          <a:p>
            <a:endParaRPr lang="id-ID"/>
          </a:p>
        </p:txBody>
      </p:sp>
    </p:spTree>
    <p:extLst>
      <p:ext uri="{BB962C8B-B14F-4D97-AF65-F5344CB8AC3E}">
        <p14:creationId xmlns:p14="http://schemas.microsoft.com/office/powerpoint/2010/main" val="40780551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251520" y="304800"/>
            <a:ext cx="8587680" cy="6364560"/>
          </a:xfrm>
        </p:spPr>
        <p:txBody>
          <a:bodyPr/>
          <a:lstStyle/>
          <a:p>
            <a:r>
              <a:rPr lang="en-US" sz="2400" dirty="0" err="1">
                <a:latin typeface="Arial" charset="0"/>
              </a:rPr>
              <a:t>Jika</a:t>
            </a:r>
            <a:r>
              <a:rPr lang="en-US" sz="2400" dirty="0">
                <a:latin typeface="Arial" charset="0"/>
              </a:rPr>
              <a:t> </a:t>
            </a:r>
            <a:r>
              <a:rPr lang="en-US" sz="2400" dirty="0" err="1">
                <a:latin typeface="Arial" charset="0"/>
              </a:rPr>
              <a:t>ingin</a:t>
            </a:r>
            <a:r>
              <a:rPr lang="en-US" sz="2400" dirty="0">
                <a:latin typeface="Arial" charset="0"/>
              </a:rPr>
              <a:t> </a:t>
            </a:r>
            <a:r>
              <a:rPr lang="en-US" sz="2400" dirty="0" err="1">
                <a:latin typeface="Arial" charset="0"/>
              </a:rPr>
              <a:t>membuat</a:t>
            </a:r>
            <a:r>
              <a:rPr lang="en-US" sz="2400" dirty="0">
                <a:latin typeface="Arial" charset="0"/>
              </a:rPr>
              <a:t> </a:t>
            </a:r>
            <a:r>
              <a:rPr lang="en-US" sz="2400" dirty="0" err="1">
                <a:latin typeface="Arial" charset="0"/>
              </a:rPr>
              <a:t>ayam</a:t>
            </a:r>
            <a:r>
              <a:rPr lang="en-US" sz="2400" dirty="0">
                <a:latin typeface="Arial" charset="0"/>
              </a:rPr>
              <a:t> </a:t>
            </a:r>
            <a:r>
              <a:rPr lang="en-US" sz="2400" dirty="0" err="1">
                <a:latin typeface="Arial" charset="0"/>
              </a:rPr>
              <a:t>goreng</a:t>
            </a:r>
            <a:r>
              <a:rPr lang="en-US" sz="2400" dirty="0">
                <a:latin typeface="Arial" charset="0"/>
              </a:rPr>
              <a:t> </a:t>
            </a:r>
            <a:r>
              <a:rPr lang="en-US" sz="2400" dirty="0" err="1">
                <a:latin typeface="Arial" charset="0"/>
              </a:rPr>
              <a:t>tepung</a:t>
            </a:r>
            <a:r>
              <a:rPr lang="en-US" sz="2400" dirty="0">
                <a:latin typeface="Arial" charset="0"/>
              </a:rPr>
              <a:t> </a:t>
            </a:r>
            <a:r>
              <a:rPr lang="en-US" sz="2400" dirty="0" err="1">
                <a:latin typeface="Arial" charset="0"/>
              </a:rPr>
              <a:t>tnpa</a:t>
            </a:r>
            <a:r>
              <a:rPr lang="en-US" sz="2400" dirty="0">
                <a:latin typeface="Arial" charset="0"/>
              </a:rPr>
              <a:t> </a:t>
            </a:r>
            <a:r>
              <a:rPr lang="en-US" sz="2400" dirty="0" err="1">
                <a:latin typeface="Arial" charset="0"/>
              </a:rPr>
              <a:t>direbus</a:t>
            </a:r>
            <a:r>
              <a:rPr lang="en-US" sz="2400" dirty="0">
                <a:latin typeface="Arial" charset="0"/>
              </a:rPr>
              <a:t> </a:t>
            </a:r>
            <a:r>
              <a:rPr lang="en-US" sz="2400" dirty="0" err="1">
                <a:latin typeface="Arial" charset="0"/>
              </a:rPr>
              <a:t>lebih</a:t>
            </a:r>
            <a:r>
              <a:rPr lang="en-US" sz="2400" dirty="0">
                <a:latin typeface="Arial" charset="0"/>
              </a:rPr>
              <a:t> </a:t>
            </a:r>
            <a:r>
              <a:rPr lang="en-US" sz="2400" dirty="0" err="1">
                <a:latin typeface="Arial" charset="0"/>
              </a:rPr>
              <a:t>cocok</a:t>
            </a:r>
            <a:r>
              <a:rPr lang="en-US" sz="2400" dirty="0">
                <a:latin typeface="Arial" charset="0"/>
              </a:rPr>
              <a:t> </a:t>
            </a:r>
            <a:r>
              <a:rPr lang="en-US" sz="2400" dirty="0" err="1">
                <a:latin typeface="Arial" charset="0"/>
              </a:rPr>
              <a:t>menggunakan</a:t>
            </a:r>
            <a:r>
              <a:rPr lang="en-US" sz="2400" dirty="0">
                <a:latin typeface="Arial" charset="0"/>
              </a:rPr>
              <a:t> </a:t>
            </a:r>
            <a:r>
              <a:rPr lang="en-US" sz="2400" dirty="0" err="1">
                <a:latin typeface="Arial" charset="0"/>
              </a:rPr>
              <a:t>ayam</a:t>
            </a:r>
            <a:r>
              <a:rPr lang="en-US" sz="2400" dirty="0">
                <a:latin typeface="Arial" charset="0"/>
              </a:rPr>
              <a:t> broiler </a:t>
            </a:r>
            <a:r>
              <a:rPr lang="en-US" sz="2400" dirty="0" err="1">
                <a:latin typeface="Arial" charset="0"/>
              </a:rPr>
              <a:t>krn</a:t>
            </a:r>
            <a:r>
              <a:rPr lang="en-US" sz="2400" dirty="0">
                <a:latin typeface="Arial" charset="0"/>
              </a:rPr>
              <a:t> </a:t>
            </a:r>
            <a:r>
              <a:rPr lang="en-US" sz="2400" dirty="0" err="1">
                <a:latin typeface="Arial" charset="0"/>
              </a:rPr>
              <a:t>dagingnya</a:t>
            </a:r>
            <a:r>
              <a:rPr lang="en-US" sz="2400" dirty="0">
                <a:latin typeface="Arial" charset="0"/>
              </a:rPr>
              <a:t> </a:t>
            </a:r>
            <a:r>
              <a:rPr lang="en-US" sz="2400" dirty="0" err="1">
                <a:latin typeface="Arial" charset="0"/>
              </a:rPr>
              <a:t>lebih</a:t>
            </a:r>
            <a:r>
              <a:rPr lang="en-US" sz="2400" dirty="0">
                <a:latin typeface="Arial" charset="0"/>
              </a:rPr>
              <a:t> </a:t>
            </a:r>
            <a:r>
              <a:rPr lang="en-US" sz="2400" dirty="0" err="1">
                <a:latin typeface="Arial" charset="0"/>
              </a:rPr>
              <a:t>empuk</a:t>
            </a:r>
            <a:r>
              <a:rPr lang="en-US" sz="2400" dirty="0">
                <a:latin typeface="Arial" charset="0"/>
              </a:rPr>
              <a:t/>
            </a:r>
            <a:br>
              <a:rPr lang="en-US" sz="2400" dirty="0">
                <a:latin typeface="Arial" charset="0"/>
              </a:rPr>
            </a:br>
            <a:r>
              <a:rPr lang="en-US" sz="2400" dirty="0">
                <a:latin typeface="Arial" charset="0"/>
              </a:rPr>
              <a:t>1.  Agar </a:t>
            </a:r>
            <a:r>
              <a:rPr lang="en-US" sz="2400" dirty="0" err="1">
                <a:latin typeface="Arial" charset="0"/>
              </a:rPr>
              <a:t>tepung</a:t>
            </a:r>
            <a:r>
              <a:rPr lang="en-US" sz="2400" dirty="0">
                <a:latin typeface="Arial" charset="0"/>
              </a:rPr>
              <a:t> </a:t>
            </a:r>
            <a:r>
              <a:rPr lang="en-US" sz="2400" dirty="0" err="1">
                <a:latin typeface="Arial" charset="0"/>
              </a:rPr>
              <a:t>menempel</a:t>
            </a:r>
            <a:r>
              <a:rPr lang="en-US" sz="2400" dirty="0">
                <a:latin typeface="Arial" charset="0"/>
              </a:rPr>
              <a:t> </a:t>
            </a:r>
            <a:r>
              <a:rPr lang="en-US" sz="2400" dirty="0" err="1">
                <a:latin typeface="Arial" charset="0"/>
              </a:rPr>
              <a:t>diamkan</a:t>
            </a:r>
            <a:r>
              <a:rPr lang="en-US" sz="2400" dirty="0">
                <a:latin typeface="Arial" charset="0"/>
              </a:rPr>
              <a:t> </a:t>
            </a:r>
            <a:r>
              <a:rPr lang="en-US" sz="2400" dirty="0" err="1">
                <a:latin typeface="Arial" charset="0"/>
              </a:rPr>
              <a:t>selama</a:t>
            </a:r>
            <a:r>
              <a:rPr lang="en-US" sz="2400" dirty="0">
                <a:latin typeface="Arial" charset="0"/>
              </a:rPr>
              <a:t> 30 </a:t>
            </a:r>
            <a:r>
              <a:rPr lang="en-US" sz="2400" dirty="0" err="1">
                <a:latin typeface="Arial" charset="0"/>
              </a:rPr>
              <a:t>menit</a:t>
            </a:r>
            <a:r>
              <a:rPr lang="en-US" sz="2400" dirty="0">
                <a:latin typeface="Arial" charset="0"/>
              </a:rPr>
              <a:t/>
            </a:r>
            <a:br>
              <a:rPr lang="en-US" sz="2400" dirty="0">
                <a:latin typeface="Arial" charset="0"/>
              </a:rPr>
            </a:br>
            <a:r>
              <a:rPr lang="en-US" sz="2400" dirty="0">
                <a:latin typeface="Arial" charset="0"/>
              </a:rPr>
              <a:t>2.  </a:t>
            </a:r>
            <a:r>
              <a:rPr lang="en-US" sz="2400" dirty="0" err="1">
                <a:latin typeface="Arial" charset="0"/>
              </a:rPr>
              <a:t>Ulangi</a:t>
            </a:r>
            <a:r>
              <a:rPr lang="en-US" sz="2400" dirty="0">
                <a:latin typeface="Arial" charset="0"/>
              </a:rPr>
              <a:t> </a:t>
            </a:r>
            <a:r>
              <a:rPr lang="en-US" sz="2400" dirty="0" err="1">
                <a:latin typeface="Arial" charset="0"/>
              </a:rPr>
              <a:t>melapis</a:t>
            </a:r>
            <a:r>
              <a:rPr lang="en-US" sz="2400" dirty="0">
                <a:latin typeface="Arial" charset="0"/>
              </a:rPr>
              <a:t> </a:t>
            </a:r>
            <a:r>
              <a:rPr lang="en-US" sz="2400" dirty="0" err="1">
                <a:latin typeface="Arial" charset="0"/>
              </a:rPr>
              <a:t>tepung</a:t>
            </a:r>
            <a:r>
              <a:rPr lang="en-US" sz="2400" dirty="0">
                <a:latin typeface="Arial" charset="0"/>
              </a:rPr>
              <a:t> 3  - 4 kali</a:t>
            </a:r>
            <a:br>
              <a:rPr lang="en-US" sz="2400" dirty="0">
                <a:latin typeface="Arial" charset="0"/>
              </a:rPr>
            </a:br>
            <a:r>
              <a:rPr lang="en-US" sz="2400" dirty="0">
                <a:latin typeface="Arial" charset="0"/>
              </a:rPr>
              <a:t>3.  </a:t>
            </a:r>
            <a:r>
              <a:rPr lang="en-US" sz="2400" dirty="0" err="1">
                <a:latin typeface="Arial" charset="0"/>
              </a:rPr>
              <a:t>Panaskan</a:t>
            </a:r>
            <a:r>
              <a:rPr lang="en-US" sz="2400" dirty="0">
                <a:latin typeface="Arial" charset="0"/>
              </a:rPr>
              <a:t> </a:t>
            </a:r>
            <a:r>
              <a:rPr lang="en-US" sz="2400" dirty="0" err="1">
                <a:latin typeface="Arial" charset="0"/>
              </a:rPr>
              <a:t>minyak</a:t>
            </a:r>
            <a:r>
              <a:rPr lang="en-US" sz="2400" dirty="0">
                <a:latin typeface="Arial" charset="0"/>
              </a:rPr>
              <a:t> </a:t>
            </a:r>
            <a:r>
              <a:rPr lang="en-US" sz="2400" dirty="0" err="1">
                <a:latin typeface="Arial" charset="0"/>
              </a:rPr>
              <a:t>goreng</a:t>
            </a:r>
            <a:r>
              <a:rPr lang="en-US" sz="2400" dirty="0">
                <a:latin typeface="Arial" charset="0"/>
              </a:rPr>
              <a:t> </a:t>
            </a:r>
            <a:r>
              <a:rPr lang="en-US" sz="2400" dirty="0" err="1">
                <a:latin typeface="Arial" charset="0"/>
              </a:rPr>
              <a:t>yg</a:t>
            </a:r>
            <a:r>
              <a:rPr lang="en-US" sz="2400" dirty="0">
                <a:latin typeface="Arial" charset="0"/>
              </a:rPr>
              <a:t> </a:t>
            </a:r>
            <a:r>
              <a:rPr lang="en-US" sz="2400" dirty="0" err="1">
                <a:latin typeface="Arial" charset="0"/>
              </a:rPr>
              <a:t>banyak</a:t>
            </a:r>
            <a:r>
              <a:rPr lang="en-US" sz="2400" dirty="0">
                <a:latin typeface="Arial" charset="0"/>
              </a:rPr>
              <a:t>, </a:t>
            </a:r>
            <a:r>
              <a:rPr lang="en-US" sz="2400" dirty="0" err="1">
                <a:latin typeface="Arial" charset="0"/>
              </a:rPr>
              <a:t>masukkan</a:t>
            </a:r>
            <a:r>
              <a:rPr lang="en-US" sz="2400" dirty="0">
                <a:latin typeface="Arial" charset="0"/>
              </a:rPr>
              <a:t/>
            </a:r>
            <a:br>
              <a:rPr lang="en-US" sz="2400" dirty="0">
                <a:latin typeface="Arial" charset="0"/>
              </a:rPr>
            </a:br>
            <a:r>
              <a:rPr lang="en-US" sz="2400" dirty="0">
                <a:latin typeface="Arial" charset="0"/>
              </a:rPr>
              <a:t>     </a:t>
            </a:r>
            <a:r>
              <a:rPr lang="en-US" sz="2400" dirty="0" err="1">
                <a:latin typeface="Arial" charset="0"/>
              </a:rPr>
              <a:t>ayam</a:t>
            </a:r>
            <a:r>
              <a:rPr lang="en-US" sz="2400" dirty="0">
                <a:latin typeface="Arial" charset="0"/>
              </a:rPr>
              <a:t> </a:t>
            </a:r>
            <a:r>
              <a:rPr lang="en-US" sz="2400" dirty="0" err="1">
                <a:latin typeface="Arial" charset="0"/>
              </a:rPr>
              <a:t>dng</a:t>
            </a:r>
            <a:r>
              <a:rPr lang="en-US" sz="2400" dirty="0">
                <a:latin typeface="Arial" charset="0"/>
              </a:rPr>
              <a:t> bag </a:t>
            </a:r>
            <a:r>
              <a:rPr lang="en-US" sz="2400" dirty="0" err="1">
                <a:latin typeface="Arial" charset="0"/>
              </a:rPr>
              <a:t>kulit</a:t>
            </a:r>
            <a:r>
              <a:rPr lang="en-US" sz="2400" dirty="0">
                <a:latin typeface="Arial" charset="0"/>
              </a:rPr>
              <a:t> di </a:t>
            </a:r>
            <a:r>
              <a:rPr lang="en-US" sz="2400" dirty="0" err="1">
                <a:latin typeface="Arial" charset="0"/>
              </a:rPr>
              <a:t>bawah</a:t>
            </a:r>
            <a:r>
              <a:rPr lang="en-US" sz="2400" dirty="0">
                <a:latin typeface="Arial" charset="0"/>
              </a:rPr>
              <a:t>. </a:t>
            </a:r>
            <a:r>
              <a:rPr lang="en-US" sz="2400" dirty="0" err="1">
                <a:latin typeface="Arial" charset="0"/>
              </a:rPr>
              <a:t>Tutup</a:t>
            </a:r>
            <a:r>
              <a:rPr lang="en-US" sz="2400" dirty="0">
                <a:latin typeface="Arial" charset="0"/>
              </a:rPr>
              <a:t> </a:t>
            </a:r>
            <a:r>
              <a:rPr lang="en-US" sz="2400" dirty="0" err="1">
                <a:latin typeface="Arial" charset="0"/>
              </a:rPr>
              <a:t>wajan</a:t>
            </a:r>
            <a:r>
              <a:rPr lang="en-US" sz="2400" dirty="0">
                <a:latin typeface="Arial" charset="0"/>
              </a:rPr>
              <a:t> </a:t>
            </a:r>
            <a:r>
              <a:rPr lang="en-US" sz="2400" dirty="0" err="1">
                <a:latin typeface="Arial" charset="0"/>
              </a:rPr>
              <a:t>dan</a:t>
            </a:r>
            <a:r>
              <a:rPr lang="en-US" sz="2400" dirty="0">
                <a:latin typeface="Arial" charset="0"/>
              </a:rPr>
              <a:t/>
            </a:r>
            <a:br>
              <a:rPr lang="en-US" sz="2400" dirty="0">
                <a:latin typeface="Arial" charset="0"/>
              </a:rPr>
            </a:br>
            <a:r>
              <a:rPr lang="en-US" sz="2400" dirty="0">
                <a:latin typeface="Arial" charset="0"/>
              </a:rPr>
              <a:t>     </a:t>
            </a:r>
            <a:r>
              <a:rPr lang="en-US" sz="2400" dirty="0" err="1">
                <a:latin typeface="Arial" charset="0"/>
              </a:rPr>
              <a:t>gunakan</a:t>
            </a:r>
            <a:r>
              <a:rPr lang="en-US" sz="2400" dirty="0">
                <a:latin typeface="Arial" charset="0"/>
              </a:rPr>
              <a:t> </a:t>
            </a:r>
            <a:r>
              <a:rPr lang="en-US" sz="2400" dirty="0" err="1">
                <a:latin typeface="Arial" charset="0"/>
              </a:rPr>
              <a:t>api</a:t>
            </a:r>
            <a:r>
              <a:rPr lang="en-US" sz="2400" dirty="0">
                <a:latin typeface="Arial" charset="0"/>
              </a:rPr>
              <a:t> </a:t>
            </a:r>
            <a:r>
              <a:rPr lang="en-US" sz="2400" dirty="0" err="1">
                <a:latin typeface="Arial" charset="0"/>
              </a:rPr>
              <a:t>kecil</a:t>
            </a:r>
            <a:r>
              <a:rPr lang="en-US" sz="2400" dirty="0">
                <a:latin typeface="Arial" charset="0"/>
              </a:rPr>
              <a:t>. </a:t>
            </a:r>
            <a:r>
              <a:rPr lang="en-US" sz="2400" dirty="0" err="1">
                <a:latin typeface="Arial" charset="0"/>
              </a:rPr>
              <a:t>Setelah</a:t>
            </a:r>
            <a:r>
              <a:rPr lang="en-US" sz="2400" dirty="0">
                <a:latin typeface="Arial" charset="0"/>
              </a:rPr>
              <a:t> 10 </a:t>
            </a:r>
            <a:r>
              <a:rPr lang="en-US" sz="2400" dirty="0" err="1">
                <a:latin typeface="Arial" charset="0"/>
              </a:rPr>
              <a:t>menit</a:t>
            </a:r>
            <a:r>
              <a:rPr lang="en-US" sz="2400" dirty="0">
                <a:latin typeface="Arial" charset="0"/>
              </a:rPr>
              <a:t> </a:t>
            </a:r>
            <a:r>
              <a:rPr lang="en-US" sz="2400" dirty="0" err="1">
                <a:latin typeface="Arial" charset="0"/>
              </a:rPr>
              <a:t>balik</a:t>
            </a:r>
            <a:r>
              <a:rPr lang="en-US" sz="2400" dirty="0">
                <a:latin typeface="Arial" charset="0"/>
              </a:rPr>
              <a:t> </a:t>
            </a:r>
            <a:r>
              <a:rPr lang="en-US" sz="2400" dirty="0" err="1">
                <a:latin typeface="Arial" charset="0"/>
              </a:rPr>
              <a:t>dan</a:t>
            </a:r>
            <a:r>
              <a:rPr lang="en-US" sz="2400" dirty="0">
                <a:latin typeface="Arial" charset="0"/>
              </a:rPr>
              <a:t/>
            </a:r>
            <a:br>
              <a:rPr lang="en-US" sz="2400" dirty="0">
                <a:latin typeface="Arial" charset="0"/>
              </a:rPr>
            </a:br>
            <a:r>
              <a:rPr lang="en-US" sz="2400" dirty="0">
                <a:latin typeface="Arial" charset="0"/>
              </a:rPr>
              <a:t>     </a:t>
            </a:r>
            <a:r>
              <a:rPr lang="en-US" sz="2400" dirty="0" err="1">
                <a:latin typeface="Arial" charset="0"/>
              </a:rPr>
              <a:t>biarkan</a:t>
            </a:r>
            <a:r>
              <a:rPr lang="en-US" sz="2400" dirty="0">
                <a:latin typeface="Arial" charset="0"/>
              </a:rPr>
              <a:t> 10 </a:t>
            </a:r>
            <a:r>
              <a:rPr lang="en-US" sz="2400" dirty="0" err="1">
                <a:latin typeface="Arial" charset="0"/>
              </a:rPr>
              <a:t>menit</a:t>
            </a:r>
            <a:r>
              <a:rPr lang="en-US" sz="2400" dirty="0">
                <a:latin typeface="Arial" charset="0"/>
              </a:rPr>
              <a:t> </a:t>
            </a:r>
            <a:r>
              <a:rPr lang="en-US" sz="2400" dirty="0" err="1">
                <a:latin typeface="Arial" charset="0"/>
              </a:rPr>
              <a:t>lagi</a:t>
            </a:r>
            <a:r>
              <a:rPr lang="en-US" sz="2400" dirty="0">
                <a:latin typeface="Arial" charset="0"/>
              </a:rPr>
              <a:t>. </a:t>
            </a:r>
            <a:r>
              <a:rPr lang="en-US" sz="2400" dirty="0" err="1">
                <a:latin typeface="Arial" charset="0"/>
              </a:rPr>
              <a:t>Keluarkan</a:t>
            </a:r>
            <a:r>
              <a:rPr lang="en-US" sz="2400" dirty="0">
                <a:latin typeface="Arial" charset="0"/>
              </a:rPr>
              <a:t> </a:t>
            </a:r>
            <a:r>
              <a:rPr lang="en-US" sz="2400" dirty="0" err="1">
                <a:latin typeface="Arial" charset="0"/>
              </a:rPr>
              <a:t>sayap</a:t>
            </a:r>
            <a:r>
              <a:rPr lang="en-US" sz="2400" dirty="0">
                <a:latin typeface="Arial" charset="0"/>
              </a:rPr>
              <a:t> </a:t>
            </a:r>
            <a:r>
              <a:rPr lang="en-US" sz="2400" dirty="0" err="1">
                <a:latin typeface="Arial" charset="0"/>
              </a:rPr>
              <a:t>ayam</a:t>
            </a:r>
            <a:r>
              <a:rPr lang="en-US" sz="2400" dirty="0">
                <a:latin typeface="Arial" charset="0"/>
              </a:rPr>
              <a:t>,</a:t>
            </a:r>
            <a:br>
              <a:rPr lang="en-US" sz="2400" dirty="0">
                <a:latin typeface="Arial" charset="0"/>
              </a:rPr>
            </a:br>
            <a:r>
              <a:rPr lang="en-US" sz="2400" dirty="0">
                <a:latin typeface="Arial" charset="0"/>
              </a:rPr>
              <a:t>     </a:t>
            </a:r>
            <a:r>
              <a:rPr lang="en-US" sz="2400" dirty="0" err="1">
                <a:latin typeface="Arial" charset="0"/>
              </a:rPr>
              <a:t>tutup</a:t>
            </a:r>
            <a:r>
              <a:rPr lang="en-US" sz="2400" dirty="0">
                <a:latin typeface="Arial" charset="0"/>
              </a:rPr>
              <a:t> </a:t>
            </a:r>
            <a:r>
              <a:rPr lang="en-US" sz="2400" dirty="0" err="1">
                <a:latin typeface="Arial" charset="0"/>
              </a:rPr>
              <a:t>dan</a:t>
            </a:r>
            <a:r>
              <a:rPr lang="en-US" sz="2400" dirty="0">
                <a:latin typeface="Arial" charset="0"/>
              </a:rPr>
              <a:t> </a:t>
            </a:r>
            <a:r>
              <a:rPr lang="en-US" sz="2400" dirty="0" err="1">
                <a:latin typeface="Arial" charset="0"/>
              </a:rPr>
              <a:t>goreng</a:t>
            </a:r>
            <a:r>
              <a:rPr lang="en-US" sz="2400" dirty="0">
                <a:latin typeface="Arial" charset="0"/>
              </a:rPr>
              <a:t> </a:t>
            </a:r>
            <a:r>
              <a:rPr lang="en-US" sz="2400" dirty="0" err="1">
                <a:latin typeface="Arial" charset="0"/>
              </a:rPr>
              <a:t>lagi</a:t>
            </a:r>
            <a:r>
              <a:rPr lang="en-US" sz="2400" dirty="0">
                <a:latin typeface="Arial" charset="0"/>
              </a:rPr>
              <a:t> </a:t>
            </a:r>
            <a:r>
              <a:rPr lang="en-US" sz="2400" dirty="0" err="1">
                <a:latin typeface="Arial" charset="0"/>
              </a:rPr>
              <a:t>selama</a:t>
            </a:r>
            <a:r>
              <a:rPr lang="en-US" sz="2400" dirty="0">
                <a:latin typeface="Arial" charset="0"/>
              </a:rPr>
              <a:t> 5 </a:t>
            </a:r>
            <a:r>
              <a:rPr lang="en-US" sz="2400" dirty="0" err="1">
                <a:latin typeface="Arial" charset="0"/>
              </a:rPr>
              <a:t>menit</a:t>
            </a:r>
            <a:r>
              <a:rPr lang="en-US" sz="2400" dirty="0">
                <a:latin typeface="Arial" charset="0"/>
              </a:rPr>
              <a:t> </a:t>
            </a:r>
            <a:r>
              <a:rPr lang="en-US" sz="2400" dirty="0" err="1">
                <a:latin typeface="Arial" charset="0"/>
              </a:rPr>
              <a:t>keluarkan</a:t>
            </a:r>
            <a:r>
              <a:rPr lang="en-US" sz="2400" dirty="0">
                <a:latin typeface="Arial" charset="0"/>
              </a:rPr>
              <a:t/>
            </a:r>
            <a:br>
              <a:rPr lang="en-US" sz="2400" dirty="0">
                <a:latin typeface="Arial" charset="0"/>
              </a:rPr>
            </a:br>
            <a:r>
              <a:rPr lang="en-US" sz="2400" dirty="0">
                <a:latin typeface="Arial" charset="0"/>
              </a:rPr>
              <a:t>     </a:t>
            </a:r>
            <a:r>
              <a:rPr lang="en-US" sz="2400" dirty="0" err="1">
                <a:latin typeface="Arial" charset="0"/>
              </a:rPr>
              <a:t>bagian</a:t>
            </a:r>
            <a:r>
              <a:rPr lang="en-US" sz="2400" dirty="0">
                <a:latin typeface="Arial" charset="0"/>
              </a:rPr>
              <a:t> dada, </a:t>
            </a:r>
            <a:r>
              <a:rPr lang="en-US" sz="2400" dirty="0" err="1">
                <a:latin typeface="Arial" charset="0"/>
              </a:rPr>
              <a:t>goreng</a:t>
            </a:r>
            <a:r>
              <a:rPr lang="en-US" sz="2400" dirty="0">
                <a:latin typeface="Arial" charset="0"/>
              </a:rPr>
              <a:t> 5 </a:t>
            </a:r>
            <a:r>
              <a:rPr lang="en-US" sz="2400" dirty="0" err="1">
                <a:latin typeface="Arial" charset="0"/>
              </a:rPr>
              <a:t>menit</a:t>
            </a:r>
            <a:r>
              <a:rPr lang="en-US" sz="2400" dirty="0">
                <a:latin typeface="Arial" charset="0"/>
              </a:rPr>
              <a:t> </a:t>
            </a:r>
            <a:r>
              <a:rPr lang="en-US" sz="2400" dirty="0" err="1">
                <a:latin typeface="Arial" charset="0"/>
              </a:rPr>
              <a:t>lagi</a:t>
            </a:r>
            <a:r>
              <a:rPr lang="en-US" sz="2400" dirty="0">
                <a:latin typeface="Arial" charset="0"/>
              </a:rPr>
              <a:t> </a:t>
            </a:r>
            <a:r>
              <a:rPr lang="en-US" sz="2400" dirty="0" err="1">
                <a:latin typeface="Arial" charset="0"/>
              </a:rPr>
              <a:t>dan</a:t>
            </a:r>
            <a:r>
              <a:rPr lang="en-US" sz="2400" dirty="0">
                <a:latin typeface="Arial" charset="0"/>
              </a:rPr>
              <a:t> </a:t>
            </a:r>
            <a:r>
              <a:rPr lang="en-US" sz="2400" dirty="0" err="1">
                <a:latin typeface="Arial" charset="0"/>
              </a:rPr>
              <a:t>keluarkan</a:t>
            </a:r>
            <a:r>
              <a:rPr lang="en-US" sz="2400" dirty="0">
                <a:latin typeface="Arial" charset="0"/>
              </a:rPr>
              <a:t/>
            </a:r>
            <a:br>
              <a:rPr lang="en-US" sz="2400" dirty="0">
                <a:latin typeface="Arial" charset="0"/>
              </a:rPr>
            </a:br>
            <a:r>
              <a:rPr lang="en-US" sz="2400" dirty="0">
                <a:latin typeface="Arial" charset="0"/>
              </a:rPr>
              <a:t>     </a:t>
            </a:r>
            <a:r>
              <a:rPr lang="en-US" sz="2400" dirty="0" err="1">
                <a:latin typeface="Arial" charset="0"/>
              </a:rPr>
              <a:t>paha</a:t>
            </a:r>
            <a:r>
              <a:rPr lang="en-US" sz="2400" dirty="0">
                <a:latin typeface="Arial" charset="0"/>
              </a:rPr>
              <a:t>.</a:t>
            </a:r>
            <a:br>
              <a:rPr lang="en-US" sz="2400" dirty="0">
                <a:latin typeface="Arial" charset="0"/>
              </a:rPr>
            </a:br>
            <a:r>
              <a:rPr lang="en-US" sz="2400" dirty="0">
                <a:latin typeface="Arial" charset="0"/>
              </a:rPr>
              <a:t>4. </a:t>
            </a:r>
            <a:r>
              <a:rPr lang="en-US" sz="2400" dirty="0" err="1">
                <a:latin typeface="Arial" charset="0"/>
              </a:rPr>
              <a:t>Untuk</a:t>
            </a:r>
            <a:r>
              <a:rPr lang="en-US" sz="2400" dirty="0">
                <a:latin typeface="Arial" charset="0"/>
              </a:rPr>
              <a:t> </a:t>
            </a:r>
            <a:r>
              <a:rPr lang="en-US" sz="2400" dirty="0" err="1">
                <a:latin typeface="Arial" charset="0"/>
              </a:rPr>
              <a:t>membuatnya</a:t>
            </a:r>
            <a:r>
              <a:rPr lang="en-US" sz="2400" dirty="0">
                <a:latin typeface="Arial" charset="0"/>
              </a:rPr>
              <a:t> </a:t>
            </a:r>
            <a:r>
              <a:rPr lang="en-US" sz="2400" dirty="0" err="1">
                <a:latin typeface="Arial" charset="0"/>
              </a:rPr>
              <a:t>renyah</a:t>
            </a:r>
            <a:r>
              <a:rPr lang="en-US" sz="2400" dirty="0">
                <a:latin typeface="Arial" charset="0"/>
              </a:rPr>
              <a:t> </a:t>
            </a:r>
            <a:r>
              <a:rPr lang="en-US" sz="2400" dirty="0" err="1">
                <a:latin typeface="Arial" charset="0"/>
              </a:rPr>
              <a:t>besarkan</a:t>
            </a:r>
            <a:r>
              <a:rPr lang="en-US" sz="2400" dirty="0">
                <a:latin typeface="Arial" charset="0"/>
              </a:rPr>
              <a:t> </a:t>
            </a:r>
            <a:r>
              <a:rPr lang="en-US" sz="2400" dirty="0" err="1">
                <a:latin typeface="Arial" charset="0"/>
              </a:rPr>
              <a:t>api</a:t>
            </a:r>
            <a:r>
              <a:rPr lang="en-US" sz="2400" dirty="0">
                <a:latin typeface="Arial" charset="0"/>
              </a:rPr>
              <a:t>.</a:t>
            </a:r>
            <a:br>
              <a:rPr lang="en-US" sz="2400" dirty="0">
                <a:latin typeface="Arial" charset="0"/>
              </a:rPr>
            </a:br>
            <a:r>
              <a:rPr lang="en-US" sz="2400" dirty="0">
                <a:latin typeface="Arial" charset="0"/>
              </a:rPr>
              <a:t>    </a:t>
            </a:r>
            <a:r>
              <a:rPr lang="en-US" sz="2400" dirty="0" err="1">
                <a:latin typeface="Arial" charset="0"/>
              </a:rPr>
              <a:t>Panaskan</a:t>
            </a:r>
            <a:r>
              <a:rPr lang="en-US" sz="2400" dirty="0">
                <a:latin typeface="Arial" charset="0"/>
              </a:rPr>
              <a:t> </a:t>
            </a:r>
            <a:r>
              <a:rPr lang="en-US" sz="2400" dirty="0" err="1">
                <a:latin typeface="Arial" charset="0"/>
              </a:rPr>
              <a:t>minyak</a:t>
            </a:r>
            <a:r>
              <a:rPr lang="en-US" sz="2400" dirty="0">
                <a:latin typeface="Arial" charset="0"/>
              </a:rPr>
              <a:t> </a:t>
            </a:r>
            <a:r>
              <a:rPr lang="en-US" sz="2400" dirty="0" err="1">
                <a:latin typeface="Arial" charset="0"/>
              </a:rPr>
              <a:t>sampai</a:t>
            </a:r>
            <a:r>
              <a:rPr lang="en-US" sz="2400" dirty="0">
                <a:latin typeface="Arial" charset="0"/>
              </a:rPr>
              <a:t> </a:t>
            </a:r>
            <a:r>
              <a:rPr lang="en-US" sz="2400" dirty="0" err="1">
                <a:latin typeface="Arial" charset="0"/>
              </a:rPr>
              <a:t>berasap</a:t>
            </a:r>
            <a:r>
              <a:rPr lang="en-US" sz="2400" dirty="0">
                <a:latin typeface="Arial" charset="0"/>
              </a:rPr>
              <a:t>, </a:t>
            </a:r>
            <a:r>
              <a:rPr lang="en-US" sz="2400" dirty="0" err="1">
                <a:latin typeface="Arial" charset="0"/>
              </a:rPr>
              <a:t>goreng</a:t>
            </a:r>
            <a:r>
              <a:rPr lang="en-US" sz="2400" dirty="0">
                <a:latin typeface="Arial" charset="0"/>
              </a:rPr>
              <a:t> </a:t>
            </a:r>
            <a:r>
              <a:rPr lang="en-US" sz="2400" dirty="0" err="1">
                <a:latin typeface="Arial" charset="0"/>
              </a:rPr>
              <a:t>lagi</a:t>
            </a:r>
            <a:r>
              <a:rPr lang="en-US" sz="2400" dirty="0">
                <a:latin typeface="Arial" charset="0"/>
              </a:rPr>
              <a:t/>
            </a:r>
            <a:br>
              <a:rPr lang="en-US" sz="2400" dirty="0">
                <a:latin typeface="Arial" charset="0"/>
              </a:rPr>
            </a:br>
            <a:r>
              <a:rPr lang="en-US" sz="2400" dirty="0">
                <a:latin typeface="Arial" charset="0"/>
              </a:rPr>
              <a:t>    </a:t>
            </a:r>
            <a:r>
              <a:rPr lang="en-US" sz="2400" dirty="0" err="1">
                <a:latin typeface="Arial" charset="0"/>
              </a:rPr>
              <a:t>seluruh</a:t>
            </a:r>
            <a:r>
              <a:rPr lang="en-US" sz="2400" dirty="0">
                <a:latin typeface="Arial" charset="0"/>
              </a:rPr>
              <a:t> </a:t>
            </a:r>
            <a:r>
              <a:rPr lang="en-US" sz="2400" dirty="0" err="1">
                <a:latin typeface="Arial" charset="0"/>
              </a:rPr>
              <a:t>ayam</a:t>
            </a:r>
            <a:r>
              <a:rPr lang="en-US" sz="2400" dirty="0">
                <a:latin typeface="Arial" charset="0"/>
              </a:rPr>
              <a:t> </a:t>
            </a:r>
            <a:r>
              <a:rPr lang="en-US" sz="2400" dirty="0" err="1">
                <a:latin typeface="Arial" charset="0"/>
              </a:rPr>
              <a:t>goreng</a:t>
            </a:r>
            <a:r>
              <a:rPr lang="en-US" sz="2400" dirty="0">
                <a:latin typeface="Arial" charset="0"/>
              </a:rPr>
              <a:t> (</a:t>
            </a:r>
            <a:r>
              <a:rPr lang="en-US" sz="2400" dirty="0" err="1">
                <a:latin typeface="Arial" charset="0"/>
              </a:rPr>
              <a:t>sebentar</a:t>
            </a:r>
            <a:r>
              <a:rPr lang="en-US" sz="2400" dirty="0">
                <a:latin typeface="Arial" charset="0"/>
              </a:rPr>
              <a:t> </a:t>
            </a:r>
            <a:r>
              <a:rPr lang="en-US" sz="2400" dirty="0" err="1">
                <a:latin typeface="Arial" charset="0"/>
              </a:rPr>
              <a:t>saja</a:t>
            </a:r>
            <a:r>
              <a:rPr lang="en-US" sz="2400" dirty="0">
                <a:latin typeface="Arial" charset="0"/>
              </a:rPr>
              <a:t>) agar</a:t>
            </a:r>
            <a:br>
              <a:rPr lang="en-US" sz="2400" dirty="0">
                <a:latin typeface="Arial" charset="0"/>
              </a:rPr>
            </a:br>
            <a:r>
              <a:rPr lang="en-US" sz="2400" dirty="0">
                <a:latin typeface="Arial" charset="0"/>
              </a:rPr>
              <a:t>    </a:t>
            </a:r>
            <a:r>
              <a:rPr lang="en-US" sz="2400" dirty="0" err="1">
                <a:latin typeface="Arial" charset="0"/>
              </a:rPr>
              <a:t>kulitnya</a:t>
            </a:r>
            <a:r>
              <a:rPr lang="en-US" sz="2400" dirty="0">
                <a:latin typeface="Arial" charset="0"/>
              </a:rPr>
              <a:t> </a:t>
            </a:r>
            <a:r>
              <a:rPr lang="en-US" sz="2400" dirty="0" err="1">
                <a:latin typeface="Arial" charset="0"/>
              </a:rPr>
              <a:t>kering</a:t>
            </a:r>
            <a:r>
              <a:rPr lang="en-US" sz="2400" dirty="0">
                <a:latin typeface="Arial" charset="0"/>
              </a:rPr>
              <a:t> </a:t>
            </a:r>
            <a:r>
              <a:rPr lang="en-US" sz="2400" dirty="0" err="1">
                <a:latin typeface="Arial" charset="0"/>
              </a:rPr>
              <a:t>garing</a:t>
            </a:r>
            <a:endParaRPr lang="en-US" sz="2400" dirty="0">
              <a:latin typeface="Arial" charset="0"/>
            </a:endParaRPr>
          </a:p>
        </p:txBody>
      </p:sp>
      <p:sp>
        <p:nvSpPr>
          <p:cNvPr id="13315" name="Rectangle 3"/>
          <p:cNvSpPr>
            <a:spLocks noGrp="1" noChangeArrowheads="1"/>
          </p:cNvSpPr>
          <p:nvPr>
            <p:ph type="subTitle" idx="1"/>
          </p:nvPr>
        </p:nvSpPr>
        <p:spPr>
          <a:xfrm>
            <a:off x="990600" y="4114800"/>
            <a:ext cx="6781800" cy="1676400"/>
          </a:xfrm>
        </p:spPr>
        <p:txBody>
          <a:bodyPr/>
          <a:lstStyle/>
          <a:p>
            <a:endParaRPr lang="id-ID"/>
          </a:p>
        </p:txBody>
      </p:sp>
    </p:spTree>
    <p:extLst>
      <p:ext uri="{BB962C8B-B14F-4D97-AF65-F5344CB8AC3E}">
        <p14:creationId xmlns:p14="http://schemas.microsoft.com/office/powerpoint/2010/main" val="15209462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323528" y="304800"/>
            <a:ext cx="8515672" cy="6220544"/>
          </a:xfrm>
        </p:spPr>
        <p:txBody>
          <a:bodyPr/>
          <a:lstStyle/>
          <a:p>
            <a:r>
              <a:rPr lang="en-US" sz="2800" dirty="0"/>
              <a:t>MEMANGGANG</a:t>
            </a:r>
            <a:r>
              <a:rPr lang="en-US" sz="2400" dirty="0">
                <a:latin typeface="Arial" charset="0"/>
              </a:rPr>
              <a:t/>
            </a:r>
            <a:br>
              <a:rPr lang="en-US" sz="2400" dirty="0">
                <a:latin typeface="Arial" charset="0"/>
              </a:rPr>
            </a:br>
            <a:r>
              <a:rPr lang="en-US" sz="2400" dirty="0" err="1">
                <a:latin typeface="Arial" charset="0"/>
              </a:rPr>
              <a:t>Untuk</a:t>
            </a:r>
            <a:r>
              <a:rPr lang="en-US" sz="2400" dirty="0">
                <a:latin typeface="Arial" charset="0"/>
              </a:rPr>
              <a:t> </a:t>
            </a:r>
            <a:r>
              <a:rPr lang="en-US" sz="2400" dirty="0" err="1">
                <a:latin typeface="Arial" charset="0"/>
              </a:rPr>
              <a:t>membuat</a:t>
            </a:r>
            <a:r>
              <a:rPr lang="en-US" sz="2400" dirty="0">
                <a:latin typeface="Arial" charset="0"/>
              </a:rPr>
              <a:t> </a:t>
            </a:r>
            <a:r>
              <a:rPr lang="en-US" sz="2400" dirty="0" err="1">
                <a:latin typeface="Arial" charset="0"/>
              </a:rPr>
              <a:t>ayam</a:t>
            </a:r>
            <a:r>
              <a:rPr lang="en-US" sz="2400" dirty="0">
                <a:latin typeface="Arial" charset="0"/>
              </a:rPr>
              <a:t> </a:t>
            </a:r>
            <a:r>
              <a:rPr lang="en-US" sz="2400" dirty="0" err="1">
                <a:latin typeface="Arial" charset="0"/>
              </a:rPr>
              <a:t>panggang</a:t>
            </a:r>
            <a:r>
              <a:rPr lang="en-US" sz="2400" dirty="0">
                <a:latin typeface="Arial" charset="0"/>
              </a:rPr>
              <a:t> </a:t>
            </a:r>
            <a:r>
              <a:rPr lang="en-US" sz="2400" dirty="0" err="1">
                <a:latin typeface="Arial" charset="0"/>
              </a:rPr>
              <a:t>yg</a:t>
            </a:r>
            <a:r>
              <a:rPr lang="en-US" sz="2400" dirty="0">
                <a:latin typeface="Arial" charset="0"/>
              </a:rPr>
              <a:t> </a:t>
            </a:r>
            <a:r>
              <a:rPr lang="en-US" sz="2400" dirty="0" err="1">
                <a:latin typeface="Arial" charset="0"/>
              </a:rPr>
              <a:t>gurih</a:t>
            </a:r>
            <a:r>
              <a:rPr lang="en-US" sz="2400" dirty="0">
                <a:latin typeface="Arial" charset="0"/>
              </a:rPr>
              <a:t>, </a:t>
            </a:r>
            <a:r>
              <a:rPr lang="en-US" sz="2400" dirty="0" err="1">
                <a:latin typeface="Arial" charset="0"/>
              </a:rPr>
              <a:t>empuk</a:t>
            </a:r>
            <a:r>
              <a:rPr lang="en-US" sz="2400" dirty="0">
                <a:latin typeface="Arial" charset="0"/>
              </a:rPr>
              <a:t> </a:t>
            </a:r>
            <a:r>
              <a:rPr lang="en-US" sz="2400" dirty="0" err="1">
                <a:latin typeface="Arial" charset="0"/>
              </a:rPr>
              <a:t>dan</a:t>
            </a:r>
            <a:r>
              <a:rPr lang="en-US" sz="2400" dirty="0">
                <a:latin typeface="Arial" charset="0"/>
              </a:rPr>
              <a:t> </a:t>
            </a:r>
            <a:r>
              <a:rPr lang="en-US" sz="2400" dirty="0" err="1">
                <a:latin typeface="Arial" charset="0"/>
              </a:rPr>
              <a:t>lezat</a:t>
            </a:r>
            <a:r>
              <a:rPr lang="en-US" sz="2400" dirty="0">
                <a:latin typeface="Arial" charset="0"/>
              </a:rPr>
              <a:t>, </a:t>
            </a:r>
            <a:r>
              <a:rPr lang="en-US" sz="2400" dirty="0" err="1">
                <a:latin typeface="Arial" charset="0"/>
              </a:rPr>
              <a:t>ayam</a:t>
            </a:r>
            <a:r>
              <a:rPr lang="en-US" sz="2400" dirty="0">
                <a:latin typeface="Arial" charset="0"/>
              </a:rPr>
              <a:t> </a:t>
            </a:r>
            <a:r>
              <a:rPr lang="en-US" sz="2400" dirty="0" err="1">
                <a:latin typeface="Arial" charset="0"/>
              </a:rPr>
              <a:t>direndam</a:t>
            </a:r>
            <a:r>
              <a:rPr lang="en-US" sz="2400" dirty="0">
                <a:latin typeface="Arial" charset="0"/>
              </a:rPr>
              <a:t> </a:t>
            </a:r>
            <a:r>
              <a:rPr lang="en-US" sz="2400" dirty="0" err="1">
                <a:latin typeface="Arial" charset="0"/>
              </a:rPr>
              <a:t>dalam</a:t>
            </a:r>
            <a:r>
              <a:rPr lang="en-US" sz="2400" dirty="0">
                <a:latin typeface="Arial" charset="0"/>
              </a:rPr>
              <a:t> </a:t>
            </a:r>
            <a:r>
              <a:rPr lang="en-US" sz="2400" dirty="0" err="1">
                <a:latin typeface="Arial" charset="0"/>
              </a:rPr>
              <a:t>bumbu</a:t>
            </a:r>
            <a:r>
              <a:rPr lang="en-US" sz="2400" dirty="0">
                <a:latin typeface="Arial" charset="0"/>
              </a:rPr>
              <a:t> </a:t>
            </a:r>
            <a:r>
              <a:rPr lang="en-US" sz="2400" dirty="0" err="1">
                <a:latin typeface="Arial" charset="0"/>
              </a:rPr>
              <a:t>selama</a:t>
            </a:r>
            <a:r>
              <a:rPr lang="en-US" sz="2400" dirty="0">
                <a:latin typeface="Arial" charset="0"/>
              </a:rPr>
              <a:t> 3 jam </a:t>
            </a:r>
            <a:r>
              <a:rPr lang="en-US" sz="2400" dirty="0" err="1">
                <a:latin typeface="Arial" charset="0"/>
              </a:rPr>
              <a:t>kalua</a:t>
            </a:r>
            <a:r>
              <a:rPr lang="en-US" sz="2400" dirty="0">
                <a:latin typeface="Arial" charset="0"/>
              </a:rPr>
              <a:t> </a:t>
            </a:r>
            <a:r>
              <a:rPr lang="en-US" sz="2400" dirty="0" err="1">
                <a:latin typeface="Arial" charset="0"/>
              </a:rPr>
              <a:t>bisa</a:t>
            </a:r>
            <a:r>
              <a:rPr lang="en-US" sz="2400" dirty="0">
                <a:latin typeface="Arial" charset="0"/>
              </a:rPr>
              <a:t> </a:t>
            </a:r>
            <a:r>
              <a:rPr lang="en-US" sz="2400" dirty="0" err="1">
                <a:latin typeface="Arial" charset="0"/>
              </a:rPr>
              <a:t>semalam</a:t>
            </a:r>
            <a:r>
              <a:rPr lang="en-US" sz="2400" dirty="0">
                <a:latin typeface="Arial" charset="0"/>
              </a:rPr>
              <a:t> di </a:t>
            </a:r>
            <a:r>
              <a:rPr lang="en-US" sz="2400" dirty="0" err="1">
                <a:latin typeface="Arial" charset="0"/>
              </a:rPr>
              <a:t>lemari</a:t>
            </a:r>
            <a:r>
              <a:rPr lang="en-US" sz="2400" dirty="0">
                <a:latin typeface="Arial" charset="0"/>
              </a:rPr>
              <a:t> </a:t>
            </a:r>
            <a:r>
              <a:rPr lang="en-US" sz="2400" dirty="0" err="1">
                <a:latin typeface="Arial" charset="0"/>
              </a:rPr>
              <a:t>es</a:t>
            </a:r>
            <a:r>
              <a:rPr lang="en-US" sz="2400" dirty="0">
                <a:latin typeface="Arial" charset="0"/>
              </a:rPr>
              <a:t>. </a:t>
            </a:r>
            <a:r>
              <a:rPr lang="en-US" sz="2400" dirty="0" err="1">
                <a:latin typeface="Arial" charset="0"/>
              </a:rPr>
              <a:t>Ayam</a:t>
            </a:r>
            <a:r>
              <a:rPr lang="en-US" sz="2400" dirty="0">
                <a:latin typeface="Arial" charset="0"/>
              </a:rPr>
              <a:t> </a:t>
            </a:r>
            <a:r>
              <a:rPr lang="en-US" sz="2400" dirty="0" err="1">
                <a:latin typeface="Arial" charset="0"/>
              </a:rPr>
              <a:t>yg</a:t>
            </a:r>
            <a:r>
              <a:rPr lang="en-US" sz="2400" dirty="0">
                <a:latin typeface="Arial" charset="0"/>
              </a:rPr>
              <a:t> </a:t>
            </a:r>
            <a:r>
              <a:rPr lang="en-US" sz="2400" dirty="0" err="1">
                <a:latin typeface="Arial" charset="0"/>
              </a:rPr>
              <a:t>dipanggang</a:t>
            </a:r>
            <a:r>
              <a:rPr lang="en-US" sz="2400" dirty="0">
                <a:latin typeface="Arial" charset="0"/>
              </a:rPr>
              <a:t> </a:t>
            </a:r>
            <a:r>
              <a:rPr lang="en-US" sz="2400" dirty="0" err="1">
                <a:latin typeface="Arial" charset="0"/>
              </a:rPr>
              <a:t>terlalu</a:t>
            </a:r>
            <a:r>
              <a:rPr lang="en-US" sz="2400" dirty="0">
                <a:latin typeface="Arial" charset="0"/>
              </a:rPr>
              <a:t> lama di oven </a:t>
            </a:r>
            <a:r>
              <a:rPr lang="en-US" sz="2400" dirty="0" err="1">
                <a:latin typeface="Arial" charset="0"/>
              </a:rPr>
              <a:t>dagingnya</a:t>
            </a:r>
            <a:r>
              <a:rPr lang="en-US" sz="2400" dirty="0">
                <a:latin typeface="Arial" charset="0"/>
              </a:rPr>
              <a:t> </a:t>
            </a:r>
            <a:r>
              <a:rPr lang="en-US" sz="2400" dirty="0" err="1">
                <a:latin typeface="Arial" charset="0"/>
              </a:rPr>
              <a:t>akan</a:t>
            </a:r>
            <a:r>
              <a:rPr lang="en-US" sz="2400" dirty="0">
                <a:latin typeface="Arial" charset="0"/>
              </a:rPr>
              <a:t> </a:t>
            </a:r>
            <a:r>
              <a:rPr lang="en-US" sz="2400" dirty="0" err="1">
                <a:latin typeface="Arial" charset="0"/>
              </a:rPr>
              <a:t>kering</a:t>
            </a:r>
            <a:r>
              <a:rPr lang="en-US" sz="2400" dirty="0">
                <a:latin typeface="Arial" charset="0"/>
              </a:rPr>
              <a:t>. </a:t>
            </a:r>
            <a:r>
              <a:rPr lang="en-US" sz="2400" dirty="0" err="1">
                <a:latin typeface="Arial" charset="0"/>
              </a:rPr>
              <a:t>Sebaliknya</a:t>
            </a:r>
            <a:r>
              <a:rPr lang="en-US" sz="2400" dirty="0">
                <a:latin typeface="Arial" charset="0"/>
              </a:rPr>
              <a:t> </a:t>
            </a:r>
            <a:r>
              <a:rPr lang="en-US" sz="2400" dirty="0" err="1">
                <a:latin typeface="Arial" charset="0"/>
              </a:rPr>
              <a:t>jika</a:t>
            </a:r>
            <a:r>
              <a:rPr lang="en-US" sz="2400" dirty="0">
                <a:latin typeface="Arial" charset="0"/>
              </a:rPr>
              <a:t> </a:t>
            </a:r>
            <a:r>
              <a:rPr lang="en-US" sz="2400" dirty="0" err="1">
                <a:latin typeface="Arial" charset="0"/>
              </a:rPr>
              <a:t>api</a:t>
            </a:r>
            <a:r>
              <a:rPr lang="en-US" sz="2400" dirty="0">
                <a:latin typeface="Arial" charset="0"/>
              </a:rPr>
              <a:t> </a:t>
            </a:r>
            <a:r>
              <a:rPr lang="en-US" sz="2400" dirty="0" err="1">
                <a:latin typeface="Arial" charset="0"/>
              </a:rPr>
              <a:t>besar</a:t>
            </a:r>
            <a:r>
              <a:rPr lang="en-US" sz="2400" dirty="0">
                <a:latin typeface="Arial" charset="0"/>
              </a:rPr>
              <a:t> </a:t>
            </a:r>
            <a:r>
              <a:rPr lang="en-US" sz="2400" dirty="0" err="1">
                <a:latin typeface="Arial" charset="0"/>
              </a:rPr>
              <a:t>dan</a:t>
            </a:r>
            <a:r>
              <a:rPr lang="en-US" sz="2400" dirty="0">
                <a:latin typeface="Arial" charset="0"/>
              </a:rPr>
              <a:t> </a:t>
            </a:r>
            <a:r>
              <a:rPr lang="en-US" sz="2400" dirty="0" err="1">
                <a:latin typeface="Arial" charset="0"/>
              </a:rPr>
              <a:t>kurang</a:t>
            </a:r>
            <a:r>
              <a:rPr lang="en-US" sz="2400" dirty="0">
                <a:latin typeface="Arial" charset="0"/>
              </a:rPr>
              <a:t> lama </a:t>
            </a:r>
            <a:r>
              <a:rPr lang="en-US" sz="2400" dirty="0" err="1">
                <a:latin typeface="Arial" charset="0"/>
              </a:rPr>
              <a:t>dipanggang</a:t>
            </a:r>
            <a:r>
              <a:rPr lang="en-US" sz="2400" dirty="0">
                <a:latin typeface="Arial" charset="0"/>
              </a:rPr>
              <a:t> </a:t>
            </a:r>
            <a:r>
              <a:rPr lang="en-US" sz="2400" dirty="0" err="1">
                <a:latin typeface="Arial" charset="0"/>
              </a:rPr>
              <a:t>aym</a:t>
            </a:r>
            <a:r>
              <a:rPr lang="en-US" sz="2400" dirty="0">
                <a:latin typeface="Arial" charset="0"/>
              </a:rPr>
              <a:t> </a:t>
            </a:r>
            <a:r>
              <a:rPr lang="en-US" sz="2400" dirty="0" err="1">
                <a:latin typeface="Arial" charset="0"/>
              </a:rPr>
              <a:t>masih</a:t>
            </a:r>
            <a:r>
              <a:rPr lang="en-US" sz="2400" dirty="0">
                <a:latin typeface="Arial" charset="0"/>
              </a:rPr>
              <a:t> </a:t>
            </a:r>
            <a:r>
              <a:rPr lang="en-US" sz="2400" dirty="0" err="1">
                <a:latin typeface="Arial" charset="0"/>
              </a:rPr>
              <a:t>mentah</a:t>
            </a:r>
            <a:r>
              <a:rPr lang="en-US" sz="2400" dirty="0">
                <a:latin typeface="Arial" charset="0"/>
              </a:rPr>
              <a:t>.</a:t>
            </a:r>
            <a:br>
              <a:rPr lang="en-US" sz="2400" dirty="0">
                <a:latin typeface="Arial" charset="0"/>
              </a:rPr>
            </a:br>
            <a:r>
              <a:rPr lang="en-US" sz="2400" dirty="0">
                <a:latin typeface="Arial" charset="0"/>
              </a:rPr>
              <a:t/>
            </a:r>
            <a:br>
              <a:rPr lang="en-US" sz="2400" dirty="0">
                <a:latin typeface="Arial" charset="0"/>
              </a:rPr>
            </a:br>
            <a:r>
              <a:rPr lang="en-US" sz="2400" dirty="0" err="1">
                <a:latin typeface="Arial" charset="0"/>
              </a:rPr>
              <a:t>Perkiraan</a:t>
            </a:r>
            <a:r>
              <a:rPr lang="en-US" sz="2400" dirty="0">
                <a:latin typeface="Arial" charset="0"/>
              </a:rPr>
              <a:t> </a:t>
            </a:r>
            <a:r>
              <a:rPr lang="en-US" sz="2400" dirty="0" err="1">
                <a:latin typeface="Arial" charset="0"/>
              </a:rPr>
              <a:t>waktu</a:t>
            </a:r>
            <a:r>
              <a:rPr lang="en-US" sz="2400" dirty="0">
                <a:latin typeface="Arial" charset="0"/>
              </a:rPr>
              <a:t> </a:t>
            </a:r>
            <a:r>
              <a:rPr lang="en-US" sz="2400" dirty="0" err="1">
                <a:latin typeface="Arial" charset="0"/>
              </a:rPr>
              <a:t>memanggang</a:t>
            </a:r>
            <a:r>
              <a:rPr lang="en-US" sz="2400" dirty="0">
                <a:latin typeface="Arial" charset="0"/>
              </a:rPr>
              <a:t> </a:t>
            </a:r>
            <a:r>
              <a:rPr lang="en-US" sz="2400" dirty="0" err="1">
                <a:latin typeface="Arial" charset="0"/>
              </a:rPr>
              <a:t>ayam</a:t>
            </a:r>
            <a:r>
              <a:rPr lang="en-US" sz="2400" dirty="0">
                <a:latin typeface="Arial" charset="0"/>
              </a:rPr>
              <a:t> : </a:t>
            </a:r>
            <a:r>
              <a:rPr lang="en-US" sz="2400" dirty="0" err="1">
                <a:latin typeface="Arial" charset="0"/>
              </a:rPr>
              <a:t>ayam</a:t>
            </a:r>
            <a:r>
              <a:rPr lang="en-US" sz="2400" dirty="0">
                <a:latin typeface="Arial" charset="0"/>
              </a:rPr>
              <a:t> </a:t>
            </a:r>
            <a:r>
              <a:rPr lang="en-US" sz="2400" dirty="0" err="1">
                <a:latin typeface="Arial" charset="0"/>
              </a:rPr>
              <a:t>kecil</a:t>
            </a:r>
            <a:r>
              <a:rPr lang="en-US" sz="2400" dirty="0">
                <a:latin typeface="Arial" charset="0"/>
              </a:rPr>
              <a:t> (450 g – 1 kg) 1 ½ jam, </a:t>
            </a:r>
            <a:r>
              <a:rPr lang="en-US" sz="2400" dirty="0" err="1">
                <a:latin typeface="Arial" charset="0"/>
              </a:rPr>
              <a:t>suhu</a:t>
            </a:r>
            <a:r>
              <a:rPr lang="en-US" sz="2400" dirty="0">
                <a:latin typeface="Arial" charset="0"/>
              </a:rPr>
              <a:t> 190 C; </a:t>
            </a:r>
            <a:r>
              <a:rPr lang="en-US" sz="2400" dirty="0" err="1">
                <a:latin typeface="Arial" charset="0"/>
              </a:rPr>
              <a:t>ayam</a:t>
            </a:r>
            <a:r>
              <a:rPr lang="en-US" sz="2400" dirty="0">
                <a:latin typeface="Arial" charset="0"/>
              </a:rPr>
              <a:t> </a:t>
            </a:r>
            <a:r>
              <a:rPr lang="en-US" sz="2400" dirty="0" err="1">
                <a:latin typeface="Arial" charset="0"/>
              </a:rPr>
              <a:t>sedang</a:t>
            </a:r>
            <a:r>
              <a:rPr lang="en-US" sz="2400" dirty="0">
                <a:latin typeface="Arial" charset="0"/>
              </a:rPr>
              <a:t> (1 – 1 ½ kg) </a:t>
            </a:r>
            <a:r>
              <a:rPr lang="en-US" sz="2400" dirty="0" err="1">
                <a:latin typeface="Arial" charset="0"/>
              </a:rPr>
              <a:t>waktu</a:t>
            </a:r>
            <a:r>
              <a:rPr lang="en-US" sz="2400" dirty="0">
                <a:latin typeface="Arial" charset="0"/>
              </a:rPr>
              <a:t> 2 jam </a:t>
            </a:r>
            <a:r>
              <a:rPr lang="en-US" sz="2400" dirty="0" err="1">
                <a:latin typeface="Arial" charset="0"/>
              </a:rPr>
              <a:t>dan</a:t>
            </a:r>
            <a:r>
              <a:rPr lang="en-US" sz="2400" dirty="0">
                <a:latin typeface="Arial" charset="0"/>
              </a:rPr>
              <a:t> </a:t>
            </a:r>
            <a:r>
              <a:rPr lang="en-US" sz="2400" dirty="0" err="1">
                <a:latin typeface="Arial" charset="0"/>
              </a:rPr>
              <a:t>suhu</a:t>
            </a:r>
            <a:r>
              <a:rPr lang="en-US" sz="2400" dirty="0">
                <a:latin typeface="Arial" charset="0"/>
              </a:rPr>
              <a:t> 190 C </a:t>
            </a:r>
            <a:r>
              <a:rPr lang="en-US" sz="2400" dirty="0" err="1">
                <a:latin typeface="Arial" charset="0"/>
              </a:rPr>
              <a:t>serta</a:t>
            </a:r>
            <a:r>
              <a:rPr lang="en-US" sz="2400" dirty="0">
                <a:latin typeface="Arial" charset="0"/>
              </a:rPr>
              <a:t> </a:t>
            </a:r>
            <a:r>
              <a:rPr lang="en-US" sz="2400" dirty="0" err="1">
                <a:latin typeface="Arial" charset="0"/>
              </a:rPr>
              <a:t>ayam</a:t>
            </a:r>
            <a:r>
              <a:rPr lang="en-US" sz="2400" dirty="0">
                <a:latin typeface="Arial" charset="0"/>
              </a:rPr>
              <a:t> </a:t>
            </a:r>
            <a:r>
              <a:rPr lang="en-US" sz="2400" dirty="0" err="1">
                <a:latin typeface="Arial" charset="0"/>
              </a:rPr>
              <a:t>besar</a:t>
            </a:r>
            <a:r>
              <a:rPr lang="en-US" sz="2400" dirty="0">
                <a:latin typeface="Arial" charset="0"/>
              </a:rPr>
              <a:t> (1 ½ - 2 kg) </a:t>
            </a:r>
            <a:r>
              <a:rPr lang="en-US" sz="2400" dirty="0" err="1">
                <a:latin typeface="Arial" charset="0"/>
              </a:rPr>
              <a:t>waktu</a:t>
            </a:r>
            <a:r>
              <a:rPr lang="en-US" sz="2400" dirty="0">
                <a:latin typeface="Arial" charset="0"/>
              </a:rPr>
              <a:t> 2 ½ jam – 3 jam </a:t>
            </a:r>
            <a:r>
              <a:rPr lang="en-US" sz="2400" dirty="0" err="1">
                <a:latin typeface="Arial" charset="0"/>
              </a:rPr>
              <a:t>dng</a:t>
            </a:r>
            <a:r>
              <a:rPr lang="en-US" sz="2400" dirty="0">
                <a:latin typeface="Arial" charset="0"/>
              </a:rPr>
              <a:t> </a:t>
            </a:r>
            <a:r>
              <a:rPr lang="en-US" sz="2400" dirty="0" err="1">
                <a:latin typeface="Arial" charset="0"/>
              </a:rPr>
              <a:t>suhu</a:t>
            </a:r>
            <a:r>
              <a:rPr lang="en-US" sz="2400" dirty="0">
                <a:latin typeface="Arial" charset="0"/>
              </a:rPr>
              <a:t> 190 C</a:t>
            </a:r>
          </a:p>
        </p:txBody>
      </p:sp>
      <p:sp>
        <p:nvSpPr>
          <p:cNvPr id="14339" name="Rectangle 3"/>
          <p:cNvSpPr>
            <a:spLocks noGrp="1" noChangeArrowheads="1"/>
          </p:cNvSpPr>
          <p:nvPr>
            <p:ph type="subTitle" idx="1"/>
          </p:nvPr>
        </p:nvSpPr>
        <p:spPr>
          <a:xfrm>
            <a:off x="990600" y="4114800"/>
            <a:ext cx="6781800" cy="1676400"/>
          </a:xfrm>
        </p:spPr>
        <p:txBody>
          <a:bodyPr/>
          <a:lstStyle/>
          <a:p>
            <a:endParaRPr lang="id-ID"/>
          </a:p>
        </p:txBody>
      </p:sp>
    </p:spTree>
    <p:extLst>
      <p:ext uri="{BB962C8B-B14F-4D97-AF65-F5344CB8AC3E}">
        <p14:creationId xmlns:p14="http://schemas.microsoft.com/office/powerpoint/2010/main" val="27257291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179512" y="304800"/>
            <a:ext cx="8659688" cy="6292552"/>
          </a:xfrm>
        </p:spPr>
        <p:txBody>
          <a:bodyPr/>
          <a:lstStyle/>
          <a:p>
            <a:r>
              <a:rPr lang="en-US" sz="2800" dirty="0"/>
              <a:t>JEROAN</a:t>
            </a:r>
            <a:r>
              <a:rPr lang="en-US" sz="2400" dirty="0">
                <a:latin typeface="Arial" charset="0"/>
              </a:rPr>
              <a:t/>
            </a:r>
            <a:br>
              <a:rPr lang="en-US" sz="2400" dirty="0">
                <a:latin typeface="Arial" charset="0"/>
              </a:rPr>
            </a:br>
            <a:r>
              <a:rPr lang="en-US" sz="2400" dirty="0" err="1">
                <a:latin typeface="Arial" charset="0"/>
              </a:rPr>
              <a:t>Membersihkan</a:t>
            </a:r>
            <a:r>
              <a:rPr lang="en-US" sz="2400" dirty="0">
                <a:latin typeface="Arial" charset="0"/>
              </a:rPr>
              <a:t> </a:t>
            </a:r>
            <a:r>
              <a:rPr lang="en-US" sz="2400" dirty="0" err="1">
                <a:latin typeface="Arial" charset="0"/>
              </a:rPr>
              <a:t>Hati</a:t>
            </a:r>
            <a:r>
              <a:rPr lang="en-US" sz="2400" dirty="0">
                <a:latin typeface="Arial" charset="0"/>
              </a:rPr>
              <a:t/>
            </a:r>
            <a:br>
              <a:rPr lang="en-US" sz="2400" dirty="0">
                <a:latin typeface="Arial" charset="0"/>
              </a:rPr>
            </a:br>
            <a:r>
              <a:rPr lang="en-US" sz="2400" dirty="0" err="1">
                <a:latin typeface="Arial" charset="0"/>
              </a:rPr>
              <a:t>Karena</a:t>
            </a:r>
            <a:r>
              <a:rPr lang="en-US" sz="2400" dirty="0">
                <a:latin typeface="Arial" charset="0"/>
              </a:rPr>
              <a:t> </a:t>
            </a:r>
            <a:r>
              <a:rPr lang="en-US" sz="2400" dirty="0" err="1">
                <a:latin typeface="Arial" charset="0"/>
              </a:rPr>
              <a:t>hati</a:t>
            </a:r>
            <a:r>
              <a:rPr lang="en-US" sz="2400" dirty="0">
                <a:latin typeface="Arial" charset="0"/>
              </a:rPr>
              <a:t> </a:t>
            </a:r>
            <a:r>
              <a:rPr lang="en-US" sz="2400" dirty="0" err="1">
                <a:latin typeface="Arial" charset="0"/>
              </a:rPr>
              <a:t>mudah</a:t>
            </a:r>
            <a:r>
              <a:rPr lang="en-US" sz="2400" dirty="0">
                <a:latin typeface="Arial" charset="0"/>
              </a:rPr>
              <a:t> </a:t>
            </a:r>
            <a:r>
              <a:rPr lang="en-US" sz="2400" dirty="0" err="1">
                <a:latin typeface="Arial" charset="0"/>
              </a:rPr>
              <a:t>hancur</a:t>
            </a:r>
            <a:r>
              <a:rPr lang="en-US" sz="2400" dirty="0">
                <a:latin typeface="Arial" charset="0"/>
              </a:rPr>
              <a:t>, </a:t>
            </a:r>
            <a:r>
              <a:rPr lang="en-US" sz="2400" dirty="0" err="1">
                <a:latin typeface="Arial" charset="0"/>
              </a:rPr>
              <a:t>cuci</a:t>
            </a:r>
            <a:r>
              <a:rPr lang="en-US" sz="2400" dirty="0">
                <a:latin typeface="Arial" charset="0"/>
              </a:rPr>
              <a:t> di </a:t>
            </a:r>
            <a:r>
              <a:rPr lang="en-US" sz="2400" dirty="0" err="1">
                <a:latin typeface="Arial" charset="0"/>
              </a:rPr>
              <a:t>bawah</a:t>
            </a:r>
            <a:r>
              <a:rPr lang="en-US" sz="2400" dirty="0">
                <a:latin typeface="Arial" charset="0"/>
              </a:rPr>
              <a:t> air </a:t>
            </a:r>
            <a:r>
              <a:rPr lang="en-US" sz="2400" dirty="0" err="1">
                <a:latin typeface="Arial" charset="0"/>
              </a:rPr>
              <a:t>mengalir</a:t>
            </a:r>
            <a:r>
              <a:rPr lang="en-US" sz="2400" dirty="0">
                <a:latin typeface="Arial" charset="0"/>
              </a:rPr>
              <a:t> </a:t>
            </a:r>
            <a:r>
              <a:rPr lang="en-US" sz="2400" dirty="0" err="1">
                <a:latin typeface="Arial" charset="0"/>
              </a:rPr>
              <a:t>sampai</a:t>
            </a:r>
            <a:r>
              <a:rPr lang="en-US" sz="2400" dirty="0">
                <a:latin typeface="Arial" charset="0"/>
              </a:rPr>
              <a:t> </a:t>
            </a:r>
            <a:r>
              <a:rPr lang="en-US" sz="2400" dirty="0" err="1">
                <a:latin typeface="Arial" charset="0"/>
              </a:rPr>
              <a:t>bersih</a:t>
            </a:r>
            <a:r>
              <a:rPr lang="en-US" sz="2400" dirty="0">
                <a:latin typeface="Arial" charset="0"/>
              </a:rPr>
              <a:t/>
            </a:r>
            <a:br>
              <a:rPr lang="en-US" sz="2400" dirty="0">
                <a:latin typeface="Arial" charset="0"/>
              </a:rPr>
            </a:br>
            <a:r>
              <a:rPr lang="en-US" sz="2400" dirty="0">
                <a:latin typeface="Arial" charset="0"/>
              </a:rPr>
              <a:t/>
            </a:r>
            <a:br>
              <a:rPr lang="en-US" sz="2400" dirty="0">
                <a:latin typeface="Arial" charset="0"/>
              </a:rPr>
            </a:br>
            <a:r>
              <a:rPr lang="en-US" sz="2400" dirty="0" err="1">
                <a:latin typeface="Arial" charset="0"/>
              </a:rPr>
              <a:t>Membersihkan</a:t>
            </a:r>
            <a:r>
              <a:rPr lang="en-US" sz="2400" dirty="0">
                <a:latin typeface="Arial" charset="0"/>
              </a:rPr>
              <a:t> </a:t>
            </a:r>
            <a:r>
              <a:rPr lang="en-US" sz="2400" dirty="0" err="1">
                <a:latin typeface="Arial" charset="0"/>
              </a:rPr>
              <a:t>ampela</a:t>
            </a:r>
            <a:r>
              <a:rPr lang="en-US" sz="2400" dirty="0">
                <a:latin typeface="Arial" charset="0"/>
              </a:rPr>
              <a:t/>
            </a:r>
            <a:br>
              <a:rPr lang="en-US" sz="2400" dirty="0">
                <a:latin typeface="Arial" charset="0"/>
              </a:rPr>
            </a:br>
            <a:r>
              <a:rPr lang="en-US" sz="2400" dirty="0" err="1">
                <a:latin typeface="Arial" charset="0"/>
              </a:rPr>
              <a:t>Dng</a:t>
            </a:r>
            <a:r>
              <a:rPr lang="en-US" sz="2400" dirty="0">
                <a:latin typeface="Arial" charset="0"/>
              </a:rPr>
              <a:t> </a:t>
            </a:r>
            <a:r>
              <a:rPr lang="en-US" sz="2400" dirty="0" err="1">
                <a:latin typeface="Arial" charset="0"/>
              </a:rPr>
              <a:t>pisu</a:t>
            </a:r>
            <a:r>
              <a:rPr lang="en-US" sz="2400" dirty="0">
                <a:latin typeface="Arial" charset="0"/>
              </a:rPr>
              <a:t> </a:t>
            </a:r>
            <a:r>
              <a:rPr lang="en-US" sz="2400" dirty="0" err="1">
                <a:latin typeface="Arial" charset="0"/>
              </a:rPr>
              <a:t>kecil</a:t>
            </a:r>
            <a:r>
              <a:rPr lang="en-US" sz="2400" dirty="0">
                <a:latin typeface="Arial" charset="0"/>
              </a:rPr>
              <a:t> </a:t>
            </a:r>
            <a:r>
              <a:rPr lang="en-US" sz="2400" dirty="0" err="1">
                <a:latin typeface="Arial" charset="0"/>
              </a:rPr>
              <a:t>yg</a:t>
            </a:r>
            <a:r>
              <a:rPr lang="en-US" sz="2400" dirty="0">
                <a:latin typeface="Arial" charset="0"/>
              </a:rPr>
              <a:t> </a:t>
            </a:r>
            <a:r>
              <a:rPr lang="en-US" sz="2400" dirty="0" err="1">
                <a:latin typeface="Arial" charset="0"/>
              </a:rPr>
              <a:t>tajam</a:t>
            </a:r>
            <a:r>
              <a:rPr lang="en-US" sz="2400" dirty="0">
                <a:latin typeface="Arial" charset="0"/>
              </a:rPr>
              <a:t> </a:t>
            </a:r>
            <a:r>
              <a:rPr lang="en-US" sz="2400" dirty="0" err="1">
                <a:latin typeface="Arial" charset="0"/>
              </a:rPr>
              <a:t>belah</a:t>
            </a:r>
            <a:r>
              <a:rPr lang="en-US" sz="2400" dirty="0">
                <a:latin typeface="Arial" charset="0"/>
              </a:rPr>
              <a:t> “</a:t>
            </a:r>
            <a:r>
              <a:rPr lang="en-US" sz="2400" dirty="0" err="1">
                <a:latin typeface="Arial" charset="0"/>
              </a:rPr>
              <a:t>punggung</a:t>
            </a:r>
            <a:r>
              <a:rPr lang="en-US" sz="2400" dirty="0">
                <a:latin typeface="Arial" charset="0"/>
              </a:rPr>
              <a:t> </a:t>
            </a:r>
            <a:r>
              <a:rPr lang="en-US" sz="2400" dirty="0" err="1">
                <a:latin typeface="Arial" charset="0"/>
              </a:rPr>
              <a:t>ampela</a:t>
            </a:r>
            <a:r>
              <a:rPr lang="en-US" sz="2400" dirty="0">
                <a:latin typeface="Arial" charset="0"/>
              </a:rPr>
              <a:t>” </a:t>
            </a:r>
            <a:r>
              <a:rPr lang="en-US" sz="2400" dirty="0" err="1">
                <a:latin typeface="Arial" charset="0"/>
              </a:rPr>
              <a:t>lalu</a:t>
            </a:r>
            <a:r>
              <a:rPr lang="en-US" sz="2400" dirty="0">
                <a:latin typeface="Arial" charset="0"/>
              </a:rPr>
              <a:t> </a:t>
            </a:r>
            <a:r>
              <a:rPr lang="en-US" sz="2400" dirty="0" err="1">
                <a:latin typeface="Arial" charset="0"/>
              </a:rPr>
              <a:t>kupas</a:t>
            </a:r>
            <a:r>
              <a:rPr lang="en-US" sz="2400" dirty="0">
                <a:latin typeface="Arial" charset="0"/>
              </a:rPr>
              <a:t> </a:t>
            </a:r>
            <a:r>
              <a:rPr lang="en-US" sz="2400" dirty="0" err="1">
                <a:latin typeface="Arial" charset="0"/>
              </a:rPr>
              <a:t>kulit</a:t>
            </a:r>
            <a:r>
              <a:rPr lang="en-US" sz="2400" dirty="0">
                <a:latin typeface="Arial" charset="0"/>
              </a:rPr>
              <a:t> </a:t>
            </a:r>
            <a:r>
              <a:rPr lang="en-US" sz="2400" dirty="0" err="1">
                <a:latin typeface="Arial" charset="0"/>
              </a:rPr>
              <a:t>dalamnya</a:t>
            </a:r>
            <a:r>
              <a:rPr lang="en-US" sz="2400" dirty="0">
                <a:latin typeface="Arial" charset="0"/>
              </a:rPr>
              <a:t> </a:t>
            </a:r>
            <a:r>
              <a:rPr lang="en-US" sz="2400" dirty="0" err="1">
                <a:latin typeface="Arial" charset="0"/>
              </a:rPr>
              <a:t>yg</a:t>
            </a:r>
            <a:r>
              <a:rPr lang="en-US" sz="2400" dirty="0">
                <a:latin typeface="Arial" charset="0"/>
              </a:rPr>
              <a:t> </a:t>
            </a:r>
            <a:r>
              <a:rPr lang="en-US" sz="2400" dirty="0" err="1">
                <a:latin typeface="Arial" charset="0"/>
              </a:rPr>
              <a:t>berwarna</a:t>
            </a:r>
            <a:r>
              <a:rPr lang="en-US" sz="2400" dirty="0">
                <a:latin typeface="Arial" charset="0"/>
              </a:rPr>
              <a:t> </a:t>
            </a:r>
            <a:r>
              <a:rPr lang="en-US" sz="2400" dirty="0" err="1">
                <a:latin typeface="Arial" charset="0"/>
              </a:rPr>
              <a:t>kuning</a:t>
            </a:r>
            <a:r>
              <a:rPr lang="en-US" sz="2400" dirty="0">
                <a:latin typeface="Arial" charset="0"/>
              </a:rPr>
              <a:t>. </a:t>
            </a:r>
            <a:r>
              <a:rPr lang="en-US" sz="2400" dirty="0" err="1">
                <a:latin typeface="Arial" charset="0"/>
              </a:rPr>
              <a:t>Cuci</a:t>
            </a:r>
            <a:r>
              <a:rPr lang="en-US" sz="2400" dirty="0">
                <a:latin typeface="Arial" charset="0"/>
              </a:rPr>
              <a:t> </a:t>
            </a:r>
            <a:r>
              <a:rPr lang="en-US" sz="2400" dirty="0" err="1">
                <a:latin typeface="Arial" charset="0"/>
              </a:rPr>
              <a:t>dlm</a:t>
            </a:r>
            <a:r>
              <a:rPr lang="en-US" sz="2400" dirty="0">
                <a:latin typeface="Arial" charset="0"/>
              </a:rPr>
              <a:t> air </a:t>
            </a:r>
            <a:r>
              <a:rPr lang="en-US" sz="2400" dirty="0" err="1">
                <a:latin typeface="Arial" charset="0"/>
              </a:rPr>
              <a:t>mengalir</a:t>
            </a:r>
            <a:r>
              <a:rPr lang="en-US" sz="2400" dirty="0">
                <a:latin typeface="Arial" charset="0"/>
              </a:rPr>
              <a:t> </a:t>
            </a:r>
            <a:r>
              <a:rPr lang="en-US" sz="2400" dirty="0" err="1">
                <a:latin typeface="Arial" charset="0"/>
              </a:rPr>
              <a:t>hingga</a:t>
            </a:r>
            <a:r>
              <a:rPr lang="en-US" sz="2400" dirty="0">
                <a:latin typeface="Arial" charset="0"/>
              </a:rPr>
              <a:t> </a:t>
            </a:r>
            <a:r>
              <a:rPr lang="en-US" sz="2400" dirty="0" err="1">
                <a:latin typeface="Arial" charset="0"/>
              </a:rPr>
              <a:t>bebas</a:t>
            </a:r>
            <a:r>
              <a:rPr lang="en-US" sz="2400" dirty="0">
                <a:latin typeface="Arial" charset="0"/>
              </a:rPr>
              <a:t> </a:t>
            </a:r>
            <a:r>
              <a:rPr lang="en-US" sz="2400" dirty="0" err="1">
                <a:latin typeface="Arial" charset="0"/>
              </a:rPr>
              <a:t>lemak</a:t>
            </a:r>
            <a:r>
              <a:rPr lang="en-US" sz="2400" dirty="0">
                <a:latin typeface="Arial" charset="0"/>
              </a:rPr>
              <a:t> </a:t>
            </a:r>
            <a:r>
              <a:rPr lang="en-US" sz="2400" dirty="0" err="1">
                <a:latin typeface="Arial" charset="0"/>
              </a:rPr>
              <a:t>dan</a:t>
            </a:r>
            <a:r>
              <a:rPr lang="en-US" sz="2400" dirty="0">
                <a:latin typeface="Arial" charset="0"/>
              </a:rPr>
              <a:t> </a:t>
            </a:r>
            <a:r>
              <a:rPr lang="en-US" sz="2400" dirty="0" err="1">
                <a:latin typeface="Arial" charset="0"/>
              </a:rPr>
              <a:t>lendir</a:t>
            </a:r>
            <a:r>
              <a:rPr lang="en-US" sz="2400" dirty="0">
                <a:latin typeface="Arial" charset="0"/>
              </a:rPr>
              <a:t>. </a:t>
            </a:r>
            <a:r>
              <a:rPr lang="en-US" sz="2400" dirty="0" err="1">
                <a:latin typeface="Arial" charset="0"/>
              </a:rPr>
              <a:t>Karea</a:t>
            </a:r>
            <a:r>
              <a:rPr lang="en-US" sz="2400" dirty="0">
                <a:latin typeface="Arial" charset="0"/>
              </a:rPr>
              <a:t> </a:t>
            </a:r>
            <a:r>
              <a:rPr lang="en-US" sz="2400" dirty="0" err="1">
                <a:latin typeface="Arial" charset="0"/>
              </a:rPr>
              <a:t>keras</a:t>
            </a:r>
            <a:r>
              <a:rPr lang="en-US" sz="2400" dirty="0">
                <a:latin typeface="Arial" charset="0"/>
              </a:rPr>
              <a:t> </a:t>
            </a:r>
            <a:r>
              <a:rPr lang="en-US" sz="2400" dirty="0" err="1">
                <a:latin typeface="Arial" charset="0"/>
              </a:rPr>
              <a:t>dan</a:t>
            </a:r>
            <a:r>
              <a:rPr lang="en-US" sz="2400" dirty="0">
                <a:latin typeface="Arial" charset="0"/>
              </a:rPr>
              <a:t> </a:t>
            </a:r>
            <a:r>
              <a:rPr lang="en-US" sz="2400" dirty="0" err="1">
                <a:latin typeface="Arial" charset="0"/>
              </a:rPr>
              <a:t>liat</a:t>
            </a:r>
            <a:r>
              <a:rPr lang="en-US" sz="2400" dirty="0">
                <a:latin typeface="Arial" charset="0"/>
              </a:rPr>
              <a:t> </a:t>
            </a:r>
            <a:r>
              <a:rPr lang="en-US" sz="2400" dirty="0" err="1">
                <a:latin typeface="Arial" charset="0"/>
              </a:rPr>
              <a:t>supaya</a:t>
            </a:r>
            <a:r>
              <a:rPr lang="en-US" sz="2400" dirty="0">
                <a:latin typeface="Arial" charset="0"/>
              </a:rPr>
              <a:t> </a:t>
            </a:r>
            <a:r>
              <a:rPr lang="en-US" sz="2400" dirty="0" err="1">
                <a:latin typeface="Arial" charset="0"/>
              </a:rPr>
              <a:t>empuk</a:t>
            </a:r>
            <a:r>
              <a:rPr lang="en-US" sz="2400" dirty="0">
                <a:latin typeface="Arial" charset="0"/>
              </a:rPr>
              <a:t> </a:t>
            </a:r>
            <a:r>
              <a:rPr lang="en-US" sz="2400" dirty="0" err="1">
                <a:latin typeface="Arial" charset="0"/>
              </a:rPr>
              <a:t>dan</a:t>
            </a:r>
            <a:r>
              <a:rPr lang="en-US" sz="2400" dirty="0">
                <a:latin typeface="Arial" charset="0"/>
              </a:rPr>
              <a:t> </a:t>
            </a:r>
            <a:r>
              <a:rPr lang="en-US" sz="2400" dirty="0" err="1">
                <a:latin typeface="Arial" charset="0"/>
              </a:rPr>
              <a:t>cepat</a:t>
            </a:r>
            <a:r>
              <a:rPr lang="en-US" sz="2400" dirty="0">
                <a:latin typeface="Arial" charset="0"/>
              </a:rPr>
              <a:t> </a:t>
            </a:r>
            <a:r>
              <a:rPr lang="en-US" sz="2400" dirty="0" err="1">
                <a:latin typeface="Arial" charset="0"/>
              </a:rPr>
              <a:t>matang</a:t>
            </a:r>
            <a:r>
              <a:rPr lang="en-US" sz="2400" dirty="0">
                <a:latin typeface="Arial" charset="0"/>
              </a:rPr>
              <a:t> </a:t>
            </a:r>
            <a:r>
              <a:rPr lang="en-US" sz="2400" dirty="0" err="1">
                <a:latin typeface="Arial" charset="0"/>
              </a:rPr>
              <a:t>ampela</a:t>
            </a:r>
            <a:r>
              <a:rPr lang="en-US" sz="2400" dirty="0">
                <a:latin typeface="Arial" charset="0"/>
              </a:rPr>
              <a:t> </a:t>
            </a:r>
            <a:r>
              <a:rPr lang="en-US" sz="2400" dirty="0" err="1">
                <a:latin typeface="Arial" charset="0"/>
              </a:rPr>
              <a:t>sebaiknya</a:t>
            </a:r>
            <a:r>
              <a:rPr lang="en-US" sz="2400" dirty="0">
                <a:latin typeface="Arial" charset="0"/>
              </a:rPr>
              <a:t> </a:t>
            </a:r>
            <a:r>
              <a:rPr lang="en-US" sz="2400" dirty="0" err="1">
                <a:latin typeface="Arial" charset="0"/>
              </a:rPr>
              <a:t>diiris</a:t>
            </a:r>
            <a:r>
              <a:rPr lang="en-US" sz="2400" dirty="0">
                <a:latin typeface="Arial" charset="0"/>
              </a:rPr>
              <a:t> tipis-tipis </a:t>
            </a:r>
            <a:r>
              <a:rPr lang="en-US" sz="2400" dirty="0" err="1">
                <a:latin typeface="Arial" charset="0"/>
              </a:rPr>
              <a:t>atau</a:t>
            </a:r>
            <a:r>
              <a:rPr lang="en-US" sz="2400" dirty="0">
                <a:latin typeface="Arial" charset="0"/>
              </a:rPr>
              <a:t> </a:t>
            </a:r>
            <a:r>
              <a:rPr lang="en-US" sz="2400" dirty="0" err="1">
                <a:latin typeface="Arial" charset="0"/>
              </a:rPr>
              <a:t>dikerat</a:t>
            </a:r>
            <a:r>
              <a:rPr lang="en-US" sz="2400" dirty="0">
                <a:latin typeface="Arial" charset="0"/>
              </a:rPr>
              <a:t> </a:t>
            </a:r>
            <a:r>
              <a:rPr lang="en-US" sz="2400" dirty="0" err="1">
                <a:latin typeface="Arial" charset="0"/>
              </a:rPr>
              <a:t>saling</a:t>
            </a:r>
            <a:r>
              <a:rPr lang="en-US" sz="2400" dirty="0">
                <a:latin typeface="Arial" charset="0"/>
              </a:rPr>
              <a:t> </a:t>
            </a:r>
            <a:r>
              <a:rPr lang="en-US" sz="2400" dirty="0" err="1">
                <a:latin typeface="Arial" charset="0"/>
              </a:rPr>
              <a:t>silang</a:t>
            </a:r>
            <a:r>
              <a:rPr lang="en-US" sz="2400" dirty="0">
                <a:latin typeface="Arial" charset="0"/>
              </a:rPr>
              <a:t>. </a:t>
            </a:r>
            <a:r>
              <a:rPr lang="en-US" sz="2400" dirty="0" err="1">
                <a:latin typeface="Arial" charset="0"/>
              </a:rPr>
              <a:t>Baik</a:t>
            </a:r>
            <a:r>
              <a:rPr lang="en-US" sz="2400" dirty="0">
                <a:latin typeface="Arial" charset="0"/>
              </a:rPr>
              <a:t> </a:t>
            </a:r>
            <a:r>
              <a:rPr lang="en-US" sz="2400" dirty="0" err="1">
                <a:latin typeface="Arial" charset="0"/>
              </a:rPr>
              <a:t>hati</a:t>
            </a:r>
            <a:r>
              <a:rPr lang="en-US" sz="2400" dirty="0">
                <a:latin typeface="Arial" charset="0"/>
              </a:rPr>
              <a:t> </a:t>
            </a:r>
            <a:r>
              <a:rPr lang="en-US" sz="2400" dirty="0" err="1">
                <a:latin typeface="Arial" charset="0"/>
              </a:rPr>
              <a:t>maupun</a:t>
            </a:r>
            <a:r>
              <a:rPr lang="en-US" sz="2400" dirty="0">
                <a:latin typeface="Arial" charset="0"/>
              </a:rPr>
              <a:t> </a:t>
            </a:r>
            <a:r>
              <a:rPr lang="en-US" sz="2400" dirty="0" err="1">
                <a:latin typeface="Arial" charset="0"/>
              </a:rPr>
              <a:t>maupun</a:t>
            </a:r>
            <a:r>
              <a:rPr lang="en-US" sz="2400" dirty="0">
                <a:latin typeface="Arial" charset="0"/>
              </a:rPr>
              <a:t> </a:t>
            </a:r>
            <a:r>
              <a:rPr lang="en-US" sz="2400" dirty="0" err="1">
                <a:latin typeface="Arial" charset="0"/>
              </a:rPr>
              <a:t>ampela</a:t>
            </a:r>
            <a:r>
              <a:rPr lang="en-US" sz="2400" dirty="0">
                <a:latin typeface="Arial" charset="0"/>
              </a:rPr>
              <a:t> </a:t>
            </a:r>
            <a:r>
              <a:rPr lang="en-US" sz="2400" dirty="0" err="1">
                <a:latin typeface="Arial" charset="0"/>
              </a:rPr>
              <a:t>perlu</a:t>
            </a:r>
            <a:r>
              <a:rPr lang="en-US" sz="2400" dirty="0">
                <a:latin typeface="Arial" charset="0"/>
              </a:rPr>
              <a:t> </a:t>
            </a:r>
            <a:r>
              <a:rPr lang="en-US" sz="2400" dirty="0" err="1">
                <a:latin typeface="Arial" charset="0"/>
              </a:rPr>
              <a:t>direbus</a:t>
            </a:r>
            <a:r>
              <a:rPr lang="en-US" sz="2400" dirty="0">
                <a:latin typeface="Arial" charset="0"/>
              </a:rPr>
              <a:t> 10 – 15 </a:t>
            </a:r>
            <a:r>
              <a:rPr lang="en-US" sz="2400" dirty="0" err="1">
                <a:latin typeface="Arial" charset="0"/>
              </a:rPr>
              <a:t>menit</a:t>
            </a:r>
            <a:r>
              <a:rPr lang="en-US" sz="2400" dirty="0">
                <a:latin typeface="Arial" charset="0"/>
              </a:rPr>
              <a:t> </a:t>
            </a:r>
            <a:r>
              <a:rPr lang="en-US" sz="2400" dirty="0" err="1">
                <a:latin typeface="Arial" charset="0"/>
              </a:rPr>
              <a:t>sebelum</a:t>
            </a:r>
            <a:r>
              <a:rPr lang="en-US" sz="2400" dirty="0">
                <a:latin typeface="Arial" charset="0"/>
              </a:rPr>
              <a:t> </a:t>
            </a:r>
            <a:r>
              <a:rPr lang="en-US" sz="2400" dirty="0" err="1">
                <a:latin typeface="Arial" charset="0"/>
              </a:rPr>
              <a:t>dimasak</a:t>
            </a:r>
            <a:r>
              <a:rPr lang="en-US" sz="2400" dirty="0">
                <a:latin typeface="Arial" charset="0"/>
              </a:rPr>
              <a:t>, </a:t>
            </a:r>
            <a:r>
              <a:rPr lang="en-US" sz="2400" dirty="0" err="1">
                <a:latin typeface="Arial" charset="0"/>
              </a:rPr>
              <a:t>jika</a:t>
            </a:r>
            <a:r>
              <a:rPr lang="en-US" sz="2400" dirty="0">
                <a:latin typeface="Arial" charset="0"/>
              </a:rPr>
              <a:t> </a:t>
            </a:r>
            <a:r>
              <a:rPr lang="en-US" sz="2400" dirty="0" err="1">
                <a:latin typeface="Arial" charset="0"/>
              </a:rPr>
              <a:t>tdk</a:t>
            </a:r>
            <a:r>
              <a:rPr lang="en-US" sz="2400" dirty="0">
                <a:latin typeface="Arial" charset="0"/>
              </a:rPr>
              <a:t> </a:t>
            </a:r>
            <a:r>
              <a:rPr lang="en-US" sz="2400" dirty="0" err="1">
                <a:latin typeface="Arial" charset="0"/>
              </a:rPr>
              <a:t>darah</a:t>
            </a:r>
            <a:r>
              <a:rPr lang="en-US" sz="2400" dirty="0">
                <a:latin typeface="Arial" charset="0"/>
              </a:rPr>
              <a:t> </a:t>
            </a:r>
            <a:r>
              <a:rPr lang="en-US" sz="2400" dirty="0" err="1">
                <a:latin typeface="Arial" charset="0"/>
              </a:rPr>
              <a:t>hati</a:t>
            </a:r>
            <a:r>
              <a:rPr lang="en-US" sz="2400" dirty="0">
                <a:latin typeface="Arial" charset="0"/>
              </a:rPr>
              <a:t> </a:t>
            </a:r>
            <a:r>
              <a:rPr lang="en-US" sz="2400" dirty="0" err="1">
                <a:latin typeface="Arial" charset="0"/>
              </a:rPr>
              <a:t>akan</a:t>
            </a:r>
            <a:r>
              <a:rPr lang="en-US" sz="2400" dirty="0">
                <a:latin typeface="Arial" charset="0"/>
              </a:rPr>
              <a:t> </a:t>
            </a:r>
            <a:r>
              <a:rPr lang="en-US" sz="2400" dirty="0" err="1">
                <a:latin typeface="Arial" charset="0"/>
              </a:rPr>
              <a:t>merusak</a:t>
            </a:r>
            <a:r>
              <a:rPr lang="en-US" sz="2400" dirty="0">
                <a:latin typeface="Arial" charset="0"/>
              </a:rPr>
              <a:t> </a:t>
            </a:r>
            <a:r>
              <a:rPr lang="en-US" sz="2400" dirty="0" err="1">
                <a:latin typeface="Arial" charset="0"/>
              </a:rPr>
              <a:t>penampilan</a:t>
            </a:r>
            <a:r>
              <a:rPr lang="en-US" sz="2400" dirty="0">
                <a:latin typeface="Arial" charset="0"/>
              </a:rPr>
              <a:t> </a:t>
            </a:r>
            <a:r>
              <a:rPr lang="en-US" sz="2400" dirty="0" err="1">
                <a:latin typeface="Arial" charset="0"/>
              </a:rPr>
              <a:t>masakan</a:t>
            </a:r>
            <a:r>
              <a:rPr lang="en-US" sz="2400" dirty="0">
                <a:latin typeface="Arial" charset="0"/>
              </a:rPr>
              <a:t> </a:t>
            </a:r>
            <a:r>
              <a:rPr lang="en-US" sz="2400" dirty="0" err="1">
                <a:latin typeface="Arial" charset="0"/>
              </a:rPr>
              <a:t>sedangkan</a:t>
            </a:r>
            <a:r>
              <a:rPr lang="en-US" sz="2400" dirty="0">
                <a:latin typeface="Arial" charset="0"/>
              </a:rPr>
              <a:t> </a:t>
            </a:r>
            <a:r>
              <a:rPr lang="en-US" sz="2400" dirty="0" err="1">
                <a:latin typeface="Arial" charset="0"/>
              </a:rPr>
              <a:t>ampela</a:t>
            </a:r>
            <a:r>
              <a:rPr lang="en-US" sz="2400" dirty="0">
                <a:latin typeface="Arial" charset="0"/>
              </a:rPr>
              <a:t> </a:t>
            </a:r>
            <a:r>
              <a:rPr lang="en-US" sz="2400" dirty="0" err="1">
                <a:latin typeface="Arial" charset="0"/>
              </a:rPr>
              <a:t>akan</a:t>
            </a:r>
            <a:r>
              <a:rPr lang="en-US" sz="2400" dirty="0">
                <a:latin typeface="Arial" charset="0"/>
              </a:rPr>
              <a:t> </a:t>
            </a:r>
            <a:r>
              <a:rPr lang="en-US" sz="2400" dirty="0" err="1">
                <a:latin typeface="Arial" charset="0"/>
              </a:rPr>
              <a:t>keras</a:t>
            </a:r>
            <a:endParaRPr lang="en-US" sz="2400" dirty="0">
              <a:latin typeface="Arial" charset="0"/>
            </a:endParaRPr>
          </a:p>
        </p:txBody>
      </p:sp>
      <p:sp>
        <p:nvSpPr>
          <p:cNvPr id="15363" name="Rectangle 3"/>
          <p:cNvSpPr>
            <a:spLocks noGrp="1" noChangeArrowheads="1"/>
          </p:cNvSpPr>
          <p:nvPr>
            <p:ph type="subTitle" idx="1"/>
          </p:nvPr>
        </p:nvSpPr>
        <p:spPr>
          <a:xfrm>
            <a:off x="990600" y="4114800"/>
            <a:ext cx="6781800" cy="1676400"/>
          </a:xfrm>
        </p:spPr>
        <p:txBody>
          <a:bodyPr/>
          <a:lstStyle/>
          <a:p>
            <a:endParaRPr lang="id-ID"/>
          </a:p>
        </p:txBody>
      </p:sp>
    </p:spTree>
    <p:extLst>
      <p:ext uri="{BB962C8B-B14F-4D97-AF65-F5344CB8AC3E}">
        <p14:creationId xmlns:p14="http://schemas.microsoft.com/office/powerpoint/2010/main" val="27500320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251520" y="304800"/>
            <a:ext cx="8587680" cy="6292552"/>
          </a:xfrm>
        </p:spPr>
        <p:txBody>
          <a:bodyPr/>
          <a:lstStyle/>
          <a:p>
            <a:r>
              <a:rPr lang="en-US" sz="2800" dirty="0"/>
              <a:t>KEMBANG AMPELA</a:t>
            </a:r>
            <a:br>
              <a:rPr lang="en-US" sz="2800" dirty="0"/>
            </a:br>
            <a:r>
              <a:rPr lang="en-US" sz="2400" dirty="0" err="1">
                <a:latin typeface="Arial" charset="0"/>
              </a:rPr>
              <a:t>Buat</a:t>
            </a:r>
            <a:r>
              <a:rPr lang="en-US" sz="2400" dirty="0">
                <a:latin typeface="Arial" charset="0"/>
              </a:rPr>
              <a:t> </a:t>
            </a:r>
            <a:r>
              <a:rPr lang="en-US" sz="2400" dirty="0" err="1">
                <a:latin typeface="Arial" charset="0"/>
              </a:rPr>
              <a:t>keratan</a:t>
            </a:r>
            <a:r>
              <a:rPr lang="en-US" sz="2400" dirty="0">
                <a:latin typeface="Arial" charset="0"/>
              </a:rPr>
              <a:t> </a:t>
            </a:r>
            <a:r>
              <a:rPr lang="en-US" sz="2400" dirty="0" err="1">
                <a:latin typeface="Arial" charset="0"/>
              </a:rPr>
              <a:t>silang</a:t>
            </a:r>
            <a:r>
              <a:rPr lang="en-US" sz="2400" dirty="0">
                <a:latin typeface="Arial" charset="0"/>
              </a:rPr>
              <a:t> </a:t>
            </a:r>
            <a:r>
              <a:rPr lang="en-US" sz="2400" dirty="0" err="1">
                <a:latin typeface="Arial" charset="0"/>
              </a:rPr>
              <a:t>menyilang</a:t>
            </a:r>
            <a:r>
              <a:rPr lang="en-US" sz="2400" dirty="0">
                <a:latin typeface="Arial" charset="0"/>
              </a:rPr>
              <a:t> </a:t>
            </a:r>
            <a:r>
              <a:rPr lang="en-US" sz="2400" dirty="0" err="1">
                <a:latin typeface="Arial" charset="0"/>
              </a:rPr>
              <a:t>pada</a:t>
            </a:r>
            <a:r>
              <a:rPr lang="en-US" sz="2400" dirty="0">
                <a:latin typeface="Arial" charset="0"/>
              </a:rPr>
              <a:t> </a:t>
            </a:r>
            <a:r>
              <a:rPr lang="en-US" sz="2400" dirty="0" err="1">
                <a:latin typeface="Arial" charset="0"/>
              </a:rPr>
              <a:t>bagian</a:t>
            </a:r>
            <a:r>
              <a:rPr lang="en-US" sz="2400" dirty="0">
                <a:latin typeface="Arial" charset="0"/>
              </a:rPr>
              <a:t> </a:t>
            </a:r>
            <a:r>
              <a:rPr lang="en-US" sz="2400" dirty="0" err="1">
                <a:latin typeface="Arial" charset="0"/>
              </a:rPr>
              <a:t>ampela</a:t>
            </a:r>
            <a:r>
              <a:rPr lang="en-US" sz="2400" dirty="0">
                <a:latin typeface="Arial" charset="0"/>
              </a:rPr>
              <a:t> </a:t>
            </a:r>
            <a:r>
              <a:rPr lang="en-US" sz="2400" dirty="0" err="1">
                <a:latin typeface="Arial" charset="0"/>
              </a:rPr>
              <a:t>yg</a:t>
            </a:r>
            <a:r>
              <a:rPr lang="en-US" sz="2400" dirty="0">
                <a:latin typeface="Arial" charset="0"/>
              </a:rPr>
              <a:t> ‘</a:t>
            </a:r>
            <a:r>
              <a:rPr lang="en-US" sz="2400" dirty="0" err="1">
                <a:latin typeface="Arial" charset="0"/>
              </a:rPr>
              <a:t>berdaging</a:t>
            </a:r>
            <a:r>
              <a:rPr lang="en-US" sz="2400" dirty="0">
                <a:latin typeface="Arial" charset="0"/>
              </a:rPr>
              <a:t>’. </a:t>
            </a:r>
            <a:r>
              <a:rPr lang="en-US" sz="2400" dirty="0" err="1">
                <a:latin typeface="Arial" charset="0"/>
              </a:rPr>
              <a:t>Saat</a:t>
            </a:r>
            <a:r>
              <a:rPr lang="en-US" sz="2400" dirty="0">
                <a:latin typeface="Arial" charset="0"/>
              </a:rPr>
              <a:t> </a:t>
            </a:r>
            <a:r>
              <a:rPr lang="en-US" sz="2400" dirty="0" err="1">
                <a:latin typeface="Arial" charset="0"/>
              </a:rPr>
              <a:t>digoreng</a:t>
            </a:r>
            <a:r>
              <a:rPr lang="en-US" sz="2400" dirty="0">
                <a:latin typeface="Arial" charset="0"/>
              </a:rPr>
              <a:t>/</a:t>
            </a:r>
            <a:r>
              <a:rPr lang="en-US" sz="2400" dirty="0" err="1">
                <a:latin typeface="Arial" charset="0"/>
              </a:rPr>
              <a:t>dimasak</a:t>
            </a:r>
            <a:r>
              <a:rPr lang="en-US" sz="2400" dirty="0">
                <a:latin typeface="Arial" charset="0"/>
              </a:rPr>
              <a:t> </a:t>
            </a:r>
            <a:r>
              <a:rPr lang="en-US" sz="2400" dirty="0" err="1">
                <a:latin typeface="Arial" charset="0"/>
              </a:rPr>
              <a:t>bagin</a:t>
            </a:r>
            <a:r>
              <a:rPr lang="en-US" sz="2400" dirty="0">
                <a:latin typeface="Arial" charset="0"/>
              </a:rPr>
              <a:t> </a:t>
            </a:r>
            <a:r>
              <a:rPr lang="en-US" sz="2400" dirty="0" err="1">
                <a:latin typeface="Arial" charset="0"/>
              </a:rPr>
              <a:t>ini</a:t>
            </a:r>
            <a:r>
              <a:rPr lang="en-US" sz="2400" dirty="0">
                <a:latin typeface="Arial" charset="0"/>
              </a:rPr>
              <a:t> </a:t>
            </a:r>
            <a:r>
              <a:rPr lang="en-US" sz="2400" dirty="0" err="1">
                <a:latin typeface="Arial" charset="0"/>
              </a:rPr>
              <a:t>akan</a:t>
            </a:r>
            <a:r>
              <a:rPr lang="en-US" sz="2400" dirty="0">
                <a:latin typeface="Arial" charset="0"/>
              </a:rPr>
              <a:t> </a:t>
            </a:r>
            <a:r>
              <a:rPr lang="en-US" sz="2400" dirty="0" err="1">
                <a:latin typeface="Arial" charset="0"/>
              </a:rPr>
              <a:t>merekah</a:t>
            </a:r>
            <a:r>
              <a:rPr lang="en-US" sz="2400" dirty="0">
                <a:latin typeface="Arial" charset="0"/>
              </a:rPr>
              <a:t> </a:t>
            </a:r>
            <a:r>
              <a:rPr lang="en-US" sz="2400" dirty="0" err="1">
                <a:latin typeface="Arial" charset="0"/>
              </a:rPr>
              <a:t>menyerupai</a:t>
            </a:r>
            <a:r>
              <a:rPr lang="en-US" sz="2400" dirty="0">
                <a:latin typeface="Arial" charset="0"/>
              </a:rPr>
              <a:t> </a:t>
            </a:r>
            <a:r>
              <a:rPr lang="en-US" sz="2400" dirty="0" err="1">
                <a:latin typeface="Arial" charset="0"/>
              </a:rPr>
              <a:t>kembang</a:t>
            </a:r>
            <a:r>
              <a:rPr lang="en-US" sz="2400" dirty="0">
                <a:latin typeface="Arial" charset="0"/>
              </a:rPr>
              <a:t/>
            </a:r>
            <a:br>
              <a:rPr lang="en-US" sz="2400" dirty="0">
                <a:latin typeface="Arial" charset="0"/>
              </a:rPr>
            </a:br>
            <a:r>
              <a:rPr lang="en-US" sz="2800" dirty="0">
                <a:latin typeface="Arial" charset="0"/>
              </a:rPr>
              <a:t/>
            </a:r>
            <a:br>
              <a:rPr lang="en-US" sz="2800" dirty="0">
                <a:latin typeface="Arial" charset="0"/>
              </a:rPr>
            </a:br>
            <a:r>
              <a:rPr lang="en-US" sz="2800" dirty="0">
                <a:latin typeface="Arial" charset="0"/>
              </a:rPr>
              <a:t>AYAM BUANG TULANG</a:t>
            </a:r>
            <a:br>
              <a:rPr lang="en-US" sz="2800" dirty="0">
                <a:latin typeface="Arial" charset="0"/>
              </a:rPr>
            </a:br>
            <a:r>
              <a:rPr lang="en-US" sz="2400" dirty="0" err="1">
                <a:latin typeface="Arial" charset="0"/>
              </a:rPr>
              <a:t>Terkesan</a:t>
            </a:r>
            <a:r>
              <a:rPr lang="en-US" sz="2400" dirty="0">
                <a:latin typeface="Arial" charset="0"/>
              </a:rPr>
              <a:t> </a:t>
            </a:r>
            <a:r>
              <a:rPr lang="en-US" sz="2400" dirty="0" err="1">
                <a:latin typeface="Arial" charset="0"/>
              </a:rPr>
              <a:t>mewah</a:t>
            </a:r>
            <a:r>
              <a:rPr lang="en-US" sz="2400" dirty="0">
                <a:latin typeface="Arial" charset="0"/>
              </a:rPr>
              <a:t> </a:t>
            </a:r>
            <a:r>
              <a:rPr lang="en-US" sz="2400" dirty="0" err="1">
                <a:latin typeface="Arial" charset="0"/>
              </a:rPr>
              <a:t>dan</a:t>
            </a:r>
            <a:r>
              <a:rPr lang="en-US" sz="2400" dirty="0">
                <a:latin typeface="Arial" charset="0"/>
              </a:rPr>
              <a:t> </a:t>
            </a:r>
            <a:r>
              <a:rPr lang="en-US" sz="2400" dirty="0" err="1">
                <a:latin typeface="Arial" charset="0"/>
              </a:rPr>
              <a:t>menarik</a:t>
            </a:r>
            <a:r>
              <a:rPr lang="en-US" sz="2400" dirty="0">
                <a:latin typeface="Arial" charset="0"/>
              </a:rPr>
              <a:t>, </a:t>
            </a:r>
            <a:r>
              <a:rPr lang="en-US" sz="2400" dirty="0" err="1">
                <a:latin typeface="Arial" charset="0"/>
              </a:rPr>
              <a:t>terutama</a:t>
            </a:r>
            <a:r>
              <a:rPr lang="en-US" sz="2400" dirty="0">
                <a:latin typeface="Arial" charset="0"/>
              </a:rPr>
              <a:t> </a:t>
            </a:r>
            <a:r>
              <a:rPr lang="en-US" sz="2400" dirty="0" err="1">
                <a:latin typeface="Arial" charset="0"/>
              </a:rPr>
              <a:t>jika</a:t>
            </a:r>
            <a:r>
              <a:rPr lang="en-US" sz="2400" dirty="0">
                <a:latin typeface="Arial" charset="0"/>
              </a:rPr>
              <a:t> </a:t>
            </a:r>
            <a:r>
              <a:rPr lang="en-US" sz="2400" dirty="0" err="1">
                <a:latin typeface="Arial" charset="0"/>
              </a:rPr>
              <a:t>ditampilkn</a:t>
            </a:r>
            <a:r>
              <a:rPr lang="en-US" sz="2400" dirty="0">
                <a:latin typeface="Arial" charset="0"/>
              </a:rPr>
              <a:t> </a:t>
            </a:r>
            <a:r>
              <a:rPr lang="en-US" sz="2400" dirty="0" err="1">
                <a:latin typeface="Arial" charset="0"/>
              </a:rPr>
              <a:t>utuh</a:t>
            </a:r>
            <a:r>
              <a:rPr lang="en-US" sz="2400" dirty="0">
                <a:latin typeface="Arial" charset="0"/>
              </a:rPr>
              <a:t> </a:t>
            </a:r>
            <a:r>
              <a:rPr lang="en-US" sz="2400" dirty="0" err="1">
                <a:latin typeface="Arial" charset="0"/>
              </a:rPr>
              <a:t>atau</a:t>
            </a:r>
            <a:r>
              <a:rPr lang="en-US" sz="2400" dirty="0">
                <a:latin typeface="Arial" charset="0"/>
              </a:rPr>
              <a:t> </a:t>
            </a:r>
            <a:r>
              <a:rPr lang="en-US" sz="2400" dirty="0" err="1">
                <a:latin typeface="Arial" charset="0"/>
              </a:rPr>
              <a:t>digulung</a:t>
            </a:r>
            <a:r>
              <a:rPr lang="en-US" sz="2400" dirty="0">
                <a:latin typeface="Arial" charset="0"/>
              </a:rPr>
              <a:t>, </a:t>
            </a:r>
            <a:r>
              <a:rPr lang="en-US" sz="2400" dirty="0" err="1">
                <a:latin typeface="Arial" charset="0"/>
              </a:rPr>
              <a:t>tdk</a:t>
            </a:r>
            <a:r>
              <a:rPr lang="en-US" sz="2400" dirty="0">
                <a:latin typeface="Arial" charset="0"/>
              </a:rPr>
              <a:t> </a:t>
            </a:r>
            <a:r>
              <a:rPr lang="en-US" sz="2400" dirty="0" err="1">
                <a:latin typeface="Arial" charset="0"/>
              </a:rPr>
              <a:t>merepotkan</a:t>
            </a:r>
            <a:r>
              <a:rPr lang="en-US" sz="2400" dirty="0">
                <a:latin typeface="Arial" charset="0"/>
              </a:rPr>
              <a:t> </a:t>
            </a:r>
            <a:r>
              <a:rPr lang="en-US" sz="2400" dirty="0" err="1">
                <a:latin typeface="Arial" charset="0"/>
              </a:rPr>
              <a:t>memotongnya</a:t>
            </a:r>
            <a:r>
              <a:rPr lang="en-US" sz="2400" dirty="0">
                <a:latin typeface="Arial" charset="0"/>
              </a:rPr>
              <a:t>, </a:t>
            </a:r>
            <a:r>
              <a:rPr lang="en-US" sz="2400" dirty="0" err="1">
                <a:latin typeface="Arial" charset="0"/>
              </a:rPr>
              <a:t>lagipula</a:t>
            </a:r>
            <a:r>
              <a:rPr lang="en-US" sz="2400" dirty="0">
                <a:latin typeface="Arial" charset="0"/>
              </a:rPr>
              <a:t> </a:t>
            </a:r>
            <a:r>
              <a:rPr lang="en-US" sz="2400" dirty="0" err="1">
                <a:latin typeface="Arial" charset="0"/>
              </a:rPr>
              <a:t>isinya</a:t>
            </a:r>
            <a:r>
              <a:rPr lang="en-US" sz="2400" dirty="0">
                <a:latin typeface="Arial" charset="0"/>
              </a:rPr>
              <a:t> </a:t>
            </a:r>
            <a:r>
              <a:rPr lang="en-US" sz="2400" dirty="0" err="1">
                <a:latin typeface="Arial" charset="0"/>
              </a:rPr>
              <a:t>bisa</a:t>
            </a:r>
            <a:r>
              <a:rPr lang="en-US" sz="2400" dirty="0">
                <a:latin typeface="Arial" charset="0"/>
              </a:rPr>
              <a:t> </a:t>
            </a:r>
            <a:r>
              <a:rPr lang="en-US" sz="2400" dirty="0" err="1">
                <a:latin typeface="Arial" charset="0"/>
              </a:rPr>
              <a:t>divariasikan</a:t>
            </a:r>
            <a:r>
              <a:rPr lang="en-US" sz="2400" dirty="0">
                <a:latin typeface="Arial" charset="0"/>
              </a:rPr>
              <a:t> </a:t>
            </a:r>
            <a:br>
              <a:rPr lang="en-US" sz="2400" dirty="0">
                <a:latin typeface="Arial" charset="0"/>
              </a:rPr>
            </a:br>
            <a:r>
              <a:rPr lang="en-US" sz="2400" dirty="0">
                <a:latin typeface="Arial" charset="0"/>
              </a:rPr>
              <a:t/>
            </a:r>
            <a:br>
              <a:rPr lang="en-US" sz="2400" dirty="0">
                <a:latin typeface="Arial" charset="0"/>
              </a:rPr>
            </a:br>
            <a:r>
              <a:rPr lang="en-US" sz="2400" dirty="0">
                <a:latin typeface="Arial" charset="0"/>
              </a:rPr>
              <a:t>CARA MEMBUATNYA</a:t>
            </a:r>
            <a:br>
              <a:rPr lang="en-US" sz="2400" dirty="0">
                <a:latin typeface="Arial" charset="0"/>
              </a:rPr>
            </a:br>
            <a:r>
              <a:rPr lang="en-US" sz="2400" dirty="0" err="1">
                <a:latin typeface="Arial" charset="0"/>
              </a:rPr>
              <a:t>Bisa</a:t>
            </a:r>
            <a:r>
              <a:rPr lang="en-US" sz="2400" dirty="0">
                <a:latin typeface="Arial" charset="0"/>
              </a:rPr>
              <a:t> </a:t>
            </a:r>
            <a:r>
              <a:rPr lang="en-US" sz="2400" dirty="0" err="1">
                <a:latin typeface="Arial" charset="0"/>
              </a:rPr>
              <a:t>ayam</a:t>
            </a:r>
            <a:r>
              <a:rPr lang="en-US" sz="2400" dirty="0">
                <a:latin typeface="Arial" charset="0"/>
              </a:rPr>
              <a:t> </a:t>
            </a:r>
            <a:r>
              <a:rPr lang="en-US" sz="2400" dirty="0" err="1">
                <a:latin typeface="Arial" charset="0"/>
              </a:rPr>
              <a:t>utuh</a:t>
            </a:r>
            <a:r>
              <a:rPr lang="en-US" sz="2400" dirty="0">
                <a:latin typeface="Arial" charset="0"/>
              </a:rPr>
              <a:t>, </a:t>
            </a:r>
            <a:r>
              <a:rPr lang="en-US" sz="2400" dirty="0" err="1">
                <a:latin typeface="Arial" charset="0"/>
              </a:rPr>
              <a:t>potongan</a:t>
            </a:r>
            <a:r>
              <a:rPr lang="en-US" sz="2400" dirty="0">
                <a:latin typeface="Arial" charset="0"/>
              </a:rPr>
              <a:t> </a:t>
            </a:r>
            <a:r>
              <a:rPr lang="en-US" sz="2400" dirty="0" err="1">
                <a:latin typeface="Arial" charset="0"/>
              </a:rPr>
              <a:t>paha</a:t>
            </a:r>
            <a:r>
              <a:rPr lang="en-US" sz="2400" dirty="0">
                <a:latin typeface="Arial" charset="0"/>
              </a:rPr>
              <a:t> </a:t>
            </a:r>
            <a:r>
              <a:rPr lang="en-US" sz="2400" dirty="0" err="1">
                <a:latin typeface="Arial" charset="0"/>
              </a:rPr>
              <a:t>atau</a:t>
            </a:r>
            <a:r>
              <a:rPr lang="en-US" sz="2400" dirty="0">
                <a:latin typeface="Arial" charset="0"/>
              </a:rPr>
              <a:t> </a:t>
            </a:r>
            <a:r>
              <a:rPr lang="en-US" sz="2400" dirty="0" err="1">
                <a:latin typeface="Arial" charset="0"/>
              </a:rPr>
              <a:t>sayap</a:t>
            </a:r>
            <a:r>
              <a:rPr lang="en-US" sz="2400" dirty="0">
                <a:latin typeface="Arial" charset="0"/>
              </a:rPr>
              <a:t>. </a:t>
            </a:r>
            <a:r>
              <a:rPr lang="en-US" sz="2400" dirty="0" err="1">
                <a:latin typeface="Arial" charset="0"/>
              </a:rPr>
              <a:t>Ayam</a:t>
            </a:r>
            <a:r>
              <a:rPr lang="en-US" sz="2400" dirty="0">
                <a:latin typeface="Arial" charset="0"/>
              </a:rPr>
              <a:t> </a:t>
            </a:r>
            <a:r>
              <a:rPr lang="en-US" sz="2400" dirty="0" err="1">
                <a:latin typeface="Arial" charset="0"/>
              </a:rPr>
              <a:t>buang</a:t>
            </a:r>
            <a:r>
              <a:rPr lang="en-US" sz="2400" dirty="0">
                <a:latin typeface="Arial" charset="0"/>
              </a:rPr>
              <a:t> </a:t>
            </a:r>
            <a:r>
              <a:rPr lang="en-US" sz="2400" dirty="0" err="1">
                <a:latin typeface="Arial" charset="0"/>
              </a:rPr>
              <a:t>tulang</a:t>
            </a:r>
            <a:r>
              <a:rPr lang="en-US" sz="2400" dirty="0">
                <a:latin typeface="Arial" charset="0"/>
              </a:rPr>
              <a:t> </a:t>
            </a:r>
            <a:r>
              <a:rPr lang="en-US" sz="2400" dirty="0" err="1">
                <a:latin typeface="Arial" charset="0"/>
              </a:rPr>
              <a:t>yg</a:t>
            </a:r>
            <a:r>
              <a:rPr lang="en-US" sz="2400" dirty="0">
                <a:latin typeface="Arial" charset="0"/>
              </a:rPr>
              <a:t> </a:t>
            </a:r>
            <a:r>
              <a:rPr lang="en-US" sz="2400" dirty="0" err="1">
                <a:latin typeface="Arial" charset="0"/>
              </a:rPr>
              <a:t>utuh</a:t>
            </a:r>
            <a:r>
              <a:rPr lang="en-US" sz="2400" dirty="0">
                <a:latin typeface="Arial" charset="0"/>
              </a:rPr>
              <a:t> </a:t>
            </a:r>
            <a:r>
              <a:rPr lang="en-US" sz="2400" dirty="0" err="1">
                <a:latin typeface="Arial" charset="0"/>
              </a:rPr>
              <a:t>disajikan</a:t>
            </a:r>
            <a:r>
              <a:rPr lang="en-US" sz="2400" dirty="0">
                <a:latin typeface="Arial" charset="0"/>
              </a:rPr>
              <a:t> </a:t>
            </a:r>
            <a:r>
              <a:rPr lang="en-US" sz="2400" dirty="0" err="1">
                <a:latin typeface="Arial" charset="0"/>
              </a:rPr>
              <a:t>sebagai</a:t>
            </a:r>
            <a:r>
              <a:rPr lang="en-US" sz="2400" dirty="0">
                <a:latin typeface="Arial" charset="0"/>
              </a:rPr>
              <a:t> </a:t>
            </a:r>
            <a:r>
              <a:rPr lang="en-US" sz="2400" dirty="0" err="1">
                <a:latin typeface="Arial" charset="0"/>
              </a:rPr>
              <a:t>ayam</a:t>
            </a:r>
            <a:r>
              <a:rPr lang="en-US" sz="2400" dirty="0">
                <a:latin typeface="Arial" charset="0"/>
              </a:rPr>
              <a:t> </a:t>
            </a:r>
            <a:r>
              <a:rPr lang="en-US" sz="2400" dirty="0" err="1">
                <a:latin typeface="Arial" charset="0"/>
              </a:rPr>
              <a:t>kodok</a:t>
            </a:r>
            <a:r>
              <a:rPr lang="en-US" sz="2400" dirty="0">
                <a:latin typeface="Arial" charset="0"/>
              </a:rPr>
              <a:t> </a:t>
            </a:r>
            <a:r>
              <a:rPr lang="en-US" sz="2400" dirty="0" err="1">
                <a:latin typeface="Arial" charset="0"/>
              </a:rPr>
              <a:t>atau</a:t>
            </a:r>
            <a:r>
              <a:rPr lang="en-US" sz="2400" dirty="0">
                <a:latin typeface="Arial" charset="0"/>
              </a:rPr>
              <a:t> </a:t>
            </a:r>
            <a:r>
              <a:rPr lang="en-US" sz="2400" dirty="0" err="1">
                <a:latin typeface="Arial" charset="0"/>
              </a:rPr>
              <a:t>galantin</a:t>
            </a:r>
            <a:r>
              <a:rPr lang="en-US" sz="2400" dirty="0">
                <a:latin typeface="Arial" charset="0"/>
              </a:rPr>
              <a:t>. </a:t>
            </a:r>
            <a:r>
              <a:rPr lang="en-US" sz="2400" dirty="0" err="1">
                <a:latin typeface="Arial" charset="0"/>
              </a:rPr>
              <a:t>Potongan</a:t>
            </a:r>
            <a:r>
              <a:rPr lang="en-US" sz="2400" dirty="0">
                <a:latin typeface="Arial" charset="0"/>
              </a:rPr>
              <a:t> </a:t>
            </a:r>
            <a:r>
              <a:rPr lang="en-US" sz="2400" dirty="0" err="1">
                <a:latin typeface="Arial" charset="0"/>
              </a:rPr>
              <a:t>paha</a:t>
            </a:r>
            <a:r>
              <a:rPr lang="en-US" sz="2400" dirty="0">
                <a:latin typeface="Arial" charset="0"/>
              </a:rPr>
              <a:t> </a:t>
            </a:r>
            <a:r>
              <a:rPr lang="en-US" sz="2400" dirty="0" err="1">
                <a:latin typeface="Arial" charset="0"/>
              </a:rPr>
              <a:t>atau</a:t>
            </a:r>
            <a:r>
              <a:rPr lang="en-US" sz="2400" dirty="0">
                <a:latin typeface="Arial" charset="0"/>
              </a:rPr>
              <a:t> </a:t>
            </a:r>
            <a:r>
              <a:rPr lang="en-US" sz="2400" dirty="0" err="1">
                <a:latin typeface="Arial" charset="0"/>
              </a:rPr>
              <a:t>sayap</a:t>
            </a:r>
            <a:r>
              <a:rPr lang="en-US" sz="2400" dirty="0">
                <a:latin typeface="Arial" charset="0"/>
              </a:rPr>
              <a:t> </a:t>
            </a:r>
            <a:r>
              <a:rPr lang="en-US" sz="2400" dirty="0" err="1">
                <a:latin typeface="Arial" charset="0"/>
              </a:rPr>
              <a:t>biasanya</a:t>
            </a:r>
            <a:r>
              <a:rPr lang="en-US" sz="2400" dirty="0">
                <a:latin typeface="Arial" charset="0"/>
              </a:rPr>
              <a:t> </a:t>
            </a:r>
            <a:r>
              <a:rPr lang="en-US" sz="2400" dirty="0" err="1">
                <a:latin typeface="Arial" charset="0"/>
              </a:rPr>
              <a:t>diisi</a:t>
            </a:r>
            <a:r>
              <a:rPr lang="en-US" sz="2400" dirty="0">
                <a:latin typeface="Arial" charset="0"/>
              </a:rPr>
              <a:t> </a:t>
            </a:r>
            <a:r>
              <a:rPr lang="en-US" sz="2400" dirty="0" err="1">
                <a:latin typeface="Arial" charset="0"/>
              </a:rPr>
              <a:t>dan</a:t>
            </a:r>
            <a:r>
              <a:rPr lang="en-US" sz="2400" dirty="0">
                <a:latin typeface="Arial" charset="0"/>
              </a:rPr>
              <a:t> </a:t>
            </a:r>
            <a:r>
              <a:rPr lang="en-US" sz="2400" dirty="0" err="1">
                <a:latin typeface="Arial" charset="0"/>
              </a:rPr>
              <a:t>isajikan</a:t>
            </a:r>
            <a:r>
              <a:rPr lang="en-US" sz="2400" dirty="0">
                <a:latin typeface="Arial" charset="0"/>
              </a:rPr>
              <a:t> </a:t>
            </a:r>
            <a:r>
              <a:rPr lang="en-US" sz="2400" dirty="0" err="1">
                <a:latin typeface="Arial" charset="0"/>
              </a:rPr>
              <a:t>utuh</a:t>
            </a:r>
            <a:r>
              <a:rPr lang="en-US" sz="2400" dirty="0">
                <a:latin typeface="Arial" charset="0"/>
              </a:rPr>
              <a:t>, </a:t>
            </a:r>
            <a:r>
              <a:rPr lang="en-US" sz="2400" dirty="0" err="1">
                <a:latin typeface="Arial" charset="0"/>
              </a:rPr>
              <a:t>Potongan</a:t>
            </a:r>
            <a:r>
              <a:rPr lang="en-US" sz="2400" dirty="0">
                <a:latin typeface="Arial" charset="0"/>
              </a:rPr>
              <a:t> dada </a:t>
            </a:r>
            <a:r>
              <a:rPr lang="en-US" sz="2400" dirty="0" err="1">
                <a:latin typeface="Arial" charset="0"/>
              </a:rPr>
              <a:t>buang</a:t>
            </a:r>
            <a:r>
              <a:rPr lang="en-US" sz="2400" dirty="0">
                <a:latin typeface="Arial" charset="0"/>
              </a:rPr>
              <a:t> </a:t>
            </a:r>
            <a:r>
              <a:rPr lang="en-US" sz="2400" dirty="0" err="1">
                <a:latin typeface="Arial" charset="0"/>
              </a:rPr>
              <a:t>tulang</a:t>
            </a:r>
            <a:r>
              <a:rPr lang="en-US" sz="2400" dirty="0">
                <a:latin typeface="Arial" charset="0"/>
              </a:rPr>
              <a:t> </a:t>
            </a:r>
            <a:r>
              <a:rPr lang="en-US" sz="2400" dirty="0" err="1">
                <a:latin typeface="Arial" charset="0"/>
              </a:rPr>
              <a:t>biasanya</a:t>
            </a:r>
            <a:r>
              <a:rPr lang="en-US" sz="2400" dirty="0">
                <a:latin typeface="Arial" charset="0"/>
              </a:rPr>
              <a:t> </a:t>
            </a:r>
            <a:r>
              <a:rPr lang="en-US" sz="2400" dirty="0" err="1">
                <a:latin typeface="Arial" charset="0"/>
              </a:rPr>
              <a:t>diisi</a:t>
            </a:r>
            <a:r>
              <a:rPr lang="en-US" sz="2400" dirty="0">
                <a:latin typeface="Arial" charset="0"/>
              </a:rPr>
              <a:t> </a:t>
            </a:r>
            <a:r>
              <a:rPr lang="en-US" sz="2400" dirty="0" err="1">
                <a:latin typeface="Arial" charset="0"/>
              </a:rPr>
              <a:t>kemudian</a:t>
            </a:r>
            <a:r>
              <a:rPr lang="en-US" sz="2400" dirty="0">
                <a:latin typeface="Arial" charset="0"/>
              </a:rPr>
              <a:t> </a:t>
            </a:r>
            <a:r>
              <a:rPr lang="en-US" sz="2400" dirty="0" err="1">
                <a:latin typeface="Arial" charset="0"/>
              </a:rPr>
              <a:t>digulung</a:t>
            </a:r>
            <a:r>
              <a:rPr lang="en-US" sz="2400" dirty="0">
                <a:latin typeface="Arial" charset="0"/>
              </a:rPr>
              <a:t>. </a:t>
            </a:r>
            <a:r>
              <a:rPr lang="en-US" sz="2400" dirty="0" err="1">
                <a:latin typeface="Arial" charset="0"/>
              </a:rPr>
              <a:t>Pilih</a:t>
            </a:r>
            <a:r>
              <a:rPr lang="en-US" sz="2400" dirty="0">
                <a:latin typeface="Arial" charset="0"/>
              </a:rPr>
              <a:t> </a:t>
            </a:r>
            <a:r>
              <a:rPr lang="en-US" sz="2400" dirty="0" err="1">
                <a:latin typeface="Arial" charset="0"/>
              </a:rPr>
              <a:t>ayam</a:t>
            </a:r>
            <a:r>
              <a:rPr lang="en-US" sz="2400" dirty="0">
                <a:latin typeface="Arial" charset="0"/>
              </a:rPr>
              <a:t> </a:t>
            </a:r>
            <a:r>
              <a:rPr lang="en-US" sz="2400" dirty="0" err="1">
                <a:latin typeface="Arial" charset="0"/>
              </a:rPr>
              <a:t>yg</a:t>
            </a:r>
            <a:r>
              <a:rPr lang="en-US" sz="2400" dirty="0">
                <a:latin typeface="Arial" charset="0"/>
              </a:rPr>
              <a:t> </a:t>
            </a:r>
            <a:r>
              <a:rPr lang="en-US" sz="2400" dirty="0" err="1">
                <a:latin typeface="Arial" charset="0"/>
              </a:rPr>
              <a:t>besarnya</a:t>
            </a:r>
            <a:r>
              <a:rPr lang="en-US" sz="2400" dirty="0">
                <a:latin typeface="Arial" charset="0"/>
              </a:rPr>
              <a:t> </a:t>
            </a:r>
            <a:r>
              <a:rPr lang="en-US" sz="2400" dirty="0" err="1">
                <a:latin typeface="Arial" charset="0"/>
              </a:rPr>
              <a:t>sedang</a:t>
            </a:r>
            <a:r>
              <a:rPr lang="en-US" sz="2400" dirty="0">
                <a:latin typeface="Arial" charset="0"/>
              </a:rPr>
              <a:t> </a:t>
            </a:r>
            <a:r>
              <a:rPr lang="en-US" sz="2400" dirty="0" err="1">
                <a:latin typeface="Arial" charset="0"/>
              </a:rPr>
              <a:t>dan</a:t>
            </a:r>
            <a:r>
              <a:rPr lang="en-US" sz="2400" dirty="0">
                <a:latin typeface="Arial" charset="0"/>
              </a:rPr>
              <a:t> </a:t>
            </a:r>
            <a:r>
              <a:rPr lang="en-US" sz="2400" dirty="0" err="1">
                <a:latin typeface="Arial" charset="0"/>
              </a:rPr>
              <a:t>kulitnya</a:t>
            </a:r>
            <a:r>
              <a:rPr lang="en-US" sz="2400" dirty="0">
                <a:latin typeface="Arial" charset="0"/>
              </a:rPr>
              <a:t> </a:t>
            </a:r>
            <a:r>
              <a:rPr lang="en-US" sz="2400" dirty="0" err="1">
                <a:latin typeface="Arial" charset="0"/>
              </a:rPr>
              <a:t>kuat</a:t>
            </a:r>
            <a:endParaRPr lang="en-US" sz="2400" dirty="0">
              <a:latin typeface="Arial" charset="0"/>
            </a:endParaRPr>
          </a:p>
        </p:txBody>
      </p:sp>
      <p:sp>
        <p:nvSpPr>
          <p:cNvPr id="16387" name="Rectangle 3"/>
          <p:cNvSpPr>
            <a:spLocks noGrp="1" noChangeArrowheads="1"/>
          </p:cNvSpPr>
          <p:nvPr>
            <p:ph type="subTitle" idx="1"/>
          </p:nvPr>
        </p:nvSpPr>
        <p:spPr>
          <a:xfrm>
            <a:off x="990600" y="4114800"/>
            <a:ext cx="6781800" cy="1676400"/>
          </a:xfrm>
        </p:spPr>
        <p:txBody>
          <a:bodyPr/>
          <a:lstStyle/>
          <a:p>
            <a:endParaRPr lang="id-ID"/>
          </a:p>
        </p:txBody>
      </p:sp>
    </p:spTree>
    <p:extLst>
      <p:ext uri="{BB962C8B-B14F-4D97-AF65-F5344CB8AC3E}">
        <p14:creationId xmlns:p14="http://schemas.microsoft.com/office/powerpoint/2010/main" val="27112865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a:xfrm>
            <a:off x="323528" y="304800"/>
            <a:ext cx="8515672" cy="6220544"/>
          </a:xfrm>
        </p:spPr>
        <p:txBody>
          <a:bodyPr/>
          <a:lstStyle/>
          <a:p>
            <a:r>
              <a:rPr lang="en-US" sz="2800" dirty="0"/>
              <a:t>MEMBUANG TULANG</a:t>
            </a:r>
            <a:br>
              <a:rPr lang="en-US" sz="2800" dirty="0"/>
            </a:br>
            <a:r>
              <a:rPr lang="en-US" sz="2400" dirty="0">
                <a:latin typeface="Arial" charset="0"/>
              </a:rPr>
              <a:t>Paha</a:t>
            </a:r>
            <a:br>
              <a:rPr lang="en-US" sz="2400" dirty="0">
                <a:latin typeface="Arial" charset="0"/>
              </a:rPr>
            </a:br>
            <a:r>
              <a:rPr lang="en-US" sz="2400" dirty="0" err="1">
                <a:latin typeface="Arial" charset="0"/>
              </a:rPr>
              <a:t>Dimulai</a:t>
            </a:r>
            <a:r>
              <a:rPr lang="en-US" sz="2400" dirty="0">
                <a:latin typeface="Arial" charset="0"/>
              </a:rPr>
              <a:t> </a:t>
            </a:r>
            <a:r>
              <a:rPr lang="en-US" sz="2400" dirty="0" err="1">
                <a:latin typeface="Arial" charset="0"/>
              </a:rPr>
              <a:t>dari</a:t>
            </a:r>
            <a:r>
              <a:rPr lang="en-US" sz="2400" dirty="0">
                <a:latin typeface="Arial" charset="0"/>
              </a:rPr>
              <a:t> </a:t>
            </a:r>
            <a:r>
              <a:rPr lang="en-US" sz="2400" dirty="0" err="1">
                <a:latin typeface="Arial" charset="0"/>
              </a:rPr>
              <a:t>paha</a:t>
            </a:r>
            <a:r>
              <a:rPr lang="en-US" sz="2400" dirty="0">
                <a:latin typeface="Arial" charset="0"/>
              </a:rPr>
              <a:t> </a:t>
            </a:r>
            <a:r>
              <a:rPr lang="en-US" sz="2400" dirty="0" err="1">
                <a:latin typeface="Arial" charset="0"/>
              </a:rPr>
              <a:t>atas</a:t>
            </a:r>
            <a:r>
              <a:rPr lang="en-US" sz="2400" dirty="0">
                <a:latin typeface="Arial" charset="0"/>
              </a:rPr>
              <a:t> </a:t>
            </a:r>
            <a:r>
              <a:rPr lang="en-US" sz="2400" dirty="0" err="1">
                <a:latin typeface="Arial" charset="0"/>
              </a:rPr>
              <a:t>menuju</a:t>
            </a:r>
            <a:r>
              <a:rPr lang="en-US" sz="2400" dirty="0">
                <a:latin typeface="Arial" charset="0"/>
              </a:rPr>
              <a:t> </a:t>
            </a:r>
            <a:r>
              <a:rPr lang="en-US" sz="2400" dirty="0" err="1">
                <a:latin typeface="Arial" charset="0"/>
              </a:rPr>
              <a:t>ke</a:t>
            </a:r>
            <a:r>
              <a:rPr lang="en-US" sz="2400" dirty="0">
                <a:latin typeface="Arial" charset="0"/>
              </a:rPr>
              <a:t> </a:t>
            </a:r>
            <a:r>
              <a:rPr lang="en-US" sz="2400" dirty="0" err="1">
                <a:latin typeface="Arial" charset="0"/>
              </a:rPr>
              <a:t>paha</a:t>
            </a:r>
            <a:r>
              <a:rPr lang="en-US" sz="2400" dirty="0">
                <a:latin typeface="Arial" charset="0"/>
              </a:rPr>
              <a:t> </a:t>
            </a:r>
            <a:r>
              <a:rPr lang="en-US" sz="2400" dirty="0" err="1">
                <a:latin typeface="Arial" charset="0"/>
              </a:rPr>
              <a:t>bawah</a:t>
            </a:r>
            <a:r>
              <a:rPr lang="en-US" sz="2400" dirty="0">
                <a:latin typeface="Arial" charset="0"/>
              </a:rPr>
              <a:t>. </a:t>
            </a:r>
            <a:br>
              <a:rPr lang="en-US" sz="2400" dirty="0">
                <a:latin typeface="Arial" charset="0"/>
              </a:rPr>
            </a:br>
            <a:r>
              <a:rPr lang="en-US" sz="2400" dirty="0">
                <a:latin typeface="Arial" charset="0"/>
              </a:rPr>
              <a:t>a. </a:t>
            </a:r>
            <a:r>
              <a:rPr lang="en-US" sz="2400" dirty="0" err="1">
                <a:latin typeface="Arial" charset="0"/>
              </a:rPr>
              <a:t>Gunakan</a:t>
            </a:r>
            <a:r>
              <a:rPr lang="en-US" sz="2400" dirty="0">
                <a:latin typeface="Arial" charset="0"/>
              </a:rPr>
              <a:t> </a:t>
            </a:r>
            <a:r>
              <a:rPr lang="en-US" sz="2400" dirty="0" err="1">
                <a:latin typeface="Arial" charset="0"/>
              </a:rPr>
              <a:t>pisau</a:t>
            </a:r>
            <a:r>
              <a:rPr lang="en-US" sz="2400" dirty="0">
                <a:latin typeface="Arial" charset="0"/>
              </a:rPr>
              <a:t> </a:t>
            </a:r>
            <a:r>
              <a:rPr lang="en-US" sz="2400" dirty="0" err="1">
                <a:latin typeface="Arial" charset="0"/>
              </a:rPr>
              <a:t>kecil</a:t>
            </a:r>
            <a:r>
              <a:rPr lang="en-US" sz="2400" dirty="0">
                <a:latin typeface="Arial" charset="0"/>
              </a:rPr>
              <a:t>  </a:t>
            </a:r>
            <a:r>
              <a:rPr lang="en-US" sz="2400" dirty="0" err="1">
                <a:latin typeface="Arial" charset="0"/>
              </a:rPr>
              <a:t>yg</a:t>
            </a:r>
            <a:r>
              <a:rPr lang="en-US" sz="2400" dirty="0">
                <a:latin typeface="Arial" charset="0"/>
              </a:rPr>
              <a:t> </a:t>
            </a:r>
            <a:r>
              <a:rPr lang="en-US" sz="2400" dirty="0" err="1">
                <a:latin typeface="Arial" charset="0"/>
              </a:rPr>
              <a:t>tajam</a:t>
            </a:r>
            <a:r>
              <a:rPr lang="en-US" sz="2400" dirty="0">
                <a:latin typeface="Arial" charset="0"/>
              </a:rPr>
              <a:t> </a:t>
            </a:r>
            <a:r>
              <a:rPr lang="en-US" sz="2400" dirty="0" err="1">
                <a:latin typeface="Arial" charset="0"/>
              </a:rPr>
              <a:t>buat</a:t>
            </a:r>
            <a:r>
              <a:rPr lang="en-US" sz="2400" dirty="0">
                <a:latin typeface="Arial" charset="0"/>
              </a:rPr>
              <a:t> </a:t>
            </a:r>
            <a:r>
              <a:rPr lang="en-US" sz="2400" dirty="0" err="1">
                <a:latin typeface="Arial" charset="0"/>
              </a:rPr>
              <a:t>sayatan</a:t>
            </a:r>
            <a:r>
              <a:rPr lang="en-US" sz="2400" dirty="0">
                <a:latin typeface="Arial" charset="0"/>
              </a:rPr>
              <a:t> </a:t>
            </a:r>
            <a:r>
              <a:rPr lang="en-US" sz="2400" dirty="0" err="1">
                <a:latin typeface="Arial" charset="0"/>
              </a:rPr>
              <a:t>mengitari</a:t>
            </a:r>
            <a:r>
              <a:rPr lang="en-US" sz="2400" dirty="0">
                <a:latin typeface="Arial" charset="0"/>
              </a:rPr>
              <a:t> </a:t>
            </a:r>
            <a:r>
              <a:rPr lang="en-US" sz="2400" dirty="0" err="1">
                <a:latin typeface="Arial" charset="0"/>
              </a:rPr>
              <a:t>tulang</a:t>
            </a:r>
            <a:r>
              <a:rPr lang="en-US" sz="2400" dirty="0">
                <a:latin typeface="Arial" charset="0"/>
              </a:rPr>
              <a:t> </a:t>
            </a:r>
            <a:r>
              <a:rPr lang="en-US" sz="2400" dirty="0" err="1">
                <a:latin typeface="Arial" charset="0"/>
              </a:rPr>
              <a:t>dari</a:t>
            </a:r>
            <a:r>
              <a:rPr lang="en-US" sz="2400" dirty="0">
                <a:latin typeface="Arial" charset="0"/>
              </a:rPr>
              <a:t> </a:t>
            </a:r>
            <a:r>
              <a:rPr lang="en-US" sz="2400" dirty="0" err="1">
                <a:latin typeface="Arial" charset="0"/>
              </a:rPr>
              <a:t>paha</a:t>
            </a:r>
            <a:r>
              <a:rPr lang="en-US" sz="2400" dirty="0">
                <a:latin typeface="Arial" charset="0"/>
              </a:rPr>
              <a:t> </a:t>
            </a:r>
            <a:r>
              <a:rPr lang="en-US" sz="2400" dirty="0" err="1">
                <a:latin typeface="Arial" charset="0"/>
              </a:rPr>
              <a:t>atas</a:t>
            </a:r>
            <a:r>
              <a:rPr lang="en-US" sz="2400" dirty="0">
                <a:latin typeface="Arial" charset="0"/>
              </a:rPr>
              <a:t> </a:t>
            </a:r>
            <a:r>
              <a:rPr lang="en-US" sz="2400" dirty="0" err="1">
                <a:latin typeface="Arial" charset="0"/>
              </a:rPr>
              <a:t>ke</a:t>
            </a:r>
            <a:r>
              <a:rPr lang="en-US" sz="2400" dirty="0">
                <a:latin typeface="Arial" charset="0"/>
              </a:rPr>
              <a:t> </a:t>
            </a:r>
            <a:r>
              <a:rPr lang="en-US" sz="2400" dirty="0" err="1">
                <a:latin typeface="Arial" charset="0"/>
              </a:rPr>
              <a:t>paha</a:t>
            </a:r>
            <a:r>
              <a:rPr lang="en-US" sz="2400" dirty="0">
                <a:latin typeface="Arial" charset="0"/>
              </a:rPr>
              <a:t> </a:t>
            </a:r>
            <a:r>
              <a:rPr lang="en-US" sz="2400" dirty="0" err="1">
                <a:latin typeface="Arial" charset="0"/>
              </a:rPr>
              <a:t>bawah</a:t>
            </a:r>
            <a:r>
              <a:rPr lang="en-US" sz="2400" dirty="0">
                <a:latin typeface="Arial" charset="0"/>
              </a:rPr>
              <a:t> b. </a:t>
            </a:r>
            <a:r>
              <a:rPr lang="en-US" sz="2400" dirty="0" err="1">
                <a:latin typeface="Arial" charset="0"/>
              </a:rPr>
              <a:t>Lepaskan</a:t>
            </a:r>
            <a:r>
              <a:rPr lang="en-US" sz="2400" dirty="0">
                <a:latin typeface="Arial" charset="0"/>
              </a:rPr>
              <a:t> </a:t>
            </a:r>
            <a:r>
              <a:rPr lang="en-US" sz="2400" dirty="0" err="1">
                <a:latin typeface="Arial" charset="0"/>
              </a:rPr>
              <a:t>daging</a:t>
            </a:r>
            <a:r>
              <a:rPr lang="en-US" sz="2400" dirty="0">
                <a:latin typeface="Arial" charset="0"/>
              </a:rPr>
              <a:t> </a:t>
            </a:r>
            <a:r>
              <a:rPr lang="en-US" sz="2400" dirty="0" err="1">
                <a:latin typeface="Arial" charset="0"/>
              </a:rPr>
              <a:t>yg</a:t>
            </a:r>
            <a:r>
              <a:rPr lang="en-US" sz="2400" dirty="0">
                <a:latin typeface="Arial" charset="0"/>
              </a:rPr>
              <a:t> </a:t>
            </a:r>
            <a:r>
              <a:rPr lang="en-US" sz="2400" dirty="0" err="1">
                <a:latin typeface="Arial" charset="0"/>
              </a:rPr>
              <a:t>menempel</a:t>
            </a:r>
            <a:r>
              <a:rPr lang="en-US" sz="2400" dirty="0">
                <a:latin typeface="Arial" charset="0"/>
              </a:rPr>
              <a:t> </a:t>
            </a:r>
            <a:r>
              <a:rPr lang="en-US" sz="2400" dirty="0" err="1">
                <a:latin typeface="Arial" charset="0"/>
              </a:rPr>
              <a:t>pada</a:t>
            </a:r>
            <a:r>
              <a:rPr lang="en-US" sz="2400" dirty="0">
                <a:latin typeface="Arial" charset="0"/>
              </a:rPr>
              <a:t> </a:t>
            </a:r>
            <a:r>
              <a:rPr lang="en-US" sz="2400" dirty="0" err="1">
                <a:latin typeface="Arial" charset="0"/>
              </a:rPr>
              <a:t>tulang</a:t>
            </a:r>
            <a:r>
              <a:rPr lang="en-US" sz="2400" dirty="0">
                <a:latin typeface="Arial" charset="0"/>
              </a:rPr>
              <a:t>, </a:t>
            </a:r>
            <a:r>
              <a:rPr lang="en-US" sz="2400" dirty="0" err="1">
                <a:latin typeface="Arial" charset="0"/>
              </a:rPr>
              <a:t>pisahkan</a:t>
            </a:r>
            <a:r>
              <a:rPr lang="en-US" sz="2400" dirty="0">
                <a:latin typeface="Arial" charset="0"/>
              </a:rPr>
              <a:t> </a:t>
            </a:r>
            <a:r>
              <a:rPr lang="en-US" sz="2400" dirty="0" err="1">
                <a:latin typeface="Arial" charset="0"/>
              </a:rPr>
              <a:t>tulangnya</a:t>
            </a:r>
            <a:r>
              <a:rPr lang="en-US" sz="2400" dirty="0">
                <a:latin typeface="Arial" charset="0"/>
              </a:rPr>
              <a:t>. </a:t>
            </a:r>
            <a:r>
              <a:rPr lang="en-US" sz="2400" dirty="0" err="1">
                <a:latin typeface="Arial" charset="0"/>
              </a:rPr>
              <a:t>Bersihkan</a:t>
            </a:r>
            <a:r>
              <a:rPr lang="en-US" sz="2400" dirty="0">
                <a:latin typeface="Arial" charset="0"/>
              </a:rPr>
              <a:t> </a:t>
            </a:r>
            <a:r>
              <a:rPr lang="en-US" sz="2400" dirty="0" err="1">
                <a:latin typeface="Arial" charset="0"/>
              </a:rPr>
              <a:t>dagingnya</a:t>
            </a:r>
            <a:r>
              <a:rPr lang="en-US" sz="2400" dirty="0">
                <a:latin typeface="Arial" charset="0"/>
              </a:rPr>
              <a:t> </a:t>
            </a:r>
            <a:r>
              <a:rPr lang="en-US" sz="2400" dirty="0" err="1">
                <a:latin typeface="Arial" charset="0"/>
              </a:rPr>
              <a:t>dari</a:t>
            </a:r>
            <a:r>
              <a:rPr lang="en-US" sz="2400" dirty="0">
                <a:latin typeface="Arial" charset="0"/>
              </a:rPr>
              <a:t> </a:t>
            </a:r>
            <a:r>
              <a:rPr lang="en-US" sz="2400" dirty="0" err="1">
                <a:latin typeface="Arial" charset="0"/>
              </a:rPr>
              <a:t>urat-urat</a:t>
            </a:r>
            <a:r>
              <a:rPr lang="en-US" sz="2400" dirty="0">
                <a:latin typeface="Arial" charset="0"/>
              </a:rPr>
              <a:t> </a:t>
            </a:r>
            <a:r>
              <a:rPr lang="en-US" sz="2400" dirty="0" err="1">
                <a:latin typeface="Arial" charset="0"/>
              </a:rPr>
              <a:t>serta</a:t>
            </a:r>
            <a:r>
              <a:rPr lang="en-US" sz="2400" dirty="0">
                <a:latin typeface="Arial" charset="0"/>
              </a:rPr>
              <a:t> </a:t>
            </a:r>
            <a:r>
              <a:rPr lang="en-US" sz="2400" dirty="0" err="1">
                <a:latin typeface="Arial" charset="0"/>
              </a:rPr>
              <a:t>lemaknya</a:t>
            </a:r>
            <a:r>
              <a:rPr lang="en-US" sz="2400" dirty="0">
                <a:latin typeface="Arial" charset="0"/>
              </a:rPr>
              <a:t>. </a:t>
            </a:r>
            <a:br>
              <a:rPr lang="en-US" sz="2400" dirty="0">
                <a:latin typeface="Arial" charset="0"/>
              </a:rPr>
            </a:br>
            <a:r>
              <a:rPr lang="en-US" sz="2800" dirty="0">
                <a:latin typeface="Arial" charset="0"/>
              </a:rPr>
              <a:t/>
            </a:r>
            <a:br>
              <a:rPr lang="en-US" sz="2800" dirty="0">
                <a:latin typeface="Arial" charset="0"/>
              </a:rPr>
            </a:br>
            <a:r>
              <a:rPr lang="en-US" sz="2800" dirty="0">
                <a:latin typeface="Arial" charset="0"/>
              </a:rPr>
              <a:t>MEMBUANG TULANG DADA</a:t>
            </a:r>
            <a:br>
              <a:rPr lang="en-US" sz="2800" dirty="0">
                <a:latin typeface="Arial" charset="0"/>
              </a:rPr>
            </a:br>
            <a:r>
              <a:rPr lang="en-US" sz="2400" dirty="0" err="1">
                <a:latin typeface="Arial" charset="0"/>
              </a:rPr>
              <a:t>Pilih</a:t>
            </a:r>
            <a:r>
              <a:rPr lang="en-US" sz="2400" dirty="0">
                <a:latin typeface="Arial" charset="0"/>
              </a:rPr>
              <a:t> dada </a:t>
            </a:r>
            <a:r>
              <a:rPr lang="en-US" sz="2400" dirty="0" err="1">
                <a:latin typeface="Arial" charset="0"/>
              </a:rPr>
              <a:t>ayam</a:t>
            </a:r>
            <a:r>
              <a:rPr lang="en-US" sz="2400" dirty="0">
                <a:latin typeface="Arial" charset="0"/>
              </a:rPr>
              <a:t> </a:t>
            </a:r>
            <a:r>
              <a:rPr lang="en-US" sz="2400" dirty="0" err="1">
                <a:latin typeface="Arial" charset="0"/>
              </a:rPr>
              <a:t>tanpa</a:t>
            </a:r>
            <a:r>
              <a:rPr lang="en-US" sz="2400" dirty="0">
                <a:latin typeface="Arial" charset="0"/>
              </a:rPr>
              <a:t> </a:t>
            </a:r>
            <a:r>
              <a:rPr lang="en-US" sz="2400" dirty="0" err="1">
                <a:latin typeface="Arial" charset="0"/>
              </a:rPr>
              <a:t>sayap</a:t>
            </a:r>
            <a:r>
              <a:rPr lang="en-US" sz="2400" dirty="0">
                <a:latin typeface="Arial" charset="0"/>
              </a:rPr>
              <a:t>, </a:t>
            </a:r>
            <a:r>
              <a:rPr lang="en-US" sz="2400" dirty="0" err="1">
                <a:latin typeface="Arial" charset="0"/>
              </a:rPr>
              <a:t>jika</a:t>
            </a:r>
            <a:r>
              <a:rPr lang="en-US" sz="2400" dirty="0">
                <a:latin typeface="Arial" charset="0"/>
              </a:rPr>
              <a:t> </a:t>
            </a:r>
            <a:r>
              <a:rPr lang="en-US" sz="2400" dirty="0" err="1">
                <a:latin typeface="Arial" charset="0"/>
              </a:rPr>
              <a:t>dipakai</a:t>
            </a:r>
            <a:r>
              <a:rPr lang="en-US" sz="2400" dirty="0">
                <a:latin typeface="Arial" charset="0"/>
              </a:rPr>
              <a:t> dada </a:t>
            </a:r>
            <a:r>
              <a:rPr lang="en-US" sz="2400" dirty="0" err="1">
                <a:latin typeface="Arial" charset="0"/>
              </a:rPr>
              <a:t>ayam</a:t>
            </a:r>
            <a:r>
              <a:rPr lang="en-US" sz="2400" dirty="0">
                <a:latin typeface="Arial" charset="0"/>
              </a:rPr>
              <a:t> </a:t>
            </a:r>
            <a:r>
              <a:rPr lang="en-US" sz="2400" dirty="0" err="1">
                <a:latin typeface="Arial" charset="0"/>
              </a:rPr>
              <a:t>bersayap</a:t>
            </a:r>
            <a:r>
              <a:rPr lang="en-US" sz="2400" dirty="0">
                <a:latin typeface="Arial" charset="0"/>
              </a:rPr>
              <a:t> </a:t>
            </a:r>
            <a:r>
              <a:rPr lang="en-US" sz="2400" dirty="0" err="1">
                <a:latin typeface="Arial" charset="0"/>
              </a:rPr>
              <a:t>potong</a:t>
            </a:r>
            <a:r>
              <a:rPr lang="en-US" sz="2400" dirty="0">
                <a:latin typeface="Arial" charset="0"/>
              </a:rPr>
              <a:t> </a:t>
            </a:r>
            <a:r>
              <a:rPr lang="en-US" sz="2400" dirty="0" err="1">
                <a:latin typeface="Arial" charset="0"/>
              </a:rPr>
              <a:t>bagian</a:t>
            </a:r>
            <a:r>
              <a:rPr lang="en-US" sz="2400" dirty="0">
                <a:latin typeface="Arial" charset="0"/>
              </a:rPr>
              <a:t> </a:t>
            </a:r>
            <a:r>
              <a:rPr lang="en-US" sz="2400" dirty="0" err="1">
                <a:latin typeface="Arial" charset="0"/>
              </a:rPr>
              <a:t>sayapnya</a:t>
            </a:r>
            <a:r>
              <a:rPr lang="en-US" sz="2400" dirty="0">
                <a:latin typeface="Arial" charset="0"/>
              </a:rPr>
              <a:t> </a:t>
            </a:r>
            <a:r>
              <a:rPr lang="en-US" sz="2400" dirty="0" err="1">
                <a:latin typeface="Arial" charset="0"/>
              </a:rPr>
              <a:t>untuk</a:t>
            </a:r>
            <a:r>
              <a:rPr lang="en-US" sz="2400" dirty="0">
                <a:latin typeface="Arial" charset="0"/>
              </a:rPr>
              <a:t> </a:t>
            </a:r>
            <a:r>
              <a:rPr lang="en-US" sz="2400" dirty="0" err="1">
                <a:latin typeface="Arial" charset="0"/>
              </a:rPr>
              <a:t>dibuat</a:t>
            </a:r>
            <a:r>
              <a:rPr lang="en-US" sz="2400" dirty="0">
                <a:latin typeface="Arial" charset="0"/>
              </a:rPr>
              <a:t> </a:t>
            </a:r>
            <a:r>
              <a:rPr lang="en-US" sz="2400" dirty="0" err="1">
                <a:latin typeface="Arial" charset="0"/>
              </a:rPr>
              <a:t>sayap</a:t>
            </a:r>
            <a:r>
              <a:rPr lang="en-US" sz="2400" dirty="0">
                <a:latin typeface="Arial" charset="0"/>
              </a:rPr>
              <a:t> </a:t>
            </a:r>
            <a:r>
              <a:rPr lang="en-US" sz="2400" dirty="0" err="1">
                <a:latin typeface="Arial" charset="0"/>
              </a:rPr>
              <a:t>isi</a:t>
            </a:r>
            <a:r>
              <a:rPr lang="en-US" sz="2400" dirty="0">
                <a:latin typeface="Arial" charset="0"/>
              </a:rPr>
              <a:t> a. </a:t>
            </a:r>
            <a:r>
              <a:rPr lang="en-US" sz="2400" dirty="0" err="1">
                <a:latin typeface="Arial" charset="0"/>
              </a:rPr>
              <a:t>Dengan</a:t>
            </a:r>
            <a:r>
              <a:rPr lang="en-US" sz="2400" dirty="0">
                <a:latin typeface="Arial" charset="0"/>
              </a:rPr>
              <a:t> </a:t>
            </a:r>
            <a:r>
              <a:rPr lang="en-US" sz="2400" dirty="0" err="1">
                <a:latin typeface="Arial" charset="0"/>
              </a:rPr>
              <a:t>pisau</a:t>
            </a:r>
            <a:r>
              <a:rPr lang="en-US" sz="2400" dirty="0">
                <a:latin typeface="Arial" charset="0"/>
              </a:rPr>
              <a:t> </a:t>
            </a:r>
            <a:r>
              <a:rPr lang="en-US" sz="2400" dirty="0" err="1">
                <a:latin typeface="Arial" charset="0"/>
              </a:rPr>
              <a:t>kecil</a:t>
            </a:r>
            <a:r>
              <a:rPr lang="en-US" sz="2400" dirty="0">
                <a:latin typeface="Arial" charset="0"/>
              </a:rPr>
              <a:t> </a:t>
            </a:r>
            <a:r>
              <a:rPr lang="en-US" sz="2400" dirty="0" err="1">
                <a:latin typeface="Arial" charset="0"/>
              </a:rPr>
              <a:t>yg</a:t>
            </a:r>
            <a:r>
              <a:rPr lang="en-US" sz="2400" dirty="0">
                <a:latin typeface="Arial" charset="0"/>
              </a:rPr>
              <a:t> </a:t>
            </a:r>
            <a:r>
              <a:rPr lang="en-US" sz="2400" dirty="0" err="1">
                <a:latin typeface="Arial" charset="0"/>
              </a:rPr>
              <a:t>tajam</a:t>
            </a:r>
            <a:r>
              <a:rPr lang="en-US" sz="2400" dirty="0">
                <a:latin typeface="Arial" charset="0"/>
              </a:rPr>
              <a:t> </a:t>
            </a:r>
            <a:r>
              <a:rPr lang="en-US" sz="2400" dirty="0" err="1">
                <a:latin typeface="Arial" charset="0"/>
              </a:rPr>
              <a:t>buang</a:t>
            </a:r>
            <a:r>
              <a:rPr lang="en-US" sz="2400" dirty="0">
                <a:latin typeface="Arial" charset="0"/>
              </a:rPr>
              <a:t> </a:t>
            </a:r>
            <a:r>
              <a:rPr lang="en-US" sz="2400" dirty="0" err="1">
                <a:latin typeface="Arial" charset="0"/>
              </a:rPr>
              <a:t>tulang</a:t>
            </a:r>
            <a:r>
              <a:rPr lang="en-US" sz="2400" dirty="0">
                <a:latin typeface="Arial" charset="0"/>
              </a:rPr>
              <a:t> </a:t>
            </a:r>
            <a:r>
              <a:rPr lang="en-US" sz="2400" dirty="0" err="1">
                <a:latin typeface="Arial" charset="0"/>
              </a:rPr>
              <a:t>belikatnya</a:t>
            </a:r>
            <a:r>
              <a:rPr lang="en-US" sz="2400" dirty="0">
                <a:latin typeface="Arial" charset="0"/>
              </a:rPr>
              <a:t> (</a:t>
            </a:r>
            <a:r>
              <a:rPr lang="en-US" sz="2400" dirty="0" err="1">
                <a:latin typeface="Arial" charset="0"/>
              </a:rPr>
              <a:t>tulang</a:t>
            </a:r>
            <a:r>
              <a:rPr lang="en-US" sz="2400" dirty="0">
                <a:latin typeface="Arial" charset="0"/>
              </a:rPr>
              <a:t> </a:t>
            </a:r>
            <a:r>
              <a:rPr lang="en-US" sz="2400" dirty="0" err="1">
                <a:latin typeface="Arial" charset="0"/>
              </a:rPr>
              <a:t>muda</a:t>
            </a:r>
            <a:r>
              <a:rPr lang="en-US" sz="2400" dirty="0">
                <a:latin typeface="Arial" charset="0"/>
              </a:rPr>
              <a:t>), b. </a:t>
            </a:r>
            <a:r>
              <a:rPr lang="en-US" sz="2400" dirty="0" err="1">
                <a:latin typeface="Arial" charset="0"/>
              </a:rPr>
              <a:t>Pegang</a:t>
            </a:r>
            <a:r>
              <a:rPr lang="en-US" sz="2400" dirty="0">
                <a:latin typeface="Arial" charset="0"/>
              </a:rPr>
              <a:t> </a:t>
            </a:r>
            <a:r>
              <a:rPr lang="en-US" sz="2400" dirty="0" err="1">
                <a:latin typeface="Arial" charset="0"/>
              </a:rPr>
              <a:t>tulang</a:t>
            </a:r>
            <a:r>
              <a:rPr lang="en-US" sz="2400" dirty="0">
                <a:latin typeface="Arial" charset="0"/>
              </a:rPr>
              <a:t> dada, </a:t>
            </a:r>
            <a:r>
              <a:rPr lang="en-US" sz="2400" dirty="0" err="1">
                <a:latin typeface="Arial" charset="0"/>
              </a:rPr>
              <a:t>lepaskan</a:t>
            </a:r>
            <a:r>
              <a:rPr lang="en-US" sz="2400" dirty="0">
                <a:latin typeface="Arial" charset="0"/>
              </a:rPr>
              <a:t> </a:t>
            </a:r>
            <a:r>
              <a:rPr lang="en-US" sz="2400" dirty="0" err="1">
                <a:latin typeface="Arial" charset="0"/>
              </a:rPr>
              <a:t>daging</a:t>
            </a:r>
            <a:r>
              <a:rPr lang="en-US" sz="2400" dirty="0">
                <a:latin typeface="Arial" charset="0"/>
              </a:rPr>
              <a:t> </a:t>
            </a:r>
            <a:r>
              <a:rPr lang="en-US" sz="2400" dirty="0" err="1">
                <a:latin typeface="Arial" charset="0"/>
              </a:rPr>
              <a:t>yg</a:t>
            </a:r>
            <a:r>
              <a:rPr lang="en-US" sz="2400" dirty="0">
                <a:latin typeface="Arial" charset="0"/>
              </a:rPr>
              <a:t> </a:t>
            </a:r>
            <a:r>
              <a:rPr lang="en-US" sz="2400" dirty="0" err="1">
                <a:latin typeface="Arial" charset="0"/>
              </a:rPr>
              <a:t>menempel</a:t>
            </a:r>
            <a:r>
              <a:rPr lang="en-US" sz="2400" dirty="0">
                <a:latin typeface="Arial" charset="0"/>
              </a:rPr>
              <a:t> </a:t>
            </a:r>
            <a:r>
              <a:rPr lang="en-US" sz="2400" dirty="0" err="1">
                <a:latin typeface="Arial" charset="0"/>
              </a:rPr>
              <a:t>pada</a:t>
            </a:r>
            <a:r>
              <a:rPr lang="en-US" sz="2400" dirty="0">
                <a:latin typeface="Arial" charset="0"/>
              </a:rPr>
              <a:t> </a:t>
            </a:r>
            <a:r>
              <a:rPr lang="en-US" sz="2400" dirty="0" err="1">
                <a:latin typeface="Arial" charset="0"/>
              </a:rPr>
              <a:t>tulang</a:t>
            </a:r>
            <a:r>
              <a:rPr lang="en-US" sz="2400" dirty="0">
                <a:latin typeface="Arial" charset="0"/>
              </a:rPr>
              <a:t> agar </a:t>
            </a:r>
            <a:r>
              <a:rPr lang="en-US" sz="2400" dirty="0" err="1">
                <a:latin typeface="Arial" charset="0"/>
              </a:rPr>
              <a:t>daging</a:t>
            </a:r>
            <a:r>
              <a:rPr lang="en-US" sz="2400" dirty="0">
                <a:latin typeface="Arial" charset="0"/>
              </a:rPr>
              <a:t> </a:t>
            </a:r>
            <a:r>
              <a:rPr lang="en-US" sz="2400" dirty="0" err="1">
                <a:latin typeface="Arial" charset="0"/>
              </a:rPr>
              <a:t>yg</a:t>
            </a:r>
            <a:r>
              <a:rPr lang="en-US" sz="2400" dirty="0">
                <a:latin typeface="Arial" charset="0"/>
              </a:rPr>
              <a:t> </a:t>
            </a:r>
            <a:r>
              <a:rPr lang="en-US" sz="2400" dirty="0" err="1">
                <a:latin typeface="Arial" charset="0"/>
              </a:rPr>
              <a:t>menempel</a:t>
            </a:r>
            <a:r>
              <a:rPr lang="en-US" sz="2400" dirty="0">
                <a:latin typeface="Arial" charset="0"/>
              </a:rPr>
              <a:t> </a:t>
            </a:r>
            <a:r>
              <a:rPr lang="en-US" sz="2400" dirty="0" err="1">
                <a:latin typeface="Arial" charset="0"/>
              </a:rPr>
              <a:t>pada</a:t>
            </a:r>
            <a:r>
              <a:rPr lang="en-US" sz="2400" dirty="0">
                <a:latin typeface="Arial" charset="0"/>
              </a:rPr>
              <a:t> </a:t>
            </a:r>
            <a:r>
              <a:rPr lang="en-US" sz="2400" dirty="0" err="1">
                <a:latin typeface="Arial" charset="0"/>
              </a:rPr>
              <a:t>bawah</a:t>
            </a:r>
            <a:r>
              <a:rPr lang="en-US" sz="2400" dirty="0">
                <a:latin typeface="Arial" charset="0"/>
              </a:rPr>
              <a:t> dada . </a:t>
            </a:r>
            <a:r>
              <a:rPr lang="en-US" sz="2400" dirty="0" err="1">
                <a:latin typeface="Arial" charset="0"/>
              </a:rPr>
              <a:t>Sisihkan</a:t>
            </a:r>
            <a:r>
              <a:rPr lang="en-US" sz="2400" dirty="0">
                <a:latin typeface="Arial" charset="0"/>
              </a:rPr>
              <a:t> </a:t>
            </a:r>
            <a:r>
              <a:rPr lang="en-US" sz="2400" dirty="0" err="1">
                <a:latin typeface="Arial" charset="0"/>
              </a:rPr>
              <a:t>tualng</a:t>
            </a:r>
            <a:r>
              <a:rPr lang="en-US" sz="2400" dirty="0">
                <a:latin typeface="Arial" charset="0"/>
              </a:rPr>
              <a:t> </a:t>
            </a:r>
            <a:r>
              <a:rPr lang="en-US" sz="2400" dirty="0" err="1">
                <a:latin typeface="Arial" charset="0"/>
              </a:rPr>
              <a:t>untuk</a:t>
            </a:r>
            <a:r>
              <a:rPr lang="en-US" sz="2400" dirty="0">
                <a:latin typeface="Arial" charset="0"/>
              </a:rPr>
              <a:t> </a:t>
            </a:r>
            <a:r>
              <a:rPr lang="en-US" sz="2400" dirty="0" err="1">
                <a:latin typeface="Arial" charset="0"/>
              </a:rPr>
              <a:t>kaldu</a:t>
            </a:r>
            <a:r>
              <a:rPr lang="en-US" sz="2400" dirty="0">
                <a:latin typeface="Arial" charset="0"/>
              </a:rPr>
              <a:t> </a:t>
            </a:r>
            <a:r>
              <a:rPr lang="en-US" sz="2400" dirty="0" err="1">
                <a:latin typeface="Arial" charset="0"/>
              </a:rPr>
              <a:t>tdk</a:t>
            </a:r>
            <a:r>
              <a:rPr lang="en-US" sz="2400" dirty="0">
                <a:latin typeface="Arial" charset="0"/>
              </a:rPr>
              <a:t> </a:t>
            </a:r>
            <a:r>
              <a:rPr lang="en-US" sz="2400" dirty="0" err="1">
                <a:latin typeface="Arial" charset="0"/>
              </a:rPr>
              <a:t>lepas</a:t>
            </a:r>
            <a:r>
              <a:rPr lang="en-US" sz="2400" dirty="0">
                <a:latin typeface="Arial" charset="0"/>
              </a:rPr>
              <a:t/>
            </a:r>
            <a:br>
              <a:rPr lang="en-US" sz="2400" dirty="0">
                <a:latin typeface="Arial" charset="0"/>
              </a:rPr>
            </a:br>
            <a:endParaRPr lang="en-US" sz="2400" dirty="0">
              <a:latin typeface="Arial" charset="0"/>
            </a:endParaRPr>
          </a:p>
        </p:txBody>
      </p:sp>
      <p:sp>
        <p:nvSpPr>
          <p:cNvPr id="17411" name="Rectangle 3"/>
          <p:cNvSpPr>
            <a:spLocks noGrp="1" noChangeArrowheads="1"/>
          </p:cNvSpPr>
          <p:nvPr>
            <p:ph type="subTitle" idx="1"/>
          </p:nvPr>
        </p:nvSpPr>
        <p:spPr>
          <a:xfrm>
            <a:off x="990600" y="4114800"/>
            <a:ext cx="6781800" cy="1676400"/>
          </a:xfrm>
        </p:spPr>
        <p:txBody>
          <a:bodyPr/>
          <a:lstStyle/>
          <a:p>
            <a:endParaRPr lang="id-ID"/>
          </a:p>
        </p:txBody>
      </p:sp>
    </p:spTree>
    <p:extLst>
      <p:ext uri="{BB962C8B-B14F-4D97-AF65-F5344CB8AC3E}">
        <p14:creationId xmlns:p14="http://schemas.microsoft.com/office/powerpoint/2010/main" val="9114397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a:xfrm>
            <a:off x="685800" y="609600"/>
            <a:ext cx="7772400" cy="76200"/>
          </a:xfrm>
        </p:spPr>
        <p:txBody>
          <a:bodyPr>
            <a:normAutofit fontScale="90000"/>
          </a:bodyPr>
          <a:lstStyle/>
          <a:p>
            <a:endParaRPr lang="id-ID"/>
          </a:p>
        </p:txBody>
      </p:sp>
      <p:sp>
        <p:nvSpPr>
          <p:cNvPr id="1027" name="Rectangle 3"/>
          <p:cNvSpPr>
            <a:spLocks noGrp="1" noChangeArrowheads="1"/>
          </p:cNvSpPr>
          <p:nvPr>
            <p:ph idx="1"/>
          </p:nvPr>
        </p:nvSpPr>
        <p:spPr>
          <a:xfrm>
            <a:off x="381000" y="762000"/>
            <a:ext cx="8382000" cy="6096000"/>
          </a:xfrm>
        </p:spPr>
        <p:txBody>
          <a:bodyPr/>
          <a:lstStyle/>
          <a:p>
            <a:pPr>
              <a:buFont typeface="Wingdings" pitchFamily="2" charset="2"/>
              <a:buNone/>
            </a:pPr>
            <a:r>
              <a:rPr lang="en-US" sz="2800"/>
              <a:t>b. </a:t>
            </a:r>
            <a:r>
              <a:rPr lang="en-US" sz="2800" b="1"/>
              <a:t>Ayam ras (broiler</a:t>
            </a:r>
            <a:r>
              <a:rPr lang="en-US" sz="2800"/>
              <a:t>) </a:t>
            </a:r>
            <a:r>
              <a:rPr lang="en-US" sz="2800">
                <a:sym typeface="Wingdings" pitchFamily="2" charset="2"/>
              </a:rPr>
              <a:t> sdh mengalami pemuliaan, berat saat dipotong (8-12 mng) 1.5-2.05 kg (di Amerika) sedangkan di Indonesia pd umur 6 mng 1.33 kg</a:t>
            </a:r>
          </a:p>
          <a:p>
            <a:pPr>
              <a:buFont typeface="Wingdings" pitchFamily="2" charset="2"/>
              <a:buNone/>
            </a:pPr>
            <a:r>
              <a:rPr lang="en-US" sz="2800">
                <a:sym typeface="Wingdings" pitchFamily="2" charset="2"/>
              </a:rPr>
              <a:t>c. </a:t>
            </a:r>
            <a:r>
              <a:rPr lang="en-US" sz="2800" b="1">
                <a:sym typeface="Wingdings" pitchFamily="2" charset="2"/>
              </a:rPr>
              <a:t>Ayam cull</a:t>
            </a:r>
            <a:r>
              <a:rPr lang="en-US" sz="2800">
                <a:sym typeface="Wingdings" pitchFamily="2" charset="2"/>
              </a:rPr>
              <a:t>bukan ayam pedaging ttp berasal dr ayam petelur yg telah diafkir. Ciri : bag. badan apnjang &amp; besar, leher &amp; kaki pendek, bag. kepala kecil &amp; pendek</a:t>
            </a:r>
          </a:p>
          <a:p>
            <a:pPr>
              <a:buFont typeface="Wingdings" pitchFamily="2" charset="2"/>
              <a:buNone/>
            </a:pPr>
            <a:endParaRPr lang="en-US" sz="2800">
              <a:sym typeface="Wingdings" pitchFamily="2" charset="2"/>
            </a:endParaRPr>
          </a:p>
          <a:p>
            <a:pPr>
              <a:buFont typeface="Wingdings" pitchFamily="2" charset="2"/>
              <a:buNone/>
            </a:pPr>
            <a:r>
              <a:rPr lang="en-US" sz="2800" b="1">
                <a:sym typeface="Wingdings" pitchFamily="2" charset="2"/>
              </a:rPr>
              <a:t>ITIK</a:t>
            </a:r>
          </a:p>
          <a:p>
            <a:pPr>
              <a:buFont typeface="Wingdings" pitchFamily="2" charset="2"/>
              <a:buNone/>
            </a:pPr>
            <a:r>
              <a:rPr lang="en-US" sz="2800">
                <a:sym typeface="Wingdings" pitchFamily="2" charset="2"/>
              </a:rPr>
              <a:t>    Yg sudah dibudidayakan adalah  </a:t>
            </a:r>
            <a:r>
              <a:rPr lang="en-US" sz="2800" b="1">
                <a:sym typeface="Wingdings" pitchFamily="2" charset="2"/>
              </a:rPr>
              <a:t>itik manila, belibis, alabio.</a:t>
            </a:r>
            <a:r>
              <a:rPr lang="en-US" sz="2800">
                <a:sym typeface="Wingdings" pitchFamily="2" charset="2"/>
              </a:rPr>
              <a:t> Berat badan itik yg berumur 2 th adalah 1.2-1.4 kg</a:t>
            </a:r>
            <a:endParaRPr lang="en-US" sz="280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251520" y="304800"/>
            <a:ext cx="8587680" cy="6220544"/>
          </a:xfrm>
        </p:spPr>
        <p:txBody>
          <a:bodyPr/>
          <a:lstStyle/>
          <a:p>
            <a:r>
              <a:rPr lang="en-US" sz="2400" dirty="0">
                <a:latin typeface="Arial" charset="0"/>
              </a:rPr>
              <a:t>c. </a:t>
            </a:r>
            <a:r>
              <a:rPr lang="en-US" sz="2400" dirty="0" err="1">
                <a:latin typeface="Arial" charset="0"/>
              </a:rPr>
              <a:t>Lepaskan</a:t>
            </a:r>
            <a:r>
              <a:rPr lang="en-US" sz="2400" dirty="0">
                <a:latin typeface="Arial" charset="0"/>
              </a:rPr>
              <a:t> </a:t>
            </a:r>
            <a:r>
              <a:rPr lang="en-US" sz="2400" dirty="0" err="1">
                <a:latin typeface="Arial" charset="0"/>
              </a:rPr>
              <a:t>kulitnya</a:t>
            </a:r>
            <a:r>
              <a:rPr lang="en-US" sz="2400" dirty="0">
                <a:latin typeface="Arial" charset="0"/>
              </a:rPr>
              <a:t>, </a:t>
            </a:r>
            <a:r>
              <a:rPr lang="en-US" sz="2400" dirty="0" err="1">
                <a:latin typeface="Arial" charset="0"/>
              </a:rPr>
              <a:t>bersihkan</a:t>
            </a:r>
            <a:r>
              <a:rPr lang="en-US" sz="2400" dirty="0">
                <a:latin typeface="Arial" charset="0"/>
              </a:rPr>
              <a:t> </a:t>
            </a:r>
            <a:r>
              <a:rPr lang="en-US" sz="2400" dirty="0" err="1">
                <a:latin typeface="Arial" charset="0"/>
              </a:rPr>
              <a:t>daging</a:t>
            </a:r>
            <a:r>
              <a:rPr lang="en-US" sz="2400" dirty="0">
                <a:latin typeface="Arial" charset="0"/>
              </a:rPr>
              <a:t> </a:t>
            </a:r>
            <a:r>
              <a:rPr lang="en-US" sz="2400" dirty="0" err="1">
                <a:latin typeface="Arial" charset="0"/>
              </a:rPr>
              <a:t>dari</a:t>
            </a:r>
            <a:r>
              <a:rPr lang="en-US" sz="2400" dirty="0">
                <a:latin typeface="Arial" charset="0"/>
              </a:rPr>
              <a:t> </a:t>
            </a:r>
            <a:r>
              <a:rPr lang="en-US" sz="2400" dirty="0" err="1">
                <a:latin typeface="Arial" charset="0"/>
              </a:rPr>
              <a:t>sisa</a:t>
            </a:r>
            <a:r>
              <a:rPr lang="en-US" sz="2400" dirty="0">
                <a:latin typeface="Arial" charset="0"/>
              </a:rPr>
              <a:t> </a:t>
            </a:r>
            <a:r>
              <a:rPr lang="en-US" sz="2400" dirty="0" err="1">
                <a:latin typeface="Arial" charset="0"/>
              </a:rPr>
              <a:t>lemak</a:t>
            </a:r>
            <a:r>
              <a:rPr lang="en-US" sz="2400" dirty="0">
                <a:latin typeface="Arial" charset="0"/>
              </a:rPr>
              <a:t> </a:t>
            </a:r>
            <a:r>
              <a:rPr lang="en-US" sz="2400" dirty="0" err="1">
                <a:latin typeface="Arial" charset="0"/>
              </a:rPr>
              <a:t>yg</a:t>
            </a:r>
            <a:r>
              <a:rPr lang="en-US" sz="2400" dirty="0">
                <a:latin typeface="Arial" charset="0"/>
              </a:rPr>
              <a:t> </a:t>
            </a:r>
            <a:r>
              <a:rPr lang="en-US" sz="2400" dirty="0" err="1">
                <a:latin typeface="Arial" charset="0"/>
              </a:rPr>
              <a:t>menempel</a:t>
            </a:r>
            <a:r>
              <a:rPr lang="en-US" sz="2400" dirty="0">
                <a:latin typeface="Arial" charset="0"/>
              </a:rPr>
              <a:t>. </a:t>
            </a:r>
            <a:br>
              <a:rPr lang="en-US" sz="2400" dirty="0">
                <a:latin typeface="Arial" charset="0"/>
              </a:rPr>
            </a:br>
            <a:r>
              <a:rPr lang="en-US" sz="2400" dirty="0">
                <a:latin typeface="Arial" charset="0"/>
              </a:rPr>
              <a:t/>
            </a:r>
            <a:br>
              <a:rPr lang="en-US" sz="2400" dirty="0">
                <a:latin typeface="Arial" charset="0"/>
              </a:rPr>
            </a:br>
            <a:r>
              <a:rPr lang="en-US" sz="2400" dirty="0" err="1">
                <a:latin typeface="Arial" charset="0"/>
              </a:rPr>
              <a:t>Membuang</a:t>
            </a:r>
            <a:r>
              <a:rPr lang="en-US" sz="2400" dirty="0">
                <a:latin typeface="Arial" charset="0"/>
              </a:rPr>
              <a:t> </a:t>
            </a:r>
            <a:r>
              <a:rPr lang="en-US" sz="2400" dirty="0" err="1">
                <a:latin typeface="Arial" charset="0"/>
              </a:rPr>
              <a:t>tulang</a:t>
            </a:r>
            <a:r>
              <a:rPr lang="en-US" sz="2400" dirty="0">
                <a:latin typeface="Arial" charset="0"/>
              </a:rPr>
              <a:t> </a:t>
            </a:r>
            <a:r>
              <a:rPr lang="en-US" sz="2400" dirty="0" err="1">
                <a:latin typeface="Arial" charset="0"/>
              </a:rPr>
              <a:t>sayap</a:t>
            </a:r>
            <a:r>
              <a:rPr lang="en-US" sz="2400" dirty="0">
                <a:latin typeface="Arial" charset="0"/>
              </a:rPr>
              <a:t> </a:t>
            </a:r>
            <a:br>
              <a:rPr lang="en-US" sz="2400" dirty="0">
                <a:latin typeface="Arial" charset="0"/>
              </a:rPr>
            </a:br>
            <a:r>
              <a:rPr lang="en-US" sz="2400" dirty="0" err="1">
                <a:latin typeface="Arial" charset="0"/>
              </a:rPr>
              <a:t>Sayap</a:t>
            </a:r>
            <a:r>
              <a:rPr lang="en-US" sz="2400" dirty="0">
                <a:latin typeface="Arial" charset="0"/>
              </a:rPr>
              <a:t> </a:t>
            </a:r>
            <a:r>
              <a:rPr lang="en-US" sz="2400" dirty="0" err="1">
                <a:latin typeface="Arial" charset="0"/>
              </a:rPr>
              <a:t>buang</a:t>
            </a:r>
            <a:r>
              <a:rPr lang="en-US" sz="2400" dirty="0">
                <a:latin typeface="Arial" charset="0"/>
              </a:rPr>
              <a:t> </a:t>
            </a:r>
            <a:r>
              <a:rPr lang="en-US" sz="2400" dirty="0" err="1">
                <a:latin typeface="Arial" charset="0"/>
              </a:rPr>
              <a:t>tulang</a:t>
            </a:r>
            <a:r>
              <a:rPr lang="en-US" sz="2400" dirty="0">
                <a:latin typeface="Arial" charset="0"/>
              </a:rPr>
              <a:t> </a:t>
            </a:r>
            <a:r>
              <a:rPr lang="en-US" sz="2400" dirty="0" err="1">
                <a:latin typeface="Arial" charset="0"/>
              </a:rPr>
              <a:t>yg</a:t>
            </a:r>
            <a:r>
              <a:rPr lang="en-US" sz="2400" dirty="0">
                <a:latin typeface="Arial" charset="0"/>
              </a:rPr>
              <a:t> </a:t>
            </a:r>
            <a:r>
              <a:rPr lang="en-US" sz="2400" dirty="0" err="1">
                <a:latin typeface="Arial" charset="0"/>
              </a:rPr>
              <a:t>diisi</a:t>
            </a:r>
            <a:r>
              <a:rPr lang="en-US" sz="2400" dirty="0">
                <a:latin typeface="Arial" charset="0"/>
              </a:rPr>
              <a:t> alias </a:t>
            </a:r>
            <a:r>
              <a:rPr lang="en-US" sz="2400" dirty="0" err="1">
                <a:latin typeface="Arial" charset="0"/>
              </a:rPr>
              <a:t>sayap</a:t>
            </a:r>
            <a:r>
              <a:rPr lang="en-US" sz="2400" dirty="0">
                <a:latin typeface="Arial" charset="0"/>
              </a:rPr>
              <a:t> </a:t>
            </a:r>
            <a:r>
              <a:rPr lang="en-US" sz="2400" dirty="0" err="1">
                <a:latin typeface="Arial" charset="0"/>
              </a:rPr>
              <a:t>isi</a:t>
            </a:r>
            <a:r>
              <a:rPr lang="en-US" sz="2400" dirty="0">
                <a:latin typeface="Arial" charset="0"/>
              </a:rPr>
              <a:t> </a:t>
            </a:r>
            <a:r>
              <a:rPr lang="en-US" sz="2400" dirty="0" err="1">
                <a:latin typeface="Arial" charset="0"/>
              </a:rPr>
              <a:t>cocok</a:t>
            </a:r>
            <a:r>
              <a:rPr lang="en-US" sz="2400" dirty="0">
                <a:latin typeface="Arial" charset="0"/>
              </a:rPr>
              <a:t> </a:t>
            </a:r>
            <a:r>
              <a:rPr lang="en-US" sz="2400" dirty="0" err="1">
                <a:latin typeface="Arial" charset="0"/>
              </a:rPr>
              <a:t>utk</a:t>
            </a:r>
            <a:r>
              <a:rPr lang="en-US" sz="2400" dirty="0">
                <a:latin typeface="Arial" charset="0"/>
              </a:rPr>
              <a:t> finger food </a:t>
            </a:r>
            <a:r>
              <a:rPr lang="en-US" sz="2400" dirty="0" err="1">
                <a:latin typeface="Arial" charset="0"/>
              </a:rPr>
              <a:t>maupun</a:t>
            </a:r>
            <a:r>
              <a:rPr lang="en-US" sz="2400" dirty="0">
                <a:latin typeface="Arial" charset="0"/>
              </a:rPr>
              <a:t> </a:t>
            </a:r>
            <a:r>
              <a:rPr lang="en-US" sz="2400" dirty="0" err="1">
                <a:latin typeface="Arial" charset="0"/>
              </a:rPr>
              <a:t>hidangan</a:t>
            </a:r>
            <a:r>
              <a:rPr lang="en-US" sz="2400" dirty="0">
                <a:latin typeface="Arial" charset="0"/>
              </a:rPr>
              <a:t> </a:t>
            </a:r>
            <a:r>
              <a:rPr lang="en-US" sz="2400" dirty="0" err="1">
                <a:latin typeface="Arial" charset="0"/>
              </a:rPr>
              <a:t>utama</a:t>
            </a:r>
            <a:r>
              <a:rPr lang="en-US" sz="2400" dirty="0">
                <a:latin typeface="Arial" charset="0"/>
              </a:rPr>
              <a:t>. a.  </a:t>
            </a:r>
            <a:r>
              <a:rPr lang="en-US" sz="2400" dirty="0" err="1">
                <a:latin typeface="Arial" charset="0"/>
              </a:rPr>
              <a:t>Potong</a:t>
            </a:r>
            <a:r>
              <a:rPr lang="en-US" sz="2400" dirty="0">
                <a:latin typeface="Arial" charset="0"/>
              </a:rPr>
              <a:t> </a:t>
            </a:r>
            <a:r>
              <a:rPr lang="en-US" sz="2400" dirty="0" err="1">
                <a:latin typeface="Arial" charset="0"/>
              </a:rPr>
              <a:t>pangkal</a:t>
            </a:r>
            <a:r>
              <a:rPr lang="en-US" sz="2400" dirty="0">
                <a:latin typeface="Arial" charset="0"/>
              </a:rPr>
              <a:t> </a:t>
            </a:r>
            <a:r>
              <a:rPr lang="en-US" sz="2400" dirty="0" err="1">
                <a:latin typeface="Arial" charset="0"/>
              </a:rPr>
              <a:t>sayap</a:t>
            </a:r>
            <a:r>
              <a:rPr lang="en-US" sz="2400" dirty="0">
                <a:latin typeface="Arial" charset="0"/>
              </a:rPr>
              <a:t> </a:t>
            </a:r>
            <a:r>
              <a:rPr lang="en-US" sz="2400" dirty="0" err="1">
                <a:latin typeface="Arial" charset="0"/>
              </a:rPr>
              <a:t>tepat</a:t>
            </a:r>
            <a:r>
              <a:rPr lang="en-US" sz="2400" dirty="0">
                <a:latin typeface="Arial" charset="0"/>
              </a:rPr>
              <a:t> </a:t>
            </a:r>
            <a:r>
              <a:rPr lang="en-US" sz="2400" dirty="0" err="1">
                <a:latin typeface="Arial" charset="0"/>
              </a:rPr>
              <a:t>pd</a:t>
            </a:r>
            <a:r>
              <a:rPr lang="en-US" sz="2400" dirty="0">
                <a:latin typeface="Arial" charset="0"/>
              </a:rPr>
              <a:t> </a:t>
            </a:r>
            <a:r>
              <a:rPr lang="en-US" sz="2400" dirty="0" err="1">
                <a:latin typeface="Arial" charset="0"/>
              </a:rPr>
              <a:t>sendi</a:t>
            </a:r>
            <a:r>
              <a:rPr lang="en-US" sz="2400" dirty="0">
                <a:latin typeface="Arial" charset="0"/>
              </a:rPr>
              <a:t>, </a:t>
            </a:r>
            <a:r>
              <a:rPr lang="en-US" sz="2400" dirty="0" err="1">
                <a:latin typeface="Arial" charset="0"/>
              </a:rPr>
              <a:t>pisahkan</a:t>
            </a:r>
            <a:r>
              <a:rPr lang="en-US" sz="2400" dirty="0">
                <a:latin typeface="Arial" charset="0"/>
              </a:rPr>
              <a:t> </a:t>
            </a:r>
            <a:r>
              <a:rPr lang="en-US" sz="2400" dirty="0" err="1">
                <a:latin typeface="Arial" charset="0"/>
              </a:rPr>
              <a:t>pangkal</a:t>
            </a:r>
            <a:r>
              <a:rPr lang="en-US" sz="2400" dirty="0">
                <a:latin typeface="Arial" charset="0"/>
              </a:rPr>
              <a:t> </a:t>
            </a:r>
            <a:r>
              <a:rPr lang="en-US" sz="2400" dirty="0" err="1">
                <a:latin typeface="Arial" charset="0"/>
              </a:rPr>
              <a:t>sayap</a:t>
            </a:r>
            <a:r>
              <a:rPr lang="en-US" sz="2400" dirty="0">
                <a:latin typeface="Arial" charset="0"/>
              </a:rPr>
              <a:t> </a:t>
            </a:r>
            <a:r>
              <a:rPr lang="en-US" sz="2400" dirty="0" err="1">
                <a:latin typeface="Arial" charset="0"/>
              </a:rPr>
              <a:t>dan</a:t>
            </a:r>
            <a:r>
              <a:rPr lang="en-US" sz="2400" dirty="0">
                <a:latin typeface="Arial" charset="0"/>
              </a:rPr>
              <a:t> </a:t>
            </a:r>
            <a:r>
              <a:rPr lang="en-US" sz="2400" dirty="0" err="1">
                <a:latin typeface="Arial" charset="0"/>
              </a:rPr>
              <a:t>gunakan</a:t>
            </a:r>
            <a:r>
              <a:rPr lang="en-US" sz="2400" dirty="0">
                <a:latin typeface="Arial" charset="0"/>
              </a:rPr>
              <a:t> </a:t>
            </a:r>
            <a:r>
              <a:rPr lang="en-US" sz="2400" dirty="0" err="1">
                <a:latin typeface="Arial" charset="0"/>
              </a:rPr>
              <a:t>utk</a:t>
            </a:r>
            <a:r>
              <a:rPr lang="en-US" sz="2400" dirty="0">
                <a:latin typeface="Arial" charset="0"/>
              </a:rPr>
              <a:t> </a:t>
            </a:r>
            <a:r>
              <a:rPr lang="en-US" sz="2400" dirty="0" err="1">
                <a:latin typeface="Arial" charset="0"/>
              </a:rPr>
              <a:t>bhn</a:t>
            </a:r>
            <a:r>
              <a:rPr lang="en-US" sz="2400" dirty="0">
                <a:latin typeface="Arial" charset="0"/>
              </a:rPr>
              <a:t> </a:t>
            </a:r>
            <a:r>
              <a:rPr lang="en-US" sz="2400" dirty="0" err="1">
                <a:latin typeface="Arial" charset="0"/>
              </a:rPr>
              <a:t>isi</a:t>
            </a:r>
            <a:r>
              <a:rPr lang="en-US" sz="2400" dirty="0">
                <a:latin typeface="Arial" charset="0"/>
              </a:rPr>
              <a:t> </a:t>
            </a:r>
            <a:r>
              <a:rPr lang="en-US" sz="2400" dirty="0" err="1">
                <a:latin typeface="Arial" charset="0"/>
              </a:rPr>
              <a:t>atau</a:t>
            </a:r>
            <a:r>
              <a:rPr lang="en-US" sz="2400" dirty="0">
                <a:latin typeface="Arial" charset="0"/>
              </a:rPr>
              <a:t> </a:t>
            </a:r>
            <a:r>
              <a:rPr lang="en-US" sz="2400" dirty="0" err="1">
                <a:latin typeface="Arial" charset="0"/>
              </a:rPr>
              <a:t>yg</a:t>
            </a:r>
            <a:r>
              <a:rPr lang="en-US" sz="2400" dirty="0">
                <a:latin typeface="Arial" charset="0"/>
              </a:rPr>
              <a:t> lain, b. </a:t>
            </a:r>
            <a:r>
              <a:rPr lang="en-US" sz="2400" dirty="0" err="1">
                <a:latin typeface="Arial" charset="0"/>
              </a:rPr>
              <a:t>Ambil</a:t>
            </a:r>
            <a:r>
              <a:rPr lang="en-US" sz="2400" dirty="0">
                <a:latin typeface="Arial" charset="0"/>
              </a:rPr>
              <a:t> </a:t>
            </a:r>
            <a:r>
              <a:rPr lang="en-US" sz="2400" dirty="0" err="1">
                <a:latin typeface="Arial" charset="0"/>
              </a:rPr>
              <a:t>sayap</a:t>
            </a:r>
            <a:r>
              <a:rPr lang="en-US" sz="2400" dirty="0">
                <a:latin typeface="Arial" charset="0"/>
              </a:rPr>
              <a:t> </a:t>
            </a:r>
            <a:r>
              <a:rPr lang="en-US" sz="2400" dirty="0" err="1">
                <a:latin typeface="Arial" charset="0"/>
              </a:rPr>
              <a:t>bagian</a:t>
            </a:r>
            <a:r>
              <a:rPr lang="en-US" sz="2400" dirty="0">
                <a:latin typeface="Arial" charset="0"/>
              </a:rPr>
              <a:t> </a:t>
            </a:r>
            <a:r>
              <a:rPr lang="en-US" sz="2400" dirty="0" err="1">
                <a:latin typeface="Arial" charset="0"/>
              </a:rPr>
              <a:t>ujung</a:t>
            </a:r>
            <a:r>
              <a:rPr lang="en-US" sz="2400" dirty="0">
                <a:latin typeface="Arial" charset="0"/>
              </a:rPr>
              <a:t>, </a:t>
            </a:r>
            <a:r>
              <a:rPr lang="en-US" sz="2400" dirty="0" err="1">
                <a:latin typeface="Arial" charset="0"/>
              </a:rPr>
              <a:t>dng</a:t>
            </a:r>
            <a:r>
              <a:rPr lang="en-US" sz="2400" dirty="0">
                <a:latin typeface="Arial" charset="0"/>
              </a:rPr>
              <a:t> </a:t>
            </a:r>
            <a:r>
              <a:rPr lang="en-US" sz="2400" dirty="0" err="1">
                <a:latin typeface="Arial" charset="0"/>
              </a:rPr>
              <a:t>pisau</a:t>
            </a:r>
            <a:r>
              <a:rPr lang="en-US" sz="2400" dirty="0">
                <a:latin typeface="Arial" charset="0"/>
              </a:rPr>
              <a:t> </a:t>
            </a:r>
            <a:r>
              <a:rPr lang="en-US" sz="2400" dirty="0" err="1">
                <a:latin typeface="Arial" charset="0"/>
              </a:rPr>
              <a:t>kecil</a:t>
            </a:r>
            <a:r>
              <a:rPr lang="en-US" sz="2400" dirty="0">
                <a:latin typeface="Arial" charset="0"/>
              </a:rPr>
              <a:t> </a:t>
            </a:r>
            <a:r>
              <a:rPr lang="en-US" sz="2400" dirty="0" err="1">
                <a:latin typeface="Arial" charset="0"/>
              </a:rPr>
              <a:t>yg</a:t>
            </a:r>
            <a:r>
              <a:rPr lang="en-US" sz="2400" dirty="0">
                <a:latin typeface="Arial" charset="0"/>
              </a:rPr>
              <a:t> </a:t>
            </a:r>
            <a:r>
              <a:rPr lang="en-US" sz="2400" dirty="0" err="1">
                <a:latin typeface="Arial" charset="0"/>
              </a:rPr>
              <a:t>tajam</a:t>
            </a:r>
            <a:r>
              <a:rPr lang="en-US" sz="2400" dirty="0">
                <a:latin typeface="Arial" charset="0"/>
              </a:rPr>
              <a:t> </a:t>
            </a:r>
            <a:r>
              <a:rPr lang="en-US" sz="2400" dirty="0" err="1">
                <a:latin typeface="Arial" charset="0"/>
              </a:rPr>
              <a:t>lepaskan</a:t>
            </a:r>
            <a:r>
              <a:rPr lang="en-US" sz="2400" dirty="0">
                <a:latin typeface="Arial" charset="0"/>
              </a:rPr>
              <a:t> </a:t>
            </a:r>
            <a:r>
              <a:rPr lang="en-US" sz="2400" dirty="0" err="1">
                <a:latin typeface="Arial" charset="0"/>
              </a:rPr>
              <a:t>daging</a:t>
            </a:r>
            <a:r>
              <a:rPr lang="en-US" sz="2400" dirty="0">
                <a:latin typeface="Arial" charset="0"/>
              </a:rPr>
              <a:t> </a:t>
            </a:r>
            <a:r>
              <a:rPr lang="en-US" sz="2400" dirty="0" err="1">
                <a:latin typeface="Arial" charset="0"/>
              </a:rPr>
              <a:t>dan</a:t>
            </a:r>
            <a:r>
              <a:rPr lang="en-US" sz="2400" dirty="0">
                <a:latin typeface="Arial" charset="0"/>
              </a:rPr>
              <a:t> </a:t>
            </a:r>
            <a:r>
              <a:rPr lang="en-US" sz="2400" dirty="0" err="1">
                <a:latin typeface="Arial" charset="0"/>
              </a:rPr>
              <a:t>kulit</a:t>
            </a:r>
            <a:r>
              <a:rPr lang="en-US" sz="2400" dirty="0">
                <a:latin typeface="Arial" charset="0"/>
              </a:rPr>
              <a:t> </a:t>
            </a:r>
            <a:r>
              <a:rPr lang="en-US" sz="2400" dirty="0" err="1">
                <a:latin typeface="Arial" charset="0"/>
              </a:rPr>
              <a:t>dari</a:t>
            </a:r>
            <a:r>
              <a:rPr lang="en-US" sz="2400" dirty="0">
                <a:latin typeface="Arial" charset="0"/>
              </a:rPr>
              <a:t> </a:t>
            </a:r>
            <a:r>
              <a:rPr lang="en-US" sz="2400" dirty="0" err="1">
                <a:latin typeface="Arial" charset="0"/>
              </a:rPr>
              <a:t>tulang</a:t>
            </a:r>
            <a:r>
              <a:rPr lang="en-US" sz="2400" dirty="0">
                <a:latin typeface="Arial" charset="0"/>
              </a:rPr>
              <a:t>, c. </a:t>
            </a:r>
            <a:r>
              <a:rPr lang="en-US" sz="2400" dirty="0" err="1">
                <a:latin typeface="Arial" charset="0"/>
              </a:rPr>
              <a:t>Dng</a:t>
            </a:r>
            <a:r>
              <a:rPr lang="en-US" sz="2400" dirty="0">
                <a:latin typeface="Arial" charset="0"/>
              </a:rPr>
              <a:t> </a:t>
            </a:r>
            <a:r>
              <a:rPr lang="en-US" sz="2400" dirty="0" err="1">
                <a:latin typeface="Arial" charset="0"/>
              </a:rPr>
              <a:t>tangan</a:t>
            </a:r>
            <a:r>
              <a:rPr lang="en-US" sz="2400" dirty="0">
                <a:latin typeface="Arial" charset="0"/>
              </a:rPr>
              <a:t> </a:t>
            </a:r>
            <a:r>
              <a:rPr lang="en-US" sz="2400" dirty="0" err="1">
                <a:latin typeface="Arial" charset="0"/>
              </a:rPr>
              <a:t>dorong</a:t>
            </a:r>
            <a:r>
              <a:rPr lang="en-US" sz="2400" dirty="0">
                <a:latin typeface="Arial" charset="0"/>
              </a:rPr>
              <a:t> </a:t>
            </a:r>
            <a:r>
              <a:rPr lang="en-US" sz="2400" dirty="0" err="1">
                <a:latin typeface="Arial" charset="0"/>
              </a:rPr>
              <a:t>dagingnya</a:t>
            </a:r>
            <a:r>
              <a:rPr lang="en-US" sz="2400" dirty="0">
                <a:latin typeface="Arial" charset="0"/>
              </a:rPr>
              <a:t> </a:t>
            </a:r>
            <a:r>
              <a:rPr lang="en-US" sz="2400" dirty="0" err="1">
                <a:latin typeface="Arial" charset="0"/>
              </a:rPr>
              <a:t>ke</a:t>
            </a:r>
            <a:r>
              <a:rPr lang="en-US" sz="2400" dirty="0">
                <a:latin typeface="Arial" charset="0"/>
              </a:rPr>
              <a:t> </a:t>
            </a:r>
            <a:r>
              <a:rPr lang="en-US" sz="2400" dirty="0" err="1">
                <a:latin typeface="Arial" charset="0"/>
              </a:rPr>
              <a:t>arah</a:t>
            </a:r>
            <a:r>
              <a:rPr lang="en-US" sz="2400" dirty="0">
                <a:latin typeface="Arial" charset="0"/>
              </a:rPr>
              <a:t> </a:t>
            </a:r>
            <a:r>
              <a:rPr lang="en-US" sz="2400" dirty="0" err="1">
                <a:latin typeface="Arial" charset="0"/>
              </a:rPr>
              <a:t>ujung</a:t>
            </a:r>
            <a:r>
              <a:rPr lang="en-US" sz="2400" dirty="0">
                <a:latin typeface="Arial" charset="0"/>
              </a:rPr>
              <a:t> </a:t>
            </a:r>
            <a:r>
              <a:rPr lang="en-US" sz="2400" dirty="0" err="1">
                <a:latin typeface="Arial" charset="0"/>
              </a:rPr>
              <a:t>sayap</a:t>
            </a:r>
            <a:r>
              <a:rPr lang="en-US" sz="2400" dirty="0">
                <a:latin typeface="Arial" charset="0"/>
              </a:rPr>
              <a:t>, </a:t>
            </a:r>
            <a:r>
              <a:rPr lang="en-US" sz="2400" dirty="0" err="1">
                <a:latin typeface="Arial" charset="0"/>
              </a:rPr>
              <a:t>gunakan</a:t>
            </a:r>
            <a:r>
              <a:rPr lang="en-US" sz="2400" dirty="0">
                <a:latin typeface="Arial" charset="0"/>
              </a:rPr>
              <a:t> </a:t>
            </a:r>
            <a:r>
              <a:rPr lang="en-US" sz="2400" dirty="0" err="1">
                <a:latin typeface="Arial" charset="0"/>
              </a:rPr>
              <a:t>sesedikit</a:t>
            </a:r>
            <a:r>
              <a:rPr lang="en-US" sz="2400" dirty="0">
                <a:latin typeface="Arial" charset="0"/>
              </a:rPr>
              <a:t> </a:t>
            </a:r>
            <a:r>
              <a:rPr lang="en-US" sz="2400" dirty="0" err="1">
                <a:latin typeface="Arial" charset="0"/>
              </a:rPr>
              <a:t>mungkin</a:t>
            </a:r>
            <a:r>
              <a:rPr lang="en-US" sz="2400" dirty="0">
                <a:latin typeface="Arial" charset="0"/>
              </a:rPr>
              <a:t> </a:t>
            </a:r>
            <a:r>
              <a:rPr lang="en-US" sz="2400" dirty="0" err="1">
                <a:latin typeface="Arial" charset="0"/>
              </a:rPr>
              <a:t>pisau</a:t>
            </a:r>
            <a:r>
              <a:rPr lang="en-US" sz="2400" dirty="0">
                <a:latin typeface="Arial" charset="0"/>
              </a:rPr>
              <a:t> agar </a:t>
            </a:r>
            <a:r>
              <a:rPr lang="en-US" sz="2400" dirty="0" err="1">
                <a:latin typeface="Arial" charset="0"/>
              </a:rPr>
              <a:t>kulitnya</a:t>
            </a:r>
            <a:r>
              <a:rPr lang="en-US" sz="2400" dirty="0">
                <a:latin typeface="Arial" charset="0"/>
              </a:rPr>
              <a:t> </a:t>
            </a:r>
            <a:r>
              <a:rPr lang="en-US" sz="2400" dirty="0" err="1">
                <a:latin typeface="Arial" charset="0"/>
              </a:rPr>
              <a:t>tdk</a:t>
            </a:r>
            <a:r>
              <a:rPr lang="en-US" sz="2400" dirty="0">
                <a:latin typeface="Arial" charset="0"/>
              </a:rPr>
              <a:t> </a:t>
            </a:r>
            <a:r>
              <a:rPr lang="en-US" sz="2400" dirty="0" err="1">
                <a:latin typeface="Arial" charset="0"/>
              </a:rPr>
              <a:t>robek</a:t>
            </a:r>
            <a:r>
              <a:rPr lang="en-US" sz="2400" dirty="0">
                <a:latin typeface="Arial" charset="0"/>
              </a:rPr>
              <a:t>, d. </a:t>
            </a:r>
            <a:r>
              <a:rPr lang="en-US" sz="2400" dirty="0" err="1">
                <a:latin typeface="Arial" charset="0"/>
              </a:rPr>
              <a:t>Patahkan</a:t>
            </a:r>
            <a:r>
              <a:rPr lang="en-US" sz="2400" dirty="0">
                <a:latin typeface="Arial" charset="0"/>
              </a:rPr>
              <a:t> </a:t>
            </a:r>
            <a:r>
              <a:rPr lang="en-US" sz="2400" dirty="0" err="1">
                <a:latin typeface="Arial" charset="0"/>
              </a:rPr>
              <a:t>sendinya</a:t>
            </a:r>
            <a:r>
              <a:rPr lang="en-US" sz="2400" dirty="0">
                <a:latin typeface="Arial" charset="0"/>
              </a:rPr>
              <a:t> </a:t>
            </a:r>
            <a:r>
              <a:rPr lang="en-US" sz="2400" dirty="0" err="1">
                <a:latin typeface="Arial" charset="0"/>
              </a:rPr>
              <a:t>dengan</a:t>
            </a:r>
            <a:r>
              <a:rPr lang="en-US" sz="2400" dirty="0">
                <a:latin typeface="Arial" charset="0"/>
              </a:rPr>
              <a:t> </a:t>
            </a:r>
            <a:r>
              <a:rPr lang="en-US" sz="2400" dirty="0" err="1">
                <a:latin typeface="Arial" charset="0"/>
              </a:rPr>
              <a:t>tangan</a:t>
            </a:r>
            <a:r>
              <a:rPr lang="en-US" sz="2400" dirty="0">
                <a:latin typeface="Arial" charset="0"/>
              </a:rPr>
              <a:t>, </a:t>
            </a:r>
            <a:r>
              <a:rPr lang="en-US" sz="2400" dirty="0" err="1">
                <a:latin typeface="Arial" charset="0"/>
              </a:rPr>
              <a:t>lalu</a:t>
            </a:r>
            <a:r>
              <a:rPr lang="en-US" sz="2400" dirty="0">
                <a:latin typeface="Arial" charset="0"/>
              </a:rPr>
              <a:t> </a:t>
            </a:r>
            <a:r>
              <a:rPr lang="en-US" sz="2400" dirty="0" err="1">
                <a:latin typeface="Arial" charset="0"/>
              </a:rPr>
              <a:t>potong</a:t>
            </a:r>
            <a:r>
              <a:rPr lang="en-US" sz="2400" dirty="0">
                <a:latin typeface="Arial" charset="0"/>
              </a:rPr>
              <a:t>. </a:t>
            </a:r>
            <a:r>
              <a:rPr lang="en-US" sz="2400" dirty="0" err="1">
                <a:latin typeface="Arial" charset="0"/>
              </a:rPr>
              <a:t>Sisihkan</a:t>
            </a:r>
            <a:r>
              <a:rPr lang="en-US" sz="2400" dirty="0">
                <a:latin typeface="Arial" charset="0"/>
              </a:rPr>
              <a:t> </a:t>
            </a:r>
            <a:r>
              <a:rPr lang="en-US" sz="2400" dirty="0" err="1">
                <a:latin typeface="Arial" charset="0"/>
              </a:rPr>
              <a:t>tulangnya</a:t>
            </a:r>
            <a:r>
              <a:rPr lang="en-US" sz="2400" dirty="0">
                <a:latin typeface="Arial" charset="0"/>
              </a:rPr>
              <a:t>, </a:t>
            </a:r>
            <a:r>
              <a:rPr lang="en-US" sz="2400" dirty="0" err="1">
                <a:latin typeface="Arial" charset="0"/>
              </a:rPr>
              <a:t>gunakan</a:t>
            </a:r>
            <a:r>
              <a:rPr lang="en-US" sz="2400" dirty="0">
                <a:latin typeface="Arial" charset="0"/>
              </a:rPr>
              <a:t> </a:t>
            </a:r>
            <a:r>
              <a:rPr lang="en-US" sz="2400" dirty="0" err="1">
                <a:latin typeface="Arial" charset="0"/>
              </a:rPr>
              <a:t>untuk</a:t>
            </a:r>
            <a:r>
              <a:rPr lang="en-US" sz="2400" dirty="0">
                <a:latin typeface="Arial" charset="0"/>
              </a:rPr>
              <a:t> </a:t>
            </a:r>
            <a:r>
              <a:rPr lang="en-US" sz="2400" dirty="0" err="1">
                <a:latin typeface="Arial" charset="0"/>
              </a:rPr>
              <a:t>kaldu</a:t>
            </a:r>
            <a:r>
              <a:rPr lang="en-US" sz="2400" dirty="0">
                <a:latin typeface="Arial" charset="0"/>
              </a:rPr>
              <a:t>. </a:t>
            </a:r>
            <a:r>
              <a:rPr lang="en-US" sz="2400" dirty="0" err="1">
                <a:latin typeface="Arial" charset="0"/>
              </a:rPr>
              <a:t>Balik</a:t>
            </a:r>
            <a:r>
              <a:rPr lang="en-US" sz="2400" dirty="0">
                <a:latin typeface="Arial" charset="0"/>
              </a:rPr>
              <a:t> </a:t>
            </a:r>
            <a:r>
              <a:rPr lang="en-US" sz="2400" dirty="0" err="1">
                <a:latin typeface="Arial" charset="0"/>
              </a:rPr>
              <a:t>kulit</a:t>
            </a:r>
            <a:r>
              <a:rPr lang="en-US" sz="2400" dirty="0">
                <a:latin typeface="Arial" charset="0"/>
              </a:rPr>
              <a:t> </a:t>
            </a:r>
            <a:r>
              <a:rPr lang="en-US" sz="2400" dirty="0" err="1">
                <a:latin typeface="Arial" charset="0"/>
              </a:rPr>
              <a:t>sehingga</a:t>
            </a:r>
            <a:r>
              <a:rPr lang="en-US" sz="2400" dirty="0">
                <a:latin typeface="Arial" charset="0"/>
              </a:rPr>
              <a:t> </a:t>
            </a:r>
            <a:r>
              <a:rPr lang="en-US" sz="2400" dirty="0" err="1">
                <a:latin typeface="Arial" charset="0"/>
              </a:rPr>
              <a:t>berbentuk</a:t>
            </a:r>
            <a:r>
              <a:rPr lang="en-US" sz="2400" dirty="0">
                <a:latin typeface="Arial" charset="0"/>
              </a:rPr>
              <a:t> </a:t>
            </a:r>
            <a:r>
              <a:rPr lang="en-US" sz="2400" dirty="0" err="1">
                <a:latin typeface="Arial" charset="0"/>
              </a:rPr>
              <a:t>seperti</a:t>
            </a:r>
            <a:r>
              <a:rPr lang="en-US" sz="2400" dirty="0">
                <a:latin typeface="Arial" charset="0"/>
              </a:rPr>
              <a:t> </a:t>
            </a:r>
            <a:r>
              <a:rPr lang="en-US" sz="2400" dirty="0" err="1">
                <a:latin typeface="Arial" charset="0"/>
              </a:rPr>
              <a:t>sayap</a:t>
            </a:r>
            <a:r>
              <a:rPr lang="en-US" sz="2400" dirty="0">
                <a:latin typeface="Arial" charset="0"/>
              </a:rPr>
              <a:t> </a:t>
            </a:r>
            <a:r>
              <a:rPr lang="en-US" sz="2400" dirty="0" err="1">
                <a:latin typeface="Arial" charset="0"/>
              </a:rPr>
              <a:t>bagian</a:t>
            </a:r>
            <a:r>
              <a:rPr lang="en-US" sz="2400" dirty="0">
                <a:latin typeface="Arial" charset="0"/>
              </a:rPr>
              <a:t> </a:t>
            </a:r>
            <a:r>
              <a:rPr lang="en-US" sz="2400" dirty="0" err="1">
                <a:latin typeface="Arial" charset="0"/>
              </a:rPr>
              <a:t>ujung</a:t>
            </a:r>
            <a:r>
              <a:rPr lang="en-US" sz="2400" dirty="0">
                <a:latin typeface="Arial" charset="0"/>
              </a:rPr>
              <a:t> </a:t>
            </a:r>
            <a:r>
              <a:rPr lang="en-US" sz="2400" dirty="0" err="1">
                <a:latin typeface="Arial" charset="0"/>
              </a:rPr>
              <a:t>yg</a:t>
            </a:r>
            <a:r>
              <a:rPr lang="en-US" sz="2400" dirty="0">
                <a:latin typeface="Arial" charset="0"/>
              </a:rPr>
              <a:t> </a:t>
            </a:r>
            <a:r>
              <a:rPr lang="en-US" sz="2400" dirty="0" err="1">
                <a:latin typeface="Arial" charset="0"/>
              </a:rPr>
              <a:t>masih</a:t>
            </a:r>
            <a:r>
              <a:rPr lang="en-US" sz="2400" dirty="0">
                <a:latin typeface="Arial" charset="0"/>
              </a:rPr>
              <a:t> </a:t>
            </a:r>
            <a:r>
              <a:rPr lang="en-US" sz="2400" dirty="0" err="1">
                <a:latin typeface="Arial" charset="0"/>
              </a:rPr>
              <a:t>utuh</a:t>
            </a:r>
            <a:r>
              <a:rPr lang="en-US" sz="2400" dirty="0">
                <a:latin typeface="Arial" charset="0"/>
              </a:rPr>
              <a:t>.  </a:t>
            </a:r>
            <a:r>
              <a:rPr lang="en-US" sz="2800" dirty="0">
                <a:latin typeface="Arial" charset="0"/>
              </a:rPr>
              <a:t/>
            </a:r>
            <a:br>
              <a:rPr lang="en-US" sz="2800" dirty="0">
                <a:latin typeface="Arial" charset="0"/>
              </a:rPr>
            </a:br>
            <a:endParaRPr lang="en-US" sz="2400" dirty="0">
              <a:latin typeface="Arial" charset="0"/>
            </a:endParaRPr>
          </a:p>
        </p:txBody>
      </p:sp>
      <p:sp>
        <p:nvSpPr>
          <p:cNvPr id="19459" name="Rectangle 3"/>
          <p:cNvSpPr>
            <a:spLocks noGrp="1" noChangeArrowheads="1"/>
          </p:cNvSpPr>
          <p:nvPr>
            <p:ph type="subTitle" idx="1"/>
          </p:nvPr>
        </p:nvSpPr>
        <p:spPr>
          <a:xfrm>
            <a:off x="990600" y="4114800"/>
            <a:ext cx="6781800" cy="1676400"/>
          </a:xfrm>
        </p:spPr>
        <p:txBody>
          <a:bodyPr/>
          <a:lstStyle/>
          <a:p>
            <a:endParaRPr lang="id-ID"/>
          </a:p>
        </p:txBody>
      </p:sp>
    </p:spTree>
    <p:extLst>
      <p:ext uri="{BB962C8B-B14F-4D97-AF65-F5344CB8AC3E}">
        <p14:creationId xmlns:p14="http://schemas.microsoft.com/office/powerpoint/2010/main" val="11343725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a:xfrm>
            <a:off x="1066800" y="304800"/>
            <a:ext cx="7772400" cy="6076528"/>
          </a:xfrm>
        </p:spPr>
        <p:txBody>
          <a:bodyPr/>
          <a:lstStyle/>
          <a:p>
            <a:r>
              <a:rPr lang="en-US" sz="2400" dirty="0">
                <a:latin typeface="Arial" charset="0"/>
              </a:rPr>
              <a:t>MENGISI</a:t>
            </a:r>
            <a:br>
              <a:rPr lang="en-US" sz="2400" dirty="0">
                <a:latin typeface="Arial" charset="0"/>
              </a:rPr>
            </a:br>
            <a:r>
              <a:rPr lang="en-US" sz="2400" dirty="0" err="1">
                <a:latin typeface="Arial" charset="0"/>
              </a:rPr>
              <a:t>Mengisi</a:t>
            </a:r>
            <a:r>
              <a:rPr lang="en-US" sz="2400" dirty="0">
                <a:latin typeface="Arial" charset="0"/>
              </a:rPr>
              <a:t> </a:t>
            </a:r>
            <a:r>
              <a:rPr lang="en-US" sz="2400" dirty="0" err="1">
                <a:latin typeface="Arial" charset="0"/>
              </a:rPr>
              <a:t>sayap</a:t>
            </a:r>
            <a:r>
              <a:rPr lang="en-US" sz="2400" dirty="0">
                <a:latin typeface="Arial" charset="0"/>
              </a:rPr>
              <a:t> </a:t>
            </a:r>
            <a:r>
              <a:rPr lang="en-US" sz="2400" dirty="0" err="1">
                <a:latin typeface="Arial" charset="0"/>
              </a:rPr>
              <a:t>jangan</a:t>
            </a:r>
            <a:r>
              <a:rPr lang="en-US" sz="2400" dirty="0">
                <a:latin typeface="Arial" charset="0"/>
              </a:rPr>
              <a:t> </a:t>
            </a:r>
            <a:r>
              <a:rPr lang="en-US" sz="2400" dirty="0" err="1">
                <a:latin typeface="Arial" charset="0"/>
              </a:rPr>
              <a:t>terlalu</a:t>
            </a:r>
            <a:r>
              <a:rPr lang="en-US" sz="2400" dirty="0">
                <a:latin typeface="Arial" charset="0"/>
              </a:rPr>
              <a:t> </a:t>
            </a:r>
            <a:r>
              <a:rPr lang="en-US" sz="2400" dirty="0" err="1">
                <a:latin typeface="Arial" charset="0"/>
              </a:rPr>
              <a:t>padat</a:t>
            </a:r>
            <a:r>
              <a:rPr lang="en-US" sz="2400" dirty="0">
                <a:latin typeface="Arial" charset="0"/>
              </a:rPr>
              <a:t>, </a:t>
            </a:r>
            <a:r>
              <a:rPr lang="en-US" sz="2400" dirty="0" err="1">
                <a:latin typeface="Arial" charset="0"/>
              </a:rPr>
              <a:t>jika</a:t>
            </a:r>
            <a:r>
              <a:rPr lang="en-US" sz="2400" dirty="0">
                <a:latin typeface="Arial" charset="0"/>
              </a:rPr>
              <a:t> </a:t>
            </a:r>
            <a:r>
              <a:rPr lang="en-US" sz="2400" dirty="0" err="1">
                <a:latin typeface="Arial" charset="0"/>
              </a:rPr>
              <a:t>perlu</a:t>
            </a:r>
            <a:r>
              <a:rPr lang="en-US" sz="2400" dirty="0">
                <a:latin typeface="Arial" charset="0"/>
              </a:rPr>
              <a:t> </a:t>
            </a:r>
            <a:r>
              <a:rPr lang="en-US" sz="2400" dirty="0" err="1">
                <a:latin typeface="Arial" charset="0"/>
              </a:rPr>
              <a:t>jahit</a:t>
            </a:r>
            <a:r>
              <a:rPr lang="en-US" sz="2400" dirty="0">
                <a:latin typeface="Arial" charset="0"/>
              </a:rPr>
              <a:t> </a:t>
            </a:r>
            <a:r>
              <a:rPr lang="en-US" sz="2400" dirty="0" err="1">
                <a:latin typeface="Arial" charset="0"/>
              </a:rPr>
              <a:t>lubang</a:t>
            </a:r>
            <a:r>
              <a:rPr lang="en-US" sz="2400" dirty="0">
                <a:latin typeface="Arial" charset="0"/>
              </a:rPr>
              <a:t> </a:t>
            </a:r>
            <a:r>
              <a:rPr lang="en-US" sz="2400" dirty="0" err="1">
                <a:latin typeface="Arial" charset="0"/>
              </a:rPr>
              <a:t>setelah</a:t>
            </a:r>
            <a:r>
              <a:rPr lang="en-US" sz="2400" dirty="0">
                <a:latin typeface="Arial" charset="0"/>
              </a:rPr>
              <a:t> </a:t>
            </a:r>
            <a:r>
              <a:rPr lang="en-US" sz="2400" dirty="0" err="1">
                <a:latin typeface="Arial" charset="0"/>
              </a:rPr>
              <a:t>diisi</a:t>
            </a:r>
            <a:r>
              <a:rPr lang="en-US" sz="2400" dirty="0">
                <a:latin typeface="Arial" charset="0"/>
              </a:rPr>
              <a:t>. </a:t>
            </a:r>
            <a:r>
              <a:rPr lang="en-US" sz="2400" dirty="0" err="1">
                <a:latin typeface="Arial" charset="0"/>
              </a:rPr>
              <a:t>Biasanya</a:t>
            </a:r>
            <a:r>
              <a:rPr lang="en-US" sz="2400" dirty="0">
                <a:latin typeface="Arial" charset="0"/>
              </a:rPr>
              <a:t> </a:t>
            </a:r>
            <a:r>
              <a:rPr lang="en-US" sz="2400" dirty="0" err="1">
                <a:latin typeface="Arial" charset="0"/>
              </a:rPr>
              <a:t>setelah</a:t>
            </a:r>
            <a:r>
              <a:rPr lang="en-US" sz="2400" dirty="0">
                <a:latin typeface="Arial" charset="0"/>
              </a:rPr>
              <a:t> </a:t>
            </a:r>
            <a:r>
              <a:rPr lang="en-US" sz="2400" dirty="0" err="1">
                <a:latin typeface="Arial" charset="0"/>
              </a:rPr>
              <a:t>dimasak</a:t>
            </a:r>
            <a:r>
              <a:rPr lang="en-US" sz="2400" dirty="0">
                <a:latin typeface="Arial" charset="0"/>
              </a:rPr>
              <a:t> (kukus, </a:t>
            </a:r>
            <a:r>
              <a:rPr lang="en-US" sz="2400" dirty="0" err="1">
                <a:latin typeface="Arial" charset="0"/>
              </a:rPr>
              <a:t>goreng</a:t>
            </a:r>
            <a:r>
              <a:rPr lang="en-US" sz="2400" dirty="0">
                <a:latin typeface="Arial" charset="0"/>
              </a:rPr>
              <a:t> </a:t>
            </a:r>
            <a:r>
              <a:rPr lang="en-US" sz="2400" dirty="0" err="1">
                <a:latin typeface="Arial" charset="0"/>
              </a:rPr>
              <a:t>atau</a:t>
            </a:r>
            <a:r>
              <a:rPr lang="en-US" sz="2400" dirty="0">
                <a:latin typeface="Arial" charset="0"/>
              </a:rPr>
              <a:t> </a:t>
            </a:r>
            <a:r>
              <a:rPr lang="en-US" sz="2400" dirty="0" err="1">
                <a:latin typeface="Arial" charset="0"/>
              </a:rPr>
              <a:t>pangggang</a:t>
            </a:r>
            <a:r>
              <a:rPr lang="en-US" sz="2400" dirty="0">
                <a:latin typeface="Arial" charset="0"/>
              </a:rPr>
              <a:t>), </a:t>
            </a:r>
            <a:r>
              <a:rPr lang="en-US" sz="2400" dirty="0" err="1">
                <a:latin typeface="Arial" charset="0"/>
              </a:rPr>
              <a:t>isi</a:t>
            </a:r>
            <a:r>
              <a:rPr lang="en-US" sz="2400" dirty="0">
                <a:latin typeface="Arial" charset="0"/>
              </a:rPr>
              <a:t> </a:t>
            </a:r>
            <a:r>
              <a:rPr lang="en-US" sz="2400" dirty="0" err="1">
                <a:latin typeface="Arial" charset="0"/>
              </a:rPr>
              <a:t>yg</a:t>
            </a:r>
            <a:r>
              <a:rPr lang="en-US" sz="2400" dirty="0">
                <a:latin typeface="Arial" charset="0"/>
              </a:rPr>
              <a:t> </a:t>
            </a:r>
            <a:r>
              <a:rPr lang="en-US" sz="2400" dirty="0" err="1">
                <a:latin typeface="Arial" charset="0"/>
              </a:rPr>
              <a:t>keluar</a:t>
            </a:r>
            <a:r>
              <a:rPr lang="en-US" sz="2400" dirty="0">
                <a:latin typeface="Arial" charset="0"/>
              </a:rPr>
              <a:t> </a:t>
            </a:r>
            <a:r>
              <a:rPr lang="en-US" sz="2400" dirty="0" err="1">
                <a:latin typeface="Arial" charset="0"/>
              </a:rPr>
              <a:t>dpt</a:t>
            </a:r>
            <a:r>
              <a:rPr lang="en-US" sz="2400" dirty="0">
                <a:latin typeface="Arial" charset="0"/>
              </a:rPr>
              <a:t> </a:t>
            </a:r>
            <a:r>
              <a:rPr lang="en-US" sz="2400" dirty="0" err="1">
                <a:latin typeface="Arial" charset="0"/>
              </a:rPr>
              <a:t>dipotong</a:t>
            </a:r>
            <a:r>
              <a:rPr lang="en-US" sz="2400" dirty="0">
                <a:latin typeface="Arial" charset="0"/>
              </a:rPr>
              <a:t/>
            </a:r>
            <a:br>
              <a:rPr lang="en-US" sz="2400" dirty="0">
                <a:latin typeface="Arial" charset="0"/>
              </a:rPr>
            </a:br>
            <a:endParaRPr lang="en-US" sz="2400" dirty="0">
              <a:latin typeface="Arial" charset="0"/>
            </a:endParaRPr>
          </a:p>
        </p:txBody>
      </p:sp>
      <p:sp>
        <p:nvSpPr>
          <p:cNvPr id="20483" name="Rectangle 3"/>
          <p:cNvSpPr>
            <a:spLocks noGrp="1" noChangeArrowheads="1"/>
          </p:cNvSpPr>
          <p:nvPr>
            <p:ph type="subTitle" idx="1"/>
          </p:nvPr>
        </p:nvSpPr>
        <p:spPr>
          <a:xfrm>
            <a:off x="990600" y="4114800"/>
            <a:ext cx="6781800" cy="1676400"/>
          </a:xfrm>
        </p:spPr>
        <p:txBody>
          <a:bodyPr/>
          <a:lstStyle/>
          <a:p>
            <a:endParaRPr lang="id-ID"/>
          </a:p>
        </p:txBody>
      </p:sp>
    </p:spTree>
    <p:extLst>
      <p:ext uri="{BB962C8B-B14F-4D97-AF65-F5344CB8AC3E}">
        <p14:creationId xmlns:p14="http://schemas.microsoft.com/office/powerpoint/2010/main" val="23013463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609600"/>
            <a:ext cx="7772400" cy="76200"/>
          </a:xfrm>
        </p:spPr>
        <p:txBody>
          <a:bodyPr>
            <a:normAutofit fontScale="90000"/>
          </a:bodyPr>
          <a:lstStyle/>
          <a:p>
            <a:endParaRPr lang="id-ID"/>
          </a:p>
        </p:txBody>
      </p:sp>
      <p:sp>
        <p:nvSpPr>
          <p:cNvPr id="10243" name="Rectangle 3"/>
          <p:cNvSpPr>
            <a:spLocks noGrp="1" noChangeArrowheads="1"/>
          </p:cNvSpPr>
          <p:nvPr>
            <p:ph idx="1"/>
          </p:nvPr>
        </p:nvSpPr>
        <p:spPr>
          <a:xfrm>
            <a:off x="381000" y="762000"/>
            <a:ext cx="8382000" cy="6096000"/>
          </a:xfrm>
        </p:spPr>
        <p:txBody>
          <a:bodyPr/>
          <a:lstStyle/>
          <a:p>
            <a:pPr marL="609600" indent="-609600"/>
            <a:r>
              <a:rPr lang="en-US" sz="2800" b="1"/>
              <a:t>Pengertian daging</a:t>
            </a:r>
            <a:r>
              <a:rPr lang="en-US" sz="2800"/>
              <a:t> :Otot yg melekat pd kerangka kecuali otot yg melekat dp bibir, hidung &amp; telinga</a:t>
            </a:r>
          </a:p>
          <a:p>
            <a:pPr marL="609600" indent="-609600"/>
            <a:r>
              <a:rPr lang="en-US" sz="2800" b="1"/>
              <a:t>Karkas &amp; bagian-bagiannya</a:t>
            </a:r>
            <a:r>
              <a:rPr lang="en-US" sz="2800"/>
              <a:t> : bagian tubuh unggas tanpa darah, bulu, kepala, kaki &amp; organ dalam</a:t>
            </a:r>
          </a:p>
          <a:p>
            <a:pPr marL="609600" indent="-609600"/>
            <a:endParaRPr lang="en-US" sz="2800"/>
          </a:p>
          <a:p>
            <a:pPr marL="609600" indent="-609600"/>
            <a:r>
              <a:rPr lang="en-US" sz="2800" b="1"/>
              <a:t>Tahap-tahap mendapatkan karkas</a:t>
            </a:r>
            <a:r>
              <a:rPr lang="en-US" sz="2800"/>
              <a:t> :</a:t>
            </a:r>
          </a:p>
          <a:p>
            <a:pPr marL="609600" indent="-609600">
              <a:buFont typeface="Wingdings" pitchFamily="2" charset="2"/>
              <a:buAutoNum type="alphaLcPeriod"/>
            </a:pPr>
            <a:r>
              <a:rPr lang="en-US" sz="2800" b="1"/>
              <a:t>Inspeksi ante mortem</a:t>
            </a:r>
            <a:r>
              <a:rPr lang="en-US" sz="2800"/>
              <a:t> (memeriksa kesehatan ayam. Hanya ayam yg sehat yg dipotong. Pemeriksaan dilakukan krn adanya bakteri </a:t>
            </a:r>
            <a:r>
              <a:rPr lang="en-US" sz="2800" i="1"/>
              <a:t>Staphylococcus aureus</a:t>
            </a:r>
            <a:r>
              <a:rPr lang="en-US" sz="2800"/>
              <a:t> &amp; </a:t>
            </a:r>
            <a:r>
              <a:rPr lang="en-US" sz="2800" i="1"/>
              <a:t>Staphylococcus epidermis</a:t>
            </a:r>
            <a:r>
              <a:rPr lang="en-US" sz="2800"/>
              <a:t> yg menyebabkan sakit perut, panas &amp; tipus.  </a:t>
            </a:r>
            <a:r>
              <a:rPr lang="en-US" sz="2800" b="1"/>
              <a:t>Ciri-ciri memiliki noda atau lubang pd kulitnya</a:t>
            </a:r>
          </a:p>
          <a:p>
            <a:pPr marL="609600" indent="-609600">
              <a:buFont typeface="Wingdings" pitchFamily="2" charset="2"/>
              <a:buAutoNum type="alphaLcPeriod"/>
            </a:pPr>
            <a:endParaRPr lang="en-US" sz="2800" b="1"/>
          </a:p>
          <a:p>
            <a:pPr marL="609600" indent="-609600">
              <a:buFont typeface="Wingdings" pitchFamily="2" charset="2"/>
              <a:buNone/>
            </a:pPr>
            <a:endParaRPr lang="en-US" sz="2800" b="1"/>
          </a:p>
          <a:p>
            <a:pPr marL="609600" indent="-609600">
              <a:buFont typeface="Wingdings" pitchFamily="2" charset="2"/>
              <a:buNone/>
            </a:pPr>
            <a:endParaRPr lang="en-US" sz="28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609600"/>
            <a:ext cx="7772400" cy="76200"/>
          </a:xfrm>
        </p:spPr>
        <p:txBody>
          <a:bodyPr>
            <a:normAutofit fontScale="90000"/>
          </a:bodyPr>
          <a:lstStyle/>
          <a:p>
            <a:endParaRPr lang="id-ID"/>
          </a:p>
        </p:txBody>
      </p:sp>
      <p:sp>
        <p:nvSpPr>
          <p:cNvPr id="11267" name="Rectangle 3"/>
          <p:cNvSpPr>
            <a:spLocks noGrp="1" noChangeArrowheads="1"/>
          </p:cNvSpPr>
          <p:nvPr>
            <p:ph idx="1"/>
          </p:nvPr>
        </p:nvSpPr>
        <p:spPr>
          <a:xfrm>
            <a:off x="381000" y="762000"/>
            <a:ext cx="8382000" cy="6096000"/>
          </a:xfrm>
        </p:spPr>
        <p:txBody>
          <a:bodyPr/>
          <a:lstStyle/>
          <a:p>
            <a:pPr marL="609600" indent="-609600">
              <a:buFont typeface="Wingdings" pitchFamily="2" charset="2"/>
              <a:buAutoNum type="alphaLcPeriod" startAt="2"/>
            </a:pPr>
            <a:r>
              <a:rPr lang="en-US" sz="2800" b="1"/>
              <a:t>Penyembelihan. </a:t>
            </a:r>
            <a:r>
              <a:rPr lang="en-US" sz="2800"/>
              <a:t>M</a:t>
            </a:r>
            <a:r>
              <a:rPr lang="en-US" sz="2800" b="1"/>
              <a:t>etode Kosher :</a:t>
            </a:r>
            <a:r>
              <a:rPr lang="en-US" sz="2800"/>
              <a:t> pemotongan pembuluh darah, jalan makanan &amp; nafas. </a:t>
            </a:r>
            <a:r>
              <a:rPr lang="en-US" sz="2800" b="1"/>
              <a:t>Metode Islam</a:t>
            </a:r>
            <a:r>
              <a:rPr lang="en-US" sz="2800"/>
              <a:t> : pemutusan saluran darah (vena &amp; arteri), kerongkongan &amp; tenggorokan. Syarat hewan sehat &amp; tdk boleh dibius)</a:t>
            </a:r>
          </a:p>
          <a:p>
            <a:pPr marL="609600" indent="-609600">
              <a:buFont typeface="Wingdings" pitchFamily="2" charset="2"/>
              <a:buAutoNum type="alphaLcPeriod" startAt="2"/>
            </a:pPr>
            <a:r>
              <a:rPr lang="en-US" sz="2800" b="1"/>
              <a:t>Penuntasan darah</a:t>
            </a:r>
            <a:r>
              <a:rPr lang="en-US" sz="2800"/>
              <a:t>. Hrs sempurna krn akan mempengaruhi mutu (karkas berwarna merah pd leher, bahu, sayap &amp; pori-pori kulit).  </a:t>
            </a:r>
            <a:r>
              <a:rPr lang="en-US" sz="2800" b="1"/>
              <a:t>Tujuan :</a:t>
            </a:r>
            <a:r>
              <a:rPr lang="en-US" sz="2800"/>
              <a:t> daging empuk, selama penggantungan terjadi pemecahan protein oleh enzim</a:t>
            </a:r>
          </a:p>
          <a:p>
            <a:pPr marL="609600" indent="-609600">
              <a:buFont typeface="Wingdings" pitchFamily="2" charset="2"/>
              <a:buAutoNum type="alphaLcPeriod" startAt="2"/>
            </a:pPr>
            <a:r>
              <a:rPr lang="en-US" sz="2800" b="1"/>
              <a:t>Penyeduhan/perendaman</a:t>
            </a:r>
            <a:r>
              <a:rPr lang="en-US" sz="2800"/>
              <a:t>. Dilakukan perendaman dlm air panas (utk memudahkan mencabut bulu). </a:t>
            </a:r>
            <a:r>
              <a:rPr lang="en-US" sz="2800" b="1"/>
              <a:t>Suhu yg biasa digunakan 54.5 C, 60-120 menit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609600"/>
            <a:ext cx="7772400" cy="76200"/>
          </a:xfrm>
        </p:spPr>
        <p:txBody>
          <a:bodyPr>
            <a:normAutofit fontScale="90000"/>
          </a:bodyPr>
          <a:lstStyle/>
          <a:p>
            <a:endParaRPr lang="id-ID"/>
          </a:p>
        </p:txBody>
      </p:sp>
      <p:sp>
        <p:nvSpPr>
          <p:cNvPr id="12291" name="Rectangle 3"/>
          <p:cNvSpPr>
            <a:spLocks noGrp="1" noChangeArrowheads="1"/>
          </p:cNvSpPr>
          <p:nvPr>
            <p:ph idx="1"/>
          </p:nvPr>
        </p:nvSpPr>
        <p:spPr>
          <a:xfrm>
            <a:off x="381000" y="762000"/>
            <a:ext cx="8382000" cy="6096000"/>
          </a:xfrm>
        </p:spPr>
        <p:txBody>
          <a:bodyPr/>
          <a:lstStyle/>
          <a:p>
            <a:pPr marL="609600" indent="-609600">
              <a:buFont typeface="Wingdings" pitchFamily="2" charset="2"/>
              <a:buNone/>
            </a:pPr>
            <a:r>
              <a:rPr lang="en-US" sz="2800" b="1"/>
              <a:t>e. Pencabutan bulu : </a:t>
            </a:r>
            <a:r>
              <a:rPr lang="en-US" sz="2800"/>
              <a:t>bulu besar dicabut dr arah depan &amp; belakang sdngkan bulu halus dng lilin</a:t>
            </a:r>
          </a:p>
          <a:p>
            <a:pPr marL="609600" indent="-609600">
              <a:buFont typeface="Wingdings" pitchFamily="2" charset="2"/>
              <a:buAutoNum type="alphaLcPeriod" startAt="6"/>
            </a:pPr>
            <a:r>
              <a:rPr lang="en-US" sz="2800" b="1"/>
              <a:t>Dressing</a:t>
            </a:r>
            <a:r>
              <a:rPr lang="en-US" sz="2800"/>
              <a:t> : pemotongan kaki, pengambilan jeroan &amp; pencucian</a:t>
            </a:r>
          </a:p>
          <a:p>
            <a:pPr marL="609600" indent="-609600">
              <a:buFont typeface="Wingdings" pitchFamily="2" charset="2"/>
              <a:buNone/>
            </a:pPr>
            <a:r>
              <a:rPr lang="en-US" sz="2800" b="1"/>
              <a:t>(Ayam yg akan dipotong sebaiknya dipuasakan selama 12 jam)</a:t>
            </a:r>
          </a:p>
          <a:p>
            <a:pPr marL="609600" indent="-609600">
              <a:buFont typeface="Wingdings" pitchFamily="2" charset="2"/>
              <a:buNone/>
            </a:pPr>
            <a:r>
              <a:rPr lang="en-US" sz="2800" b="1"/>
              <a:t>Bentuk potongan ayam pedaging</a:t>
            </a:r>
            <a:r>
              <a:rPr lang="en-US" sz="2800"/>
              <a:t> :</a:t>
            </a:r>
          </a:p>
          <a:p>
            <a:pPr marL="609600" indent="-609600">
              <a:buFont typeface="Wingdings" pitchFamily="2" charset="2"/>
              <a:buAutoNum type="alphaLcPeriod"/>
            </a:pPr>
            <a:r>
              <a:rPr lang="en-US" sz="2800" b="1"/>
              <a:t>New York Dressed</a:t>
            </a:r>
            <a:r>
              <a:rPr lang="en-US" sz="2800"/>
              <a:t>, 10% hilang dr bobot tubuh karkas dng kaki, kepala &amp; jeroan</a:t>
            </a:r>
          </a:p>
          <a:p>
            <a:pPr marL="609600" indent="-609600">
              <a:buFont typeface="Wingdings" pitchFamily="2" charset="2"/>
              <a:buAutoNum type="alphaLcPeriod"/>
            </a:pPr>
            <a:r>
              <a:rPr lang="en-US" sz="2800" b="1"/>
              <a:t>Ready to Cook</a:t>
            </a:r>
            <a:r>
              <a:rPr lang="en-US" sz="2800"/>
              <a:t>, 25 % hilang dr bobot tubuh tanpa kepala, kaki &amp; jeroan </a:t>
            </a:r>
            <a:r>
              <a:rPr lang="en-US" sz="2800">
                <a:sym typeface="Wingdings" pitchFamily="2" charset="2"/>
              </a:rPr>
              <a:t> di Indonesia</a:t>
            </a:r>
            <a:endParaRPr lang="en-US" sz="28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609600"/>
            <a:ext cx="7772400" cy="76200"/>
          </a:xfrm>
        </p:spPr>
        <p:txBody>
          <a:bodyPr>
            <a:normAutofit fontScale="90000"/>
          </a:bodyPr>
          <a:lstStyle/>
          <a:p>
            <a:endParaRPr lang="id-ID"/>
          </a:p>
        </p:txBody>
      </p:sp>
      <p:sp>
        <p:nvSpPr>
          <p:cNvPr id="13315" name="Rectangle 3"/>
          <p:cNvSpPr>
            <a:spLocks noGrp="1" noChangeArrowheads="1"/>
          </p:cNvSpPr>
          <p:nvPr>
            <p:ph idx="1"/>
          </p:nvPr>
        </p:nvSpPr>
        <p:spPr>
          <a:xfrm>
            <a:off x="381000" y="762000"/>
            <a:ext cx="8382000" cy="6096000"/>
          </a:xfrm>
        </p:spPr>
        <p:txBody>
          <a:bodyPr/>
          <a:lstStyle/>
          <a:p>
            <a:pPr marL="609600" indent="-609600">
              <a:buFont typeface="Wingdings" pitchFamily="2" charset="2"/>
              <a:buNone/>
            </a:pPr>
            <a:r>
              <a:rPr lang="en-US" sz="2800" b="1"/>
              <a:t>Komponen karkas </a:t>
            </a:r>
          </a:p>
          <a:p>
            <a:pPr marL="609600" indent="-609600">
              <a:buFont typeface="Wingdings" pitchFamily="2" charset="2"/>
              <a:buAutoNum type="alphaLcPeriod"/>
            </a:pPr>
            <a:r>
              <a:rPr lang="en-US" sz="2800" b="1"/>
              <a:t>Otot </a:t>
            </a:r>
            <a:r>
              <a:rPr lang="en-US" sz="2800" b="1">
                <a:sym typeface="Wingdings" pitchFamily="2" charset="2"/>
              </a:rPr>
              <a:t> </a:t>
            </a:r>
            <a:r>
              <a:rPr lang="en-US" sz="2800">
                <a:sym typeface="Wingdings" pitchFamily="2" charset="2"/>
              </a:rPr>
              <a:t>Komponen karkas yg paling mahal adalah bag dada. Otot dad lebih terang, sdngkan pd kaki gelap (</a:t>
            </a:r>
            <a:r>
              <a:rPr lang="en-US" sz="2800" b="1">
                <a:sym typeface="Wingdings" pitchFamily="2" charset="2"/>
              </a:rPr>
              <a:t>mioglobin tinggi</a:t>
            </a:r>
            <a:r>
              <a:rPr lang="en-US" sz="2800">
                <a:sym typeface="Wingdings" pitchFamily="2" charset="2"/>
              </a:rPr>
              <a:t>)</a:t>
            </a:r>
          </a:p>
          <a:p>
            <a:pPr marL="609600" indent="-609600">
              <a:buFont typeface="Wingdings" pitchFamily="2" charset="2"/>
              <a:buAutoNum type="alphaLcPeriod"/>
            </a:pPr>
            <a:r>
              <a:rPr lang="en-US" sz="2800" b="1"/>
              <a:t>Lemak </a:t>
            </a:r>
            <a:r>
              <a:rPr lang="en-US" sz="2800" b="1">
                <a:sym typeface="Wingdings" pitchFamily="2" charset="2"/>
              </a:rPr>
              <a:t> ada tiga</a:t>
            </a:r>
            <a:r>
              <a:rPr lang="en-US" sz="2800">
                <a:sym typeface="Wingdings" pitchFamily="2" charset="2"/>
              </a:rPr>
              <a:t> : lemak bawah kulit, lemak perut bag bawah &amp; dlm otot</a:t>
            </a:r>
          </a:p>
          <a:p>
            <a:pPr marL="609600" indent="-609600">
              <a:buFont typeface="Wingdings" pitchFamily="2" charset="2"/>
              <a:buAutoNum type="alphaLcPeriod"/>
            </a:pPr>
            <a:r>
              <a:rPr lang="en-US" sz="2800" b="1">
                <a:sym typeface="Wingdings" pitchFamily="2" charset="2"/>
              </a:rPr>
              <a:t>Tulang </a:t>
            </a:r>
            <a:r>
              <a:rPr lang="en-US" sz="2800">
                <a:sym typeface="Wingdings" pitchFamily="2" charset="2"/>
              </a:rPr>
              <a:t> sangat kuat krn Ca tinggi &amp; padat</a:t>
            </a:r>
          </a:p>
          <a:p>
            <a:pPr marL="609600" indent="-609600">
              <a:buFont typeface="Wingdings" pitchFamily="2" charset="2"/>
              <a:buAutoNum type="alphaLcPeriod"/>
            </a:pPr>
            <a:r>
              <a:rPr lang="en-US" sz="2800" b="1">
                <a:sym typeface="Wingdings" pitchFamily="2" charset="2"/>
              </a:rPr>
              <a:t>Kulit </a:t>
            </a:r>
            <a:r>
              <a:rPr lang="en-US" sz="2800">
                <a:sym typeface="Wingdings" pitchFamily="2" charset="2"/>
              </a:rPr>
              <a:t>melindungi permukaan tubuh. </a:t>
            </a:r>
            <a:r>
              <a:rPr lang="en-US" sz="2800" b="1">
                <a:sym typeface="Wingdings" pitchFamily="2" charset="2"/>
              </a:rPr>
              <a:t>Fungsi :</a:t>
            </a:r>
            <a:r>
              <a:rPr lang="en-US" sz="2800">
                <a:sym typeface="Wingdings" pitchFamily="2" charset="2"/>
              </a:rPr>
              <a:t> melindungi bag dalam &amp; cahaya, mengatur suhu tubuh, sbg kelenajr ekskresi, tempat pembentukan vit B, tempat respirasi</a:t>
            </a:r>
            <a:endParaRPr lang="en-US" sz="28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762000" y="457200"/>
            <a:ext cx="7696200" cy="533400"/>
          </a:xfrm>
          <a:solidFill>
            <a:srgbClr val="EFA28D"/>
          </a:solidFill>
        </p:spPr>
        <p:txBody>
          <a:bodyPr>
            <a:normAutofit fontScale="90000"/>
          </a:bodyPr>
          <a:lstStyle/>
          <a:p>
            <a:r>
              <a:rPr lang="en-US" sz="3200" b="1" i="0"/>
              <a:t>KOMPOSISI</a:t>
            </a:r>
          </a:p>
        </p:txBody>
      </p:sp>
      <p:sp>
        <p:nvSpPr>
          <p:cNvPr id="14339" name="Rectangle 3"/>
          <p:cNvSpPr>
            <a:spLocks noGrp="1" noChangeArrowheads="1"/>
          </p:cNvSpPr>
          <p:nvPr>
            <p:ph idx="1"/>
          </p:nvPr>
        </p:nvSpPr>
        <p:spPr>
          <a:xfrm>
            <a:off x="381000" y="1219200"/>
            <a:ext cx="8382000" cy="5638800"/>
          </a:xfrm>
        </p:spPr>
        <p:txBody>
          <a:bodyPr/>
          <a:lstStyle/>
          <a:p>
            <a:pPr marL="609600" indent="-609600">
              <a:buFont typeface="Wingdings" pitchFamily="2" charset="2"/>
              <a:buNone/>
            </a:pPr>
            <a:endParaRPr lang="id-ID" sz="2800"/>
          </a:p>
        </p:txBody>
      </p:sp>
      <p:graphicFrame>
        <p:nvGraphicFramePr>
          <p:cNvPr id="14370" name="Group 34"/>
          <p:cNvGraphicFramePr>
            <a:graphicFrameLocks noGrp="1"/>
          </p:cNvGraphicFramePr>
          <p:nvPr/>
        </p:nvGraphicFramePr>
        <p:xfrm>
          <a:off x="381000" y="1447800"/>
          <a:ext cx="8077200" cy="4800600"/>
        </p:xfrm>
        <a:graphic>
          <a:graphicData uri="http://schemas.openxmlformats.org/drawingml/2006/table">
            <a:tbl>
              <a:tblPr/>
              <a:tblGrid>
                <a:gridCol w="2019300"/>
                <a:gridCol w="2019300"/>
                <a:gridCol w="2019300"/>
                <a:gridCol w="2019300"/>
              </a:tblGrid>
              <a:tr h="762000">
                <a:tc>
                  <a:txBody>
                    <a:bodyPr/>
                    <a:lstStyle/>
                    <a:p>
                      <a:pPr marL="0" marR="0" lvl="0" indent="0" algn="ctr"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Jenis daging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1" i="0" u="none" strike="noStrike" cap="none" normalizeH="0" baseline="0" smtClean="0">
                          <a:ln>
                            <a:noFill/>
                          </a:ln>
                          <a:solidFill>
                            <a:schemeClr val="tx1"/>
                          </a:solidFill>
                          <a:effectLst/>
                          <a:latin typeface="Times New Roman" pitchFamily="18" charset="0"/>
                        </a:rPr>
                        <a:t>Air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1" i="0" u="none" strike="noStrike" cap="none" normalizeH="0" baseline="0" smtClean="0">
                          <a:ln>
                            <a:noFill/>
                          </a:ln>
                          <a:solidFill>
                            <a:schemeClr val="tx1"/>
                          </a:solidFill>
                          <a:effectLst/>
                          <a:latin typeface="Times New Roman" pitchFamily="18" charset="0"/>
                        </a:rPr>
                        <a:t>Protein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1" i="0" u="none" strike="noStrike" cap="none" normalizeH="0" baseline="0" smtClean="0">
                          <a:ln>
                            <a:noFill/>
                          </a:ln>
                          <a:solidFill>
                            <a:schemeClr val="tx1"/>
                          </a:solidFill>
                          <a:effectLst/>
                          <a:latin typeface="Times New Roman" pitchFamily="18" charset="0"/>
                        </a:rPr>
                        <a:t>Lemak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38600">
                <a:tc>
                  <a:txBody>
                    <a:bodyPr/>
                    <a:lstStyle/>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1" i="0" u="none" strike="noStrike" cap="none" normalizeH="0" baseline="0" smtClean="0">
                          <a:ln>
                            <a:noFill/>
                          </a:ln>
                          <a:solidFill>
                            <a:schemeClr val="tx1"/>
                          </a:solidFill>
                          <a:effectLst/>
                          <a:latin typeface="Times New Roman" pitchFamily="18" charset="0"/>
                        </a:rPr>
                        <a:t>Ayam</a:t>
                      </a:r>
                    </a:p>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    D putih</a:t>
                      </a:r>
                    </a:p>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    D merah</a:t>
                      </a:r>
                    </a:p>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endParaRPr kumimoji="0" lang="en-US" sz="2800" b="0"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1" i="0" u="none" strike="noStrike" cap="none" normalizeH="0" baseline="0" smtClean="0">
                          <a:ln>
                            <a:noFill/>
                          </a:ln>
                          <a:solidFill>
                            <a:schemeClr val="tx1"/>
                          </a:solidFill>
                          <a:effectLst/>
                          <a:latin typeface="Times New Roman" pitchFamily="18" charset="0"/>
                        </a:rPr>
                        <a:t>Itik</a:t>
                      </a:r>
                    </a:p>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endParaRPr kumimoji="0" lang="en-US" sz="2800" b="1"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1" i="0" u="none" strike="noStrike" cap="none" normalizeH="0" baseline="0" smtClean="0">
                          <a:ln>
                            <a:noFill/>
                          </a:ln>
                          <a:solidFill>
                            <a:schemeClr val="tx1"/>
                          </a:solidFill>
                          <a:effectLst/>
                          <a:latin typeface="Times New Roman" pitchFamily="18" charset="0"/>
                        </a:rPr>
                        <a:t>Angsa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endParaRPr kumimoji="0" lang="en-US" sz="2800" b="0" i="0" u="none" strike="noStrike" cap="none" normalizeH="0" baseline="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63.8</a:t>
                      </a:r>
                    </a:p>
                    <a:p>
                      <a:pPr marL="0" marR="0" lvl="0" indent="0" algn="ctr"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64.4</a:t>
                      </a:r>
                    </a:p>
                    <a:p>
                      <a:pPr marL="0" marR="0" lvl="0" indent="0" algn="ctr"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endParaRPr kumimoji="0" lang="en-US" sz="2800" b="0" i="0" u="none" strike="noStrike" cap="none" normalizeH="0" baseline="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64.3</a:t>
                      </a:r>
                    </a:p>
                    <a:p>
                      <a:pPr marL="0" marR="0" lvl="0" indent="0" algn="ctr"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endParaRPr kumimoji="0" lang="en-US" sz="2800" b="0" i="0" u="none" strike="noStrike" cap="none" normalizeH="0" baseline="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57,2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endParaRPr kumimoji="0" lang="en-US" sz="2800" b="0" i="0" u="none" strike="noStrike" cap="none" normalizeH="0" baseline="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31.6</a:t>
                      </a:r>
                    </a:p>
                    <a:p>
                      <a:pPr marL="0" marR="0" lvl="0" indent="0" algn="ctr"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28.0</a:t>
                      </a:r>
                    </a:p>
                    <a:p>
                      <a:pPr marL="0" marR="0" lvl="0" indent="0" algn="ctr"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endParaRPr kumimoji="0" lang="en-US" sz="2800" b="0" i="0" u="none" strike="noStrike" cap="none" normalizeH="0" baseline="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23.5</a:t>
                      </a:r>
                    </a:p>
                    <a:p>
                      <a:pPr marL="0" marR="0" lvl="0" indent="0" algn="ctr"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endParaRPr kumimoji="0" lang="en-US" sz="2800" b="0" i="0" u="none" strike="noStrike" cap="none" normalizeH="0" baseline="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29.0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endParaRPr kumimoji="0" lang="en-US" sz="2800" b="0" i="0" u="none" strike="noStrike" cap="none" normalizeH="0" baseline="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3.4</a:t>
                      </a:r>
                    </a:p>
                    <a:p>
                      <a:pPr marL="0" marR="0" lvl="0" indent="0" algn="ctr"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6.3</a:t>
                      </a:r>
                    </a:p>
                    <a:p>
                      <a:pPr marL="0" marR="0" lvl="0" indent="0" algn="ctr"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endParaRPr kumimoji="0" lang="en-US" sz="2800" b="0" i="0" u="none" strike="noStrike" cap="none" normalizeH="0" baseline="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11.2</a:t>
                      </a:r>
                    </a:p>
                    <a:p>
                      <a:pPr marL="0" marR="0" lvl="0" indent="0" algn="ctr"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endParaRPr kumimoji="0" lang="en-US" sz="2800" b="0" i="0" u="none" strike="noStrike" cap="none" normalizeH="0" baseline="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12.7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762000" y="381000"/>
            <a:ext cx="7696200" cy="762000"/>
          </a:xfrm>
        </p:spPr>
        <p:txBody>
          <a:bodyPr/>
          <a:lstStyle/>
          <a:p>
            <a:endParaRPr lang="id-ID"/>
          </a:p>
        </p:txBody>
      </p:sp>
      <p:sp>
        <p:nvSpPr>
          <p:cNvPr id="16387" name="Rectangle 3"/>
          <p:cNvSpPr>
            <a:spLocks noGrp="1" noChangeArrowheads="1"/>
          </p:cNvSpPr>
          <p:nvPr>
            <p:ph idx="1"/>
          </p:nvPr>
        </p:nvSpPr>
        <p:spPr>
          <a:xfrm>
            <a:off x="381000" y="533400"/>
            <a:ext cx="8382000" cy="5562600"/>
          </a:xfrm>
        </p:spPr>
        <p:txBody>
          <a:bodyPr/>
          <a:lstStyle/>
          <a:p>
            <a:r>
              <a:rPr lang="en-US"/>
              <a:t>Perbandingan Komposisi A A Ayam, Sapi, Susu &amp; Telur</a:t>
            </a:r>
          </a:p>
        </p:txBody>
      </p:sp>
      <p:graphicFrame>
        <p:nvGraphicFramePr>
          <p:cNvPr id="16424" name="Group 40"/>
          <p:cNvGraphicFramePr>
            <a:graphicFrameLocks noGrp="1"/>
          </p:cNvGraphicFramePr>
          <p:nvPr/>
        </p:nvGraphicFramePr>
        <p:xfrm>
          <a:off x="381000" y="1676400"/>
          <a:ext cx="8153400" cy="4948746"/>
        </p:xfrm>
        <a:graphic>
          <a:graphicData uri="http://schemas.openxmlformats.org/drawingml/2006/table">
            <a:tbl>
              <a:tblPr/>
              <a:tblGrid>
                <a:gridCol w="2895600"/>
                <a:gridCol w="1447800"/>
                <a:gridCol w="1371600"/>
                <a:gridCol w="1219200"/>
                <a:gridCol w="1219200"/>
              </a:tblGrid>
              <a:tr h="846138">
                <a:tc>
                  <a:txBody>
                    <a:bodyPr/>
                    <a:lstStyle/>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1" i="0" u="none" strike="noStrike" cap="none" normalizeH="0" baseline="0" smtClean="0">
                          <a:ln>
                            <a:noFill/>
                          </a:ln>
                          <a:solidFill>
                            <a:schemeClr val="tx1"/>
                          </a:solidFill>
                          <a:effectLst/>
                          <a:latin typeface="Times New Roman" pitchFamily="18" charset="0"/>
                        </a:rPr>
                        <a:t>Jenis AA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1" i="0" u="none" strike="noStrike" cap="none" normalizeH="0" baseline="0" smtClean="0">
                          <a:ln>
                            <a:noFill/>
                          </a:ln>
                          <a:solidFill>
                            <a:schemeClr val="tx1"/>
                          </a:solidFill>
                          <a:effectLst/>
                          <a:latin typeface="Times New Roman" pitchFamily="18" charset="0"/>
                        </a:rPr>
                        <a:t>Ayam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1" i="0" u="none" strike="noStrike" cap="none" normalizeH="0" baseline="0" smtClean="0">
                          <a:ln>
                            <a:noFill/>
                          </a:ln>
                          <a:solidFill>
                            <a:schemeClr val="tx1"/>
                          </a:solidFill>
                          <a:effectLst/>
                          <a:latin typeface="Times New Roman" pitchFamily="18" charset="0"/>
                        </a:rPr>
                        <a:t>Sapi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1" i="0" u="none" strike="noStrike" cap="none" normalizeH="0" baseline="0" smtClean="0">
                          <a:ln>
                            <a:noFill/>
                          </a:ln>
                          <a:solidFill>
                            <a:schemeClr val="tx1"/>
                          </a:solidFill>
                          <a:effectLst/>
                          <a:latin typeface="Times New Roman" pitchFamily="18" charset="0"/>
                        </a:rPr>
                        <a:t>Susu</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1" i="0" u="none" strike="noStrike" cap="none" normalizeH="0" baseline="0" smtClean="0">
                          <a:ln>
                            <a:noFill/>
                          </a:ln>
                          <a:solidFill>
                            <a:schemeClr val="tx1"/>
                          </a:solidFill>
                          <a:effectLst/>
                          <a:latin typeface="Times New Roman" pitchFamily="18" charset="0"/>
                        </a:rPr>
                        <a:t>Telur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19538">
                <a:tc>
                  <a:txBody>
                    <a:bodyPr/>
                    <a:lstStyle/>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Arginin</a:t>
                      </a:r>
                    </a:p>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Histidin</a:t>
                      </a:r>
                    </a:p>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Isoleusin</a:t>
                      </a:r>
                    </a:p>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Leusin</a:t>
                      </a:r>
                    </a:p>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Lisin</a:t>
                      </a:r>
                    </a:p>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Metionin</a:t>
                      </a:r>
                    </a:p>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Fenil alanin</a:t>
                      </a:r>
                    </a:p>
                    <a:p>
                      <a:pPr marL="0" marR="0" lvl="0" indent="0" algn="l"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6.7</a:t>
                      </a:r>
                    </a:p>
                    <a:p>
                      <a:pPr marL="0" marR="0" lvl="0" indent="0" algn="ctr"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2.0</a:t>
                      </a:r>
                    </a:p>
                    <a:p>
                      <a:pPr marL="0" marR="0" lvl="0" indent="0" algn="ctr"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4.1</a:t>
                      </a:r>
                    </a:p>
                    <a:p>
                      <a:pPr marL="0" marR="0" lvl="0" indent="0" algn="ctr"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6.6</a:t>
                      </a:r>
                    </a:p>
                    <a:p>
                      <a:pPr marL="0" marR="0" lvl="0" indent="0" algn="ctr"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7.5</a:t>
                      </a:r>
                    </a:p>
                    <a:p>
                      <a:pPr marL="0" marR="0" lvl="0" indent="0" algn="ctr"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1.8</a:t>
                      </a:r>
                    </a:p>
                    <a:p>
                      <a:pPr marL="0" marR="0" lvl="0" indent="0" algn="ctr"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6.4</a:t>
                      </a:r>
                    </a:p>
                    <a:p>
                      <a:pPr marL="0" marR="0" lvl="0" indent="0" algn="ctr"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.3.3</a:t>
                      </a:r>
                    </a:p>
                    <a:p>
                      <a:pPr marL="0" marR="0" lvl="0" indent="0" algn="ctr"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5.2</a:t>
                      </a:r>
                    </a:p>
                    <a:p>
                      <a:pPr marL="0" marR="0" lvl="0" indent="0" algn="ctr"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7.8</a:t>
                      </a:r>
                    </a:p>
                    <a:p>
                      <a:pPr marL="0" marR="0" lvl="0" indent="0" algn="ctr"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8.6</a:t>
                      </a:r>
                    </a:p>
                    <a:p>
                      <a:pPr marL="0" marR="0" lvl="0" indent="0" algn="ctr"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2.7</a:t>
                      </a:r>
                    </a:p>
                    <a:p>
                      <a:pPr marL="0" marR="0" lvl="0" indent="0" algn="ctr"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3.9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4.3</a:t>
                      </a:r>
                    </a:p>
                    <a:p>
                      <a:pPr marL="0" marR="0" lvl="0" indent="0" algn="ctr"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2.6</a:t>
                      </a:r>
                    </a:p>
                    <a:p>
                      <a:pPr marL="0" marR="0" lvl="0" indent="0" algn="ctr"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8.5</a:t>
                      </a:r>
                    </a:p>
                    <a:p>
                      <a:pPr marL="0" marR="0" lvl="0" indent="0" algn="ctr"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11.3</a:t>
                      </a:r>
                    </a:p>
                    <a:p>
                      <a:pPr marL="0" marR="0" lvl="0" indent="0" algn="ctr"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7.5</a:t>
                      </a:r>
                    </a:p>
                    <a:p>
                      <a:pPr marL="0" marR="0" lvl="0" indent="0" algn="ctr"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3.4</a:t>
                      </a:r>
                    </a:p>
                    <a:p>
                      <a:pPr marL="0" marR="0" lvl="0" indent="0" algn="ctr"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5.7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6.4</a:t>
                      </a:r>
                    </a:p>
                    <a:p>
                      <a:pPr marL="0" marR="0" lvl="0" indent="0" algn="ctr"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2.1</a:t>
                      </a:r>
                    </a:p>
                    <a:p>
                      <a:pPr marL="0" marR="0" lvl="0" indent="0" algn="ctr"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8.0</a:t>
                      </a:r>
                    </a:p>
                    <a:p>
                      <a:pPr marL="0" marR="0" lvl="0" indent="0" algn="ctr"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9.2</a:t>
                      </a:r>
                    </a:p>
                    <a:p>
                      <a:pPr marL="0" marR="0" lvl="0" indent="0" algn="ctr"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7.2</a:t>
                      </a:r>
                    </a:p>
                    <a:p>
                      <a:pPr marL="0" marR="0" lvl="0" indent="0" algn="ctr"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4.1</a:t>
                      </a:r>
                    </a:p>
                    <a:p>
                      <a:pPr marL="0" marR="0" lvl="0" indent="0" algn="ctr" defTabSz="914400" rtl="0" eaLnBrk="1" fontAlgn="base" latinLnBrk="0" hangingPunct="1">
                        <a:lnSpc>
                          <a:spcPct val="100000"/>
                        </a:lnSpc>
                        <a:spcBef>
                          <a:spcPct val="20000"/>
                        </a:spcBef>
                        <a:spcAft>
                          <a:spcPct val="0"/>
                        </a:spcAft>
                        <a:buClr>
                          <a:schemeClr val="tx2"/>
                        </a:buClr>
                        <a:buSzPct val="6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6.3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243</TotalTime>
  <Words>1435</Words>
  <Application>Microsoft Office PowerPoint</Application>
  <PresentationFormat>On-screen Show (4:3)</PresentationFormat>
  <Paragraphs>330</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KOMPOSISI</vt:lpstr>
      <vt:lpstr>PowerPoint Presentation</vt:lpstr>
      <vt:lpstr>Komposisi Asam Lemak Beberapa Unggas</vt:lpstr>
      <vt:lpstr>PowerPoint Presentation</vt:lpstr>
      <vt:lpstr>PowerPoint Presentation</vt:lpstr>
      <vt:lpstr>PowerPoint Presentation</vt:lpstr>
      <vt:lpstr>Perubahan-perubahan pada unggas setelah mati</vt:lpstr>
      <vt:lpstr>Hubungan pH akhir &amp; kecepatan penurunan pH dng kondisi fisik jaringan otot</vt:lpstr>
      <vt:lpstr>PowerPoint Presentation</vt:lpstr>
      <vt:lpstr>Penanganan Pasca Mortem</vt:lpstr>
      <vt:lpstr>STANDAR MUTU UNGGAS</vt:lpstr>
      <vt:lpstr>SPESIFIKASI STANDAR KARKAS UNGGAS</vt:lpstr>
      <vt:lpstr>Kesegaran &amp; Keempukan Daging Ayam</vt:lpstr>
      <vt:lpstr>PowerPoint Presentation</vt:lpstr>
      <vt:lpstr>Memilih dan menyimpan Ciri-ciri ayam potong yang baubya tdk busuk, kulitnya mulus, tdk berlendir, dagingnya tdk memar kebiruan. Jika membeli yg dibekukan, jangan  matanya aktif, dan waspada, berbulu mulus dan berdaging padat.  Kiat memasak    Tdk masalah apakah ayam buras atau ras, jika ayam muda maka dagingnya empuk, lembut dn manis rasanya, shg cocok utk dipanggang, dibakar, ditumis, atau digoreng. Sedang ayam tua dagingnyaliat ttp rasanya gurih. Ayam tua cocok utk dibuat sup atau soto. Utk masakan Indonesia yg direbus lama seperti gulai, opor, tu kalio lebih menyukai ayam kampung</vt:lpstr>
      <vt:lpstr>Memotong Ayam  Ada beberapa cara memotong ayam  1. Ayam Bekakak dan belah dua a. Letakkan ayam di talenan, bag dada di atas, belah     dada hingga putus, balikkan dan tekan kuat-kuat       hingga rata b. Sisipkan tusuk sate melalui paha dan punggung     serta melalui pangkal sayap dan punggung agar     ayam tetap terbuka lebar  2. Memotong Empat     Biasa dilakukan di restoran yang menyajikan     ayam goreng kampung. Ambil ayam yg sdh     dibelah dua , letakkan di talenan dengan kulit di     atas. Potong melintang pada bagian paha atas     dan sayap      </vt:lpstr>
      <vt:lpstr>Memotong  10-12 Utk ayam goreng atau ayam yg dimasak dng kuah, misalnya kare atu gulai. a. Letakkan dada ayam di talenan dengan kulit di     atas . Tekan sayap ayam ke talenan, potong     persendiannya hingga sayap terlepas dari dada.     Sekarang potong dada menjadi dua bagian. b. Letakkan paha ayam di talenan dengan kulit di     atas. Dng tangan kiri tarik pahnya ke arah luar,     potong tepat pd persendiannya. Utk mendapatkan     12 bagian potong paha atas menjadi dua. MENGGORENG    Agar bumbu meresap ada dua cara menggoreng : a. Sebelum ayam digoreng direbus dng bumbun(biasanya utk ayam kapung) krn dagingnya agak liat.   </vt:lpstr>
      <vt:lpstr>Jika ingin membuat ayam goreng tepung tnpa direbus lebih cocok menggunakan ayam broiler krn dagingnya lebih empuk 1.  Agar tepung menempel diamkan selama 30 menit 2.  Ulangi melapis tepung 3  - 4 kali 3.  Panaskan minyak goreng yg banyak, masukkan      ayam dng bag kulit di bawah. Tutup wajan dan      gunakan api kecil. Setelah 10 menit balik dan      biarkan 10 menit lagi. Keluarkan sayap ayam,      tutup dan goreng lagi selama 5 menit keluarkan      bagian dada, goreng 5 menit lagi dan keluarkan      paha. 4. Untuk membuatnya renyah besarkan api.     Panaskan minyak sampai berasap, goreng lagi     seluruh ayam goreng (sebentar saja) agar     kulitnya kering garing</vt:lpstr>
      <vt:lpstr>MEMANGGANG Untuk membuat ayam panggang yg gurih, empuk dan lezat, ayam direndam dalam bumbu selama 3 jam kalua bisa semalam di lemari es. Ayam yg dipanggang terlalu lama di oven dagingnya akan kering. Sebaliknya jika api besar dan kurang lama dipanggang aym masih mentah.  Perkiraan waktu memanggang ayam : ayam kecil (450 g – 1 kg) 1 ½ jam, suhu 190 C; ayam sedang (1 – 1 ½ kg) waktu 2 jam dan suhu 190 C serta ayam besar (1 ½ - 2 kg) waktu 2 ½ jam – 3 jam dng suhu 190 C</vt:lpstr>
      <vt:lpstr>JEROAN Membersihkan Hati Karena hati mudah hancur, cuci di bawah air mengalir sampai bersih  Membersihkan ampela Dng pisu kecil yg tajam belah “punggung ampela” lalu kupas kulit dalamnya yg berwarna kuning. Cuci dlm air mengalir hingga bebas lemak dan lendir. Karea keras dan liat supaya empuk dan cepat matang ampela sebaiknya diiris tipis-tipis atau dikerat saling silang. Baik hati maupun maupun ampela perlu direbus 10 – 15 menit sebelum dimasak, jika tdk darah hati akan merusak penampilan masakan sedangkan ampela akan keras</vt:lpstr>
      <vt:lpstr>KEMBANG AMPELA Buat keratan silang menyilang pada bagian ampela yg ‘berdaging’. Saat digoreng/dimasak bagin ini akan merekah menyerupai kembang  AYAM BUANG TULANG Terkesan mewah dan menarik, terutama jika ditampilkn utuh atau digulung, tdk merepotkan memotongnya, lagipula isinya bisa divariasikan   CARA MEMBUATNYA Bisa ayam utuh, potongan paha atau sayap. Ayam buang tulang yg utuh disajikan sebagai ayam kodok atau galantin. Potongan paha atau sayap biasanya diisi dan isajikan utuh, Potongan dada buang tulang biasanya diisi kemudian digulung. Pilih ayam yg besarnya sedang dan kulitnya kuat</vt:lpstr>
      <vt:lpstr>MEMBUANG TULANG Paha Dimulai dari paha atas menuju ke paha bawah.  a. Gunakan pisau kecil  yg tajam buat sayatan mengitari tulang dari paha atas ke paha bawah b. Lepaskan daging yg menempel pada tulang, pisahkan tulangnya. Bersihkan dagingnya dari urat-urat serta lemaknya.   MEMBUANG TULANG DADA Pilih dada ayam tanpa sayap, jika dipakai dada ayam bersayap potong bagian sayapnya untuk dibuat sayap isi a. Dengan pisau kecil yg tajam buang tulang belikatnya (tulang muda), b. Pegang tulang dada, lepaskan daging yg menempel pada tulang agar daging yg menempel pada bawah dada . Sisihkan tualng untuk kaldu tdk lepas </vt:lpstr>
      <vt:lpstr>c. Lepaskan kulitnya, bersihkan daging dari sisa lemak yg menempel.   Membuang tulang sayap  Sayap buang tulang yg diisi alias sayap isi cocok utk finger food maupun hidangan utama. a.  Potong pangkal sayap tepat pd sendi, pisahkan pangkal sayap dan gunakan utk bhn isi atau yg lain, b. Ambil sayap bagian ujung, dng pisau kecil yg tajam lepaskan daging dan kulit dari tulang, c. Dng tangan dorong dagingnya ke arah ujung sayap, gunakan sesedikit mungkin pisau agar kulitnya tdk robek, d. Patahkan sendinya dengan tangan, lalu potong. Sisihkan tulangnya, gunakan untuk kaldu. Balik kulit sehingga berbentuk seperti sayap bagian ujung yg masih utuh.   </vt:lpstr>
      <vt:lpstr>MENGISI Mengisi sayap jangan terlalu padat, jika perlu jahit lubang setelah diisi. Biasanya setelah dimasak (kukus, goreng atau pangggang), isi yg keluar dpt dipotong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AXIOO</dc:creator>
  <cp:lastModifiedBy>personal</cp:lastModifiedBy>
  <cp:revision>31</cp:revision>
  <dcterms:created xsi:type="dcterms:W3CDTF">1601-01-01T00:00:00Z</dcterms:created>
  <dcterms:modified xsi:type="dcterms:W3CDTF">2017-10-24T16:17:34Z</dcterms:modified>
</cp:coreProperties>
</file>