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3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AD1CB-23F4-4EAF-9FB2-6E340E8A54E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7EDA-14D0-4AEE-A0B4-D49DEE84E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4985-1AD1-4537-B8A0-CDA66EFFBC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5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4452" y="630923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76330" y="6288526"/>
            <a:ext cx="540107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408" y="1028734"/>
            <a:ext cx="7165418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619416" y="932723"/>
            <a:ext cx="1620321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4462698" y="2692400"/>
            <a:ext cx="68949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12354" y="2190481"/>
            <a:ext cx="68949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762008" y="3326113"/>
            <a:ext cx="68950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13041" y="4895274"/>
            <a:ext cx="68950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163388" y="3790921"/>
            <a:ext cx="68119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4911665" y="4461747"/>
            <a:ext cx="68949" cy="2396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2909677" y="1496033"/>
            <a:ext cx="91201" cy="37513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560600" y="2983786"/>
            <a:ext cx="581941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847636" y="1848154"/>
            <a:ext cx="581941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328446" y="4119419"/>
            <a:ext cx="581941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7923958" y="3448593"/>
            <a:ext cx="581941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718021" y="2350073"/>
            <a:ext cx="581941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7008992" y="4547114"/>
            <a:ext cx="581941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3368525" y="2940855"/>
            <a:ext cx="91201" cy="3132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3467827" y="1068205"/>
            <a:ext cx="91200" cy="2335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5576943" y="1578156"/>
            <a:ext cx="91200" cy="231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6052817" y="1901489"/>
            <a:ext cx="91200" cy="387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5664054" y="3538427"/>
            <a:ext cx="91200" cy="2793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4601499" y="2201877"/>
            <a:ext cx="91200" cy="6840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4751156" y="3337512"/>
            <a:ext cx="91200" cy="6840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4900811" y="4473142"/>
            <a:ext cx="91200" cy="6840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4151703" y="3802317"/>
            <a:ext cx="91200" cy="6840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4451300" y="2703797"/>
            <a:ext cx="91200" cy="6840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4302254" y="4900837"/>
            <a:ext cx="91200" cy="6840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00034" y="2051335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70420" y="2553255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12998" y="3186968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480845" y="4322600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8076357" y="3651775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7161390" y="4750295"/>
            <a:ext cx="277142" cy="369491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429577" y="1764679"/>
            <a:ext cx="2101527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428424" y="2307113"/>
            <a:ext cx="1885229" cy="676672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47269" y="2901480"/>
            <a:ext cx="2801620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146116" y="3443916"/>
            <a:ext cx="2809701" cy="610849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911541" y="4037112"/>
            <a:ext cx="2101527" cy="480053"/>
          </a:xfrm>
        </p:spPr>
        <p:txBody>
          <a:bodyPr anchor="t">
            <a:noAutofit/>
          </a:bodyPr>
          <a:lstStyle>
            <a:lvl1pPr algn="l">
              <a:defRPr sz="16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910387" y="4579547"/>
            <a:ext cx="2086997" cy="676672"/>
          </a:xfrm>
        </p:spPr>
        <p:txBody>
          <a:bodyPr anchor="t">
            <a:noAutofit/>
          </a:bodyPr>
          <a:lstStyle>
            <a:lvl1pPr algn="l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916860" y="2271802"/>
            <a:ext cx="1801160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4911664" y="2783601"/>
            <a:ext cx="1806356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26627" y="3339099"/>
            <a:ext cx="2778146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118613" y="3850897"/>
            <a:ext cx="2786160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5093" y="4468842"/>
            <a:ext cx="1869777" cy="480053"/>
          </a:xfrm>
        </p:spPr>
        <p:txBody>
          <a:bodyPr anchor="t">
            <a:noAutofit/>
          </a:bodyPr>
          <a:lstStyle>
            <a:lvl1pPr algn="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119699" y="4980641"/>
            <a:ext cx="1875170" cy="610849"/>
          </a:xfrm>
        </p:spPr>
        <p:txBody>
          <a:bodyPr anchor="t">
            <a:noAutofit/>
          </a:bodyPr>
          <a:lstStyle>
            <a:lvl1pPr algn="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6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1"/>
            <a:ext cx="6841354" cy="658084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7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9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80" y="447490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9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9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3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195" y="2043191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4421" y="4231427"/>
            <a:ext cx="2177386" cy="405315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91608" y="2907517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2312834" y="5095753"/>
            <a:ext cx="2177386" cy="405315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0021" y="1744789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4401247" y="3933025"/>
            <a:ext cx="2177386" cy="405315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768435" y="2318339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6489661" y="4506575"/>
            <a:ext cx="2177386" cy="405315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188" y="4869160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19595" y="5733256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5" y="4581128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732428" y="5061181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CD76-A5C0-4658-BE35-43033279402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C06C-7FAC-4B7F-B864-C69BBC4C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3430250"/>
            <a:ext cx="563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KULINER LANJUT</a:t>
            </a: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PERTEMUAN </a:t>
            </a:r>
            <a:r>
              <a:rPr lang="en-US" sz="2200" b="1" dirty="0">
                <a:solidFill>
                  <a:schemeClr val="bg1"/>
                </a:solidFill>
              </a:rPr>
              <a:t>4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smtClean="0">
                <a:solidFill>
                  <a:schemeClr val="bg1"/>
                </a:solidFill>
              </a:rPr>
              <a:t>Program </a:t>
            </a:r>
            <a:r>
              <a:rPr lang="en-US" sz="2200" b="1" dirty="0" err="1" smtClean="0">
                <a:solidFill>
                  <a:schemeClr val="bg1"/>
                </a:solidFill>
              </a:rPr>
              <a:t>Studi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Gizi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200" b="1" dirty="0" err="1" smtClean="0">
                <a:solidFill>
                  <a:schemeClr val="bg1"/>
                </a:solidFill>
              </a:rPr>
              <a:t>Fakultas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Ilmu-ilmu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Kesehatan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33600" y="332517"/>
            <a:ext cx="6841354" cy="658084"/>
          </a:xfrm>
          <a:solidFill>
            <a:srgbClr val="FF7C80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</a:t>
            </a:r>
            <a:r>
              <a:rPr lang="en-US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 rot="21288877">
            <a:off x="849376" y="4842646"/>
            <a:ext cx="2400598" cy="47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Kacang</a:t>
            </a:r>
            <a:r>
              <a:rPr lang="en-US" b="1" dirty="0" smtClean="0">
                <a:solidFill>
                  <a:schemeClr val="bg1"/>
                </a:solidFill>
              </a:rPr>
              <a:t> - </a:t>
            </a:r>
            <a:r>
              <a:rPr lang="en-US" b="1" dirty="0" err="1" smtClean="0">
                <a:solidFill>
                  <a:schemeClr val="bg1"/>
                </a:solidFill>
              </a:rPr>
              <a:t>kacangan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 rot="21288877">
            <a:off x="3819282" y="5534921"/>
            <a:ext cx="2177386" cy="40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Tahu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 rot="21288877">
            <a:off x="6562482" y="4778564"/>
            <a:ext cx="2177386" cy="40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Tempe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Placeholder 18" descr="manfaat-makan-tahu-cegah-penyakit-jantung-dan-kematian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0" r="25000"/>
          <a:stretch>
            <a:fillRect/>
          </a:stretch>
        </p:blipFill>
        <p:spPr>
          <a:xfrm>
            <a:off x="3886201" y="2601384"/>
            <a:ext cx="2068513" cy="2758017"/>
          </a:xfrm>
        </p:spPr>
      </p:pic>
      <p:pic>
        <p:nvPicPr>
          <p:cNvPr id="22" name="Picture Placeholder 21" descr="Tempe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 l="16043" r="16043"/>
          <a:stretch>
            <a:fillRect/>
          </a:stretch>
        </p:blipFill>
        <p:spPr>
          <a:xfrm>
            <a:off x="6781800" y="1980139"/>
            <a:ext cx="1981200" cy="2668060"/>
          </a:xfrm>
        </p:spPr>
      </p:pic>
      <p:pic>
        <p:nvPicPr>
          <p:cNvPr id="27" name="Picture Placeholder 26" descr="images (11)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5496" r="15496"/>
          <a:stretch>
            <a:fillRect/>
          </a:stretch>
        </p:blipFill>
        <p:spPr>
          <a:xfrm>
            <a:off x="1143000" y="2060848"/>
            <a:ext cx="2087562" cy="2688952"/>
          </a:xfrm>
        </p:spPr>
      </p:pic>
      <p:sp>
        <p:nvSpPr>
          <p:cNvPr id="28" name="TextBox 27"/>
          <p:cNvSpPr txBox="1"/>
          <p:nvPr/>
        </p:nvSpPr>
        <p:spPr>
          <a:xfrm>
            <a:off x="3793138" y="1371520"/>
            <a:ext cx="25314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Nabati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9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203">
        <p14:warp dir="in"/>
      </p:transition>
    </mc:Choice>
    <mc:Fallback xmlns="">
      <p:transition spd="slow" advTm="6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yur-dan-buah-se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5271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1295400" y="129317"/>
            <a:ext cx="6841354" cy="658084"/>
          </a:xfrm>
          <a:prstGeom prst="rect">
            <a:avLst/>
          </a:prstGeom>
          <a:solidFill>
            <a:srgbClr val="28EC3B"/>
          </a:solidFill>
          <a:ln w="9525" cap="flat" cmpd="sng" algn="ctr">
            <a:solidFill>
              <a:srgbClr val="28EC3B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Sayuran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bahaya-bayam-730x4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97000"/>
            <a:ext cx="2133600" cy="1835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nfaat-kacang-buncis-alodok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37709"/>
            <a:ext cx="2209800" cy="192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90" y="1397000"/>
            <a:ext cx="2109287" cy="172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ara-menanam-kacang-panjang-budidaya-kacang-panjang-cara-tanam-kacang-panja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1" y="3733800"/>
            <a:ext cx="2057401" cy="197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ambar-labu-si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1" y="1193800"/>
            <a:ext cx="2442033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ort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1" y="3733801"/>
            <a:ext cx="2422599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09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5271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2819400" y="2819400"/>
            <a:ext cx="3200400" cy="914400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Buah-buahan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7800"/>
            <a:ext cx="2667000" cy="2667000"/>
          </a:xfrm>
          <a:prstGeom prst="rect">
            <a:avLst/>
          </a:prstGeom>
        </p:spPr>
      </p:pic>
      <p:pic>
        <p:nvPicPr>
          <p:cNvPr id="13" name="Picture 12" descr="Buah-Kal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733800"/>
            <a:ext cx="2895600" cy="2895600"/>
          </a:xfrm>
          <a:prstGeom prst="rect">
            <a:avLst/>
          </a:prstGeom>
        </p:spPr>
      </p:pic>
      <p:pic>
        <p:nvPicPr>
          <p:cNvPr id="14" name="Picture 13" descr="buah ke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280416"/>
            <a:ext cx="2748929" cy="2437384"/>
          </a:xfrm>
          <a:prstGeom prst="rect">
            <a:avLst/>
          </a:prstGeom>
        </p:spPr>
      </p:pic>
      <p:pic>
        <p:nvPicPr>
          <p:cNvPr id="15" name="Picture 14" descr="jus buah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4513"/>
            <a:ext cx="2667000" cy="28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823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5271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3429000" y="2921000"/>
            <a:ext cx="2667000" cy="10160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Lemak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&amp;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inyak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D0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 descr="minyak gor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-25400"/>
            <a:ext cx="2971800" cy="2465695"/>
          </a:xfrm>
          <a:prstGeom prst="rect">
            <a:avLst/>
          </a:prstGeom>
        </p:spPr>
      </p:pic>
      <p:pic>
        <p:nvPicPr>
          <p:cNvPr id="10" name="Picture 9" descr="mente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70053"/>
            <a:ext cx="3124200" cy="2478147"/>
          </a:xfrm>
          <a:prstGeom prst="rect">
            <a:avLst/>
          </a:prstGeom>
        </p:spPr>
      </p:pic>
      <p:pic>
        <p:nvPicPr>
          <p:cNvPr id="11" name="Picture 10" descr="santan enc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343400"/>
            <a:ext cx="3024262" cy="2336800"/>
          </a:xfrm>
          <a:prstGeom prst="rect">
            <a:avLst/>
          </a:prstGeom>
        </p:spPr>
      </p:pic>
      <p:pic>
        <p:nvPicPr>
          <p:cNvPr id="17" name="Picture 16" descr="marga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2" y="2209801"/>
            <a:ext cx="2895599" cy="22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551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52712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タイトル 9"/>
          <p:cNvSpPr txBox="1">
            <a:spLocks/>
          </p:cNvSpPr>
          <p:nvPr/>
        </p:nvSpPr>
        <p:spPr>
          <a:xfrm>
            <a:off x="2057400" y="0"/>
            <a:ext cx="5486400" cy="7874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Bumbu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Yang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Dianjurkan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 descr="bawang-merah-untuk-mempercepat-penyemaian-bib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92199"/>
            <a:ext cx="2743200" cy="2668668"/>
          </a:xfrm>
          <a:prstGeom prst="rect">
            <a:avLst/>
          </a:prstGeom>
        </p:spPr>
      </p:pic>
      <p:pic>
        <p:nvPicPr>
          <p:cNvPr id="10" name="Picture 9" descr="Manfaat-Bawang-Putih-Ala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92200"/>
            <a:ext cx="2819400" cy="2641600"/>
          </a:xfrm>
          <a:prstGeom prst="rect">
            <a:avLst/>
          </a:prstGeom>
        </p:spPr>
      </p:pic>
      <p:pic>
        <p:nvPicPr>
          <p:cNvPr id="11" name="Picture 10" descr="daun-sal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4653"/>
            <a:ext cx="2819400" cy="2477713"/>
          </a:xfrm>
          <a:prstGeom prst="rect">
            <a:avLst/>
          </a:prstGeom>
        </p:spPr>
      </p:pic>
      <p:pic>
        <p:nvPicPr>
          <p:cNvPr id="17" name="Picture 16" descr="manfaat-kesehatan-kecap-mani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06" y="4038600"/>
            <a:ext cx="2945994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048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990600"/>
            <a:ext cx="6553200" cy="1930400"/>
          </a:xfrm>
          <a:prstGeom prst="roundRect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852712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92200"/>
            <a:ext cx="7315200" cy="5237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seluruhnya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menambah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bumbu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3124200"/>
            <a:ext cx="6400800" cy="1524000"/>
          </a:xfrm>
          <a:prstGeom prst="roundRect">
            <a:avLst/>
          </a:prstGeom>
          <a:solidFill>
            <a:srgbClr val="7030A0"/>
          </a:solidFill>
          <a:ln>
            <a:solidFill>
              <a:srgbClr val="28E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memasak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butuhkan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spc="-9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4851400"/>
            <a:ext cx="6477000" cy="1625600"/>
          </a:xfrm>
          <a:prstGeom prst="roundRect">
            <a:avLst/>
          </a:prstGeom>
          <a:solidFill>
            <a:srgbClr val="FF0066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pc="-8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Menambahkan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80" dirty="0" err="1" smtClean="0">
                <a:latin typeface="Times New Roman" pitchFamily="18" charset="0"/>
                <a:cs typeface="Times New Roman" pitchFamily="18" charset="0"/>
              </a:rPr>
              <a:t>resep</a:t>
            </a:r>
            <a:endParaRPr lang="en-US" sz="2000" spc="-8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6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14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2223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MASING-MASING KELOMPOK MENGAMBIL 1 BH RESEP, MODIFIKASI RESEP TSB DENGAN </a:t>
            </a:r>
            <a:r>
              <a:rPr lang="en-US" dirty="0" smtClean="0"/>
              <a:t>MINIMAL 3 MACAM CARA SEHINGGA </a:t>
            </a:r>
            <a:r>
              <a:rPr lang="en-US" dirty="0" smtClean="0"/>
              <a:t>MENGHASILKAN 1 BH RESEP BARU. PERHATIKAN KESERASIAN BAHAN DLL DALAM RESEP YANG BARU SEHINGGA RESEP TSB BETUL-BETUL DAPAT DIGUNAKAN. </a:t>
            </a:r>
            <a:endParaRPr lang="en-US" dirty="0"/>
          </a:p>
          <a:p>
            <a:pPr algn="just"/>
            <a:r>
              <a:rPr lang="en-US" dirty="0" smtClean="0"/>
              <a:t>TUJUAN </a:t>
            </a:r>
            <a:r>
              <a:rPr lang="en-US" dirty="0" smtClean="0"/>
              <a:t>MODIFIKASI RESEP </a:t>
            </a:r>
            <a:r>
              <a:rPr lang="en-US" dirty="0" smtClean="0"/>
              <a:t>ADALAH MODIFIKASI TINGGI ENERGI TINGGI PROTEIN</a:t>
            </a:r>
            <a:endParaRPr lang="en-US" dirty="0"/>
          </a:p>
          <a:p>
            <a:pPr algn="just"/>
            <a:r>
              <a:rPr lang="en-US" dirty="0" smtClean="0"/>
              <a:t>SEBUTKAN </a:t>
            </a:r>
            <a:r>
              <a:rPr lang="en-US" dirty="0" smtClean="0"/>
              <a:t>MODIFIKASI APA SAJA YANG ANDA LAKUKAN PADA RESEP </a:t>
            </a:r>
            <a:r>
              <a:rPr lang="en-US" dirty="0" smtClean="0"/>
              <a:t>TSB</a:t>
            </a:r>
          </a:p>
          <a:p>
            <a:pPr algn="just"/>
            <a:r>
              <a:rPr lang="en-US" dirty="0" smtClean="0"/>
              <a:t>DIKUMPULKAN PALING LAMBAT HARI RABU PUKUL 12.00 WIB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6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ah ke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29"/>
            <a:ext cx="9144000" cy="68487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  <a:latin typeface="Forte" pitchFamily="66" charset="0"/>
              </a:rPr>
              <a:t>TERIMAKASIH….^^</a:t>
            </a:r>
            <a:endParaRPr lang="en-US" sz="4000" b="0" dirty="0">
              <a:solidFill>
                <a:schemeClr val="bg1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858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6939947" y="-527653"/>
            <a:ext cx="1588707" cy="2667000"/>
          </a:xfrm>
          <a:prstGeom prst="homePlate">
            <a:avLst>
              <a:gd name="adj" fmla="val 3912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0" y="3207941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Modifikasi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Makanan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Tinggi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Energi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&amp; </a:t>
            </a:r>
            <a:r>
              <a:rPr lang="en-US" altLang="ko-KR" sz="2800" b="1" dirty="0" err="1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Tinggi</a:t>
            </a:r>
            <a:r>
              <a:rPr lang="en-US" altLang="ko-KR" sz="28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048048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rt 11"/>
          <p:cNvSpPr/>
          <p:nvPr/>
        </p:nvSpPr>
        <p:spPr>
          <a:xfrm rot="10800000">
            <a:off x="3657600" y="3429000"/>
            <a:ext cx="2819400" cy="3124200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 rot="16200000">
            <a:off x="1875168" y="1875170"/>
            <a:ext cx="3657601" cy="2498062"/>
          </a:xfrm>
          <a:prstGeom prst="hear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5400000">
            <a:off x="4749800" y="1905000"/>
            <a:ext cx="3759200" cy="2743200"/>
          </a:xfrm>
          <a:prstGeom prst="hear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3733800" y="76200"/>
            <a:ext cx="2895600" cy="2743200"/>
          </a:xfrm>
          <a:prstGeom prst="hear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1760" y="25824"/>
            <a:ext cx="7329840" cy="558377"/>
          </a:xfrm>
        </p:spPr>
        <p:txBody>
          <a:bodyPr>
            <a:noAutofit/>
          </a:bodyPr>
          <a:lstStyle/>
          <a:p>
            <a:pPr algn="r"/>
            <a:r>
              <a:rPr lang="en-US" sz="32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616200"/>
            <a:ext cx="1295400" cy="14224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diet ETPT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4546600"/>
            <a:ext cx="2057400" cy="14224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2311400"/>
            <a:ext cx="1295400" cy="1524000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Modifikasi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ETPT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2209800"/>
            <a:ext cx="1981200" cy="2413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ModifikasiMakanan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ETPT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2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191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288"/>
            <a:ext cx="7467600" cy="852712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Pendahuluan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92200"/>
            <a:ext cx="7315200" cy="5237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 (ETPT)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diet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normal.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tambahkan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12" y="3530600"/>
            <a:ext cx="2081210" cy="1984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57.-Agar-Daging-tidak-Tercemar-begini-cara-simpannya-forward-by-Pondok-Mantau-mantau-sapi-lada-hitam-oleh-oleh-Enak-dari-Balikp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4182532"/>
            <a:ext cx="2285999" cy="224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isiko-makan-tel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61917"/>
            <a:ext cx="2133600" cy="189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3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53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1738536" y="36288"/>
            <a:ext cx="6948264" cy="649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Diet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kumimoji="1" lang="en-US" altLang="ja-JP" sz="2400" b="0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2400" b="0" dirty="0" smtClean="0">
                <a:latin typeface="Times New Roman" pitchFamily="18" charset="0"/>
                <a:cs typeface="Times New Roman" pitchFamily="18" charset="0"/>
              </a:rPr>
              <a:t> Protein</a:t>
            </a:r>
            <a:endParaRPr kumimoji="1" lang="ja-JP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2"/>
          </p:nvPr>
        </p:nvSpPr>
        <p:spPr>
          <a:xfrm>
            <a:off x="2286001" y="1295400"/>
            <a:ext cx="2400309" cy="711200"/>
          </a:xfrm>
        </p:spPr>
        <p:txBody>
          <a:bodyPr/>
          <a:lstStyle/>
          <a:p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40-45 </a:t>
            </a:r>
            <a:r>
              <a:rPr kumimoji="1" lang="en-US" altLang="ja-JP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kkal</a:t>
            </a:r>
            <a:r>
              <a:rPr kumimoji="1" lang="en-US" altLang="ja-JP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/kg BB</a:t>
            </a:r>
            <a:endParaRPr kumimoji="1" lang="ja-JP" altLang="en-US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6"/>
          </p:nvPr>
        </p:nvSpPr>
        <p:spPr>
          <a:xfrm>
            <a:off x="1752601" y="3763235"/>
            <a:ext cx="2260467" cy="58016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mineral yang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8"/>
          </p:nvPr>
        </p:nvSpPr>
        <p:spPr>
          <a:xfrm>
            <a:off x="4572000" y="1905000"/>
            <a:ext cx="2171888" cy="508000"/>
          </a:xfrm>
        </p:spPr>
        <p:txBody>
          <a:bodyPr/>
          <a:lstStyle/>
          <a:p>
            <a:r>
              <a:rPr kumimoji="1" lang="en-US" altLang="ja-JP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kumimoji="1" lang="en-US" altLang="ja-JP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kumimoji="1" lang="en-US" altLang="ja-JP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2,0-2,5 g/kg BB</a:t>
            </a:r>
            <a:endParaRPr kumimoji="1" lang="ja-JP" altLang="en-US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30"/>
          </p:nvPr>
        </p:nvSpPr>
        <p:spPr>
          <a:xfrm>
            <a:off x="5146654" y="3253747"/>
            <a:ext cx="2778146" cy="480053"/>
          </a:xfrm>
        </p:spPr>
        <p:txBody>
          <a:bodyPr/>
          <a:lstStyle/>
          <a:p>
            <a:r>
              <a:rPr kumimoji="1" lang="en-US" altLang="ja-JP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kumimoji="1" lang="en-US" altLang="ja-JP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1" lang="en-US" altLang="ja-JP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kumimoji="1" lang="en-US" altLang="ja-JP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kumimoji="1" lang="ja-JP" altLang="en-US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32"/>
          </p:nvPr>
        </p:nvSpPr>
        <p:spPr>
          <a:xfrm>
            <a:off x="4702062" y="4038600"/>
            <a:ext cx="2460739" cy="8128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Makanan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kumimoji="1" lang="en-US" altLang="ja-JP" dirty="0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rgbClr val="28EC3B"/>
                </a:solidFill>
                <a:latin typeface="Times New Roman" pitchFamily="18" charset="0"/>
                <a:cs typeface="Times New Roman" pitchFamily="18" charset="0"/>
              </a:rPr>
              <a:t>cerna</a:t>
            </a:r>
            <a:endParaRPr kumimoji="1" lang="ja-JP" altLang="en-US" dirty="0">
              <a:solidFill>
                <a:srgbClr val="28EC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1541780" y="2847347"/>
            <a:ext cx="2801620" cy="480053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Lemak</a:t>
            </a:r>
            <a:r>
              <a:rPr lang="en-US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10-25%</a:t>
            </a:r>
            <a:endParaRPr lang="en-US" sz="1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285" y="2209801"/>
            <a:ext cx="92398" cy="323165"/>
          </a:xfrm>
          <a:prstGeom prst="rect">
            <a:avLst/>
          </a:prstGeom>
          <a:noFill/>
        </p:spPr>
        <p:txBody>
          <a:bodyPr wrap="none" lIns="45720" tIns="22860" rIns="45720" bIns="2286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4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58239"/>
      </p:ext>
    </p:extLst>
  </p:cSld>
  <p:clrMapOvr>
    <a:masterClrMapping/>
  </p:clrMapOvr>
  <p:transition spd="slow" advTm="15355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288"/>
            <a:ext cx="7467600" cy="751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Makanan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Ditambahkan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848725"/>
              </p:ext>
            </p:extLst>
          </p:nvPr>
        </p:nvGraphicFramePr>
        <p:xfrm>
          <a:off x="990600" y="838200"/>
          <a:ext cx="7467599" cy="55450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3599"/>
                <a:gridCol w="1371600"/>
                <a:gridCol w="1219200"/>
                <a:gridCol w="1371600"/>
                <a:gridCol w="1371600"/>
              </a:tblGrid>
              <a:tr h="677605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Bahan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Makanan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ETPT 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ETPT 2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927">
                <a:tc vMerge="1"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Urt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Berat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Urt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77605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Susu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400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77605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Telur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ayam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btr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100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btr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899927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Daging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50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ptg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ptg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899927"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Formula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komersial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200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gls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77605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Gula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pasir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sdm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30 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sdm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5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288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7888"/>
            <a:ext cx="6858000" cy="751112"/>
          </a:xfr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Gizi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784687"/>
              </p:ext>
            </p:extLst>
          </p:nvPr>
        </p:nvGraphicFramePr>
        <p:xfrm>
          <a:off x="1676400" y="1062102"/>
          <a:ext cx="6934200" cy="494453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311400"/>
                <a:gridCol w="2311400"/>
                <a:gridCol w="2311400"/>
              </a:tblGrid>
              <a:tr h="494453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ETPT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ETPT 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Energi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2690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kkal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3040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kkal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Protein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103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Lemak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73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Karbohidrat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420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420 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Kalsium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700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1400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Besi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30,2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Vitamin A</a:t>
                      </a: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2746 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2965 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Tiamin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1,5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Vitamin C</a:t>
                      </a:r>
                    </a:p>
                  </a:txBody>
                  <a:tcPr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114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116 mg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6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3234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33600" y="332517"/>
            <a:ext cx="6841354" cy="658084"/>
          </a:xfrm>
          <a:solidFill>
            <a:srgbClr val="FF7C80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2400" dirty="0" smtClean="0">
                <a:solidFill>
                  <a:srgbClr val="FF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D97FAD88-CD89-445B-80D2-D1F46C8536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 rot="21288877">
            <a:off x="-141633" y="4385471"/>
            <a:ext cx="2400598" cy="47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Gulan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pasir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 rot="21288877">
            <a:off x="2256981" y="5286564"/>
            <a:ext cx="2177386" cy="40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Nasi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>
          <a:xfrm rot="21288877">
            <a:off x="6676965" y="4676964"/>
            <a:ext cx="2177386" cy="40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Puding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Placeholder 16" descr="17894921312-gula_pasir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00" r="22500"/>
          <a:stretch>
            <a:fillRect/>
          </a:stretch>
        </p:blipFill>
        <p:spPr>
          <a:xfrm>
            <a:off x="381001" y="1880280"/>
            <a:ext cx="1809535" cy="2412504"/>
          </a:xfrm>
        </p:spPr>
      </p:pic>
      <p:pic>
        <p:nvPicPr>
          <p:cNvPr id="15" name="Picture Placeholder 14" descr="nasi-putih_20150410_084751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929" r="21929"/>
          <a:stretch>
            <a:fillRect/>
          </a:stretch>
        </p:blipFill>
        <p:spPr>
          <a:xfrm>
            <a:off x="2591608" y="2819400"/>
            <a:ext cx="1753434" cy="2337709"/>
          </a:xfrm>
        </p:spPr>
      </p:pic>
      <p:pic>
        <p:nvPicPr>
          <p:cNvPr id="18" name="Picture Placeholder 17" descr="4553-8-alasan-mengapa-anda-musti-memakan-ubi-jalar.jpg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8382" r="18382"/>
          <a:stretch>
            <a:fillRect/>
          </a:stretch>
        </p:blipFill>
        <p:spPr>
          <a:xfrm>
            <a:off x="4865860" y="1498600"/>
            <a:ext cx="1839753" cy="2452792"/>
          </a:xfrm>
        </p:spPr>
      </p:pic>
      <p:pic>
        <p:nvPicPr>
          <p:cNvPr id="21" name="Picture Placeholder 20" descr="puding-coklat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l="11547" r="11547"/>
          <a:stretch>
            <a:fillRect/>
          </a:stretch>
        </p:blipFill>
        <p:spPr>
          <a:xfrm>
            <a:off x="7070450" y="2209800"/>
            <a:ext cx="1768751" cy="2358131"/>
          </a:xfrm>
        </p:spPr>
      </p:pic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>
          <a:xfrm rot="21288877">
            <a:off x="4518932" y="3909321"/>
            <a:ext cx="2177386" cy="40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Ubi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46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7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203">
        <p14:warp dir="in"/>
      </p:transition>
    </mc:Choice>
    <mc:Fallback xmlns="">
      <p:transition spd="slow" advTm="6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0"/>
            <a:ext cx="8305800" cy="715961"/>
          </a:xfr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Dianjurkan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4040188" cy="63976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Hewani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57.-Agar-Daging-tidak-Tercemar-begini-cara-simpannya-forward-by-Pondok-Mantau-mantau-sapi-lada-hitam-oleh-oleh-Enak-dari-Balikpap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1846627"/>
            <a:ext cx="2362200" cy="2027196"/>
          </a:xfrm>
        </p:spPr>
      </p:pic>
      <p:pic>
        <p:nvPicPr>
          <p:cNvPr id="9" name="Picture 8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40" y="1803401"/>
            <a:ext cx="2282860" cy="2031745"/>
          </a:xfrm>
          <a:prstGeom prst="rect">
            <a:avLst/>
          </a:prstGeom>
        </p:spPr>
      </p:pic>
      <p:pic>
        <p:nvPicPr>
          <p:cNvPr id="10" name="Picture 9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312225"/>
            <a:ext cx="2342269" cy="2164775"/>
          </a:xfrm>
          <a:prstGeom prst="rect">
            <a:avLst/>
          </a:prstGeom>
        </p:spPr>
      </p:pic>
      <p:pic>
        <p:nvPicPr>
          <p:cNvPr id="11" name="Picture 10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2362200" cy="2057400"/>
          </a:xfrm>
          <a:prstGeom prst="rect">
            <a:avLst/>
          </a:prstGeom>
        </p:spPr>
      </p:pic>
      <p:pic>
        <p:nvPicPr>
          <p:cNvPr id="12" name="Picture 11" descr="coconut-milk-yogurt-reci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937001"/>
            <a:ext cx="1905000" cy="2601684"/>
          </a:xfrm>
          <a:prstGeom prst="rect">
            <a:avLst/>
          </a:prstGeom>
        </p:spPr>
      </p:pic>
      <p:pic>
        <p:nvPicPr>
          <p:cNvPr id="14" name="Picture 13" descr="risiko-makan-tel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712" y="1803400"/>
            <a:ext cx="2353289" cy="20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26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415</Words>
  <Application>Microsoft Office PowerPoint</Application>
  <PresentationFormat>On-screen Show (4:3)</PresentationFormat>
  <Paragraphs>136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 </vt:lpstr>
      <vt:lpstr>Pendahuluan</vt:lpstr>
      <vt:lpstr>Syarat Diet Tinggi Energi &amp; Tinggi Protein</vt:lpstr>
      <vt:lpstr>Bahan Makanan Yang Ditambahkan</vt:lpstr>
      <vt:lpstr>Nilai Gizi</vt:lpstr>
      <vt:lpstr>Sumber karbohidrat Yang Dianjurkan</vt:lpstr>
      <vt:lpstr>Sumber Protein Yang Dianjurkan</vt:lpstr>
      <vt:lpstr>Sumber Protein Yang Dianjurkan</vt:lpstr>
      <vt:lpstr> </vt:lpstr>
      <vt:lpstr> </vt:lpstr>
      <vt:lpstr> </vt:lpstr>
      <vt:lpstr> </vt:lpstr>
      <vt:lpstr>Modifikasi Tinggi Energi &amp; Tinggi Protein</vt:lpstr>
      <vt:lpstr>TUGAS</vt:lpstr>
      <vt:lpstr>TERIMAKASIH….^^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11</cp:revision>
  <dcterms:created xsi:type="dcterms:W3CDTF">2018-09-13T08:23:29Z</dcterms:created>
  <dcterms:modified xsi:type="dcterms:W3CDTF">2018-09-27T00:16:08Z</dcterms:modified>
</cp:coreProperties>
</file>