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4" r:id="rId3"/>
    <p:sldId id="293" r:id="rId4"/>
    <p:sldId id="290" r:id="rId5"/>
    <p:sldId id="298" r:id="rId6"/>
    <p:sldId id="299" r:id="rId7"/>
    <p:sldId id="292" r:id="rId8"/>
    <p:sldId id="302" r:id="rId9"/>
    <p:sldId id="295" r:id="rId10"/>
    <p:sldId id="296" r:id="rId11"/>
    <p:sldId id="286" r:id="rId12"/>
    <p:sldId id="29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0000"/>
    <a:srgbClr val="FFFFFF"/>
    <a:srgbClr val="FDD90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48" y="16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0B7768-292E-462F-AF45-243C164B4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4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BBEA9-8340-472C-9ED6-4B6EAA534DCD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B63BB-F485-42C5-89BC-D747ADAC94DC}" type="slidenum">
              <a:rPr lang="en-US"/>
              <a:pPr/>
              <a:t>12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4079E-0CBF-4903-AE90-EB1602186146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4079E-0CBF-4903-AE90-EB1602186146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4079E-0CBF-4903-AE90-EB1602186146}" type="slidenum">
              <a:rPr lang="en-US"/>
              <a:pPr/>
              <a:t>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4079E-0CBF-4903-AE90-EB1602186146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4079E-0CBF-4903-AE90-EB1602186146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4079E-0CBF-4903-AE90-EB1602186146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90685-FE60-4979-934D-55E6DF7E9952}" type="slidenum">
              <a:rPr lang="en-US"/>
              <a:pPr/>
              <a:t>10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B63BB-F485-42C5-89BC-D747ADAC94DC}" type="slidenum">
              <a:rPr lang="en-US"/>
              <a:pPr/>
              <a:t>11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4A1D603C-DCBC-45B6-9D70-E1924275B7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/>
            <a:srcRect/>
            <a:stretch>
              <a:fillRect b="-1520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7629-71C1-4644-8802-1944299DB7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DE573-B809-42EC-B1A8-7AA3863C7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6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89CFD2-245D-4D08-AEAF-FC0D7DAFC1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8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4F5924-0AEC-4063-A038-4E1B34DD94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7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E37FE9-FFB4-412F-824A-183FBEFE65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6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CC7B9-5AD9-4BA0-874A-886344A966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55FD-88F4-432D-8951-C311CC606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3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2B03B-67F1-418B-AA55-E72500EB57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4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FCD3E-22C8-4A2F-A047-5539088ED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7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F58F7-7D6F-4AC5-B61D-DCB990AA7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5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31A1C-3D53-4E5A-8598-B589E80D37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D1A57-8DDB-475F-84A9-AD33F2C056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5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40ECA-6AD8-4EA2-AD76-ED910CD9A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6540E-05D9-4CB8-9073-FD2D687CA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1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A3F23E-6EF8-483D-9EFA-1A23130C92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743200"/>
            <a:ext cx="6629400" cy="1438275"/>
          </a:xfrm>
        </p:spPr>
        <p:txBody>
          <a:bodyPr/>
          <a:lstStyle/>
          <a:p>
            <a:r>
              <a:rPr lang="en-US" sz="4800" dirty="0" smtClean="0">
                <a:latin typeface="Andalus" pitchFamily="18" charset="-78"/>
                <a:ea typeface="Tahoma" pitchFamily="34" charset="0"/>
                <a:cs typeface="Andalus" pitchFamily="18" charset="-78"/>
              </a:rPr>
              <a:t/>
            </a:r>
            <a:br>
              <a:rPr lang="en-US" sz="4800" dirty="0" smtClean="0">
                <a:latin typeface="Andalus" pitchFamily="18" charset="-78"/>
                <a:ea typeface="Tahoma" pitchFamily="34" charset="0"/>
                <a:cs typeface="Andalus" pitchFamily="18" charset="-78"/>
              </a:rPr>
            </a:br>
            <a:r>
              <a:rPr lang="en-US" sz="6000" dirty="0" err="1" smtClean="0">
                <a:latin typeface="Andalus" pitchFamily="18" charset="-78"/>
                <a:ea typeface="Tahoma" pitchFamily="34" charset="0"/>
                <a:cs typeface="Andalus" pitchFamily="18" charset="-78"/>
              </a:rPr>
              <a:t>Teknologi</a:t>
            </a:r>
            <a:r>
              <a:rPr lang="en-US" sz="6000" dirty="0" smtClean="0">
                <a:latin typeface="Andalus" pitchFamily="18" charset="-78"/>
                <a:ea typeface="Tahoma" pitchFamily="34" charset="0"/>
                <a:cs typeface="Andalus" pitchFamily="18" charset="-78"/>
              </a:rPr>
              <a:t> </a:t>
            </a:r>
            <a:r>
              <a:rPr lang="en-US" sz="6000" dirty="0" err="1" smtClean="0">
                <a:latin typeface="Andalus" pitchFamily="18" charset="-78"/>
                <a:ea typeface="Tahoma" pitchFamily="34" charset="0"/>
                <a:cs typeface="Andalus" pitchFamily="18" charset="-78"/>
              </a:rPr>
              <a:t>Pangan</a:t>
            </a:r>
            <a:endParaRPr lang="en-US" sz="6000" dirty="0">
              <a:latin typeface="Andalus" pitchFamily="18" charset="-78"/>
              <a:ea typeface="Tahoma" pitchFamily="34" charset="0"/>
              <a:cs typeface="Andalus" pitchFamily="18" charset="-78"/>
            </a:endParaRPr>
          </a:p>
        </p:txBody>
      </p:sp>
      <p:pic>
        <p:nvPicPr>
          <p:cNvPr id="7" name="Picture 6" descr="C:\Users\LENOVO\Documents\GAMBAR\logo UE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3560" y="4876800"/>
            <a:ext cx="2428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/>
        </p:nvSpPr>
        <p:spPr>
          <a:xfrm>
            <a:off x="3581400" y="22860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Unit </a:t>
            </a:r>
            <a:r>
              <a:rPr lang="en-US" sz="1200" dirty="0" err="1" smtClean="0">
                <a:solidFill>
                  <a:schemeClr val="tx1"/>
                </a:solidFill>
              </a:rPr>
              <a:t>operasi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industri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pangan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581400" y="13716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Sistem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Jaminan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Mutu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Industri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505200" y="1676400"/>
            <a:ext cx="1600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Regulasi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Pangan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352800" y="1981200"/>
            <a:ext cx="1600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ICT </a:t>
            </a:r>
            <a:r>
              <a:rPr lang="en-US" sz="1200" dirty="0" err="1" smtClean="0">
                <a:solidFill>
                  <a:schemeClr val="tx1"/>
                </a:solidFill>
              </a:rPr>
              <a:t>Pangan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862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AutoShape 2"/>
          <p:cNvSpPr>
            <a:spLocks noChangeArrowheads="1"/>
          </p:cNvSpPr>
          <p:nvPr/>
        </p:nvSpPr>
        <p:spPr bwMode="gray">
          <a:xfrm>
            <a:off x="3962400" y="6324600"/>
            <a:ext cx="2819400" cy="3048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gray">
          <a:xfrm>
            <a:off x="1295400" y="6324600"/>
            <a:ext cx="2667000" cy="3048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1295400" y="6019800"/>
            <a:ext cx="2667000" cy="274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3962400" y="6019800"/>
            <a:ext cx="2819400" cy="3048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black">
          <a:xfrm>
            <a:off x="2055813" y="2895600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7400" y="60198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Kimia </a:t>
            </a:r>
            <a:r>
              <a:rPr lang="en-US" sz="1400" dirty="0" err="1" smtClean="0"/>
              <a:t>Pangan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76800" y="601980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Biokimia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0" y="6324600"/>
            <a:ext cx="7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Fisika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800600" y="632460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Mikrobiologi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381000" y="609600"/>
            <a:ext cx="3276600" cy="182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91000" y="609600"/>
            <a:ext cx="3505200" cy="1752600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19200" y="2286000"/>
            <a:ext cx="0" cy="37187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34200" y="2514600"/>
            <a:ext cx="0" cy="3505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505200" y="3886200"/>
            <a:ext cx="3276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 flipV="1">
            <a:off x="6248400" y="5715000"/>
            <a:ext cx="381000" cy="1524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-2362200" y="0"/>
            <a:ext cx="1524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324600" y="5867400"/>
            <a:ext cx="3810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943600" y="5867400"/>
            <a:ext cx="381000" cy="152400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867400" y="5715000"/>
            <a:ext cx="3810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257800" y="53340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Pengetahuan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Bahan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705600" y="6019800"/>
            <a:ext cx="609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15200" y="6019800"/>
            <a:ext cx="609600" cy="457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4953000" y="3962400"/>
            <a:ext cx="2743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Analisis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Bahan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Produk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Pangan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953000" y="42672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Nilai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Nutrisi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Bahan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Produk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Pangan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4343400" y="5943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343400" y="5638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581400" y="5638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581400" y="5943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81400" y="54102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343400" y="54102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4495800" y="5791200"/>
            <a:ext cx="3810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10000" y="5791200"/>
            <a:ext cx="381000" cy="152400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495800" y="5486400"/>
            <a:ext cx="3810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flipV="1">
            <a:off x="3810000" y="5486400"/>
            <a:ext cx="381000" cy="1524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3505200" y="38862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876800" y="38862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572000" y="38862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267200" y="38862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962400" y="38862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657600" y="38862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581400" y="41910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Evaluasi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sensori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486400" y="3657600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R n D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5486400" y="22860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Desain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Pengembangan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Produk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Pangan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3505200" y="16002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5486400" y="2667000"/>
            <a:ext cx="0" cy="1219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495800" y="3429000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Pilot Plan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943600" y="29718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Prinsip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pengolahan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pangan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3657600" y="22860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4267200" y="1066800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O</a:t>
            </a:r>
            <a:r>
              <a:rPr lang="en-US" sz="1200" b="1" i="1" dirty="0" smtClean="0">
                <a:solidFill>
                  <a:srgbClr val="FF0000"/>
                </a:solidFill>
              </a:rPr>
              <a:t>ffice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438400" y="1323201"/>
            <a:ext cx="998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Production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419600" y="27432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Rekayasa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proses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pangan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 flipH="1">
            <a:off x="8458200" y="2362200"/>
            <a:ext cx="30321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&amp;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524000" y="4343400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Teknologi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Pengolahan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Pangan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148" name="Picture 147"/>
          <p:cNvPicPr/>
          <p:nvPr/>
        </p:nvPicPr>
        <p:blipFill>
          <a:blip r:embed="rId4" cstate="print"/>
          <a:srcRect t="4264" r="3846"/>
          <a:stretch>
            <a:fillRect/>
          </a:stretch>
        </p:blipFill>
        <p:spPr bwMode="auto">
          <a:xfrm>
            <a:off x="1295400" y="1600200"/>
            <a:ext cx="2209799" cy="281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Rectangle 148"/>
          <p:cNvSpPr/>
          <p:nvPr/>
        </p:nvSpPr>
        <p:spPr>
          <a:xfrm>
            <a:off x="1371600" y="4648200"/>
            <a:ext cx="2667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Mesin</a:t>
            </a:r>
            <a:r>
              <a:rPr lang="en-US" sz="1200" dirty="0" smtClean="0">
                <a:solidFill>
                  <a:schemeClr val="tx1"/>
                </a:solidFill>
              </a:rPr>
              <a:t> &amp; </a:t>
            </a:r>
            <a:r>
              <a:rPr lang="en-US" sz="1200" dirty="0" err="1" smtClean="0">
                <a:solidFill>
                  <a:schemeClr val="tx1"/>
                </a:solidFill>
              </a:rPr>
              <a:t>Peralatan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industri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pangan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1371600" y="5029200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429000" y="5105400"/>
            <a:ext cx="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2133600" y="5029200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Desain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tata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letak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penanganan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bahan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133600" y="5715000"/>
            <a:ext cx="1586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FG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dan</a:t>
            </a:r>
            <a:r>
              <a:rPr lang="en-US" sz="1200" b="1" i="1" dirty="0" smtClean="0">
                <a:solidFill>
                  <a:srgbClr val="FF0000"/>
                </a:solidFill>
              </a:rPr>
              <a:t> Warehouse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33400" y="5334000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Teknologi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pengemasan</a:t>
            </a:r>
            <a:r>
              <a:rPr lang="en-US" sz="1200" dirty="0" smtClean="0">
                <a:solidFill>
                  <a:schemeClr val="tx1"/>
                </a:solidFill>
              </a:rPr>
              <a:t> &amp; </a:t>
            </a:r>
            <a:r>
              <a:rPr lang="en-US" sz="1200" dirty="0" err="1" smtClean="0">
                <a:solidFill>
                  <a:schemeClr val="tx1"/>
                </a:solidFill>
              </a:rPr>
              <a:t>penyimpanan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9" name="Cloud Callout 158"/>
          <p:cNvSpPr/>
          <p:nvPr/>
        </p:nvSpPr>
        <p:spPr>
          <a:xfrm>
            <a:off x="1143000" y="838200"/>
            <a:ext cx="914400" cy="84124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143000" y="304800"/>
            <a:ext cx="2743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Penanganan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limbah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industri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pangan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715000" y="3352800"/>
            <a:ext cx="2514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Metabolisme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komponen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pangan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19583" y="1066800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waste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36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Thank You!</a:t>
            </a:r>
          </a:p>
        </p:txBody>
      </p:sp>
      <p:pic>
        <p:nvPicPr>
          <p:cNvPr id="4" name="Picture 3" descr="C:\Users\LENOVO\Documents\GAMBAR\logo UE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842164"/>
            <a:ext cx="2428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Thank You!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62400"/>
            <a:ext cx="4191000" cy="762000"/>
          </a:xfrm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4" name="Picture 2" descr="C:\Users\nuhfil\Documents\gambar diversifikasi\baby_eat_mel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867400"/>
            <a:ext cx="80994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Aku sehat karena panganku cukup,  beragam, bergizi seimbang, aman, dan halal</a:t>
            </a:r>
          </a:p>
        </p:txBody>
      </p:sp>
    </p:spTree>
    <p:extLst>
      <p:ext uri="{BB962C8B-B14F-4D97-AF65-F5344CB8AC3E}">
        <p14:creationId xmlns:p14="http://schemas.microsoft.com/office/powerpoint/2010/main" val="31207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gray">
          <a:xfrm>
            <a:off x="1516351" y="4335180"/>
            <a:ext cx="5909252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gray">
          <a:xfrm>
            <a:off x="1576821" y="3631827"/>
            <a:ext cx="4880263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1521980" y="2210528"/>
            <a:ext cx="350722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1558348" y="1656635"/>
            <a:ext cx="3470852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2152650" cy="762000"/>
          </a:xfrm>
        </p:spPr>
        <p:txBody>
          <a:bodyPr/>
          <a:lstStyle/>
          <a:p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Outline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1508125" y="1632822"/>
            <a:ext cx="523875" cy="527050"/>
            <a:chOff x="720" y="1488"/>
            <a:chExt cx="806" cy="808"/>
          </a:xfrm>
        </p:grpSpPr>
        <p:sp>
          <p:nvSpPr>
            <p:cNvPr id="615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3" name="Picture 9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54" name="Text Box 10"/>
          <p:cNvSpPr txBox="1">
            <a:spLocks noChangeArrowheads="1"/>
          </p:cNvSpPr>
          <p:nvPr/>
        </p:nvSpPr>
        <p:spPr bwMode="black">
          <a:xfrm>
            <a:off x="1606549" y="1618534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539875" y="2198622"/>
            <a:ext cx="523875" cy="527050"/>
            <a:chOff x="1188" y="1705"/>
            <a:chExt cx="330" cy="332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7" name="Picture 13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58" name="Text Box 14"/>
          <p:cNvSpPr txBox="1">
            <a:spLocks noChangeArrowheads="1"/>
          </p:cNvSpPr>
          <p:nvPr/>
        </p:nvSpPr>
        <p:spPr bwMode="black">
          <a:xfrm>
            <a:off x="1606549" y="2172428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1600200" y="3581400"/>
            <a:ext cx="523875" cy="609600"/>
            <a:chOff x="1188" y="2060"/>
            <a:chExt cx="330" cy="384"/>
          </a:xfrm>
        </p:grpSpPr>
        <p:sp>
          <p:nvSpPr>
            <p:cNvPr id="6160" name="Oval 16"/>
            <p:cNvSpPr>
              <a:spLocks noChangeArrowheads="1"/>
            </p:cNvSpPr>
            <p:nvPr/>
          </p:nvSpPr>
          <p:spPr bwMode="lt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1" name="Picture 17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190" y="2060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62" name="Text Box 18"/>
          <p:cNvSpPr txBox="1">
            <a:spLocks noChangeArrowheads="1"/>
          </p:cNvSpPr>
          <p:nvPr/>
        </p:nvSpPr>
        <p:spPr bwMode="black">
          <a:xfrm>
            <a:off x="1676400" y="3611563"/>
            <a:ext cx="31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1513176" y="4327691"/>
            <a:ext cx="523875" cy="527050"/>
            <a:chOff x="1188" y="2532"/>
            <a:chExt cx="330" cy="332"/>
          </a:xfrm>
        </p:grpSpPr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5" name="Picture 21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66" name="Text Box 22"/>
          <p:cNvSpPr txBox="1">
            <a:spLocks noChangeArrowheads="1"/>
          </p:cNvSpPr>
          <p:nvPr/>
        </p:nvSpPr>
        <p:spPr bwMode="black">
          <a:xfrm>
            <a:off x="1600200" y="4301498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gray">
          <a:xfrm>
            <a:off x="2057400" y="1676400"/>
            <a:ext cx="29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err="1" smtClean="0">
                <a:cs typeface="Arial" charset="0"/>
              </a:rPr>
              <a:t>Aturan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perkuliahan</a:t>
            </a:r>
            <a:endParaRPr lang="en-US" sz="2400" b="1" dirty="0">
              <a:cs typeface="Arial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gray">
          <a:xfrm>
            <a:off x="2089150" y="2231166"/>
            <a:ext cx="276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err="1" smtClean="0">
                <a:cs typeface="Arial" charset="0"/>
              </a:rPr>
              <a:t>Aturan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penilaian</a:t>
            </a:r>
            <a:endParaRPr lang="en-US" sz="2400" b="1" dirty="0">
              <a:cs typeface="Arial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gray">
          <a:xfrm>
            <a:off x="2451533" y="3631827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err="1" smtClean="0">
                <a:cs typeface="Arial" charset="0"/>
              </a:rPr>
              <a:t>Sejarah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teknologi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pangan</a:t>
            </a:r>
            <a:endParaRPr lang="en-US" sz="2400" b="1" dirty="0">
              <a:cs typeface="Arial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gray">
          <a:xfrm>
            <a:off x="2057400" y="4338935"/>
            <a:ext cx="5378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err="1" smtClean="0">
                <a:cs typeface="Arial" charset="0"/>
              </a:rPr>
              <a:t>Lingkup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teknologi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Pangan</a:t>
            </a:r>
            <a:r>
              <a:rPr lang="en-US" sz="2400" b="1" dirty="0" smtClean="0">
                <a:cs typeface="Arial" charset="0"/>
              </a:rPr>
              <a:t> (</a:t>
            </a:r>
            <a:r>
              <a:rPr lang="en-US" sz="2400" b="1" dirty="0" err="1" smtClean="0">
                <a:cs typeface="Arial" charset="0"/>
              </a:rPr>
              <a:t>materi</a:t>
            </a:r>
            <a:r>
              <a:rPr lang="en-US" sz="2400" b="1" dirty="0" smtClean="0">
                <a:cs typeface="Arial" charset="0"/>
              </a:rPr>
              <a:t>) </a:t>
            </a:r>
            <a:endParaRPr lang="en-US" sz="2400" b="1" dirty="0">
              <a:cs typeface="Arial" charset="0"/>
            </a:endParaRP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gray">
          <a:xfrm>
            <a:off x="2206192" y="4836309"/>
            <a:ext cx="525780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2219325" y="4806950"/>
            <a:ext cx="523875" cy="527050"/>
            <a:chOff x="1188" y="2532"/>
            <a:chExt cx="330" cy="332"/>
          </a:xfrm>
        </p:grpSpPr>
        <p:sp>
          <p:nvSpPr>
            <p:cNvPr id="30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21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 Box 22"/>
          <p:cNvSpPr txBox="1">
            <a:spLocks noChangeArrowheads="1"/>
          </p:cNvSpPr>
          <p:nvPr/>
        </p:nvSpPr>
        <p:spPr bwMode="black">
          <a:xfrm>
            <a:off x="2286000" y="4754563"/>
            <a:ext cx="423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6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gray">
          <a:xfrm>
            <a:off x="2690380" y="4824478"/>
            <a:ext cx="4711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err="1" smtClean="0">
                <a:cs typeface="Arial" charset="0"/>
              </a:rPr>
              <a:t>Pengertian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teknologi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pangan</a:t>
            </a:r>
            <a:endParaRPr lang="en-US" sz="2400" b="1" dirty="0">
              <a:cs typeface="Arial" charset="0"/>
            </a:endParaRPr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gray">
          <a:xfrm>
            <a:off x="2250930" y="5410200"/>
            <a:ext cx="4383954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2251362" y="5382119"/>
            <a:ext cx="523875" cy="527050"/>
            <a:chOff x="1188" y="2532"/>
            <a:chExt cx="330" cy="332"/>
          </a:xfrm>
        </p:grpSpPr>
        <p:sp>
          <p:nvSpPr>
            <p:cNvPr id="41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" name="Picture 21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 Box 22"/>
          <p:cNvSpPr txBox="1">
            <a:spLocks noChangeArrowheads="1"/>
          </p:cNvSpPr>
          <p:nvPr/>
        </p:nvSpPr>
        <p:spPr bwMode="black">
          <a:xfrm>
            <a:off x="2380673" y="5349081"/>
            <a:ext cx="423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7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gray">
          <a:xfrm>
            <a:off x="2817091" y="5410200"/>
            <a:ext cx="38125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err="1" smtClean="0">
                <a:cs typeface="Arial" charset="0"/>
              </a:rPr>
              <a:t>Mengenai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bahan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pangan</a:t>
            </a:r>
            <a:endParaRPr lang="en-US" sz="2400" b="1" dirty="0">
              <a:cs typeface="Arial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gray">
          <a:xfrm>
            <a:off x="1558348" y="2895600"/>
            <a:ext cx="4613852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" name="Group 11"/>
          <p:cNvGrpSpPr>
            <a:grpSpLocks/>
          </p:cNvGrpSpPr>
          <p:nvPr/>
        </p:nvGrpSpPr>
        <p:grpSpPr bwMode="auto">
          <a:xfrm>
            <a:off x="1539875" y="2871788"/>
            <a:ext cx="523875" cy="527050"/>
            <a:chOff x="1188" y="1705"/>
            <a:chExt cx="330" cy="332"/>
          </a:xfrm>
        </p:grpSpPr>
        <p:sp>
          <p:nvSpPr>
            <p:cNvPr id="52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3" name="Picture 13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 Box 14"/>
          <p:cNvSpPr txBox="1">
            <a:spLocks noChangeArrowheads="1"/>
          </p:cNvSpPr>
          <p:nvPr/>
        </p:nvSpPr>
        <p:spPr bwMode="black">
          <a:xfrm>
            <a:off x="1619681" y="2843213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gray">
          <a:xfrm>
            <a:off x="2143125" y="2936876"/>
            <a:ext cx="2903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err="1" smtClean="0">
                <a:cs typeface="Arial" charset="0"/>
              </a:rPr>
              <a:t>Materi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Perkuliahan</a:t>
            </a:r>
            <a:endParaRPr lang="en-US" sz="2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/>
          <p:cNvSpPr txBox="1">
            <a:spLocks noChangeArrowheads="1"/>
          </p:cNvSpPr>
          <p:nvPr/>
        </p:nvSpPr>
        <p:spPr bwMode="black">
          <a:xfrm>
            <a:off x="2055813" y="2895600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black">
          <a:xfrm>
            <a:off x="2055813" y="5411788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1561236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Aturan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Perkuliahan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69350"/>
              </p:ext>
            </p:extLst>
          </p:nvPr>
        </p:nvGraphicFramePr>
        <p:xfrm>
          <a:off x="1600199" y="2514600"/>
          <a:ext cx="7134350" cy="3581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67175"/>
                <a:gridCol w="3567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keterangan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jika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Makan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Kumpul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tugas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tepat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waktu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Handpone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aktif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Hadir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waktu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maksimal</a:t>
                      </a:r>
                      <a:r>
                        <a:rPr lang="en-US" dirty="0" smtClean="0"/>
                        <a:t> 30 </a:t>
                      </a:r>
                      <a:r>
                        <a:rPr lang="en-US" dirty="0" err="1" smtClean="0"/>
                        <a:t>menit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keterlambatan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Ribut</a:t>
                      </a:r>
                      <a:r>
                        <a:rPr lang="en-US" dirty="0" smtClean="0"/>
                        <a:t> 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kelas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Wajib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hadir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perkuliahan</a:t>
                      </a:r>
                      <a:r>
                        <a:rPr lang="en-US" baseline="0" dirty="0" smtClean="0"/>
                        <a:t> 75% </a:t>
                      </a:r>
                      <a:r>
                        <a:rPr lang="en-US" baseline="0" dirty="0" err="1" smtClean="0"/>
                        <a:t>dari</a:t>
                      </a:r>
                      <a:r>
                        <a:rPr lang="en-US" baseline="0" dirty="0" smtClean="0"/>
                        <a:t> total </a:t>
                      </a:r>
                      <a:r>
                        <a:rPr lang="en-US" baseline="0" dirty="0" err="1" smtClean="0"/>
                        <a:t>tatap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muka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sebagai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syarat</a:t>
                      </a:r>
                      <a:r>
                        <a:rPr lang="en-US" baseline="0" dirty="0" smtClean="0"/>
                        <a:t> UAS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/>
          <p:cNvSpPr txBox="1">
            <a:spLocks noChangeArrowheads="1"/>
          </p:cNvSpPr>
          <p:nvPr/>
        </p:nvSpPr>
        <p:spPr bwMode="black">
          <a:xfrm>
            <a:off x="2055813" y="2895600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black">
          <a:xfrm>
            <a:off x="2055813" y="5411788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85800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Aturan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Penilaian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45777"/>
              </p:ext>
            </p:extLst>
          </p:nvPr>
        </p:nvGraphicFramePr>
        <p:xfrm>
          <a:off x="1295400" y="1433022"/>
          <a:ext cx="6096000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Keterangan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Persentase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topulerkampus.com/wp-content/uploads/2013/01/tips-mengerjakan-tugas-kuli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14" y="4218265"/>
            <a:ext cx="2769146" cy="23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140993" y="4962765"/>
            <a:ext cx="990600" cy="83026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kundang.blog.esaunggul.ac.id/files/2012/10/tugas-kuli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84373"/>
            <a:ext cx="2971801" cy="23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2838" y="3207061"/>
            <a:ext cx="43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16764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solidFill>
                  <a:srgbClr val="C00000"/>
                </a:solidFill>
              </a:rPr>
              <a:t>Minggu</a:t>
            </a:r>
            <a:r>
              <a:rPr lang="en-US" dirty="0" smtClean="0">
                <a:solidFill>
                  <a:srgbClr val="C00000"/>
                </a:solidFill>
              </a:rPr>
              <a:t> #1: 	28/9/2013	</a:t>
            </a:r>
            <a:r>
              <a:rPr lang="en-US" dirty="0" err="1" smtClean="0">
                <a:solidFill>
                  <a:srgbClr val="C00000"/>
                </a:solidFill>
              </a:rPr>
              <a:t>Mengenal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Bahan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Pangan</a:t>
            </a:r>
            <a:r>
              <a:rPr lang="en-US" dirty="0" smtClean="0">
                <a:solidFill>
                  <a:srgbClr val="C00000"/>
                </a:solidFill>
              </a:rPr>
              <a:t>	</a:t>
            </a:r>
          </a:p>
          <a:p>
            <a:pPr lvl="0"/>
            <a:r>
              <a:rPr lang="en-US" dirty="0" err="1" smtClean="0">
                <a:solidFill>
                  <a:srgbClr val="C00000"/>
                </a:solidFill>
              </a:rPr>
              <a:t>Minggu</a:t>
            </a:r>
            <a:r>
              <a:rPr lang="en-US" dirty="0" smtClean="0">
                <a:solidFill>
                  <a:srgbClr val="C00000"/>
                </a:solidFill>
              </a:rPr>
              <a:t> #2: 	5/10/2013	Kimia </a:t>
            </a:r>
            <a:r>
              <a:rPr lang="en-US" dirty="0" err="1">
                <a:solidFill>
                  <a:srgbClr val="C00000"/>
                </a:solidFill>
              </a:rPr>
              <a:t>Komponen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Pangan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en-US" dirty="0" err="1" smtClean="0">
                <a:solidFill>
                  <a:srgbClr val="C00000"/>
                </a:solidFill>
              </a:rPr>
              <a:t>Minggu</a:t>
            </a:r>
            <a:r>
              <a:rPr lang="en-US" dirty="0" smtClean="0">
                <a:solidFill>
                  <a:srgbClr val="C00000"/>
                </a:solidFill>
              </a:rPr>
              <a:t> #3	12/10/2013	</a:t>
            </a:r>
            <a:r>
              <a:rPr lang="en-US" dirty="0" err="1" smtClean="0">
                <a:solidFill>
                  <a:srgbClr val="C00000"/>
                </a:solidFill>
              </a:rPr>
              <a:t>Pascapanen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Bahan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Pangan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en-US" dirty="0" err="1" smtClean="0">
                <a:solidFill>
                  <a:srgbClr val="C00000"/>
                </a:solidFill>
              </a:rPr>
              <a:t>Minggu</a:t>
            </a:r>
            <a:r>
              <a:rPr lang="en-US" dirty="0" smtClean="0">
                <a:solidFill>
                  <a:srgbClr val="C00000"/>
                </a:solidFill>
              </a:rPr>
              <a:t> #4-5	19&amp;26/10	</a:t>
            </a:r>
            <a:r>
              <a:rPr lang="en-US" dirty="0" err="1" smtClean="0">
                <a:solidFill>
                  <a:srgbClr val="C00000"/>
                </a:solidFill>
              </a:rPr>
              <a:t>Pengolahan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Pengawetan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		2/11/2013	</a:t>
            </a:r>
            <a:r>
              <a:rPr lang="en-US" dirty="0" err="1" smtClean="0">
                <a:solidFill>
                  <a:srgbClr val="C00000"/>
                </a:solidFill>
              </a:rPr>
              <a:t>Bahan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Pangan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>
                <a:solidFill>
                  <a:srgbClr val="C00000"/>
                </a:solidFill>
              </a:rPr>
              <a:t>Minggu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#6</a:t>
            </a:r>
            <a:r>
              <a:rPr lang="en-US" dirty="0">
                <a:solidFill>
                  <a:srgbClr val="C00000"/>
                </a:solidFill>
              </a:rPr>
              <a:t>	9</a:t>
            </a:r>
            <a:r>
              <a:rPr lang="en-US" dirty="0" smtClean="0">
                <a:solidFill>
                  <a:srgbClr val="C00000"/>
                </a:solidFill>
              </a:rPr>
              <a:t>/11/2013</a:t>
            </a: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err="1">
                <a:solidFill>
                  <a:srgbClr val="C00000"/>
                </a:solidFill>
              </a:rPr>
              <a:t>Sanitasi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Keamanan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Pangan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en-US" b="1" dirty="0" err="1" smtClean="0">
                <a:solidFill>
                  <a:srgbClr val="0000FF"/>
                </a:solidFill>
              </a:rPr>
              <a:t>Minggu</a:t>
            </a:r>
            <a:r>
              <a:rPr lang="en-US" b="1" dirty="0" smtClean="0">
                <a:solidFill>
                  <a:srgbClr val="0000FF"/>
                </a:solidFill>
              </a:rPr>
              <a:t> #7	16/11/2013	UTS</a:t>
            </a:r>
          </a:p>
          <a:p>
            <a:pPr lvl="0"/>
            <a:r>
              <a:rPr lang="en-US" dirty="0" err="1" smtClean="0"/>
              <a:t>Minggu</a:t>
            </a:r>
            <a:r>
              <a:rPr lang="en-US" dirty="0" smtClean="0"/>
              <a:t> #8-9	23/11/2013	</a:t>
            </a:r>
            <a:r>
              <a:rPr lang="en-US" dirty="0" err="1" smtClean="0"/>
              <a:t>Pengemasan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smtClean="0"/>
              <a:t>				</a:t>
            </a:r>
            <a:r>
              <a:rPr lang="en-US" dirty="0" err="1" smtClean="0"/>
              <a:t>Pangan</a:t>
            </a:r>
            <a:endParaRPr lang="en-US" dirty="0"/>
          </a:p>
          <a:p>
            <a:pPr lvl="0"/>
            <a:r>
              <a:rPr lang="en-US" dirty="0" err="1" smtClean="0"/>
              <a:t>Minggu</a:t>
            </a:r>
            <a:r>
              <a:rPr lang="en-US" dirty="0" smtClean="0"/>
              <a:t> #10	30/11/2013	GMP </a:t>
            </a:r>
            <a:r>
              <a:rPr lang="en-US" dirty="0" err="1"/>
              <a:t>dan</a:t>
            </a:r>
            <a:r>
              <a:rPr lang="en-US" dirty="0"/>
              <a:t> HACCP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					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/>
              <a:t>Pangan</a:t>
            </a:r>
            <a:endParaRPr lang="en-US" dirty="0"/>
          </a:p>
          <a:p>
            <a:pPr lvl="0"/>
            <a:r>
              <a:rPr lang="en-US" dirty="0" err="1" smtClean="0"/>
              <a:t>Minggu</a:t>
            </a:r>
            <a:r>
              <a:rPr lang="en-US" dirty="0" smtClean="0"/>
              <a:t> #11	7/12/2013	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/>
              <a:t>Pangan</a:t>
            </a:r>
            <a:endParaRPr lang="en-US" dirty="0"/>
          </a:p>
          <a:p>
            <a:pPr lvl="0"/>
            <a:r>
              <a:rPr lang="en-US" dirty="0" err="1" smtClean="0"/>
              <a:t>Minggu</a:t>
            </a:r>
            <a:r>
              <a:rPr lang="en-US" dirty="0" smtClean="0"/>
              <a:t> #12	14/12/2013	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Pangan</a:t>
            </a:r>
            <a:endParaRPr lang="en-US" dirty="0"/>
          </a:p>
          <a:p>
            <a:pPr lvl="0"/>
            <a:r>
              <a:rPr lang="en-US" dirty="0" err="1" smtClean="0"/>
              <a:t>Minggu</a:t>
            </a:r>
            <a:r>
              <a:rPr lang="en-US" dirty="0" smtClean="0"/>
              <a:t> #13-14	21&amp;28/12/2013	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Pangan</a:t>
            </a:r>
            <a:endParaRPr lang="en-US" dirty="0"/>
          </a:p>
          <a:p>
            <a:pPr lvl="0"/>
            <a:r>
              <a:rPr lang="en-US" dirty="0" err="1" smtClean="0"/>
              <a:t>Minggu</a:t>
            </a:r>
            <a:r>
              <a:rPr lang="en-US" dirty="0" smtClean="0"/>
              <a:t> #15	4/1/2014		</a:t>
            </a: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endParaRPr lang="en-US" dirty="0" smtClean="0"/>
          </a:p>
          <a:p>
            <a:pPr lvl="0"/>
            <a:r>
              <a:rPr lang="en-US" b="1" dirty="0" err="1" smtClean="0">
                <a:solidFill>
                  <a:srgbClr val="0000FF"/>
                </a:solidFill>
              </a:rPr>
              <a:t>Minggu</a:t>
            </a:r>
            <a:r>
              <a:rPr lang="en-US" b="1" dirty="0" smtClean="0">
                <a:solidFill>
                  <a:srgbClr val="0000FF"/>
                </a:solidFill>
              </a:rPr>
              <a:t> #16	11/1/2014	UAS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97468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Materi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Kuliah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67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2"/>
          <p:cNvSpPr txBox="1">
            <a:spLocks noChangeArrowheads="1"/>
          </p:cNvSpPr>
          <p:nvPr/>
        </p:nvSpPr>
        <p:spPr bwMode="black">
          <a:xfrm>
            <a:off x="2286000" y="3848421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black">
          <a:xfrm>
            <a:off x="2286000" y="4437775"/>
            <a:ext cx="423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  <a:cs typeface="Arial" charset="0"/>
              </a:rPr>
              <a:t>5</a:t>
            </a:r>
            <a:endParaRPr lang="en-US" sz="32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762000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Pascapanen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8674" name="Picture 2" descr="http://images.travelpod.com/tripwow/photos/ta-00f8-019e-c4a3/sortasi-kopi-di-kebun-situbondo-indonesia+1152_12988562526-tpfil02aw-24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328424"/>
            <a:ext cx="3505199" cy="26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kpricitrus.files.wordpress.com/2011/02/sortasi-jeru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5" y="1346776"/>
            <a:ext cx="3124200" cy="25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4376" y="6260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Sortasi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45798" y="63362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pic>
        <p:nvPicPr>
          <p:cNvPr id="28680" name="Picture 8" descr="http://3.bp.blogspot.com/-5NeluvmyzEE/UbchRLlkSwI/AAAAAAAAA4c/t-2E0Xl3qkE/s320/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02034" y="4441304"/>
            <a:ext cx="1957861" cy="13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s://encrypted-tbn2.gstatic.com/images?q=tbn:ANd9GcSSX9vaSubHsBrhCkSnmN5o-2pA0RBTThZZ8r8HiayyZJzIZkpO8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138139"/>
            <a:ext cx="2149918" cy="195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1.bp.blogspot.com/-wESKUwgHJ1M/Tzm1Fpl7uUI/AAAAAAAAANs/pA4WAdvUxH8/s400/DSCN14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4" y="3942563"/>
            <a:ext cx="3124201" cy="221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276350" y="457200"/>
            <a:ext cx="5657850" cy="762000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Pengertian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Teknologi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Pangan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black">
          <a:xfrm>
            <a:off x="2055813" y="2895600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black">
          <a:xfrm>
            <a:off x="2055813" y="5411788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14478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 smtClean="0"/>
              <a:t>pascapanen</a:t>
            </a:r>
            <a:r>
              <a:rPr lang="en-US" dirty="0" smtClean="0"/>
              <a:t>, </a:t>
            </a:r>
            <a:r>
              <a:rPr lang="en-US" dirty="0" err="1" smtClean="0"/>
              <a:t>mengolah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mentransformasi</a:t>
            </a:r>
            <a:r>
              <a:rPr lang="en-US" dirty="0" smtClean="0"/>
              <a:t>, </a:t>
            </a:r>
            <a:r>
              <a:rPr lang="en-US" dirty="0" err="1" smtClean="0"/>
              <a:t>mengemas</a:t>
            </a:r>
            <a:r>
              <a:rPr lang="en-US" dirty="0"/>
              <a:t>,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smtClean="0"/>
              <a:t>proses </a:t>
            </a:r>
            <a:r>
              <a:rPr lang="en-US" dirty="0" err="1" smtClean="0"/>
              <a:t>pengolahan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/>
              <a:t>(raw material),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limbahnya</a:t>
            </a:r>
            <a:r>
              <a:rPr lang="en-US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2871129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, </a:t>
            </a:r>
            <a:r>
              <a:rPr lang="en-US" dirty="0" err="1"/>
              <a:t>pengawetan</a:t>
            </a:r>
            <a:r>
              <a:rPr lang="en-US" dirty="0"/>
              <a:t>, </a:t>
            </a:r>
            <a:r>
              <a:rPr lang="en-US" dirty="0" err="1"/>
              <a:t>pengolahan</a:t>
            </a:r>
            <a:r>
              <a:rPr lang="en-US" dirty="0"/>
              <a:t>, </a:t>
            </a:r>
            <a:r>
              <a:rPr lang="en-US" dirty="0" err="1"/>
              <a:t>pengemasan</a:t>
            </a:r>
            <a:r>
              <a:rPr lang="en-US" dirty="0"/>
              <a:t>, </a:t>
            </a:r>
            <a:r>
              <a:rPr lang="en-US" dirty="0" err="1"/>
              <a:t>distribusi</a:t>
            </a:r>
            <a:r>
              <a:rPr lang="en-US" dirty="0"/>
              <a:t>,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bergizi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4572000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yang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, </a:t>
            </a:r>
            <a:r>
              <a:rPr lang="en-US" dirty="0" err="1"/>
              <a:t>kimia</a:t>
            </a:r>
            <a:r>
              <a:rPr lang="en-US" dirty="0"/>
              <a:t>, </a:t>
            </a:r>
            <a:r>
              <a:rPr lang="en-US" dirty="0" err="1"/>
              <a:t>fisika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(</a:t>
            </a:r>
            <a:r>
              <a:rPr lang="en-US" i="1" dirty="0"/>
              <a:t>engineering</a:t>
            </a:r>
            <a:r>
              <a:rPr lang="en-US" dirty="0"/>
              <a:t>)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,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pencegahannya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pengolahannya</a:t>
            </a:r>
            <a:r>
              <a:rPr lang="en-US" dirty="0"/>
              <a:t>.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percabangan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pendukungnya</a:t>
            </a:r>
            <a:r>
              <a:rPr lang="en-US" dirty="0"/>
              <a:t>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, </a:t>
            </a:r>
            <a:r>
              <a:rPr lang="en-US" dirty="0" err="1"/>
              <a:t>biokimia</a:t>
            </a:r>
            <a:r>
              <a:rPr lang="en-US" dirty="0"/>
              <a:t>, </a:t>
            </a:r>
            <a:r>
              <a:rPr lang="en-US" dirty="0" err="1"/>
              <a:t>rekayasa</a:t>
            </a:r>
            <a:r>
              <a:rPr lang="en-US" dirty="0"/>
              <a:t>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mikrobiologi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.</a:t>
            </a:r>
          </a:p>
        </p:txBody>
      </p:sp>
      <p:sp>
        <p:nvSpPr>
          <p:cNvPr id="5" name="Down Arrow 4"/>
          <p:cNvSpPr/>
          <p:nvPr/>
        </p:nvSpPr>
        <p:spPr>
          <a:xfrm>
            <a:off x="4572000" y="3872345"/>
            <a:ext cx="723900" cy="685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0709" y="15240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Kimia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,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pengaruhnya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pengendaliannya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yang </a:t>
            </a:r>
            <a:r>
              <a:rPr lang="en-US" dirty="0" err="1"/>
              <a:t>bermutu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optimum.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Biokimia</a:t>
            </a:r>
            <a:r>
              <a:rPr lang="en-US" b="1" dirty="0" smtClean="0"/>
              <a:t>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, </a:t>
            </a:r>
            <a:r>
              <a:rPr lang="en-US" dirty="0" err="1"/>
              <a:t>gizi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nongizi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kebugaran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Bagian</a:t>
            </a:r>
            <a:r>
              <a:rPr lang="en-US" b="1" dirty="0" smtClean="0"/>
              <a:t> </a:t>
            </a:r>
            <a:r>
              <a:rPr lang="en-US" b="1" dirty="0" err="1"/>
              <a:t>mikrobiologi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intekasi</a:t>
            </a:r>
            <a:r>
              <a:rPr lang="en-US" dirty="0"/>
              <a:t> </a:t>
            </a:r>
            <a:r>
              <a:rPr lang="en-US" dirty="0" err="1"/>
              <a:t>mikroba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pengawetan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bermutu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mikroba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ingredient </a:t>
            </a:r>
            <a:r>
              <a:rPr lang="en-US" dirty="0" err="1"/>
              <a:t>pangan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Bagian</a:t>
            </a:r>
            <a:r>
              <a:rPr lang="en-US" b="1" dirty="0" smtClean="0"/>
              <a:t> </a:t>
            </a:r>
            <a:r>
              <a:rPr lang="en-US" b="1" dirty="0" err="1"/>
              <a:t>rekayasa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, </a:t>
            </a:r>
            <a:r>
              <a:rPr lang="en-US" dirty="0" err="1"/>
              <a:t>pengembangan</a:t>
            </a:r>
            <a:r>
              <a:rPr lang="en-US" dirty="0"/>
              <a:t>, </a:t>
            </a:r>
            <a:r>
              <a:rPr lang="en-US" dirty="0" err="1"/>
              <a:t>perancangan</a:t>
            </a:r>
            <a:r>
              <a:rPr lang="en-US" dirty="0"/>
              <a:t>, </a:t>
            </a:r>
            <a:r>
              <a:rPr lang="en-US" dirty="0" err="1"/>
              <a:t>optimasi</a:t>
            </a:r>
            <a:r>
              <a:rPr lang="en-US" dirty="0"/>
              <a:t>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pengemasan</a:t>
            </a:r>
            <a:r>
              <a:rPr lang="en-US" dirty="0"/>
              <a:t>, </a:t>
            </a:r>
            <a:r>
              <a:rPr lang="en-US" dirty="0" err="1"/>
              <a:t>pelabelan</a:t>
            </a:r>
            <a:r>
              <a:rPr lang="en-US" dirty="0"/>
              <a:t>,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858982"/>
            <a:ext cx="5691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Bell MT" pitchFamily="18" charset="0"/>
              </a:rPr>
              <a:t>Aplikasi</a:t>
            </a:r>
            <a:r>
              <a:rPr lang="en-US" sz="2400" b="1" dirty="0" smtClean="0">
                <a:latin typeface="Bell MT" pitchFamily="18" charset="0"/>
              </a:rPr>
              <a:t> </a:t>
            </a:r>
            <a:r>
              <a:rPr lang="en-US" sz="2400" b="1" dirty="0" err="1" smtClean="0">
                <a:latin typeface="Bell MT" pitchFamily="18" charset="0"/>
              </a:rPr>
              <a:t>masing-masing</a:t>
            </a:r>
            <a:r>
              <a:rPr lang="en-US" sz="2400" b="1" dirty="0" smtClean="0">
                <a:latin typeface="Bell MT" pitchFamily="18" charset="0"/>
              </a:rPr>
              <a:t> </a:t>
            </a:r>
            <a:r>
              <a:rPr lang="en-US" sz="2400" b="1" dirty="0" err="1" smtClean="0">
                <a:latin typeface="Bell MT" pitchFamily="18" charset="0"/>
              </a:rPr>
              <a:t>bidang</a:t>
            </a:r>
            <a:r>
              <a:rPr lang="en-US" sz="2400" b="1" dirty="0" smtClean="0">
                <a:latin typeface="Bell MT" pitchFamily="18" charset="0"/>
              </a:rPr>
              <a:t> </a:t>
            </a:r>
            <a:r>
              <a:rPr lang="en-US" sz="2400" b="1" dirty="0" err="1" smtClean="0">
                <a:latin typeface="Bell MT" pitchFamily="18" charset="0"/>
              </a:rPr>
              <a:t>keahlian</a:t>
            </a:r>
            <a:r>
              <a:rPr lang="en-US" sz="2400" b="1" dirty="0" smtClean="0">
                <a:latin typeface="Bell MT" pitchFamily="18" charset="0"/>
              </a:rPr>
              <a:t> </a:t>
            </a:r>
            <a:endParaRPr lang="en-US" sz="24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0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2"/>
          <p:cNvSpPr txBox="1">
            <a:spLocks noChangeArrowheads="1"/>
          </p:cNvSpPr>
          <p:nvPr/>
        </p:nvSpPr>
        <p:spPr bwMode="black">
          <a:xfrm>
            <a:off x="2286000" y="3848421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black">
          <a:xfrm>
            <a:off x="2286000" y="4437775"/>
            <a:ext cx="423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  <a:cs typeface="Arial" charset="0"/>
              </a:rPr>
              <a:t>5</a:t>
            </a:r>
            <a:endParaRPr lang="en-US" sz="3200" b="1" i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8682" name="Picture 10" descr="http://ptman.org/wp-content/uploads/2013/04/panen-jag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65430"/>
            <a:ext cx="2133599" cy="182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http://nostalgia.tabloidnova.com/Articles%5CPrinting%5CXVIII%5C1043%5CPictures%5C34474%5C34474-W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88732"/>
            <a:ext cx="2143993" cy="182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http://i423.photobucket.com/albums/pp320/pandapenyet_album/tepung/tepung-maize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88732"/>
            <a:ext cx="1752598" cy="18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 descr="http://e-marketkhas.com/2913-thickbox/tepung-jagung-cap-bintang-400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t="6303" r="17697" b="10500"/>
          <a:stretch/>
        </p:blipFill>
        <p:spPr bwMode="auto">
          <a:xfrm>
            <a:off x="7782788" y="1609514"/>
            <a:ext cx="1285012" cy="17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http://imageshotfrogid.blob.core.windows.net/companies/REZEKI-PUTRA-NIAGA/images/REZEKI-PUTRA-NIAGA_14693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38139"/>
            <a:ext cx="2133599" cy="187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Picture 20" descr="http://2600uk.com/wp-content/uploads/2013/08/mie-insta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94" y="4267200"/>
            <a:ext cx="3731418" cy="21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762000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Teknologi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Pangan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352800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Pascapanen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7117" y="3429000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Pengolahan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0721" y="3448311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pengemasan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6177407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Penyimpanan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0226" y="6415634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Produk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Jadi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57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2TGp_fresh_light_ani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</TotalTime>
  <Words>523</Words>
  <Application>Microsoft Office PowerPoint</Application>
  <PresentationFormat>On-screen Show (4:3)</PresentationFormat>
  <Paragraphs>141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572TGp_fresh_light_ani</vt:lpstr>
      <vt:lpstr> Teknologi Pangan</vt:lpstr>
      <vt:lpstr>Outline</vt:lpstr>
      <vt:lpstr>PowerPoint Presentation</vt:lpstr>
      <vt:lpstr>PowerPoint Presentation</vt:lpstr>
      <vt:lpstr>PowerPoint Presentation</vt:lpstr>
      <vt:lpstr>PowerPoint Presentation</vt:lpstr>
      <vt:lpstr>Pengertian Teknologi Pangan</vt:lpstr>
      <vt:lpstr>PowerPoint Presentation</vt:lpstr>
      <vt:lpstr>PowerPoint Presentation</vt:lpstr>
      <vt:lpstr>PowerPoint Presentation</vt:lpstr>
      <vt:lpstr>Thank You!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Pangan</dc:title>
  <dc:creator>yoni atma</dc:creator>
  <cp:lastModifiedBy>yoni atma</cp:lastModifiedBy>
  <cp:revision>139</cp:revision>
  <dcterms:created xsi:type="dcterms:W3CDTF">2013-09-17T14:47:01Z</dcterms:created>
  <dcterms:modified xsi:type="dcterms:W3CDTF">2013-11-07T01:59:23Z</dcterms:modified>
</cp:coreProperties>
</file>