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FFFFFF"/>
    <a:srgbClr val="0000FF"/>
    <a:srgbClr val="0000CC"/>
    <a:srgbClr val="000000"/>
    <a:srgbClr val="FDD90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16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1147720612594"/>
          <c:y val="3.1533911521929324E-2"/>
          <c:w val="0.84998114313380735"/>
          <c:h val="0.72430598349119402"/>
        </c:manualLayout>
      </c:layout>
      <c:scatterChart>
        <c:scatterStyle val="smoothMarker"/>
        <c:varyColors val="0"/>
        <c:ser>
          <c:idx val="0"/>
          <c:order val="0"/>
          <c:tx>
            <c:v>Sukrosa</c:v>
          </c:tx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0.3</c:v>
                </c:pt>
                <c:pt idx="1">
                  <c:v>0.7</c:v>
                </c:pt>
                <c:pt idx="2">
                  <c:v>1.8</c:v>
                </c:pt>
                <c:pt idx="3">
                  <c:v>2.6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0.8</c:v>
                </c:pt>
                <c:pt idx="1">
                  <c:v>2.7</c:v>
                </c:pt>
                <c:pt idx="2">
                  <c:v>3.2</c:v>
                </c:pt>
                <c:pt idx="3">
                  <c:v>0.8</c:v>
                </c:pt>
              </c:numCache>
            </c:numRef>
          </c:yVal>
          <c:smooth val="1"/>
        </c:ser>
        <c:ser>
          <c:idx val="1"/>
          <c:order val="1"/>
          <c:tx>
            <c:v>Pati</c:v>
          </c:tx>
          <c:marker>
            <c:symbol val="none"/>
          </c:marker>
          <c:xVal>
            <c:numRef>
              <c:f>Sheet1!$D$2:$D$5</c:f>
              <c:numCache>
                <c:formatCode>General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0.9</c:v>
                </c:pt>
                <c:pt idx="3">
                  <c:v>1.3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0.2</c:v>
                </c:pt>
                <c:pt idx="3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Glukosa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Sheet1!$G$2:$G$5</c:f>
              <c:numCache>
                <c:formatCode>General</c:formatCode>
                <c:ptCount val="4"/>
                <c:pt idx="0">
                  <c:v>0.2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</c:numCache>
            </c:numRef>
          </c:xVal>
          <c:yVal>
            <c:numRef>
              <c:f>Sheet1!$H$2:$H$5</c:f>
              <c:numCache>
                <c:formatCode>General</c:formatCode>
                <c:ptCount val="4"/>
                <c:pt idx="0">
                  <c:v>0.6</c:v>
                </c:pt>
                <c:pt idx="1">
                  <c:v>0.8</c:v>
                </c:pt>
                <c:pt idx="2">
                  <c:v>1.5</c:v>
                </c:pt>
                <c:pt idx="3">
                  <c:v>2</c:v>
                </c:pt>
              </c:numCache>
            </c:numRef>
          </c:yVal>
          <c:smooth val="1"/>
        </c:ser>
        <c:ser>
          <c:idx val="3"/>
          <c:order val="3"/>
          <c:tx>
            <c:v>Fruktosa</c:v>
          </c:tx>
          <c:marker>
            <c:symbol val="none"/>
          </c:marker>
          <c:xVal>
            <c:numRef>
              <c:f>Sheet1!$B$10:$B$13</c:f>
              <c:numCache>
                <c:formatCode>General</c:formatCode>
                <c:ptCount val="4"/>
                <c:pt idx="0">
                  <c:v>0.2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</c:numCache>
            </c:numRef>
          </c:xVal>
          <c:yVal>
            <c:numRef>
              <c:f>Sheet1!$C$10:$C$13</c:f>
              <c:numCache>
                <c:formatCode>General</c:formatCode>
                <c:ptCount val="4"/>
                <c:pt idx="0">
                  <c:v>1.4</c:v>
                </c:pt>
                <c:pt idx="1">
                  <c:v>1.6</c:v>
                </c:pt>
                <c:pt idx="2">
                  <c:v>2.5</c:v>
                </c:pt>
                <c:pt idx="3">
                  <c:v>3.5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39008"/>
        <c:axId val="50954624"/>
      </c:scatterChart>
      <c:valAx>
        <c:axId val="50939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Waktu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penyimpanan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787274163545089"/>
              <c:y val="0.84012096314047702"/>
            </c:manualLayout>
          </c:layout>
          <c:overlay val="0"/>
        </c:title>
        <c:numFmt formatCode="#,##0;\-#,##0" sourceLinked="0"/>
        <c:majorTickMark val="out"/>
        <c:minorTickMark val="none"/>
        <c:tickLblPos val="nextTo"/>
        <c:spPr>
          <a:pattFill prst="pct10">
            <a:fgClr>
              <a:schemeClr val="accent1"/>
            </a:fgClr>
            <a:bgClr>
              <a:schemeClr val="bg1"/>
            </a:bgClr>
          </a:pattFill>
        </c:spPr>
        <c:crossAx val="50954624"/>
        <c:crosses val="autoZero"/>
        <c:crossBetween val="midCat"/>
      </c:valAx>
      <c:valAx>
        <c:axId val="50954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Konsentrasi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9417475728155338E-2"/>
              <c:y val="0.231820913690136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093900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1147720612594"/>
          <c:y val="3.1533911521929324E-2"/>
          <c:w val="0.84998114313380735"/>
          <c:h val="0.72430598349119402"/>
        </c:manualLayout>
      </c:layout>
      <c:scatterChart>
        <c:scatterStyle val="smoothMarker"/>
        <c:varyColors val="0"/>
        <c:ser>
          <c:idx val="1"/>
          <c:order val="0"/>
          <c:tx>
            <c:v>Suhu ruang</c:v>
          </c:tx>
          <c:marker>
            <c:symbol val="none"/>
          </c:marker>
          <c:x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2.5</c:v>
                </c:pt>
                <c:pt idx="1">
                  <c:v>1.2</c:v>
                </c:pt>
                <c:pt idx="2">
                  <c:v>0.7</c:v>
                </c:pt>
                <c:pt idx="3">
                  <c:v>0.4</c:v>
                </c:pt>
              </c:numCache>
            </c:numRef>
          </c:yVal>
          <c:smooth val="1"/>
        </c:ser>
        <c:ser>
          <c:idx val="3"/>
          <c:order val="1"/>
          <c:tx>
            <c:v>Suhu dingin</c:v>
          </c:tx>
          <c:marker>
            <c:symbol val="none"/>
          </c:marker>
          <c:xVal>
            <c:numRef>
              <c:f>Sheet1!$B$10:$B$13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Sheet1!$C$10:$C$13</c:f>
              <c:numCache>
                <c:formatCode>General</c:formatCode>
                <c:ptCount val="4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3.8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00896"/>
        <c:axId val="50811264"/>
      </c:scatterChart>
      <c:valAx>
        <c:axId val="50800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Waktu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penyimpanan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787274163545089"/>
              <c:y val="0.84012096314047702"/>
            </c:manualLayout>
          </c:layout>
          <c:overlay val="0"/>
        </c:title>
        <c:numFmt formatCode="#,##0;\-#,##0" sourceLinked="0"/>
        <c:majorTickMark val="out"/>
        <c:minorTickMark val="none"/>
        <c:tickLblPos val="nextTo"/>
        <c:spPr>
          <a:pattFill prst="pct10">
            <a:fgClr>
              <a:schemeClr val="accent1"/>
            </a:fgClr>
            <a:bgClr>
              <a:schemeClr val="bg1"/>
            </a:bgClr>
          </a:pattFill>
        </c:spPr>
        <c:crossAx val="50811264"/>
        <c:crosses val="autoZero"/>
        <c:crossBetween val="midCat"/>
      </c:valAx>
      <c:valAx>
        <c:axId val="50811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Konsentrasi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9417475728155338E-2"/>
              <c:y val="0.231820913690136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080089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0.1068</cdr:x>
      <cdr:y>0.77124</cdr:y>
    </cdr:from>
    <cdr:to>
      <cdr:x>0.99101</cdr:x>
      <cdr:y>0.84058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38200" y="4055022"/>
          <a:ext cx="6939814" cy="3645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0.1068</cdr:x>
      <cdr:y>0.77124</cdr:y>
    </cdr:from>
    <cdr:to>
      <cdr:x>0.99101</cdr:x>
      <cdr:y>0.84058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38200" y="4055022"/>
          <a:ext cx="6939814" cy="3645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0.78641</cdr:x>
      <cdr:y>0.04348</cdr:y>
    </cdr:from>
    <cdr:to>
      <cdr:x>0.90291</cdr:x>
      <cdr:y>0.14493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72200" y="2286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err="1" smtClean="0"/>
            <a:t>Suhu</a:t>
          </a:r>
          <a:r>
            <a:rPr lang="en-US" sz="1600" dirty="0" smtClean="0"/>
            <a:t> </a:t>
          </a:r>
          <a:r>
            <a:rPr lang="en-US" sz="1600" dirty="0" err="1" smtClean="0"/>
            <a:t>dingin</a:t>
          </a:r>
          <a:r>
            <a:rPr lang="en-US" sz="1600" dirty="0" smtClean="0"/>
            <a:t> </a:t>
          </a:r>
        </a:p>
        <a:p xmlns:a="http://schemas.openxmlformats.org/drawingml/2006/main">
          <a:r>
            <a:rPr lang="en-US" sz="1600" dirty="0" smtClean="0"/>
            <a:t>6.5 </a:t>
          </a:r>
          <a:r>
            <a:rPr lang="en-US" sz="1600" baseline="30000" dirty="0" smtClean="0"/>
            <a:t>0</a:t>
          </a:r>
          <a:r>
            <a:rPr lang="en-US" sz="1600" dirty="0" smtClean="0"/>
            <a:t>C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0.79612</cdr:x>
      <cdr:y>0.62319</cdr:y>
    </cdr:from>
    <cdr:to>
      <cdr:x>0.95146</cdr:x>
      <cdr:y>0.75362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48400" y="3276600"/>
          <a:ext cx="1219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err="1" smtClean="0"/>
            <a:t>Suhu</a:t>
          </a:r>
          <a:r>
            <a:rPr lang="en-US" sz="1600" dirty="0" smtClean="0"/>
            <a:t> </a:t>
          </a:r>
          <a:r>
            <a:rPr lang="en-US" sz="1600" dirty="0" err="1" smtClean="0"/>
            <a:t>ruang</a:t>
          </a:r>
          <a:endParaRPr lang="en-US" sz="1600" dirty="0" smtClean="0"/>
        </a:p>
        <a:p xmlns:a="http://schemas.openxmlformats.org/drawingml/2006/main">
          <a:r>
            <a:rPr lang="en-US" sz="1600" dirty="0" smtClean="0"/>
            <a:t>27 </a:t>
          </a:r>
          <a:r>
            <a:rPr lang="en-US" sz="1600" baseline="30000" dirty="0" err="1" smtClean="0"/>
            <a:t>o</a:t>
          </a:r>
          <a:r>
            <a:rPr lang="en-US" sz="1600" dirty="0" err="1" smtClean="0"/>
            <a:t>C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0B7768-292E-462F-AF45-243C164B4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BBEA9-8340-472C-9ED6-4B6EAA534DCD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B63BB-F485-42C5-89BC-D747ADAC94DC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4A1D603C-DCBC-45B6-9D70-E1924275B7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7629-71C1-4644-8802-1944299DB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E573-B809-42EC-B1A8-7AA3863C7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6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89CFD2-245D-4D08-AEAF-FC0D7DAFC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8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4F5924-0AEC-4063-A038-4E1B34DD9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E37FE9-FFB4-412F-824A-183FBEFE65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CC7B9-5AD9-4BA0-874A-886344A96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55FD-88F4-432D-8951-C311CC606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2B03B-67F1-418B-AA55-E72500EB5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FCD3E-22C8-4A2F-A047-5539088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F58F7-7D6F-4AC5-B61D-DCB990AA7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5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31A1C-3D53-4E5A-8598-B589E80D3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1A57-8DDB-475F-84A9-AD33F2C056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40ECA-6AD8-4EA2-AD76-ED910CD9A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6540E-05D9-4CB8-9073-FD2D687CA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A3F23E-6EF8-483D-9EFA-1A23130C92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743200"/>
            <a:ext cx="7772400" cy="1066800"/>
          </a:xfrm>
        </p:spPr>
        <p:txBody>
          <a:bodyPr/>
          <a:lstStyle/>
          <a:p>
            <a:pPr algn="ctr"/>
            <a:r>
              <a:rPr lang="en-US" sz="4800" dirty="0" smtClean="0">
                <a:latin typeface="Andalus" pitchFamily="18" charset="-78"/>
                <a:ea typeface="Tahoma" pitchFamily="34" charset="0"/>
                <a:cs typeface="Andalus" pitchFamily="18" charset="-78"/>
              </a:rPr>
              <a:t/>
            </a:r>
            <a:br>
              <a:rPr lang="en-US" sz="4800" dirty="0" smtClean="0">
                <a:latin typeface="Andalus" pitchFamily="18" charset="-78"/>
                <a:ea typeface="Tahoma" pitchFamily="34" charset="0"/>
                <a:cs typeface="Andalus" pitchFamily="18" charset="-78"/>
              </a:rPr>
            </a:br>
            <a:r>
              <a:rPr lang="en-US" sz="4800" dirty="0" err="1" smtClean="0">
                <a:latin typeface="Andalus" pitchFamily="18" charset="-78"/>
                <a:ea typeface="Tahoma" pitchFamily="34" charset="0"/>
                <a:cs typeface="Andalus" pitchFamily="18" charset="-78"/>
              </a:rPr>
              <a:t>Pascapanen</a:t>
            </a:r>
            <a:r>
              <a:rPr lang="en-US" sz="4800" dirty="0" smtClean="0">
                <a:latin typeface="Andalus" pitchFamily="18" charset="-78"/>
                <a:ea typeface="Tahoma" pitchFamily="34" charset="0"/>
                <a:cs typeface="Andalus" pitchFamily="18" charset="-78"/>
              </a:rPr>
              <a:t> </a:t>
            </a:r>
            <a:r>
              <a:rPr lang="en-US" sz="4800" dirty="0" err="1" smtClean="0">
                <a:latin typeface="Andalus" pitchFamily="18" charset="-78"/>
                <a:ea typeface="Tahoma" pitchFamily="34" charset="0"/>
                <a:cs typeface="Andalus" pitchFamily="18" charset="-78"/>
              </a:rPr>
              <a:t>Bahan</a:t>
            </a:r>
            <a:r>
              <a:rPr lang="en-US" sz="4800" dirty="0" smtClean="0">
                <a:latin typeface="Andalus" pitchFamily="18" charset="-78"/>
                <a:ea typeface="Tahoma" pitchFamily="34" charset="0"/>
                <a:cs typeface="Andalus" pitchFamily="18" charset="-78"/>
              </a:rPr>
              <a:t> </a:t>
            </a:r>
            <a:r>
              <a:rPr lang="en-US" sz="4800" dirty="0" err="1" smtClean="0">
                <a:latin typeface="Andalus" pitchFamily="18" charset="-78"/>
                <a:ea typeface="Tahoma" pitchFamily="34" charset="0"/>
                <a:cs typeface="Andalus" pitchFamily="18" charset="-78"/>
              </a:rPr>
              <a:t>Pangan</a:t>
            </a:r>
            <a:endParaRPr lang="en-US" sz="4000" dirty="0">
              <a:latin typeface="Andalus" pitchFamily="18" charset="-78"/>
              <a:ea typeface="Tahoma" pitchFamily="34" charset="0"/>
              <a:cs typeface="Andalus" pitchFamily="18" charset="-78"/>
            </a:endParaRPr>
          </a:p>
        </p:txBody>
      </p:sp>
      <p:pic>
        <p:nvPicPr>
          <p:cNvPr id="7" name="Picture 6" descr="C:\Users\LENOVO\Documents\GAMBAR\logo UE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905500"/>
            <a:ext cx="2133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0"/>
            <a:ext cx="7250703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Karotenoid</a:t>
            </a:r>
            <a:endParaRPr lang="en-US" sz="2400" b="1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pigmen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orange. </a:t>
            </a:r>
            <a:r>
              <a:rPr lang="en-US" dirty="0" err="1" smtClean="0"/>
              <a:t>Larut</a:t>
            </a:r>
            <a:endParaRPr lang="en-US" dirty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pelarut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</a:t>
            </a:r>
          </a:p>
          <a:p>
            <a:r>
              <a:rPr lang="en-US" dirty="0" err="1" smtClean="0"/>
              <a:t>Karotenoid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Karoten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Santofil</a:t>
            </a:r>
            <a:r>
              <a:rPr lang="en-US" dirty="0" smtClean="0"/>
              <a:t>; lutein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kriptosantin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43000" y="3581400"/>
            <a:ext cx="7866256" cy="2677656"/>
          </a:xfrm>
          <a:prstGeom prst="rect">
            <a:avLst/>
          </a:prstGeom>
          <a:solidFill>
            <a:srgbClr val="FF5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Antosianin</a:t>
            </a:r>
            <a:endParaRPr lang="en-US" sz="2400" b="1" dirty="0" smtClean="0"/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biru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ungu</a:t>
            </a:r>
            <a:r>
              <a:rPr lang="en-US" dirty="0" smtClean="0"/>
              <a:t>. </a:t>
            </a:r>
            <a:r>
              <a:rPr lang="en-US" dirty="0" err="1" smtClean="0"/>
              <a:t>Pigmen</a:t>
            </a:r>
            <a:r>
              <a:rPr lang="en-US" dirty="0" smtClean="0"/>
              <a:t> yang </a:t>
            </a:r>
            <a:r>
              <a:rPr lang="en-US" dirty="0" err="1" smtClean="0"/>
              <a:t>bersifar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air.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antosianin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pH</a:t>
            </a:r>
          </a:p>
          <a:p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sayuran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buah-buahan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pigmen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dirty="0" smtClean="0"/>
          </a:p>
          <a:p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ungu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endParaRPr lang="en-US" dirty="0" smtClean="0"/>
          </a:p>
          <a:p>
            <a:r>
              <a:rPr lang="en-US" dirty="0" err="1" smtClean="0"/>
              <a:t>pigmen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kecoklatan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41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_fFy18e6Djd4/TSfcRJlCc8I/AAAAAAAAAFc/9adAB67aWEs/s1600/mio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7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pic>
        <p:nvPicPr>
          <p:cNvPr id="4" name="Picture 3" descr="C:\Users\LENOVO\Documents\GAMBAR\logo UE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842164"/>
            <a:ext cx="2428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805934"/>
            <a:ext cx="447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Manfaat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Pascapanen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587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/</a:t>
            </a:r>
            <a:r>
              <a:rPr lang="en-US" dirty="0" err="1" smtClean="0"/>
              <a:t>segar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\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0800" y="3200400"/>
            <a:ext cx="76738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pascapanen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/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ketangan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/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pascapanen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endParaRPr lang="en-US" dirty="0"/>
          </a:p>
        </p:txBody>
      </p:sp>
      <p:pic>
        <p:nvPicPr>
          <p:cNvPr id="1026" name="Picture 2" descr="http://t1.gstatic.com/images?q=tbn:ANd9GcSisRukGCXiqAid8GL6pieovyI8yLsSgnluxUcVMENKJC1V3dRn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77" y="5105399"/>
            <a:ext cx="2904723" cy="171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riesulaeman.files.wordpress.com/2011/05/cadangan-pangan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10290" r="3293" b="32928"/>
          <a:stretch/>
        </p:blipFill>
        <p:spPr bwMode="auto">
          <a:xfrm>
            <a:off x="3276600" y="5105400"/>
            <a:ext cx="2962677" cy="17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dn.sindonews.com/dynamic/content/2013/07/04/34/757462/0NY6OLGDfh.jpg?w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276600" cy="17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7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575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Tahapan</a:t>
            </a:r>
            <a:r>
              <a:rPr lang="en-US" sz="2400" dirty="0" smtClean="0"/>
              <a:t> </a:t>
            </a:r>
            <a:r>
              <a:rPr lang="en-US" sz="2400" dirty="0" err="1" smtClean="0"/>
              <a:t>pascapanen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Pengumpulan</a:t>
            </a:r>
            <a:endParaRPr lang="en-US" dirty="0" smtClean="0"/>
          </a:p>
          <a:p>
            <a:r>
              <a:rPr lang="en-US" dirty="0" err="1"/>
              <a:t>U</a:t>
            </a:r>
            <a:r>
              <a:rPr lang="en-US" dirty="0" err="1" smtClean="0"/>
              <a:t>paya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/</a:t>
            </a:r>
            <a:r>
              <a:rPr lang="en-US" dirty="0" err="1" smtClean="0"/>
              <a:t>wadah</a:t>
            </a:r>
            <a:r>
              <a:rPr lang="en-US" dirty="0" smtClean="0"/>
              <a:t>/media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pascapanen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dirty="0" err="1" smtClean="0"/>
              <a:t>Sortasi</a:t>
            </a:r>
            <a:r>
              <a:rPr lang="en-US" dirty="0" smtClean="0"/>
              <a:t> (</a:t>
            </a:r>
            <a:r>
              <a:rPr lang="en-US" dirty="0" err="1" smtClean="0"/>
              <a:t>pemilihan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/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smtClean="0"/>
              <a:t>Benda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 </a:t>
            </a:r>
            <a:r>
              <a:rPr lang="en-US" dirty="0" err="1" smtClean="0"/>
              <a:t>Pembersihan</a:t>
            </a:r>
            <a:endParaRPr lang="en-US" dirty="0" smtClean="0"/>
          </a:p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/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Dikonsumsi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diolah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4. Grading</a:t>
            </a:r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pengkelasan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endParaRPr lang="en-US" dirty="0" smtClean="0"/>
          </a:p>
          <a:p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5. </a:t>
            </a:r>
            <a:r>
              <a:rPr lang="en-US" dirty="0" err="1" smtClean="0"/>
              <a:t>Pengemasan</a:t>
            </a:r>
            <a:endParaRPr lang="en-US" dirty="0" smtClean="0"/>
          </a:p>
          <a:p>
            <a:r>
              <a:rPr lang="en-US" dirty="0" smtClean="0"/>
              <a:t>Proses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ganguang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/media </a:t>
            </a:r>
          </a:p>
          <a:p>
            <a:r>
              <a:rPr lang="en-US" dirty="0" err="1" smtClean="0"/>
              <a:t>tertentu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3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761" y="838200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Aharoni" pitchFamily="2" charset="-79"/>
                <a:cs typeface="Aharoni" pitchFamily="2" charset="-79"/>
              </a:rPr>
              <a:t>Fisiologi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haroni" pitchFamily="2" charset="-79"/>
                <a:cs typeface="Aharoni" pitchFamily="2" charset="-79"/>
              </a:rPr>
              <a:t>Pascapanen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meruapakan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</a:rPr>
              <a:t>Fotosintesis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</a:rPr>
              <a:t>Resipirasi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00FF"/>
                </a:solidFill>
              </a:rPr>
              <a:t>Fermentasi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image.slidesharecdn.com/fotosintesis-100510140610-phpapp02/95/slide-1-728.jpg?1273518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5257800" cy="30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8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D8vRY3T20eU/UUMQXmXtlAI/AAAAAAAACXk/GbkMFdOXR64/s400/photosynth_respi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7500"/>
            <a:ext cx="32766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MD3pICgh9hA/UIt7C82Pm0I/AAAAAAAAAFE/rmGz6EPHx-w/s1600/fermentasi+alkohol+anaer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87500"/>
            <a:ext cx="3590925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5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00668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Kimia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Pematangan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79752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Turgor </a:t>
            </a:r>
            <a:r>
              <a:rPr lang="en-US" sz="2000" b="1" dirty="0" err="1" smtClean="0">
                <a:solidFill>
                  <a:srgbClr val="0000FF"/>
                </a:solidFill>
              </a:rPr>
              <a:t>sel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selulosa</a:t>
            </a:r>
            <a:r>
              <a:rPr lang="en-US" dirty="0" smtClean="0"/>
              <a:t>, </a:t>
            </a:r>
            <a:r>
              <a:rPr lang="en-US" dirty="0" err="1" smtClean="0"/>
              <a:t>hemiselulosa</a:t>
            </a:r>
            <a:r>
              <a:rPr lang="en-US" dirty="0" smtClean="0"/>
              <a:t>,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pektin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smtClean="0"/>
              <a:t>Lignin.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Pengempukan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pematangan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hemiselulosa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protopektin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Protopektin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r>
              <a:rPr lang="en-US" dirty="0" smtClean="0"/>
              <a:t> air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dihidrolisa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pektinat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r>
              <a:rPr lang="en-US" dirty="0" smtClean="0"/>
              <a:t> air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1440" y="3733800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2. </a:t>
            </a:r>
            <a:r>
              <a:rPr lang="en-US" sz="2000" b="1" dirty="0" err="1" smtClean="0">
                <a:solidFill>
                  <a:srgbClr val="0000FF"/>
                </a:solidFill>
              </a:rPr>
              <a:t>Karbohidrat</a:t>
            </a:r>
            <a:r>
              <a:rPr lang="en-US" sz="2000" b="1" dirty="0" smtClean="0">
                <a:solidFill>
                  <a:srgbClr val="0000FF"/>
                </a:solidFill>
              </a:rPr>
              <a:t> (</a:t>
            </a:r>
            <a:r>
              <a:rPr lang="en-US" sz="2000" b="1" dirty="0" err="1" smtClean="0">
                <a:solidFill>
                  <a:srgbClr val="0000FF"/>
                </a:solidFill>
              </a:rPr>
              <a:t>Pati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</a:p>
          <a:p>
            <a:endParaRPr lang="en-US" sz="2000" b="1" dirty="0" smtClean="0">
              <a:solidFill>
                <a:srgbClr val="0000FF"/>
              </a:solidFill>
            </a:endParaRPr>
          </a:p>
        </p:txBody>
      </p:sp>
      <p:pic>
        <p:nvPicPr>
          <p:cNvPr id="4098" name="Picture 2" descr="http://origin-ars.els-cdn.com/content/image/1-s2.0-S030881460400384X-g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30" y="4178300"/>
            <a:ext cx="7315199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5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2240" y="428655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3. </a:t>
            </a:r>
            <a:r>
              <a:rPr lang="en-US" sz="2000" b="1" dirty="0" err="1" smtClean="0">
                <a:solidFill>
                  <a:srgbClr val="0000FF"/>
                </a:solidFill>
              </a:rPr>
              <a:t>Gula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Sederhana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4738856"/>
              </p:ext>
            </p:extLst>
          </p:nvPr>
        </p:nvGraphicFramePr>
        <p:xfrm>
          <a:off x="1066800" y="1371600"/>
          <a:ext cx="784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1371600"/>
            <a:ext cx="4826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5300" y="907534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4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23803912"/>
              </p:ext>
            </p:extLst>
          </p:nvPr>
        </p:nvGraphicFramePr>
        <p:xfrm>
          <a:off x="1066800" y="1371600"/>
          <a:ext cx="784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1371600"/>
            <a:ext cx="4826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584368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pereduksi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kentang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1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4</a:t>
            </a:r>
            <a:r>
              <a:rPr lang="en-US" sz="2000" b="1" dirty="0" smtClean="0">
                <a:solidFill>
                  <a:srgbClr val="0000FF"/>
                </a:solidFill>
              </a:rPr>
              <a:t>. </a:t>
            </a:r>
            <a:r>
              <a:rPr lang="en-US" sz="2000" b="1" dirty="0" err="1" smtClean="0">
                <a:solidFill>
                  <a:srgbClr val="0000FF"/>
                </a:solidFill>
              </a:rPr>
              <a:t>Perubahan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Pigmen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1.bp.blogspot.com/-9-0OPSFZLu0/UhGl_ej00HI/AAAAAAAACcs/QssZt1VRFLc/s1600/5323245_2013080312463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1"/>
            <a:ext cx="1981200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jcmm.cz/data/dana/exkurze/karoteno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2095499" cy="13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293631.sitekno.com/images/art_79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5486400"/>
            <a:ext cx="2495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inefolly.com/wp-content/uploads/2013/04/wine-tannin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9" y="5486400"/>
            <a:ext cx="2571751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199" y="1600200"/>
            <a:ext cx="7696201" cy="3508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</a:rPr>
              <a:t>Klorofil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r>
              <a:rPr lang="en-US" dirty="0" smtClean="0"/>
              <a:t>-</a:t>
            </a:r>
            <a:r>
              <a:rPr lang="en-US" dirty="0" err="1" smtClean="0"/>
              <a:t>Pigmen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. </a:t>
            </a:r>
            <a:r>
              <a:rPr lang="en-US" dirty="0" err="1" smtClean="0"/>
              <a:t>Bersifat</a:t>
            </a:r>
            <a:r>
              <a:rPr lang="en-US" dirty="0" smtClean="0"/>
              <a:t> non-polar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r>
              <a:rPr lang="en-US" dirty="0" smtClean="0"/>
              <a:t> air,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pelarut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fitol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Klorofil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feofotin</a:t>
            </a:r>
            <a:r>
              <a:rPr lang="en-US" dirty="0" smtClean="0"/>
              <a:t> yang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Klorofil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, alkali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KOH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sayuran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Blanching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menginaktifkan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klorofilase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Perendaman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bikarbonat</a:t>
            </a:r>
            <a:r>
              <a:rPr lang="en-US" dirty="0" smtClean="0"/>
              <a:t>, </a:t>
            </a: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hidroksida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pempertahankan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klorofil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042628"/>
      </p:ext>
    </p:extLst>
  </p:cSld>
  <p:clrMapOvr>
    <a:masterClrMapping/>
  </p:clrMapOvr>
</p:sld>
</file>

<file path=ppt/theme/theme1.xml><?xml version="1.0" encoding="utf-8"?>
<a:theme xmlns:a="http://schemas.openxmlformats.org/drawingml/2006/main" name="572TGp_fresh_light_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420</Words>
  <Application>Microsoft Office PowerPoint</Application>
  <PresentationFormat>On-screen Show (4:3)</PresentationFormat>
  <Paragraphs>84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572TGp_fresh_light_ani</vt:lpstr>
      <vt:lpstr> Pascapanen Bahan Pangan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Pangan</dc:title>
  <dc:creator>yoni atma</dc:creator>
  <cp:lastModifiedBy>yoni atma</cp:lastModifiedBy>
  <cp:revision>179</cp:revision>
  <dcterms:created xsi:type="dcterms:W3CDTF">2013-09-17T14:47:01Z</dcterms:created>
  <dcterms:modified xsi:type="dcterms:W3CDTF">2013-10-27T13:37:46Z</dcterms:modified>
</cp:coreProperties>
</file>