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57" r:id="rId3"/>
    <p:sldId id="306" r:id="rId4"/>
    <p:sldId id="260" r:id="rId5"/>
    <p:sldId id="287" r:id="rId6"/>
    <p:sldId id="262" r:id="rId7"/>
    <p:sldId id="264" r:id="rId8"/>
    <p:sldId id="294" r:id="rId9"/>
    <p:sldId id="298" r:id="rId10"/>
    <p:sldId id="300" r:id="rId11"/>
    <p:sldId id="303" r:id="rId12"/>
    <p:sldId id="289" r:id="rId13"/>
    <p:sldId id="313"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DF9BC7F-D506-467E-8177-F9A6E19B47DE}" type="datetimeFigureOut">
              <a:rPr lang="id-ID" smtClean="0"/>
              <a:pPr/>
              <a:t>04/01/2018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94EB55-0615-4321-934A-C6C61857620A}" type="slidenum">
              <a:rPr lang="id-ID" smtClean="0"/>
              <a:pPr/>
              <a:t>‹#›</a:t>
            </a:fld>
            <a:endParaRPr lang="id-ID"/>
          </a:p>
        </p:txBody>
      </p:sp>
    </p:spTree>
    <p:extLst>
      <p:ext uri="{BB962C8B-B14F-4D97-AF65-F5344CB8AC3E}">
        <p14:creationId xmlns="" xmlns:p14="http://schemas.microsoft.com/office/powerpoint/2010/main" val="2606492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194EB55-0615-4321-934A-C6C61857620A}" type="slidenum">
              <a:rPr lang="id-ID" smtClean="0"/>
              <a:pPr/>
              <a:t>5</a:t>
            </a:fld>
            <a:endParaRPr lang="id-ID"/>
          </a:p>
        </p:txBody>
      </p:sp>
    </p:spTree>
    <p:extLst>
      <p:ext uri="{BB962C8B-B14F-4D97-AF65-F5344CB8AC3E}">
        <p14:creationId xmlns="" xmlns:p14="http://schemas.microsoft.com/office/powerpoint/2010/main" val="9415103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id-ID" dirty="0"/>
          </a:p>
        </p:txBody>
      </p:sp>
      <p:sp>
        <p:nvSpPr>
          <p:cNvPr id="4" name="Slide Number Placeholder 3"/>
          <p:cNvSpPr>
            <a:spLocks noGrp="1"/>
          </p:cNvSpPr>
          <p:nvPr>
            <p:ph type="sldNum" sz="quarter" idx="10"/>
          </p:nvPr>
        </p:nvSpPr>
        <p:spPr/>
        <p:txBody>
          <a:bodyPr/>
          <a:lstStyle/>
          <a:p>
            <a:fld id="{2194EB55-0615-4321-934A-C6C61857620A}" type="slidenum">
              <a:rPr lang="id-ID" smtClean="0"/>
              <a:pPr/>
              <a:t>8</a:t>
            </a:fld>
            <a:endParaRPr lang="id-ID"/>
          </a:p>
        </p:txBody>
      </p:sp>
    </p:spTree>
    <p:extLst>
      <p:ext uri="{BB962C8B-B14F-4D97-AF65-F5344CB8AC3E}">
        <p14:creationId xmlns="" xmlns:p14="http://schemas.microsoft.com/office/powerpoint/2010/main" val="3159805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24623432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30700161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3471738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647755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15010263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54396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931812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4813928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4960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2347114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C906C2-4EF5-499F-A9D6-F08EF6CAAA34}" type="datetimeFigureOut">
              <a:rPr lang="id-ID" smtClean="0"/>
              <a:pPr/>
              <a:t>04/01/2018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218396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C906C2-4EF5-499F-A9D6-F08EF6CAAA34}" type="datetimeFigureOut">
              <a:rPr lang="id-ID" smtClean="0"/>
              <a:pPr/>
              <a:t>04/01/2018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BE232-1832-4E53-9AEF-E6042797F427}" type="slidenum">
              <a:rPr lang="id-ID" smtClean="0"/>
              <a:pPr/>
              <a:t>‹#›</a:t>
            </a:fld>
            <a:endParaRPr lang="id-ID"/>
          </a:p>
        </p:txBody>
      </p:sp>
    </p:spTree>
    <p:extLst>
      <p:ext uri="{BB962C8B-B14F-4D97-AF65-F5344CB8AC3E}">
        <p14:creationId xmlns="" xmlns:p14="http://schemas.microsoft.com/office/powerpoint/2010/main" val="15041662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id.wikipedia.org/wiki/Sehat"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id.wikipedia.org/wiki/Sikap" TargetMode="External"/><Relationship Id="rId4" Type="http://schemas.openxmlformats.org/officeDocument/2006/relationships/hyperlink" Target="http://id.wikipedia.org/wiki/Pengetahuan"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id-ID"/>
          </a:p>
        </p:txBody>
      </p:sp>
      <p:sp>
        <p:nvSpPr>
          <p:cNvPr id="3" name="Subtitle 2"/>
          <p:cNvSpPr>
            <a:spLocks noGrp="1"/>
          </p:cNvSpPr>
          <p:nvPr>
            <p:ph type="subTitle" idx="1"/>
          </p:nvPr>
        </p:nvSpPr>
        <p:spPr/>
        <p:txBody>
          <a:bodyPr/>
          <a:lstStyle/>
          <a:p>
            <a:endParaRPr lang="id-ID"/>
          </a:p>
        </p:txBody>
      </p:sp>
      <p:pic>
        <p:nvPicPr>
          <p:cNvPr id="4" name="Picture 2" descr="C:\Users\arsil\Desktop\Smartcreative.jpg"/>
          <p:cNvPicPr>
            <a:picLocks noChangeAspect="1" noChangeArrowheads="1"/>
          </p:cNvPicPr>
          <p:nvPr/>
        </p:nvPicPr>
        <p:blipFill>
          <a:blip r:embed="rId2">
            <a:extLst>
              <a:ext uri="{28A0092B-C50C-407E-A947-70E740481C1C}">
                <a14:useLocalDpi xmlns="" xmlns:a14="http://schemas.microsoft.com/office/drawing/2010/main" val="0"/>
              </a:ext>
            </a:extLst>
          </a:blip>
          <a:srcRect l="1051" r="800" b="504"/>
          <a:stretch>
            <a:fillRect/>
          </a:stretch>
        </p:blipFill>
        <p:spPr bwMode="auto">
          <a:xfrm>
            <a:off x="20180" y="-356374"/>
            <a:ext cx="9144000" cy="75327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7" name="Rectangle 6"/>
          <p:cNvSpPr/>
          <p:nvPr/>
        </p:nvSpPr>
        <p:spPr>
          <a:xfrm>
            <a:off x="3059832" y="3322851"/>
            <a:ext cx="6052957" cy="1546309"/>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sz="4000" dirty="0"/>
              <a:t>K</a:t>
            </a:r>
            <a:r>
              <a:rPr lang="id-ID" sz="4000" dirty="0" smtClean="0"/>
              <a:t>esehatan</a:t>
            </a:r>
            <a:r>
              <a:rPr lang="id-ID" sz="4000" dirty="0"/>
              <a:t>, </a:t>
            </a:r>
            <a:r>
              <a:rPr lang="id-ID" sz="4000" dirty="0" smtClean="0"/>
              <a:t>Kesakitan </a:t>
            </a:r>
            <a:r>
              <a:rPr lang="id-ID" sz="4000" dirty="0"/>
              <a:t>dan </a:t>
            </a:r>
            <a:r>
              <a:rPr lang="id-ID" sz="4000" dirty="0" smtClean="0"/>
              <a:t>Perilaku Kesehatan</a:t>
            </a:r>
            <a:endParaRPr lang="id-ID" sz="4000" b="1" dirty="0">
              <a:solidFill>
                <a:schemeClr val="tx1"/>
              </a:solidFill>
            </a:endParaRPr>
          </a:p>
        </p:txBody>
      </p:sp>
    </p:spTree>
    <p:extLst>
      <p:ext uri="{BB962C8B-B14F-4D97-AF65-F5344CB8AC3E}">
        <p14:creationId xmlns="" xmlns:p14="http://schemas.microsoft.com/office/powerpoint/2010/main" val="21054019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04800" y="1101325"/>
            <a:ext cx="8686800" cy="4462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0">
              <a:buNone/>
            </a:pPr>
            <a:endParaRPr lang="id-ID" dirty="0"/>
          </a:p>
        </p:txBody>
      </p:sp>
      <p:sp>
        <p:nvSpPr>
          <p:cNvPr id="9" name="Rounded Rectangle 8"/>
          <p:cNvSpPr/>
          <p:nvPr/>
        </p:nvSpPr>
        <p:spPr>
          <a:xfrm>
            <a:off x="251520" y="836712"/>
            <a:ext cx="8712968" cy="72008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sz="3200" b="1" dirty="0"/>
              <a:t>  STATUS KESEHATAN</a:t>
            </a:r>
            <a:endParaRPr lang="id-ID" sz="3200" dirty="0"/>
          </a:p>
        </p:txBody>
      </p:sp>
      <p:sp>
        <p:nvSpPr>
          <p:cNvPr id="10" name="Rounded Rectangle 9"/>
          <p:cNvSpPr/>
          <p:nvPr/>
        </p:nvSpPr>
        <p:spPr>
          <a:xfrm>
            <a:off x="304800" y="1556792"/>
            <a:ext cx="8640960" cy="468052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257175" indent="-257175">
              <a:buFont typeface="Arial" pitchFamily="34" charset="0"/>
              <a:buChar char="•"/>
            </a:pPr>
            <a:r>
              <a:rPr lang="id-ID" sz="2800" dirty="0" smtClean="0"/>
              <a:t> </a:t>
            </a:r>
            <a:r>
              <a:rPr lang="id-ID" sz="2800" dirty="0"/>
              <a:t>Status kesehatan adalah keadaan kesehatan pada waktu tertentu. Karena itu, status kesehatan tidak sama dengan perilaku </a:t>
            </a:r>
            <a:r>
              <a:rPr lang="id-ID" sz="2800" dirty="0" smtClean="0"/>
              <a:t>kesehatan</a:t>
            </a:r>
          </a:p>
          <a:p>
            <a:pPr marL="257175" indent="-257175">
              <a:buFont typeface="Arial" pitchFamily="34" charset="0"/>
              <a:buChar char="•"/>
            </a:pPr>
            <a:r>
              <a:rPr lang="en-US" sz="2800" dirty="0"/>
              <a:t>4 </a:t>
            </a:r>
            <a:r>
              <a:rPr lang="en-US" sz="2800" dirty="0" err="1"/>
              <a:t>faktor</a:t>
            </a:r>
            <a:r>
              <a:rPr lang="en-US" sz="2800" dirty="0"/>
              <a:t> yang </a:t>
            </a:r>
            <a:r>
              <a:rPr lang="en-US" sz="2800" dirty="0" err="1"/>
              <a:t>mempengaruhi</a:t>
            </a:r>
            <a:r>
              <a:rPr lang="en-US" sz="2800" dirty="0"/>
              <a:t> status </a:t>
            </a:r>
            <a:r>
              <a:rPr lang="en-US" sz="2800" dirty="0" err="1"/>
              <a:t>kesehatan</a:t>
            </a:r>
            <a:r>
              <a:rPr lang="en-US" sz="2800" dirty="0"/>
              <a:t> </a:t>
            </a:r>
            <a:r>
              <a:rPr lang="en-US" sz="2800" dirty="0" err="1"/>
              <a:t>dalam</a:t>
            </a:r>
            <a:r>
              <a:rPr lang="en-US" sz="2800" dirty="0"/>
              <a:t> </a:t>
            </a:r>
            <a:r>
              <a:rPr lang="en-US" sz="2800" dirty="0" err="1" smtClean="0"/>
              <a:t>masyarakat</a:t>
            </a:r>
            <a:r>
              <a:rPr lang="id-ID" sz="2800" dirty="0"/>
              <a:t> </a:t>
            </a:r>
            <a:r>
              <a:rPr lang="id-ID" sz="2800" dirty="0" smtClean="0"/>
              <a:t>: </a:t>
            </a:r>
            <a:endParaRPr lang="en-US" sz="2800" dirty="0" smtClean="0"/>
          </a:p>
          <a:p>
            <a:pPr marL="693738" indent="-230188">
              <a:buFont typeface="+mj-lt"/>
              <a:buAutoNum type="arabicPeriod"/>
            </a:pPr>
            <a:r>
              <a:rPr lang="id-ID" sz="2800" dirty="0" smtClean="0"/>
              <a:t>F</a:t>
            </a:r>
            <a:r>
              <a:rPr lang="en-US" sz="2800" dirty="0" err="1" smtClean="0"/>
              <a:t>aktor</a:t>
            </a:r>
            <a:r>
              <a:rPr lang="en-US" sz="2800" dirty="0" smtClean="0"/>
              <a:t> </a:t>
            </a:r>
            <a:r>
              <a:rPr lang="en-US" sz="2800" dirty="0" err="1" smtClean="0"/>
              <a:t>lingkungan</a:t>
            </a:r>
            <a:r>
              <a:rPr lang="en-US" sz="2800" dirty="0" smtClean="0"/>
              <a:t>,</a:t>
            </a:r>
            <a:endParaRPr lang="id-ID" sz="2800" dirty="0" smtClean="0"/>
          </a:p>
          <a:p>
            <a:pPr marL="457200" indent="-104775">
              <a:buFont typeface="+mj-lt"/>
              <a:buAutoNum type="arabicPeriod"/>
            </a:pPr>
            <a:r>
              <a:rPr lang="id-ID" sz="2800" dirty="0" smtClean="0"/>
              <a:t> </a:t>
            </a:r>
            <a:r>
              <a:rPr lang="id-ID" sz="2800" dirty="0"/>
              <a:t>F</a:t>
            </a:r>
            <a:r>
              <a:rPr lang="en-US" sz="2800" dirty="0" err="1" smtClean="0"/>
              <a:t>aktor</a:t>
            </a:r>
            <a:r>
              <a:rPr lang="en-US" sz="2800" dirty="0" smtClean="0"/>
              <a:t> </a:t>
            </a:r>
            <a:r>
              <a:rPr lang="en-US" sz="2800" dirty="0" err="1" smtClean="0"/>
              <a:t>perilaku</a:t>
            </a:r>
            <a:r>
              <a:rPr lang="en-US" sz="2800" dirty="0" smtClean="0"/>
              <a:t>,</a:t>
            </a:r>
            <a:endParaRPr lang="id-ID" sz="2800" dirty="0" smtClean="0"/>
          </a:p>
          <a:p>
            <a:pPr marL="457200" indent="-104775">
              <a:buFont typeface="+mj-lt"/>
              <a:buAutoNum type="arabicPeriod"/>
            </a:pPr>
            <a:r>
              <a:rPr lang="id-ID" sz="2800" dirty="0"/>
              <a:t> F</a:t>
            </a:r>
            <a:r>
              <a:rPr lang="en-US" sz="2800" dirty="0" err="1" smtClean="0"/>
              <a:t>aktor</a:t>
            </a:r>
            <a:r>
              <a:rPr lang="en-US" sz="2800" dirty="0" smtClean="0"/>
              <a:t> </a:t>
            </a:r>
            <a:r>
              <a:rPr lang="id-ID" sz="2800" dirty="0" smtClean="0"/>
              <a:t> Pelayanan kesehatan</a:t>
            </a:r>
          </a:p>
          <a:p>
            <a:pPr marL="457200" indent="-104775">
              <a:buFont typeface="+mj-lt"/>
              <a:buAutoNum type="arabicPeriod"/>
            </a:pPr>
            <a:r>
              <a:rPr lang="id-ID" sz="2800" dirty="0" smtClean="0"/>
              <a:t> Faktor  </a:t>
            </a:r>
            <a:r>
              <a:rPr lang="en-US" sz="2800" dirty="0" err="1" smtClean="0"/>
              <a:t>keturunan</a:t>
            </a:r>
            <a:r>
              <a:rPr lang="en-US" sz="2800" dirty="0"/>
              <a:t>. </a:t>
            </a:r>
            <a:endParaRPr lang="id-ID" sz="2800" dirty="0" smtClean="0"/>
          </a:p>
          <a:p>
            <a:pPr marL="257175" indent="-257175">
              <a:buFont typeface="Arial" pitchFamily="34" charset="0"/>
              <a:buChar char="•"/>
            </a:pPr>
            <a:endParaRPr lang="id-ID" sz="2800" dirty="0"/>
          </a:p>
        </p:txBody>
      </p:sp>
    </p:spTree>
    <p:extLst>
      <p:ext uri="{BB962C8B-B14F-4D97-AF65-F5344CB8AC3E}">
        <p14:creationId xmlns="" xmlns:p14="http://schemas.microsoft.com/office/powerpoint/2010/main" val="30096236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04800" y="1101325"/>
            <a:ext cx="8686800" cy="4462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0">
              <a:buNone/>
            </a:pPr>
            <a:endParaRPr lang="id-ID" dirty="0"/>
          </a:p>
        </p:txBody>
      </p:sp>
      <p:sp>
        <p:nvSpPr>
          <p:cNvPr id="10" name="Rounded Rectangle 9"/>
          <p:cNvSpPr/>
          <p:nvPr/>
        </p:nvSpPr>
        <p:spPr>
          <a:xfrm>
            <a:off x="167970" y="883118"/>
            <a:ext cx="8640960" cy="468052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257175" indent="-257175">
              <a:buFont typeface="Arial" pitchFamily="34" charset="0"/>
              <a:buChar char="•"/>
            </a:pPr>
            <a:r>
              <a:rPr lang="id-ID" sz="3200" dirty="0"/>
              <a:t>3 </a:t>
            </a:r>
            <a:r>
              <a:rPr lang="id-ID" sz="3200" dirty="0" smtClean="0"/>
              <a:t>bentuk Faktor Pelayanan</a:t>
            </a:r>
            <a:r>
              <a:rPr lang="id-ID" sz="3200" dirty="0"/>
              <a:t>, yakni: </a:t>
            </a:r>
            <a:endParaRPr lang="id-ID" sz="3200" dirty="0" smtClean="0"/>
          </a:p>
          <a:p>
            <a:pPr marL="727075" indent="-469900">
              <a:buFont typeface="+mj-lt"/>
              <a:buAutoNum type="arabicPeriod"/>
            </a:pPr>
            <a:r>
              <a:rPr lang="en-US" sz="3200" dirty="0" err="1" smtClean="0"/>
              <a:t>Pelayanan</a:t>
            </a:r>
            <a:r>
              <a:rPr lang="en-US" sz="3200" dirty="0" smtClean="0"/>
              <a:t> </a:t>
            </a:r>
            <a:r>
              <a:rPr lang="en-US" sz="3200" dirty="0" err="1"/>
              <a:t>kesehatan</a:t>
            </a:r>
            <a:r>
              <a:rPr lang="en-US" sz="3200" dirty="0"/>
              <a:t> </a:t>
            </a:r>
            <a:r>
              <a:rPr lang="en-US" sz="3200" dirty="0" err="1"/>
              <a:t>tingkat</a:t>
            </a:r>
            <a:r>
              <a:rPr lang="en-US" sz="3200" dirty="0"/>
              <a:t> </a:t>
            </a:r>
            <a:r>
              <a:rPr lang="en-US" sz="3200" dirty="0" err="1"/>
              <a:t>pertama</a:t>
            </a:r>
            <a:r>
              <a:rPr lang="en-US" sz="3200" dirty="0"/>
              <a:t> (primary </a:t>
            </a:r>
            <a:r>
              <a:rPr lang="id-ID" sz="3200" dirty="0" smtClean="0"/>
              <a:t> </a:t>
            </a:r>
            <a:r>
              <a:rPr lang="en-US" sz="3200" dirty="0" smtClean="0"/>
              <a:t>health </a:t>
            </a:r>
            <a:r>
              <a:rPr lang="en-US" sz="3200" dirty="0"/>
              <a:t>care). </a:t>
            </a:r>
            <a:endParaRPr lang="id-ID" sz="3200" dirty="0" smtClean="0"/>
          </a:p>
          <a:p>
            <a:pPr marL="727075" indent="-469900">
              <a:buFont typeface="+mj-lt"/>
              <a:buAutoNum type="arabicPeriod"/>
            </a:pPr>
            <a:r>
              <a:rPr lang="id-ID" sz="3200" dirty="0"/>
              <a:t>Pelayanan kesehatan tingkat kedua (secondary health ser-vices</a:t>
            </a:r>
            <a:r>
              <a:rPr lang="id-ID" sz="3200" dirty="0" smtClean="0"/>
              <a:t>)</a:t>
            </a:r>
          </a:p>
          <a:p>
            <a:pPr marL="727075" indent="-469900">
              <a:buFont typeface="+mj-lt"/>
              <a:buAutoNum type="arabicPeriod"/>
            </a:pPr>
            <a:r>
              <a:rPr lang="id-ID" sz="3200" dirty="0"/>
              <a:t>Pelayanan kesehatan tingkat ketiga (tertiary health services)</a:t>
            </a:r>
            <a:endParaRPr lang="id-ID" sz="3200" dirty="0" smtClean="0"/>
          </a:p>
          <a:p>
            <a:endParaRPr lang="id-ID" sz="3200" dirty="0"/>
          </a:p>
        </p:txBody>
      </p:sp>
    </p:spTree>
    <p:extLst>
      <p:ext uri="{BB962C8B-B14F-4D97-AF65-F5344CB8AC3E}">
        <p14:creationId xmlns="" xmlns:p14="http://schemas.microsoft.com/office/powerpoint/2010/main" val="290667721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04800" y="1101325"/>
            <a:ext cx="8686800" cy="4462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0">
              <a:buNone/>
            </a:pPr>
            <a:endParaRPr lang="id-ID" dirty="0"/>
          </a:p>
        </p:txBody>
      </p:sp>
      <p:sp>
        <p:nvSpPr>
          <p:cNvPr id="9" name="Rounded Rectangle 8"/>
          <p:cNvSpPr/>
          <p:nvPr/>
        </p:nvSpPr>
        <p:spPr>
          <a:xfrm>
            <a:off x="251520" y="836712"/>
            <a:ext cx="8712968" cy="72008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sz="3200" b="1" dirty="0"/>
              <a:t>FAKTOR RESIKO DAN FAKTOR PROTEKTIF</a:t>
            </a:r>
            <a:endParaRPr lang="id-ID" sz="3200" dirty="0"/>
          </a:p>
        </p:txBody>
      </p:sp>
      <p:sp>
        <p:nvSpPr>
          <p:cNvPr id="10" name="Rounded Rectangle 9"/>
          <p:cNvSpPr/>
          <p:nvPr/>
        </p:nvSpPr>
        <p:spPr>
          <a:xfrm>
            <a:off x="304800" y="1556792"/>
            <a:ext cx="8640960" cy="468052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257175" indent="-257175">
              <a:buFont typeface="Arial" pitchFamily="34" charset="0"/>
              <a:buChar char="•"/>
            </a:pPr>
            <a:r>
              <a:rPr lang="en-US" sz="3200" dirty="0" err="1"/>
              <a:t>Faktor</a:t>
            </a:r>
            <a:r>
              <a:rPr lang="en-US" sz="3200" dirty="0"/>
              <a:t> </a:t>
            </a:r>
            <a:r>
              <a:rPr lang="en-US" sz="3200" dirty="0" err="1"/>
              <a:t>resiko</a:t>
            </a:r>
            <a:r>
              <a:rPr lang="en-US" sz="3200" dirty="0"/>
              <a:t> </a:t>
            </a:r>
            <a:r>
              <a:rPr lang="en-US" sz="3200" dirty="0" err="1"/>
              <a:t>adalah</a:t>
            </a:r>
            <a:r>
              <a:rPr lang="en-US" sz="3200" dirty="0"/>
              <a:t>, </a:t>
            </a:r>
            <a:r>
              <a:rPr lang="en-US" sz="3200" dirty="0" err="1"/>
              <a:t>faktor-faktor</a:t>
            </a:r>
            <a:r>
              <a:rPr lang="en-US" sz="3200" dirty="0"/>
              <a:t> yang </a:t>
            </a:r>
            <a:r>
              <a:rPr lang="en-US" sz="3200" dirty="0" err="1"/>
              <a:t>memperburuk</a:t>
            </a:r>
            <a:r>
              <a:rPr lang="en-US" sz="3200" dirty="0"/>
              <a:t> </a:t>
            </a:r>
            <a:r>
              <a:rPr lang="en-US" sz="3200" dirty="0" err="1"/>
              <a:t>keadaan</a:t>
            </a:r>
            <a:r>
              <a:rPr lang="en-US" sz="3200" dirty="0" smtClean="0"/>
              <a:t>.</a:t>
            </a:r>
            <a:endParaRPr lang="id-ID" sz="3200" dirty="0" smtClean="0"/>
          </a:p>
          <a:p>
            <a:pPr marL="257175" indent="-257175">
              <a:buFont typeface="Arial" pitchFamily="34" charset="0"/>
              <a:buChar char="•"/>
            </a:pPr>
            <a:r>
              <a:rPr lang="en-US" sz="3200" dirty="0" err="1"/>
              <a:t>Faktor</a:t>
            </a:r>
            <a:r>
              <a:rPr lang="en-US" sz="3200" dirty="0"/>
              <a:t> </a:t>
            </a:r>
            <a:r>
              <a:rPr lang="en-US" sz="3200" dirty="0" err="1"/>
              <a:t>resiko</a:t>
            </a:r>
            <a:r>
              <a:rPr lang="en-US" sz="3200" dirty="0"/>
              <a:t> </a:t>
            </a:r>
            <a:r>
              <a:rPr lang="en-US" sz="3200" dirty="0" err="1"/>
              <a:t>ada</a:t>
            </a:r>
            <a:r>
              <a:rPr lang="en-US" sz="3200" dirty="0"/>
              <a:t> </a:t>
            </a:r>
            <a:r>
              <a:rPr lang="en-US" sz="3200" dirty="0" err="1"/>
              <a:t>tiga</a:t>
            </a:r>
            <a:r>
              <a:rPr lang="en-US" sz="3200" dirty="0"/>
              <a:t>, </a:t>
            </a:r>
            <a:r>
              <a:rPr lang="en-US" sz="3200" dirty="0" err="1"/>
              <a:t>yaitu</a:t>
            </a:r>
            <a:r>
              <a:rPr lang="en-US" sz="3200" dirty="0" smtClean="0"/>
              <a:t>:</a:t>
            </a:r>
            <a:endParaRPr lang="id-ID" sz="3200" dirty="0" smtClean="0"/>
          </a:p>
          <a:p>
            <a:pPr marL="514350" indent="-327025">
              <a:buFont typeface="+mj-lt"/>
              <a:buAutoNum type="arabicPeriod"/>
            </a:pPr>
            <a:r>
              <a:rPr lang="id-ID" sz="3200" dirty="0"/>
              <a:t> </a:t>
            </a:r>
            <a:r>
              <a:rPr lang="en-US" sz="3200" dirty="0" err="1"/>
              <a:t>Resiko</a:t>
            </a:r>
            <a:r>
              <a:rPr lang="en-US" sz="3200" dirty="0"/>
              <a:t> </a:t>
            </a:r>
            <a:r>
              <a:rPr lang="en-US" sz="3200" dirty="0" smtClean="0"/>
              <a:t>individual</a:t>
            </a:r>
            <a:endParaRPr lang="id-ID" sz="3200" dirty="0" smtClean="0"/>
          </a:p>
          <a:p>
            <a:pPr marL="514350" indent="-327025">
              <a:buFont typeface="+mj-lt"/>
              <a:buAutoNum type="arabicPeriod"/>
            </a:pPr>
            <a:r>
              <a:rPr lang="en-US" sz="3200" dirty="0" err="1"/>
              <a:t>Resiko</a:t>
            </a:r>
            <a:r>
              <a:rPr lang="en-US" sz="3200" dirty="0"/>
              <a:t> </a:t>
            </a:r>
            <a:r>
              <a:rPr lang="en-US" sz="3200" dirty="0" err="1" smtClean="0"/>
              <a:t>Keluarga</a:t>
            </a:r>
            <a:endParaRPr lang="id-ID" sz="3200" dirty="0" smtClean="0"/>
          </a:p>
          <a:p>
            <a:pPr marL="514350" indent="-327025">
              <a:buFont typeface="+mj-lt"/>
              <a:buAutoNum type="arabicPeriod"/>
            </a:pPr>
            <a:r>
              <a:rPr lang="en-US" sz="3200" dirty="0" err="1"/>
              <a:t>Resiko</a:t>
            </a:r>
            <a:r>
              <a:rPr lang="en-US" sz="3200" dirty="0"/>
              <a:t> </a:t>
            </a:r>
            <a:r>
              <a:rPr lang="en-US" sz="3200" dirty="0" err="1" smtClean="0"/>
              <a:t>Sosial</a:t>
            </a:r>
            <a:endParaRPr lang="id-ID" sz="3200" dirty="0" smtClean="0"/>
          </a:p>
          <a:p>
            <a:pPr marL="187325"/>
            <a:endParaRPr lang="id-ID" sz="3200" dirty="0"/>
          </a:p>
        </p:txBody>
      </p:sp>
    </p:spTree>
    <p:extLst>
      <p:ext uri="{BB962C8B-B14F-4D97-AF65-F5344CB8AC3E}">
        <p14:creationId xmlns="" xmlns:p14="http://schemas.microsoft.com/office/powerpoint/2010/main" val="40765475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7" name="Rectangle 6"/>
          <p:cNvSpPr/>
          <p:nvPr/>
        </p:nvSpPr>
        <p:spPr>
          <a:xfrm>
            <a:off x="179512" y="692696"/>
            <a:ext cx="8568952" cy="10801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Rectangle 7"/>
          <p:cNvSpPr/>
          <p:nvPr/>
        </p:nvSpPr>
        <p:spPr>
          <a:xfrm>
            <a:off x="179512" y="2276872"/>
            <a:ext cx="8784976" cy="396044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638175" indent="-285750">
              <a:buFontTx/>
              <a:buChar char="-"/>
            </a:pPr>
            <a:endParaRPr lang="id-ID" sz="3200" dirty="0"/>
          </a:p>
        </p:txBody>
      </p:sp>
      <p:sp>
        <p:nvSpPr>
          <p:cNvPr id="11" name="Rounded Rectangle 10"/>
          <p:cNvSpPr/>
          <p:nvPr/>
        </p:nvSpPr>
        <p:spPr>
          <a:xfrm>
            <a:off x="251520" y="1822303"/>
            <a:ext cx="8640960" cy="3550914"/>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endParaRPr lang="id-ID" sz="3200" dirty="0"/>
          </a:p>
        </p:txBody>
      </p:sp>
      <p:sp>
        <p:nvSpPr>
          <p:cNvPr id="12" name="Rounded Rectangle 11"/>
          <p:cNvSpPr/>
          <p:nvPr/>
        </p:nvSpPr>
        <p:spPr>
          <a:xfrm>
            <a:off x="403920" y="1585463"/>
            <a:ext cx="8344544" cy="4651849"/>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352425" indent="-352425">
              <a:buFont typeface="Arial" pitchFamily="34" charset="0"/>
              <a:buChar char="•"/>
            </a:pPr>
            <a:r>
              <a:rPr lang="en-US" sz="3200" dirty="0" err="1"/>
              <a:t>Faktor</a:t>
            </a:r>
            <a:r>
              <a:rPr lang="en-US" sz="3200" dirty="0"/>
              <a:t> </a:t>
            </a:r>
            <a:r>
              <a:rPr lang="en-US" sz="3200" dirty="0" err="1"/>
              <a:t>protektif</a:t>
            </a:r>
            <a:r>
              <a:rPr lang="en-US" sz="3200" dirty="0"/>
              <a:t> </a:t>
            </a:r>
            <a:r>
              <a:rPr lang="en-US" sz="3200" dirty="0" err="1"/>
              <a:t>adalah</a:t>
            </a:r>
            <a:r>
              <a:rPr lang="en-US" sz="3200" dirty="0"/>
              <a:t>, </a:t>
            </a:r>
            <a:r>
              <a:rPr lang="en-US" sz="3200" dirty="0" err="1"/>
              <a:t>faktor-faktor</a:t>
            </a:r>
            <a:r>
              <a:rPr lang="en-US" sz="3200" dirty="0"/>
              <a:t> yang </a:t>
            </a:r>
            <a:r>
              <a:rPr lang="en-US" sz="3200" dirty="0" err="1"/>
              <a:t>berefek</a:t>
            </a:r>
            <a:r>
              <a:rPr lang="en-US" sz="3200" dirty="0"/>
              <a:t> </a:t>
            </a:r>
            <a:r>
              <a:rPr lang="en-US" sz="3200" dirty="0" err="1"/>
              <a:t>positif</a:t>
            </a:r>
            <a:r>
              <a:rPr lang="en-US" sz="3200" dirty="0"/>
              <a:t> </a:t>
            </a:r>
            <a:r>
              <a:rPr lang="en-US" sz="3200" dirty="0" err="1"/>
              <a:t>bagi</a:t>
            </a:r>
            <a:r>
              <a:rPr lang="en-US" sz="3200" dirty="0"/>
              <a:t> </a:t>
            </a:r>
            <a:r>
              <a:rPr lang="en-US" sz="3200" dirty="0" err="1" smtClean="0"/>
              <a:t>individu</a:t>
            </a:r>
            <a:endParaRPr lang="id-ID" sz="3200" dirty="0" smtClean="0"/>
          </a:p>
          <a:p>
            <a:pPr marL="352425" indent="-352425">
              <a:buFont typeface="Arial" pitchFamily="34" charset="0"/>
              <a:buChar char="•"/>
            </a:pPr>
            <a:r>
              <a:rPr lang="id-ID" sz="3200" dirty="0" smtClean="0"/>
              <a:t>Faktor protektif  ada 3 yaitu : </a:t>
            </a:r>
          </a:p>
          <a:p>
            <a:pPr marL="457200" indent="-200025">
              <a:buFont typeface="+mj-lt"/>
              <a:buAutoNum type="arabicPeriod"/>
            </a:pPr>
            <a:r>
              <a:rPr lang="id-ID" sz="3200" dirty="0"/>
              <a:t> </a:t>
            </a:r>
            <a:r>
              <a:rPr lang="en-US" sz="3200" dirty="0" err="1"/>
              <a:t>Protektif</a:t>
            </a:r>
            <a:r>
              <a:rPr lang="en-US" sz="3200" dirty="0"/>
              <a:t> </a:t>
            </a:r>
            <a:r>
              <a:rPr lang="en-US" sz="3200" dirty="0" smtClean="0"/>
              <a:t>individual</a:t>
            </a:r>
            <a:endParaRPr lang="id-ID" sz="3200" dirty="0" smtClean="0"/>
          </a:p>
          <a:p>
            <a:pPr marL="457200" indent="-200025">
              <a:buFont typeface="+mj-lt"/>
              <a:buAutoNum type="arabicPeriod"/>
            </a:pPr>
            <a:r>
              <a:rPr lang="id-ID" sz="3200" dirty="0"/>
              <a:t> </a:t>
            </a:r>
            <a:r>
              <a:rPr lang="en-US" sz="3200" dirty="0" err="1"/>
              <a:t>Protektif</a:t>
            </a:r>
            <a:r>
              <a:rPr lang="en-US" sz="3200" dirty="0"/>
              <a:t> </a:t>
            </a:r>
            <a:r>
              <a:rPr lang="en-US" sz="3200" dirty="0" err="1"/>
              <a:t>Keluarga</a:t>
            </a:r>
            <a:r>
              <a:rPr lang="en-US" sz="3200" dirty="0" smtClean="0"/>
              <a:t>,</a:t>
            </a:r>
            <a:endParaRPr lang="id-ID" sz="3200" dirty="0" smtClean="0"/>
          </a:p>
          <a:p>
            <a:pPr marL="457200" indent="-200025">
              <a:buFont typeface="+mj-lt"/>
              <a:buAutoNum type="arabicPeriod"/>
            </a:pPr>
            <a:r>
              <a:rPr lang="en-US" sz="3200" dirty="0" err="1"/>
              <a:t>Protektif</a:t>
            </a:r>
            <a:r>
              <a:rPr lang="en-US" sz="3200" dirty="0"/>
              <a:t> </a:t>
            </a:r>
            <a:r>
              <a:rPr lang="en-US" sz="3200" dirty="0" err="1"/>
              <a:t>Sosial</a:t>
            </a:r>
            <a:endParaRPr lang="id-ID" sz="3200" dirty="0" smtClean="0"/>
          </a:p>
          <a:p>
            <a:pPr marL="352425" indent="-352425">
              <a:buFont typeface="Arial" pitchFamily="34" charset="0"/>
              <a:buChar char="•"/>
            </a:pPr>
            <a:endParaRPr lang="id-ID" sz="3200" dirty="0"/>
          </a:p>
        </p:txBody>
      </p:sp>
    </p:spTree>
    <p:extLst>
      <p:ext uri="{BB962C8B-B14F-4D97-AF65-F5344CB8AC3E}">
        <p14:creationId xmlns="" xmlns:p14="http://schemas.microsoft.com/office/powerpoint/2010/main" val="42308290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p:spPr>
      </p:pic>
      <p:sp>
        <p:nvSpPr>
          <p:cNvPr id="7" name="Rectangle 6"/>
          <p:cNvSpPr/>
          <p:nvPr/>
        </p:nvSpPr>
        <p:spPr>
          <a:xfrm>
            <a:off x="251520" y="620688"/>
            <a:ext cx="8640960" cy="100811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600" dirty="0"/>
          </a:p>
        </p:txBody>
      </p:sp>
      <p:sp>
        <p:nvSpPr>
          <p:cNvPr id="5" name="Rounded Rectangle 4"/>
          <p:cNvSpPr/>
          <p:nvPr/>
        </p:nvSpPr>
        <p:spPr>
          <a:xfrm>
            <a:off x="531204" y="836712"/>
            <a:ext cx="8208912" cy="1152128"/>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algn="ctr"/>
            <a:r>
              <a:rPr lang="id-ID" sz="4800" dirty="0" smtClean="0"/>
              <a:t>Terminologi Kesehatan</a:t>
            </a:r>
            <a:endParaRPr lang="id-ID" sz="4800" dirty="0"/>
          </a:p>
        </p:txBody>
      </p:sp>
      <p:sp>
        <p:nvSpPr>
          <p:cNvPr id="6" name="Rounded Rectangle 5"/>
          <p:cNvSpPr/>
          <p:nvPr/>
        </p:nvSpPr>
        <p:spPr>
          <a:xfrm>
            <a:off x="251520" y="2276872"/>
            <a:ext cx="8640960" cy="396044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2800" dirty="0"/>
              <a:t>Sehat adalah kondisi normal dimana seseorang bisa melakukan aktivitas hidupnya dengan lancar dan tanpa </a:t>
            </a:r>
            <a:r>
              <a:rPr lang="id-ID" sz="2800" dirty="0" smtClean="0"/>
              <a:t>gangguan.</a:t>
            </a:r>
          </a:p>
          <a:p>
            <a:pPr marL="457200" indent="-457200">
              <a:buFont typeface="Arial" pitchFamily="34" charset="0"/>
              <a:buChar char="•"/>
            </a:pPr>
            <a:r>
              <a:rPr lang="id-ID" sz="2800" dirty="0" smtClean="0"/>
              <a:t>World </a:t>
            </a:r>
            <a:r>
              <a:rPr lang="id-ID" sz="2800" dirty="0"/>
              <a:t>Health Organization (WHO) membuat definisi universal yang menyatakan bahwa “sehat adalah suatu keadaan yang sempurna baik secara fisik, mental, dan sosial serta tidak hanya tebebas dari penyakit atau kelemahan” (WHO, </a:t>
            </a:r>
            <a:r>
              <a:rPr lang="id-ID" sz="2800" dirty="0" smtClean="0"/>
              <a:t>1947).</a:t>
            </a:r>
            <a:endParaRPr lang="id-ID" sz="2800" dirty="0"/>
          </a:p>
        </p:txBody>
      </p:sp>
    </p:spTree>
    <p:extLst>
      <p:ext uri="{BB962C8B-B14F-4D97-AF65-F5344CB8AC3E}">
        <p14:creationId xmlns="" xmlns:p14="http://schemas.microsoft.com/office/powerpoint/2010/main" val="19795084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xtLst/>
        </p:spPr>
      </p:pic>
      <p:sp>
        <p:nvSpPr>
          <p:cNvPr id="7" name="Rectangle 6"/>
          <p:cNvSpPr/>
          <p:nvPr/>
        </p:nvSpPr>
        <p:spPr>
          <a:xfrm>
            <a:off x="251520" y="620688"/>
            <a:ext cx="8640960" cy="1008112"/>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600" dirty="0"/>
          </a:p>
        </p:txBody>
      </p:sp>
      <p:sp>
        <p:nvSpPr>
          <p:cNvPr id="6" name="Rounded Rectangle 5"/>
          <p:cNvSpPr/>
          <p:nvPr/>
        </p:nvSpPr>
        <p:spPr>
          <a:xfrm>
            <a:off x="251520" y="1124744"/>
            <a:ext cx="8640960" cy="5256584"/>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2800" dirty="0"/>
              <a:t>Menurut WHO, kesehatan mencakup 3 aspek, </a:t>
            </a:r>
            <a:r>
              <a:rPr lang="id-ID" sz="2800" dirty="0" smtClean="0"/>
              <a:t>yakni:</a:t>
            </a:r>
          </a:p>
          <a:p>
            <a:pPr marL="890588" indent="-444500">
              <a:buFont typeface="+mj-lt"/>
              <a:buAutoNum type="arabicPeriod"/>
            </a:pPr>
            <a:r>
              <a:rPr lang="id-ID" sz="2800" dirty="0" smtClean="0"/>
              <a:t>kesehatan jasmani,</a:t>
            </a:r>
          </a:p>
          <a:p>
            <a:pPr marL="890588" indent="-444500">
              <a:buFont typeface="+mj-lt"/>
              <a:buAutoNum type="arabicPeriod"/>
            </a:pPr>
            <a:r>
              <a:rPr lang="id-ID" sz="2800" dirty="0" smtClean="0"/>
              <a:t>kesehatan </a:t>
            </a:r>
            <a:r>
              <a:rPr lang="id-ID" sz="2800" dirty="0"/>
              <a:t>rohani, </a:t>
            </a:r>
            <a:r>
              <a:rPr lang="id-ID" sz="2800" dirty="0" smtClean="0"/>
              <a:t>dan</a:t>
            </a:r>
          </a:p>
          <a:p>
            <a:pPr marL="890588" indent="-444500">
              <a:buFont typeface="+mj-lt"/>
              <a:buAutoNum type="arabicPeriod"/>
            </a:pPr>
            <a:r>
              <a:rPr lang="id-ID" sz="2800" dirty="0" smtClean="0"/>
              <a:t>kesehatan </a:t>
            </a:r>
            <a:r>
              <a:rPr lang="id-ID" sz="2800" dirty="0"/>
              <a:t>sosial. </a:t>
            </a:r>
          </a:p>
          <a:p>
            <a:pPr marL="457200" indent="-457200">
              <a:buFont typeface="Arial" pitchFamily="34" charset="0"/>
              <a:buChar char="•"/>
            </a:pPr>
            <a:r>
              <a:rPr lang="id-ID" sz="2800" dirty="0"/>
              <a:t>Konsep sehat ini tidak jauh dengan konsep sehat yang tertuang dalam UU No. 23 tahun 1992 tentang kesehatan yang menyatakan bahwa kesehatan adalah keadaan sejahtera dari badan, jiwa, dan sosial yang memungkinkan hidup produktif secara sosial dan ekonomi.</a:t>
            </a:r>
          </a:p>
          <a:p>
            <a:pPr marL="457200" indent="-457200">
              <a:buFont typeface="Arial" pitchFamily="34" charset="0"/>
              <a:buChar char="•"/>
            </a:pPr>
            <a:endParaRPr lang="id-ID" sz="2800" dirty="0"/>
          </a:p>
        </p:txBody>
      </p:sp>
    </p:spTree>
    <p:extLst>
      <p:ext uri="{BB962C8B-B14F-4D97-AF65-F5344CB8AC3E}">
        <p14:creationId xmlns="" xmlns:p14="http://schemas.microsoft.com/office/powerpoint/2010/main" val="1807259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7" name="Rectangle 6"/>
          <p:cNvSpPr/>
          <p:nvPr/>
        </p:nvSpPr>
        <p:spPr>
          <a:xfrm>
            <a:off x="179512" y="692696"/>
            <a:ext cx="8568952" cy="10801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Rectangle 7"/>
          <p:cNvSpPr/>
          <p:nvPr/>
        </p:nvSpPr>
        <p:spPr>
          <a:xfrm>
            <a:off x="179512" y="2276872"/>
            <a:ext cx="8784976" cy="396044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638175" indent="-285750">
              <a:buFontTx/>
              <a:buChar char="-"/>
            </a:pPr>
            <a:endParaRPr lang="id-ID" sz="3200" dirty="0"/>
          </a:p>
        </p:txBody>
      </p:sp>
      <p:sp>
        <p:nvSpPr>
          <p:cNvPr id="10" name="Rounded Rectangle 9"/>
          <p:cNvSpPr/>
          <p:nvPr/>
        </p:nvSpPr>
        <p:spPr>
          <a:xfrm>
            <a:off x="251520" y="836712"/>
            <a:ext cx="8712968" cy="1152128"/>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id-ID" sz="3600" b="1" dirty="0" smtClean="0"/>
          </a:p>
          <a:p>
            <a:endParaRPr lang="id-ID" sz="3600" b="1" dirty="0"/>
          </a:p>
          <a:p>
            <a:endParaRPr lang="id-ID" sz="3600" b="1" dirty="0" smtClean="0"/>
          </a:p>
          <a:p>
            <a:r>
              <a:rPr lang="en-US" sz="3600" b="1" dirty="0" smtClean="0"/>
              <a:t>PENYAKIT </a:t>
            </a:r>
            <a:r>
              <a:rPr lang="en-US" sz="3600" b="1" dirty="0"/>
              <a:t>(DISEASE) DAN </a:t>
            </a:r>
            <a:r>
              <a:rPr lang="en-US" sz="3600" b="1" dirty="0" smtClean="0"/>
              <a:t>KESAKITAN</a:t>
            </a:r>
            <a:r>
              <a:rPr lang="id-ID" sz="3600" b="1" dirty="0" smtClean="0"/>
              <a:t> </a:t>
            </a:r>
            <a:r>
              <a:rPr lang="en-US" sz="3600" b="1" dirty="0" smtClean="0"/>
              <a:t>(ILLNESS</a:t>
            </a:r>
            <a:r>
              <a:rPr lang="en-US" sz="3600" b="1" dirty="0"/>
              <a:t>)</a:t>
            </a:r>
            <a:endParaRPr lang="en-US" sz="3600" dirty="0"/>
          </a:p>
          <a:p>
            <a:r>
              <a:rPr lang="en-US" sz="3600" dirty="0"/>
              <a:t/>
            </a:r>
            <a:br>
              <a:rPr lang="en-US" sz="3600" dirty="0"/>
            </a:br>
            <a:endParaRPr lang="en-US" sz="3600" dirty="0"/>
          </a:p>
          <a:p>
            <a:pPr algn="ctr"/>
            <a:endParaRPr lang="id-ID" sz="3600" dirty="0"/>
          </a:p>
        </p:txBody>
      </p:sp>
      <p:sp>
        <p:nvSpPr>
          <p:cNvPr id="11" name="Rounded Rectangle 10"/>
          <p:cNvSpPr/>
          <p:nvPr/>
        </p:nvSpPr>
        <p:spPr>
          <a:xfrm>
            <a:off x="179512" y="2005788"/>
            <a:ext cx="8640960" cy="4231523"/>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en-US" sz="3200" dirty="0" err="1"/>
              <a:t>Penyakit</a:t>
            </a:r>
            <a:r>
              <a:rPr lang="en-US" sz="3200" dirty="0"/>
              <a:t> (disease) </a:t>
            </a:r>
            <a:r>
              <a:rPr lang="en-US" sz="3200" dirty="0" err="1"/>
              <a:t>dan</a:t>
            </a:r>
            <a:r>
              <a:rPr lang="en-US" sz="3200" dirty="0"/>
              <a:t> </a:t>
            </a:r>
            <a:r>
              <a:rPr lang="en-US" sz="3200" dirty="0" err="1"/>
              <a:t>kesakitan</a:t>
            </a:r>
            <a:r>
              <a:rPr lang="en-US" sz="3200" dirty="0"/>
              <a:t> (illness), </a:t>
            </a:r>
            <a:r>
              <a:rPr lang="en-US" sz="3200" dirty="0" err="1"/>
              <a:t>meskipun</a:t>
            </a:r>
            <a:r>
              <a:rPr lang="en-US" sz="3200" dirty="0"/>
              <a:t> </a:t>
            </a:r>
            <a:r>
              <a:rPr lang="en-US" sz="3200" dirty="0" err="1"/>
              <a:t>sangat</a:t>
            </a:r>
            <a:r>
              <a:rPr lang="en-US" sz="3200" dirty="0"/>
              <a:t> </a:t>
            </a:r>
            <a:r>
              <a:rPr lang="en-US" sz="3200" dirty="0" err="1" smtClean="0"/>
              <a:t>berkaitan</a:t>
            </a:r>
            <a:r>
              <a:rPr lang="id-ID" sz="3200" dirty="0" smtClean="0"/>
              <a:t> </a:t>
            </a:r>
            <a:r>
              <a:rPr lang="en-US" sz="3200" dirty="0" smtClean="0"/>
              <a:t>a</a:t>
            </a:r>
            <a:r>
              <a:rPr lang="id-ID" sz="3200" dirty="0" smtClean="0"/>
              <a:t>n</a:t>
            </a:r>
            <a:r>
              <a:rPr lang="en-US" sz="3200" dirty="0" err="1" smtClean="0"/>
              <a:t>tara</a:t>
            </a:r>
            <a:r>
              <a:rPr lang="en-US" sz="3200" dirty="0" smtClean="0"/>
              <a:t> </a:t>
            </a:r>
            <a:r>
              <a:rPr lang="en-US" sz="3200" dirty="0" err="1"/>
              <a:t>satu</a:t>
            </a:r>
            <a:r>
              <a:rPr lang="en-US" sz="3200" dirty="0"/>
              <a:t> </a:t>
            </a:r>
            <a:r>
              <a:rPr lang="en-US" sz="3200" dirty="0" err="1"/>
              <a:t>dengan</a:t>
            </a:r>
            <a:r>
              <a:rPr lang="en-US" sz="3200" dirty="0"/>
              <a:t> yang </a:t>
            </a:r>
            <a:r>
              <a:rPr lang="en-US" sz="3200" dirty="0" err="1"/>
              <a:t>lainnya</a:t>
            </a:r>
            <a:r>
              <a:rPr lang="en-US" sz="3200" dirty="0"/>
              <a:t>, </a:t>
            </a:r>
            <a:r>
              <a:rPr lang="en-US" sz="3200" dirty="0" err="1"/>
              <a:t>namun</a:t>
            </a:r>
            <a:r>
              <a:rPr lang="en-US" sz="3200" dirty="0"/>
              <a:t> </a:t>
            </a:r>
            <a:r>
              <a:rPr lang="en-US" sz="3200" dirty="0" err="1"/>
              <a:t>mecerminkan</a:t>
            </a:r>
            <a:r>
              <a:rPr lang="en-US" sz="3200" dirty="0"/>
              <a:t> </a:t>
            </a:r>
            <a:r>
              <a:rPr lang="en-US" sz="3200" dirty="0" err="1"/>
              <a:t>perbedaan</a:t>
            </a:r>
            <a:r>
              <a:rPr lang="en-US" sz="3200" dirty="0"/>
              <a:t> yang </a:t>
            </a:r>
            <a:r>
              <a:rPr lang="en-US" sz="3200" dirty="0" smtClean="0"/>
              <a:t>s</a:t>
            </a:r>
            <a:r>
              <a:rPr lang="id-ID" sz="3200" dirty="0" smtClean="0"/>
              <a:t>anga</a:t>
            </a:r>
            <a:r>
              <a:rPr lang="en-US" sz="3200" dirty="0" smtClean="0"/>
              <a:t>t </a:t>
            </a:r>
            <a:r>
              <a:rPr lang="en-US" sz="3200" dirty="0"/>
              <a:t>fundamental </a:t>
            </a:r>
            <a:r>
              <a:rPr lang="en-US" sz="3200" dirty="0" err="1"/>
              <a:t>dan</a:t>
            </a:r>
            <a:r>
              <a:rPr lang="en-US" sz="3200" dirty="0"/>
              <a:t> </a:t>
            </a:r>
            <a:r>
              <a:rPr lang="en-US" sz="3200" dirty="0" err="1"/>
              <a:t>konsepsional</a:t>
            </a:r>
            <a:r>
              <a:rPr lang="en-US" sz="3200" dirty="0"/>
              <a:t> </a:t>
            </a:r>
            <a:r>
              <a:rPr lang="en-US" sz="3200" dirty="0" err="1"/>
              <a:t>tentang</a:t>
            </a:r>
            <a:r>
              <a:rPr lang="en-US" sz="3200" dirty="0"/>
              <a:t> </a:t>
            </a:r>
            <a:r>
              <a:rPr lang="en-US" sz="3200" dirty="0" err="1"/>
              <a:t>periode</a:t>
            </a:r>
            <a:r>
              <a:rPr lang="en-US" sz="3200" dirty="0"/>
              <a:t> </a:t>
            </a:r>
            <a:r>
              <a:rPr lang="en-US" sz="3200" dirty="0" err="1"/>
              <a:t>sakit</a:t>
            </a:r>
            <a:r>
              <a:rPr lang="en-US" sz="3200" dirty="0"/>
              <a:t>.</a:t>
            </a:r>
            <a:endParaRPr lang="id-ID" sz="3200" dirty="0"/>
          </a:p>
        </p:txBody>
      </p:sp>
    </p:spTree>
    <p:extLst>
      <p:ext uri="{BB962C8B-B14F-4D97-AF65-F5344CB8AC3E}">
        <p14:creationId xmlns="" xmlns:p14="http://schemas.microsoft.com/office/powerpoint/2010/main" val="33742859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7" name="Rectangle 6"/>
          <p:cNvSpPr/>
          <p:nvPr/>
        </p:nvSpPr>
        <p:spPr>
          <a:xfrm>
            <a:off x="179512" y="692696"/>
            <a:ext cx="8568952" cy="10801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Rectangle 7"/>
          <p:cNvSpPr/>
          <p:nvPr/>
        </p:nvSpPr>
        <p:spPr>
          <a:xfrm>
            <a:off x="179512" y="2276872"/>
            <a:ext cx="8784976" cy="396044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638175" indent="-285750">
              <a:buFontTx/>
              <a:buChar char="-"/>
            </a:pPr>
            <a:endParaRPr lang="id-ID" sz="3200" dirty="0"/>
          </a:p>
        </p:txBody>
      </p:sp>
      <p:sp>
        <p:nvSpPr>
          <p:cNvPr id="10" name="Title 1"/>
          <p:cNvSpPr>
            <a:spLocks noGrp="1"/>
          </p:cNvSpPr>
          <p:nvPr/>
        </p:nvSpPr>
        <p:spPr bwMode="auto">
          <a:xfrm>
            <a:off x="533400" y="586582"/>
            <a:ext cx="8215064" cy="6858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normAutofit fontScale="90000" lnSpcReduction="10000"/>
          </a:bodyPr>
          <a:lst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a:lstStyle>
          <a:p>
            <a:pPr algn="ctr" eaLnBrk="1" fontAlgn="auto" hangingPunct="1">
              <a:spcAft>
                <a:spcPts val="0"/>
              </a:spcAft>
              <a:defRPr/>
            </a:pPr>
            <a:endParaRPr lang="en-US" dirty="0"/>
          </a:p>
        </p:txBody>
      </p:sp>
      <p:sp>
        <p:nvSpPr>
          <p:cNvPr id="11" name="Rounded Rectangle 10"/>
          <p:cNvSpPr/>
          <p:nvPr/>
        </p:nvSpPr>
        <p:spPr>
          <a:xfrm>
            <a:off x="251520" y="929482"/>
            <a:ext cx="8640960" cy="5307830"/>
          </a:xfrm>
          <a:prstGeom prst="roundRect">
            <a:avLst/>
          </a:prstGeom>
          <a:noFill/>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2400" i="1" dirty="0"/>
              <a:t>Penyakit (disease) </a:t>
            </a:r>
            <a:r>
              <a:rPr lang="id-ID" sz="2400" dirty="0"/>
              <a:t>merupakan Gangguan fungsi fisiologis dari suatu organisme sebagai akibat dari infeksi atau tekanan dari lingkungan, atau apa yang didapat pasien sepulang dari dokter (karena rasa sakit pasien sudah dijelaskan oleh dokter sehingga diketahui apa yang sebenarnya diderita oleh pasien</a:t>
            </a:r>
            <a:r>
              <a:rPr lang="id-ID" sz="2400" dirty="0" smtClean="0"/>
              <a:t>).</a:t>
            </a:r>
          </a:p>
          <a:p>
            <a:pPr marL="457200" indent="-457200">
              <a:buFont typeface="Arial" pitchFamily="34" charset="0"/>
              <a:buChar char="•"/>
            </a:pPr>
            <a:endParaRPr lang="id-ID" sz="2400" dirty="0"/>
          </a:p>
          <a:p>
            <a:pPr marL="457200" indent="-457200">
              <a:buFont typeface="Arial" pitchFamily="34" charset="0"/>
              <a:buChar char="•"/>
            </a:pPr>
            <a:r>
              <a:rPr lang="id-ID" sz="2400" i="1" dirty="0"/>
              <a:t>akit/kesakitan (illness) </a:t>
            </a:r>
            <a:r>
              <a:rPr lang="id-ID" sz="2400" dirty="0"/>
              <a:t>merupakan Penilaian individu terhadap pengalaman menderita suatu penyakit, atau apa yang dirasakan pasien saat pergi ke dokter (kalo pake bahasa gampang: "aduh, rasanya aku sakit deh", tapi belum tau sakitnya apa).</a:t>
            </a:r>
          </a:p>
        </p:txBody>
      </p:sp>
    </p:spTree>
    <p:extLst>
      <p:ext uri="{BB962C8B-B14F-4D97-AF65-F5344CB8AC3E}">
        <p14:creationId xmlns="" xmlns:p14="http://schemas.microsoft.com/office/powerpoint/2010/main" val="320874065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214863" y="772380"/>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539750"/>
            <a:endParaRPr lang="id-ID" sz="3200" dirty="0"/>
          </a:p>
        </p:txBody>
      </p:sp>
      <p:sp>
        <p:nvSpPr>
          <p:cNvPr id="8" name="Rounded Rectangle 7"/>
          <p:cNvSpPr/>
          <p:nvPr/>
        </p:nvSpPr>
        <p:spPr>
          <a:xfrm>
            <a:off x="281935" y="661900"/>
            <a:ext cx="8712968" cy="1152128"/>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id-ID" sz="3600" b="1" dirty="0"/>
              <a:t>PERILAKU KESEHATAN</a:t>
            </a:r>
            <a:endParaRPr lang="id-ID" sz="3600" dirty="0"/>
          </a:p>
        </p:txBody>
      </p:sp>
      <p:sp>
        <p:nvSpPr>
          <p:cNvPr id="9" name="Rounded Rectangle 8"/>
          <p:cNvSpPr/>
          <p:nvPr/>
        </p:nvSpPr>
        <p:spPr>
          <a:xfrm>
            <a:off x="189893" y="1814028"/>
            <a:ext cx="8640960" cy="4231523"/>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3200" dirty="0"/>
              <a:t>Konsep perilaku </a:t>
            </a:r>
            <a:r>
              <a:rPr lang="id-ID" sz="3200" dirty="0">
                <a:hlinkClick r:id="rId3" tooltip="Sehat"/>
              </a:rPr>
              <a:t>sehat</a:t>
            </a:r>
            <a:r>
              <a:rPr lang="id-ID" sz="3200" dirty="0"/>
              <a:t> ini merupakan pengembangan dari konsep perilaku yang menyangkut </a:t>
            </a:r>
            <a:r>
              <a:rPr lang="id-ID" sz="3200" dirty="0">
                <a:hlinkClick r:id="rId4" tooltip="Pengetahuan"/>
              </a:rPr>
              <a:t>pengetahuan</a:t>
            </a:r>
            <a:r>
              <a:rPr lang="id-ID" sz="3200" dirty="0"/>
              <a:t> dan </a:t>
            </a:r>
            <a:r>
              <a:rPr lang="id-ID" sz="3200" dirty="0">
                <a:hlinkClick r:id="rId5" tooltip="Sikap"/>
              </a:rPr>
              <a:t>sikap</a:t>
            </a:r>
            <a:r>
              <a:rPr lang="id-ID" sz="3200" dirty="0"/>
              <a:t> tentang kesehatan, serta tindakannya yang berhubungan dengan kesehatan. </a:t>
            </a:r>
            <a:endParaRPr lang="id-ID" sz="3200" dirty="0" smtClean="0"/>
          </a:p>
          <a:p>
            <a:pPr marL="457200" indent="-457200">
              <a:buFont typeface="Arial" pitchFamily="34" charset="0"/>
              <a:buChar char="•"/>
            </a:pPr>
            <a:r>
              <a:rPr lang="id-ID" sz="3200" dirty="0" smtClean="0"/>
              <a:t>Cals </a:t>
            </a:r>
            <a:r>
              <a:rPr lang="id-ID" sz="3200" dirty="0"/>
              <a:t>dan Cobb mengemukakan perilaku kesehatan sebagai: “perilaku untuk mencegah penyakit pada tahap belum menunjukkan gejala </a:t>
            </a:r>
            <a:r>
              <a:rPr lang="id-ID" sz="3200" i="1" dirty="0"/>
              <a:t>(asymptomatic stage)</a:t>
            </a:r>
            <a:r>
              <a:rPr lang="id-ID" sz="3200" dirty="0"/>
              <a:t>”.</a:t>
            </a:r>
          </a:p>
        </p:txBody>
      </p:sp>
    </p:spTree>
    <p:extLst>
      <p:ext uri="{BB962C8B-B14F-4D97-AF65-F5344CB8AC3E}">
        <p14:creationId xmlns="" xmlns:p14="http://schemas.microsoft.com/office/powerpoint/2010/main" val="36296442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04800" y="1101325"/>
            <a:ext cx="8686800" cy="4462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0">
              <a:buNone/>
            </a:pPr>
            <a:endParaRPr lang="id-ID" dirty="0"/>
          </a:p>
        </p:txBody>
      </p:sp>
      <p:sp>
        <p:nvSpPr>
          <p:cNvPr id="9" name="Rounded Rectangle 8"/>
          <p:cNvSpPr/>
          <p:nvPr/>
        </p:nvSpPr>
        <p:spPr>
          <a:xfrm>
            <a:off x="251520" y="908720"/>
            <a:ext cx="8640960" cy="504056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3200" dirty="0" smtClean="0"/>
              <a:t>P</a:t>
            </a:r>
            <a:r>
              <a:rPr lang="en-US" sz="3200" dirty="0" err="1" smtClean="0"/>
              <a:t>erilaku</a:t>
            </a:r>
            <a:r>
              <a:rPr lang="en-US" sz="3200" dirty="0" smtClean="0"/>
              <a:t> </a:t>
            </a:r>
            <a:r>
              <a:rPr lang="en-US" sz="3200" dirty="0" err="1"/>
              <a:t>kesehatan</a:t>
            </a:r>
            <a:r>
              <a:rPr lang="en-US" sz="3200" dirty="0"/>
              <a:t> </a:t>
            </a:r>
            <a:r>
              <a:rPr lang="en-US" sz="3200" dirty="0" err="1"/>
              <a:t>dapat</a:t>
            </a:r>
            <a:r>
              <a:rPr lang="en-US" sz="3200" dirty="0"/>
              <a:t> </a:t>
            </a:r>
            <a:r>
              <a:rPr lang="en-US" sz="3200" dirty="0" err="1"/>
              <a:t>diklasifikasikan</a:t>
            </a:r>
            <a:r>
              <a:rPr lang="en-US" sz="3200" dirty="0"/>
              <a:t> </a:t>
            </a:r>
            <a:r>
              <a:rPr lang="en-US" sz="3200" dirty="0" err="1"/>
              <a:t>menjadi</a:t>
            </a:r>
            <a:r>
              <a:rPr lang="en-US" sz="3200" dirty="0"/>
              <a:t> 3 </a:t>
            </a:r>
            <a:r>
              <a:rPr lang="en-US" sz="3200" dirty="0" err="1"/>
              <a:t>kelompok</a:t>
            </a:r>
            <a:r>
              <a:rPr lang="en-US" sz="3200" dirty="0"/>
              <a:t> </a:t>
            </a:r>
            <a:r>
              <a:rPr lang="en-US" sz="3200" dirty="0" smtClean="0"/>
              <a:t>:</a:t>
            </a:r>
            <a:endParaRPr lang="id-ID" sz="3200" dirty="0" smtClean="0"/>
          </a:p>
          <a:p>
            <a:pPr marL="890588" indent="-444500" defTabSz="796925">
              <a:buFont typeface="+mj-lt"/>
              <a:buAutoNum type="arabicPeriod"/>
            </a:pPr>
            <a:r>
              <a:rPr lang="id-ID" sz="3200" dirty="0" smtClean="0"/>
              <a:t> </a:t>
            </a:r>
            <a:r>
              <a:rPr lang="en-US" sz="3200" dirty="0" err="1" smtClean="0"/>
              <a:t>Perilaku</a:t>
            </a:r>
            <a:r>
              <a:rPr lang="en-US" sz="3200" dirty="0" smtClean="0"/>
              <a:t> </a:t>
            </a:r>
            <a:r>
              <a:rPr lang="en-US" sz="3200" dirty="0" err="1"/>
              <a:t>pemeliharaan</a:t>
            </a:r>
            <a:r>
              <a:rPr lang="en-US" sz="3200" dirty="0"/>
              <a:t> </a:t>
            </a:r>
            <a:r>
              <a:rPr lang="en-US" sz="3200" dirty="0" err="1"/>
              <a:t>kesehatan</a:t>
            </a:r>
            <a:r>
              <a:rPr lang="en-US" sz="3200" dirty="0"/>
              <a:t> (</a:t>
            </a:r>
            <a:r>
              <a:rPr lang="en-US" sz="3200" i="1" dirty="0" smtClean="0"/>
              <a:t>health</a:t>
            </a:r>
            <a:r>
              <a:rPr lang="id-ID" sz="3200" i="1" dirty="0" smtClean="0"/>
              <a:t> </a:t>
            </a:r>
            <a:r>
              <a:rPr lang="en-US" sz="3200" i="1" dirty="0" err="1" smtClean="0"/>
              <a:t>maintanance</a:t>
            </a:r>
            <a:r>
              <a:rPr lang="en-US" sz="3200" dirty="0" smtClean="0"/>
              <a:t>).</a:t>
            </a:r>
            <a:endParaRPr lang="id-ID" sz="3200" dirty="0" smtClean="0"/>
          </a:p>
          <a:p>
            <a:pPr marL="890588" indent="-444500" defTabSz="796925">
              <a:buFont typeface="+mj-lt"/>
              <a:buAutoNum type="arabicPeriod"/>
            </a:pPr>
            <a:r>
              <a:rPr lang="en-US" sz="3200" dirty="0" err="1"/>
              <a:t>Perilaku</a:t>
            </a:r>
            <a:r>
              <a:rPr lang="en-US" sz="3200" dirty="0"/>
              <a:t> </a:t>
            </a:r>
            <a:r>
              <a:rPr lang="en-US" sz="3200" dirty="0" err="1"/>
              <a:t>pencarian</a:t>
            </a:r>
            <a:r>
              <a:rPr lang="en-US" sz="3200" dirty="0"/>
              <a:t> </a:t>
            </a:r>
            <a:r>
              <a:rPr lang="en-US" sz="3200" dirty="0" err="1"/>
              <a:t>atau</a:t>
            </a:r>
            <a:r>
              <a:rPr lang="en-US" sz="3200" dirty="0"/>
              <a:t> </a:t>
            </a:r>
            <a:r>
              <a:rPr lang="en-US" sz="3200" dirty="0" err="1"/>
              <a:t>penggunaan</a:t>
            </a:r>
            <a:r>
              <a:rPr lang="en-US" sz="3200" dirty="0"/>
              <a:t> </a:t>
            </a:r>
            <a:r>
              <a:rPr lang="en-US" sz="3200" dirty="0" err="1"/>
              <a:t>sistem</a:t>
            </a:r>
            <a:r>
              <a:rPr lang="en-US" sz="3200" dirty="0"/>
              <a:t> </a:t>
            </a:r>
            <a:r>
              <a:rPr lang="en-US" sz="3200" dirty="0" err="1"/>
              <a:t>atau</a:t>
            </a:r>
            <a:r>
              <a:rPr lang="en-US" sz="3200" dirty="0"/>
              <a:t> </a:t>
            </a:r>
            <a:r>
              <a:rPr lang="en-US" sz="3200" dirty="0" err="1"/>
              <a:t>fasilitas</a:t>
            </a:r>
            <a:r>
              <a:rPr lang="en-US" sz="3200" dirty="0"/>
              <a:t> </a:t>
            </a:r>
            <a:r>
              <a:rPr lang="en-US" sz="3200" dirty="0" err="1"/>
              <a:t>kesehatan</a:t>
            </a:r>
            <a:r>
              <a:rPr lang="en-US" sz="3200" dirty="0"/>
              <a:t>, </a:t>
            </a:r>
            <a:r>
              <a:rPr lang="en-US" sz="3200" dirty="0" err="1"/>
              <a:t>atau</a:t>
            </a:r>
            <a:r>
              <a:rPr lang="en-US" sz="3200" dirty="0"/>
              <a:t> </a:t>
            </a:r>
            <a:r>
              <a:rPr lang="en-US" sz="3200" dirty="0" err="1"/>
              <a:t>sering</a:t>
            </a:r>
            <a:r>
              <a:rPr lang="en-US" sz="3200" dirty="0"/>
              <a:t> </a:t>
            </a:r>
            <a:r>
              <a:rPr lang="en-US" sz="3200" dirty="0" err="1"/>
              <a:t>disebut</a:t>
            </a:r>
            <a:r>
              <a:rPr lang="en-US" sz="3200" dirty="0"/>
              <a:t> </a:t>
            </a:r>
            <a:r>
              <a:rPr lang="en-US" sz="3200" dirty="0" err="1"/>
              <a:t>perilaku</a:t>
            </a:r>
            <a:r>
              <a:rPr lang="en-US" sz="3200" dirty="0"/>
              <a:t> </a:t>
            </a:r>
            <a:r>
              <a:rPr lang="en-US" sz="3200" dirty="0" err="1"/>
              <a:t>pencairan</a:t>
            </a:r>
            <a:r>
              <a:rPr lang="en-US" sz="3200" dirty="0"/>
              <a:t> </a:t>
            </a:r>
            <a:r>
              <a:rPr lang="en-US" sz="3200" dirty="0" err="1"/>
              <a:t>pengobatan</a:t>
            </a:r>
            <a:r>
              <a:rPr lang="en-US" sz="3200" dirty="0"/>
              <a:t> (</a:t>
            </a:r>
            <a:r>
              <a:rPr lang="en-US" sz="3200" i="1" dirty="0"/>
              <a:t>health seeking behavior</a:t>
            </a:r>
            <a:r>
              <a:rPr lang="en-US" sz="3200" dirty="0" smtClean="0"/>
              <a:t>).</a:t>
            </a:r>
            <a:endParaRPr lang="id-ID" sz="3200" dirty="0" smtClean="0"/>
          </a:p>
          <a:p>
            <a:pPr marL="890588" indent="-444500" defTabSz="796925">
              <a:buFont typeface="+mj-lt"/>
              <a:buAutoNum type="arabicPeriod"/>
            </a:pPr>
            <a:r>
              <a:rPr lang="en-US" sz="3200" dirty="0" err="1"/>
              <a:t>Perilaku</a:t>
            </a:r>
            <a:r>
              <a:rPr lang="en-US" sz="3200" dirty="0"/>
              <a:t> </a:t>
            </a:r>
            <a:r>
              <a:rPr lang="en-US" sz="3200" dirty="0" err="1"/>
              <a:t>kesehatan</a:t>
            </a:r>
            <a:r>
              <a:rPr lang="en-US" sz="3200" dirty="0"/>
              <a:t> </a:t>
            </a:r>
            <a:r>
              <a:rPr lang="en-US" sz="3200" dirty="0" err="1"/>
              <a:t>lingkungan</a:t>
            </a:r>
            <a:r>
              <a:rPr lang="en-US" sz="3200" dirty="0"/>
              <a:t> </a:t>
            </a:r>
            <a:endParaRPr lang="id-ID" sz="3200" dirty="0"/>
          </a:p>
        </p:txBody>
      </p:sp>
    </p:spTree>
    <p:extLst>
      <p:ext uri="{BB962C8B-B14F-4D97-AF65-F5344CB8AC3E}">
        <p14:creationId xmlns="" xmlns:p14="http://schemas.microsoft.com/office/powerpoint/2010/main" val="22870492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0" y="0"/>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Rounded Rectangle 7"/>
          <p:cNvSpPr/>
          <p:nvPr/>
        </p:nvSpPr>
        <p:spPr>
          <a:xfrm>
            <a:off x="179512" y="1664804"/>
            <a:ext cx="8784976" cy="3780420"/>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endParaRPr lang="id-ID" sz="3200" dirty="0"/>
          </a:p>
        </p:txBody>
      </p:sp>
      <p:sp>
        <p:nvSpPr>
          <p:cNvPr id="9" name="Rounded Rectangle 8"/>
          <p:cNvSpPr/>
          <p:nvPr/>
        </p:nvSpPr>
        <p:spPr>
          <a:xfrm>
            <a:off x="251520" y="836712"/>
            <a:ext cx="8712968" cy="1152128"/>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3200" dirty="0" err="1"/>
              <a:t>Faktor-faktor</a:t>
            </a:r>
            <a:r>
              <a:rPr lang="en-US" sz="3200" dirty="0"/>
              <a:t> yang </a:t>
            </a:r>
            <a:r>
              <a:rPr lang="en-US" sz="3200" dirty="0" err="1"/>
              <a:t>mempengaruhi</a:t>
            </a:r>
            <a:r>
              <a:rPr lang="en-US" sz="3200" dirty="0"/>
              <a:t> </a:t>
            </a:r>
            <a:r>
              <a:rPr lang="en-US" sz="3200" dirty="0" err="1"/>
              <a:t>tingkah</a:t>
            </a:r>
            <a:r>
              <a:rPr lang="en-US" sz="3200" dirty="0"/>
              <a:t> </a:t>
            </a:r>
            <a:r>
              <a:rPr lang="en-US" sz="3200" dirty="0" err="1"/>
              <a:t>laku</a:t>
            </a:r>
            <a:r>
              <a:rPr lang="en-US" sz="3200" dirty="0"/>
              <a:t> </a:t>
            </a:r>
            <a:r>
              <a:rPr lang="en-US" sz="3200" dirty="0" err="1"/>
              <a:t>sehat</a:t>
            </a:r>
            <a:r>
              <a:rPr lang="en-US" sz="3200" dirty="0"/>
              <a:t>.</a:t>
            </a:r>
            <a:endParaRPr lang="id-ID" sz="3200" dirty="0"/>
          </a:p>
        </p:txBody>
      </p:sp>
      <p:sp>
        <p:nvSpPr>
          <p:cNvPr id="10" name="Rounded Rectangle 9"/>
          <p:cNvSpPr/>
          <p:nvPr/>
        </p:nvSpPr>
        <p:spPr>
          <a:xfrm>
            <a:off x="179512" y="2005788"/>
            <a:ext cx="8640960" cy="4015499"/>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800" dirty="0" err="1" smtClean="0"/>
              <a:t>Sehat</a:t>
            </a:r>
            <a:r>
              <a:rPr lang="en-US" sz="2800" dirty="0" smtClean="0"/>
              <a:t> </a:t>
            </a:r>
            <a:r>
              <a:rPr lang="en-US" sz="2800" dirty="0" err="1"/>
              <a:t>sakit</a:t>
            </a:r>
            <a:r>
              <a:rPr lang="en-US" sz="2800" dirty="0"/>
              <a:t> </a:t>
            </a:r>
            <a:r>
              <a:rPr lang="en-US" sz="2800" dirty="0" err="1"/>
              <a:t>berada</a:t>
            </a:r>
            <a:r>
              <a:rPr lang="en-US" sz="2800" dirty="0"/>
              <a:t> </a:t>
            </a:r>
            <a:r>
              <a:rPr lang="en-US" sz="2800" dirty="0" err="1"/>
              <a:t>pada</a:t>
            </a:r>
            <a:r>
              <a:rPr lang="en-US" sz="2800" dirty="0"/>
              <a:t> </a:t>
            </a:r>
            <a:r>
              <a:rPr lang="en-US" sz="2800" dirty="0" err="1"/>
              <a:t>sesuatu</a:t>
            </a:r>
            <a:r>
              <a:rPr lang="en-US" sz="2800" dirty="0"/>
              <a:t> </a:t>
            </a:r>
            <a:r>
              <a:rPr lang="en-US" sz="2800" dirty="0" err="1"/>
              <a:t>dimana</a:t>
            </a:r>
            <a:r>
              <a:rPr lang="en-US" sz="2800" dirty="0"/>
              <a:t> </a:t>
            </a:r>
            <a:r>
              <a:rPr lang="en-US" sz="2800" dirty="0" err="1"/>
              <a:t>setiap</a:t>
            </a:r>
            <a:r>
              <a:rPr lang="en-US" sz="2800" dirty="0"/>
              <a:t> orang </a:t>
            </a:r>
            <a:r>
              <a:rPr lang="en-US" sz="2800" dirty="0" err="1"/>
              <a:t>bergerak</a:t>
            </a:r>
            <a:r>
              <a:rPr lang="en-US" sz="2800" dirty="0"/>
              <a:t> </a:t>
            </a:r>
            <a:r>
              <a:rPr lang="en-US" sz="2800" dirty="0" err="1"/>
              <a:t>sepanjang</a:t>
            </a:r>
            <a:r>
              <a:rPr lang="en-US" sz="2800" dirty="0"/>
              <a:t> </a:t>
            </a:r>
            <a:r>
              <a:rPr lang="en-US" sz="2800" dirty="0" err="1" smtClean="0"/>
              <a:t>kehidupannya</a:t>
            </a:r>
            <a:r>
              <a:rPr lang="en-US" sz="2800" dirty="0" smtClean="0"/>
              <a:t>.</a:t>
            </a:r>
            <a:endParaRPr lang="id-ID" sz="2800" dirty="0"/>
          </a:p>
          <a:p>
            <a:pPr marL="514350" indent="-327025">
              <a:buFont typeface="+mj-lt"/>
              <a:buAutoNum type="arabicPeriod"/>
            </a:pPr>
            <a:r>
              <a:rPr lang="en-US" sz="2800" dirty="0" err="1" smtClean="0"/>
              <a:t>Suatu</a:t>
            </a:r>
            <a:r>
              <a:rPr lang="en-US" sz="2800" dirty="0" smtClean="0"/>
              <a:t> </a:t>
            </a:r>
            <a:r>
              <a:rPr lang="en-US" sz="2800" dirty="0" err="1"/>
              <a:t>skala</a:t>
            </a:r>
            <a:r>
              <a:rPr lang="en-US" sz="2800" dirty="0"/>
              <a:t> </a:t>
            </a:r>
            <a:r>
              <a:rPr lang="en-US" sz="2800" dirty="0" err="1"/>
              <a:t>ukur</a:t>
            </a:r>
            <a:r>
              <a:rPr lang="en-US" sz="2800" dirty="0"/>
              <a:t> </a:t>
            </a:r>
            <a:r>
              <a:rPr lang="en-US" sz="2800" dirty="0" err="1"/>
              <a:t>secara</a:t>
            </a:r>
            <a:r>
              <a:rPr lang="en-US" sz="2800" dirty="0"/>
              <a:t> </a:t>
            </a:r>
            <a:r>
              <a:rPr lang="en-US" sz="2800" dirty="0" err="1"/>
              <a:t>relatif</a:t>
            </a:r>
            <a:r>
              <a:rPr lang="en-US" sz="2800" dirty="0"/>
              <a:t> </a:t>
            </a:r>
            <a:r>
              <a:rPr lang="en-US" sz="2800" dirty="0" err="1"/>
              <a:t>dalam</a:t>
            </a:r>
            <a:r>
              <a:rPr lang="en-US" sz="2800" dirty="0"/>
              <a:t> </a:t>
            </a:r>
            <a:r>
              <a:rPr lang="en-US" sz="2800" dirty="0" err="1"/>
              <a:t>mengukur</a:t>
            </a:r>
            <a:r>
              <a:rPr lang="en-US" sz="2800" dirty="0"/>
              <a:t> </a:t>
            </a:r>
            <a:r>
              <a:rPr lang="en-US" sz="2800" dirty="0" err="1"/>
              <a:t>ke</a:t>
            </a:r>
            <a:r>
              <a:rPr lang="en-US" sz="2800" dirty="0"/>
              <a:t> </a:t>
            </a:r>
            <a:r>
              <a:rPr lang="en-US" sz="2800" dirty="0" err="1"/>
              <a:t>dalam</a:t>
            </a:r>
            <a:r>
              <a:rPr lang="en-US" sz="2800" dirty="0"/>
              <a:t> </a:t>
            </a:r>
            <a:r>
              <a:rPr lang="en-US" sz="2800" dirty="0" err="1"/>
              <a:t>sehat</a:t>
            </a:r>
            <a:r>
              <a:rPr lang="en-US" sz="2800" dirty="0"/>
              <a:t> / </a:t>
            </a:r>
            <a:r>
              <a:rPr lang="en-US" sz="2800" dirty="0" err="1"/>
              <a:t>kesehatan</a:t>
            </a:r>
            <a:r>
              <a:rPr lang="en-US" sz="2800" dirty="0"/>
              <a:t> </a:t>
            </a:r>
            <a:r>
              <a:rPr lang="en-US" sz="2800" dirty="0" err="1" smtClean="0"/>
              <a:t>seseorang</a:t>
            </a:r>
            <a:r>
              <a:rPr lang="en-US" sz="2800" dirty="0" smtClean="0"/>
              <a:t>.</a:t>
            </a:r>
            <a:endParaRPr lang="id-ID" sz="2800" dirty="0"/>
          </a:p>
          <a:p>
            <a:pPr marL="514350" indent="-327025">
              <a:buFont typeface="+mj-lt"/>
              <a:buAutoNum type="arabicPeriod"/>
            </a:pPr>
            <a:r>
              <a:rPr lang="en-US" sz="2800" dirty="0" err="1" smtClean="0"/>
              <a:t>kedudukannya</a:t>
            </a:r>
            <a:r>
              <a:rPr lang="en-US" sz="2800" dirty="0" smtClean="0"/>
              <a:t> </a:t>
            </a:r>
            <a:r>
              <a:rPr lang="en-US" sz="2800" dirty="0"/>
              <a:t>: </a:t>
            </a:r>
            <a:r>
              <a:rPr lang="en-US" sz="2800" dirty="0" err="1"/>
              <a:t>dinamis</a:t>
            </a:r>
            <a:r>
              <a:rPr lang="en-US" sz="2800" dirty="0"/>
              <a:t>, </a:t>
            </a:r>
            <a:r>
              <a:rPr lang="en-US" sz="2800" dirty="0" err="1"/>
              <a:t>dan</a:t>
            </a:r>
            <a:r>
              <a:rPr lang="en-US" sz="2800" dirty="0"/>
              <a:t> </a:t>
            </a:r>
            <a:r>
              <a:rPr lang="en-US" sz="2800" dirty="0" err="1"/>
              <a:t>bersifat</a:t>
            </a:r>
            <a:r>
              <a:rPr lang="en-US" sz="2800" dirty="0"/>
              <a:t> individual. </a:t>
            </a:r>
            <a:endParaRPr lang="id-ID" sz="2800" dirty="0" smtClean="0"/>
          </a:p>
          <a:p>
            <a:pPr marL="514350" indent="-327025">
              <a:buFont typeface="+mj-lt"/>
              <a:buAutoNum type="arabicPeriod"/>
            </a:pPr>
            <a:r>
              <a:rPr lang="en-US" sz="2800" dirty="0" err="1" smtClean="0"/>
              <a:t>Jarak</a:t>
            </a:r>
            <a:r>
              <a:rPr lang="en-US" sz="2800" dirty="0" smtClean="0"/>
              <a:t> </a:t>
            </a:r>
            <a:r>
              <a:rPr lang="en-US" sz="2800" dirty="0" err="1"/>
              <a:t>dalam</a:t>
            </a:r>
            <a:r>
              <a:rPr lang="en-US" sz="2800" dirty="0"/>
              <a:t> </a:t>
            </a:r>
            <a:r>
              <a:rPr lang="en-US" sz="2800" dirty="0" err="1"/>
              <a:t>skala</a:t>
            </a:r>
            <a:r>
              <a:rPr lang="en-US" sz="2800" dirty="0"/>
              <a:t> </a:t>
            </a:r>
            <a:r>
              <a:rPr lang="en-US" sz="2800" dirty="0" err="1"/>
              <a:t>ukur</a:t>
            </a:r>
            <a:r>
              <a:rPr lang="en-US" sz="2800" dirty="0"/>
              <a:t> : </a:t>
            </a:r>
            <a:r>
              <a:rPr lang="en-US" sz="2800" dirty="0" err="1"/>
              <a:t>keadaan</a:t>
            </a:r>
            <a:r>
              <a:rPr lang="en-US" sz="2800" dirty="0"/>
              <a:t> </a:t>
            </a:r>
            <a:r>
              <a:rPr lang="en-US" sz="2800" dirty="0" err="1"/>
              <a:t>sehat</a:t>
            </a:r>
            <a:r>
              <a:rPr lang="en-US" sz="2800" dirty="0"/>
              <a:t> </a:t>
            </a:r>
            <a:r>
              <a:rPr lang="en-US" sz="2800" dirty="0" err="1"/>
              <a:t>secara</a:t>
            </a:r>
            <a:r>
              <a:rPr lang="en-US" sz="2800" dirty="0"/>
              <a:t> optimal </a:t>
            </a:r>
            <a:r>
              <a:rPr lang="en-US" sz="2800" dirty="0" err="1"/>
              <a:t>pada</a:t>
            </a:r>
            <a:r>
              <a:rPr lang="en-US" sz="2800" dirty="0"/>
              <a:t> </a:t>
            </a:r>
            <a:r>
              <a:rPr lang="en-US" sz="2800" dirty="0" err="1"/>
              <a:t>satu</a:t>
            </a:r>
            <a:r>
              <a:rPr lang="en-US" sz="2800" dirty="0"/>
              <a:t> </a:t>
            </a:r>
            <a:r>
              <a:rPr lang="en-US" sz="2800" dirty="0" err="1"/>
              <a:t>titik</a:t>
            </a:r>
            <a:r>
              <a:rPr lang="en-US" sz="2800" dirty="0"/>
              <a:t> </a:t>
            </a:r>
            <a:r>
              <a:rPr lang="en-US" sz="2800" dirty="0" err="1"/>
              <a:t>dan</a:t>
            </a:r>
            <a:r>
              <a:rPr lang="en-US" sz="2800" dirty="0"/>
              <a:t> </a:t>
            </a:r>
            <a:r>
              <a:rPr lang="en-US" sz="2800" dirty="0" err="1"/>
              <a:t>kemauan</a:t>
            </a:r>
            <a:r>
              <a:rPr lang="en-US" sz="2800" dirty="0"/>
              <a:t> </a:t>
            </a:r>
            <a:r>
              <a:rPr lang="en-US" sz="2800" dirty="0" err="1"/>
              <a:t>pada</a:t>
            </a:r>
            <a:r>
              <a:rPr lang="en-US" sz="2800" dirty="0"/>
              <a:t> </a:t>
            </a:r>
            <a:r>
              <a:rPr lang="en-US" sz="2800" dirty="0" err="1"/>
              <a:t>titik</a:t>
            </a:r>
            <a:r>
              <a:rPr lang="en-US" sz="2800" dirty="0"/>
              <a:t> yang lain.</a:t>
            </a:r>
          </a:p>
          <a:p>
            <a:endParaRPr lang="id-ID" sz="3200" dirty="0"/>
          </a:p>
        </p:txBody>
      </p:sp>
    </p:spTree>
    <p:extLst>
      <p:ext uri="{BB962C8B-B14F-4D97-AF65-F5344CB8AC3E}">
        <p14:creationId xmlns="" xmlns:p14="http://schemas.microsoft.com/office/powerpoint/2010/main" val="838553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endParaRPr lang="id-ID"/>
          </a:p>
        </p:txBody>
      </p:sp>
      <p:pic>
        <p:nvPicPr>
          <p:cNvPr id="4" name="Picture 3" descr="C:\Users\arsil\Desktop\Smartcreative2.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0" y="-4156"/>
            <a:ext cx="9144000" cy="6862156"/>
          </a:xfrm>
          <a:prstGeom prst="rect">
            <a:avLst/>
          </a:prstGeom>
          <a:noFill/>
          <a:ln>
            <a:noFill/>
          </a:ln>
          <a:extLst/>
        </p:spPr>
      </p:pic>
      <p:sp>
        <p:nvSpPr>
          <p:cNvPr id="5" name="Rectangle 4"/>
          <p:cNvSpPr/>
          <p:nvPr/>
        </p:nvSpPr>
        <p:spPr>
          <a:xfrm>
            <a:off x="395536" y="692696"/>
            <a:ext cx="8568952" cy="86409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4000" dirty="0">
              <a:latin typeface="Times New Roman" pitchFamily="18" charset="0"/>
              <a:cs typeface="Times New Roman" pitchFamily="18" charset="0"/>
            </a:endParaRPr>
          </a:p>
        </p:txBody>
      </p:sp>
      <p:sp>
        <p:nvSpPr>
          <p:cNvPr id="6" name="Rectangle 5"/>
          <p:cNvSpPr/>
          <p:nvPr/>
        </p:nvSpPr>
        <p:spPr>
          <a:xfrm>
            <a:off x="179512" y="1556792"/>
            <a:ext cx="8784976" cy="4680520"/>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id-ID" sz="3200" dirty="0"/>
          </a:p>
        </p:txBody>
      </p:sp>
      <p:sp>
        <p:nvSpPr>
          <p:cNvPr id="8" name="Content Placeholder 2"/>
          <p:cNvSpPr txBox="1">
            <a:spLocks/>
          </p:cNvSpPr>
          <p:nvPr/>
        </p:nvSpPr>
        <p:spPr>
          <a:xfrm>
            <a:off x="304800" y="1101325"/>
            <a:ext cx="8686800" cy="446231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46088" indent="0">
              <a:buNone/>
            </a:pPr>
            <a:endParaRPr lang="id-ID" dirty="0"/>
          </a:p>
        </p:txBody>
      </p:sp>
      <p:sp>
        <p:nvSpPr>
          <p:cNvPr id="9" name="Rounded Rectangle 8"/>
          <p:cNvSpPr/>
          <p:nvPr/>
        </p:nvSpPr>
        <p:spPr>
          <a:xfrm>
            <a:off x="179512" y="1101325"/>
            <a:ext cx="8640960" cy="4462313"/>
          </a:xfrm>
          <a:prstGeom prst="round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marL="457200" indent="-457200">
              <a:buFont typeface="Arial" pitchFamily="34" charset="0"/>
              <a:buChar char="•"/>
            </a:pPr>
            <a:r>
              <a:rPr lang="id-ID" sz="2800" dirty="0" err="1"/>
              <a:t>P</a:t>
            </a:r>
            <a:r>
              <a:rPr lang="en-US" sz="2800" dirty="0" err="1" smtClean="0"/>
              <a:t>erilaku</a:t>
            </a:r>
            <a:r>
              <a:rPr lang="en-US" sz="2800" dirty="0" smtClean="0"/>
              <a:t> </a:t>
            </a:r>
            <a:r>
              <a:rPr lang="en-US" sz="2800" dirty="0" err="1"/>
              <a:t>merupakan</a:t>
            </a:r>
            <a:r>
              <a:rPr lang="en-US" sz="2800" dirty="0"/>
              <a:t> </a:t>
            </a:r>
            <a:r>
              <a:rPr lang="en-US" sz="2800" dirty="0" err="1"/>
              <a:t>respon</a:t>
            </a:r>
            <a:r>
              <a:rPr lang="en-US" sz="2800" dirty="0"/>
              <a:t> </a:t>
            </a:r>
            <a:r>
              <a:rPr lang="en-US" sz="2800" dirty="0" err="1"/>
              <a:t>atau</a:t>
            </a:r>
            <a:r>
              <a:rPr lang="en-US" sz="2800" dirty="0"/>
              <a:t> </a:t>
            </a:r>
            <a:r>
              <a:rPr lang="en-US" sz="2800" dirty="0" err="1"/>
              <a:t>reaksi</a:t>
            </a:r>
            <a:r>
              <a:rPr lang="en-US" sz="2800" dirty="0"/>
              <a:t> </a:t>
            </a:r>
            <a:r>
              <a:rPr lang="en-US" sz="2800" dirty="0" err="1"/>
              <a:t>seseorang</a:t>
            </a:r>
            <a:r>
              <a:rPr lang="en-US" sz="2800" dirty="0"/>
              <a:t> </a:t>
            </a:r>
            <a:r>
              <a:rPr lang="en-US" sz="2800" dirty="0" err="1"/>
              <a:t>terhadap</a:t>
            </a:r>
            <a:r>
              <a:rPr lang="en-US" sz="2800" dirty="0"/>
              <a:t> stimulus (</a:t>
            </a:r>
            <a:r>
              <a:rPr lang="en-US" sz="2800" dirty="0" err="1"/>
              <a:t>rangsangan</a:t>
            </a:r>
            <a:r>
              <a:rPr lang="en-US" sz="2800" dirty="0"/>
              <a:t> </a:t>
            </a:r>
            <a:r>
              <a:rPr lang="en-US" sz="2800" dirty="0" err="1"/>
              <a:t>dari</a:t>
            </a:r>
            <a:r>
              <a:rPr lang="en-US" sz="2800" dirty="0"/>
              <a:t> </a:t>
            </a:r>
            <a:r>
              <a:rPr lang="en-US" sz="2800" dirty="0" err="1"/>
              <a:t>luar</a:t>
            </a:r>
            <a:r>
              <a:rPr lang="en-US" sz="2800" dirty="0"/>
              <a:t>). (Skinner, 1938 yang </a:t>
            </a:r>
            <a:r>
              <a:rPr lang="en-US" sz="2800" dirty="0" err="1"/>
              <a:t>dikutip</a:t>
            </a:r>
            <a:r>
              <a:rPr lang="en-US" sz="2800" dirty="0"/>
              <a:t> </a:t>
            </a:r>
            <a:r>
              <a:rPr lang="en-US" sz="2800" dirty="0" err="1"/>
              <a:t>dalam</a:t>
            </a:r>
            <a:r>
              <a:rPr lang="en-US" sz="2800" dirty="0"/>
              <a:t> Notoatmodjo,2003). </a:t>
            </a:r>
            <a:endParaRPr lang="id-ID" sz="2800" dirty="0" smtClean="0"/>
          </a:p>
          <a:p>
            <a:pPr marL="457200" indent="-457200">
              <a:buFont typeface="Arial" pitchFamily="34" charset="0"/>
              <a:buChar char="•"/>
            </a:pPr>
            <a:r>
              <a:rPr lang="en-US" sz="2800" dirty="0" err="1" smtClean="0"/>
              <a:t>Dilihat</a:t>
            </a:r>
            <a:r>
              <a:rPr lang="en-US" sz="2800" dirty="0" smtClean="0"/>
              <a:t> </a:t>
            </a:r>
            <a:r>
              <a:rPr lang="en-US" sz="2800" dirty="0" err="1"/>
              <a:t>dari</a:t>
            </a:r>
            <a:r>
              <a:rPr lang="en-US" sz="2800" dirty="0"/>
              <a:t> </a:t>
            </a:r>
            <a:r>
              <a:rPr lang="en-US" sz="2800" dirty="0" err="1"/>
              <a:t>bentuk</a:t>
            </a:r>
            <a:r>
              <a:rPr lang="en-US" sz="2800" dirty="0"/>
              <a:t> </a:t>
            </a:r>
            <a:r>
              <a:rPr lang="en-US" sz="2800" dirty="0" err="1"/>
              <a:t>respons</a:t>
            </a:r>
            <a:r>
              <a:rPr lang="en-US" sz="2800" dirty="0"/>
              <a:t> </a:t>
            </a:r>
            <a:r>
              <a:rPr lang="en-US" sz="2800" dirty="0" err="1"/>
              <a:t>terhadap</a:t>
            </a:r>
            <a:r>
              <a:rPr lang="en-US" sz="2800" dirty="0"/>
              <a:t> stimulus </a:t>
            </a:r>
            <a:r>
              <a:rPr lang="en-US" sz="2800" dirty="0" err="1"/>
              <a:t>ini</a:t>
            </a:r>
            <a:r>
              <a:rPr lang="en-US" sz="2800" dirty="0"/>
              <a:t>, </a:t>
            </a:r>
            <a:r>
              <a:rPr lang="en-US" sz="2800" dirty="0" err="1"/>
              <a:t>maka</a:t>
            </a:r>
            <a:r>
              <a:rPr lang="en-US" sz="2800" dirty="0"/>
              <a:t> </a:t>
            </a:r>
            <a:r>
              <a:rPr lang="en-US" sz="2800" dirty="0" err="1"/>
              <a:t>perilaku</a:t>
            </a:r>
            <a:r>
              <a:rPr lang="en-US" sz="2800" dirty="0"/>
              <a:t> </a:t>
            </a:r>
            <a:r>
              <a:rPr lang="en-US" sz="2800" dirty="0" err="1"/>
              <a:t>dapat</a:t>
            </a:r>
            <a:r>
              <a:rPr lang="en-US" sz="2800" dirty="0"/>
              <a:t> </a:t>
            </a:r>
            <a:r>
              <a:rPr lang="en-US" sz="2800" dirty="0" err="1"/>
              <a:t>dibedakan</a:t>
            </a:r>
            <a:r>
              <a:rPr lang="en-US" sz="2800" dirty="0"/>
              <a:t> </a:t>
            </a:r>
            <a:r>
              <a:rPr lang="en-US" sz="2800" dirty="0" err="1"/>
              <a:t>menjadi</a:t>
            </a:r>
            <a:r>
              <a:rPr lang="en-US" sz="2800" dirty="0"/>
              <a:t> </a:t>
            </a:r>
            <a:r>
              <a:rPr lang="en-US" sz="2800" dirty="0" err="1"/>
              <a:t>dua</a:t>
            </a:r>
            <a:r>
              <a:rPr lang="en-US" sz="2800" dirty="0"/>
              <a:t> </a:t>
            </a:r>
            <a:r>
              <a:rPr lang="en-US" sz="2800" dirty="0" smtClean="0"/>
              <a:t>:</a:t>
            </a:r>
            <a:endParaRPr lang="id-ID" sz="2800" dirty="0" smtClean="0"/>
          </a:p>
          <a:p>
            <a:pPr marL="457200" indent="-11113">
              <a:buFont typeface="+mj-lt"/>
              <a:buAutoNum type="arabicPeriod"/>
            </a:pPr>
            <a:r>
              <a:rPr lang="id-ID" sz="2800" dirty="0"/>
              <a:t> </a:t>
            </a:r>
            <a:r>
              <a:rPr lang="en-US" sz="2800" dirty="0" err="1" smtClean="0"/>
              <a:t>Perilaku</a:t>
            </a:r>
            <a:r>
              <a:rPr lang="en-US" sz="2800" dirty="0" smtClean="0"/>
              <a:t> </a:t>
            </a:r>
            <a:r>
              <a:rPr lang="en-US" sz="2800" dirty="0" err="1"/>
              <a:t>Tertutup</a:t>
            </a:r>
            <a:r>
              <a:rPr lang="en-US" sz="2800" dirty="0"/>
              <a:t> (Covert behavior</a:t>
            </a:r>
            <a:r>
              <a:rPr lang="en-US" sz="2800" dirty="0" smtClean="0"/>
              <a:t>)</a:t>
            </a:r>
            <a:endParaRPr lang="id-ID" sz="2800" dirty="0" smtClean="0"/>
          </a:p>
          <a:p>
            <a:pPr marL="457200" indent="-11113">
              <a:buFont typeface="+mj-lt"/>
              <a:buAutoNum type="arabicPeriod"/>
            </a:pPr>
            <a:r>
              <a:rPr lang="id-ID" sz="2800" dirty="0" smtClean="0"/>
              <a:t> </a:t>
            </a:r>
            <a:r>
              <a:rPr lang="en-US" sz="2800" dirty="0" err="1" smtClean="0"/>
              <a:t>Perilaku</a:t>
            </a:r>
            <a:r>
              <a:rPr lang="en-US" sz="2800" dirty="0" smtClean="0"/>
              <a:t> </a:t>
            </a:r>
            <a:r>
              <a:rPr lang="en-US" sz="2800" dirty="0"/>
              <a:t>Terbuka (Overt behavior)</a:t>
            </a:r>
            <a:endParaRPr lang="id-ID" sz="2800" dirty="0"/>
          </a:p>
        </p:txBody>
      </p:sp>
    </p:spTree>
    <p:extLst>
      <p:ext uri="{BB962C8B-B14F-4D97-AF65-F5344CB8AC3E}">
        <p14:creationId xmlns="" xmlns:p14="http://schemas.microsoft.com/office/powerpoint/2010/main" val="340050112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514</TotalTime>
  <Words>594</Words>
  <Application>Microsoft Office PowerPoint</Application>
  <PresentationFormat>On-screen Show (4:3)</PresentationFormat>
  <Paragraphs>58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mc</dc:creator>
  <cp:lastModifiedBy>mci</cp:lastModifiedBy>
  <cp:revision>53</cp:revision>
  <dcterms:created xsi:type="dcterms:W3CDTF">2017-10-24T04:34:39Z</dcterms:created>
  <dcterms:modified xsi:type="dcterms:W3CDTF">2018-01-04T04:25:32Z</dcterms:modified>
</cp:coreProperties>
</file>