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58" r:id="rId3"/>
    <p:sldId id="259" r:id="rId4"/>
    <p:sldId id="260" r:id="rId5"/>
    <p:sldId id="261" r:id="rId6"/>
    <p:sldId id="272" r:id="rId7"/>
    <p:sldId id="262" r:id="rId8"/>
    <p:sldId id="263" r:id="rId9"/>
    <p:sldId id="264" r:id="rId10"/>
    <p:sldId id="271" r:id="rId11"/>
    <p:sldId id="265" r:id="rId12"/>
    <p:sldId id="266" r:id="rId13"/>
    <p:sldId id="267"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F44EF6B4-5A69-4F97-A449-00A5B40CC54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EF6B4-5A69-4F97-A449-00A5B40CC54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EF6B4-5A69-4F97-A449-00A5B40CC54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F44EF6B4-5A69-4F97-A449-00A5B40CC54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F44EF6B4-5A69-4F97-A449-00A5B40CC543}"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F44EF6B4-5A69-4F97-A449-00A5B40CC54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F44EF6B4-5A69-4F97-A449-00A5B40CC543}"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EF6B4-5A69-4F97-A449-00A5B40CC54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4EF6B4-5A69-4F97-A449-00A5B40CC54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4EF6B4-5A69-4F97-A449-00A5B40CC54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121AAB7-60EE-4AF3-BEA9-88FDE83702C5}"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F44EF6B4-5A69-4F97-A449-00A5B40CC543}"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121AAB7-60EE-4AF3-BEA9-88FDE83702C5}" type="datetimeFigureOut">
              <a:rPr lang="id-ID" smtClean="0"/>
              <a:pPr/>
              <a:t>04/01/2018</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44EF6B4-5A69-4F97-A449-00A5B40CC543}"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xmlns="" val="0"/>
              </a:ext>
            </a:extLst>
          </a:blip>
          <a:srcRect l="1051" r="800" b="504"/>
          <a:stretch>
            <a:fillRect/>
          </a:stretch>
        </p:blipFill>
        <p:spPr bwMode="auto">
          <a:xfrm>
            <a:off x="20180" y="-356374"/>
            <a:ext cx="9144000" cy="753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a:off x="3059832" y="3322851"/>
            <a:ext cx="6052957" cy="15463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b="1" dirty="0" smtClean="0">
                <a:solidFill>
                  <a:schemeClr val="tx1"/>
                </a:solidFill>
              </a:rPr>
              <a:t>Coping Stress </a:t>
            </a:r>
            <a:r>
              <a:rPr lang="en-US" sz="3600" b="1" dirty="0" err="1" smtClean="0">
                <a:solidFill>
                  <a:schemeClr val="tx1"/>
                </a:solidFill>
              </a:rPr>
              <a:t>dan</a:t>
            </a:r>
            <a:r>
              <a:rPr lang="en-US" sz="3600" b="1" dirty="0" smtClean="0">
                <a:solidFill>
                  <a:schemeClr val="tx1"/>
                </a:solidFill>
              </a:rPr>
              <a:t> </a:t>
            </a:r>
            <a:r>
              <a:rPr lang="en-US" sz="3600" b="1" dirty="0" err="1" smtClean="0">
                <a:solidFill>
                  <a:schemeClr val="tx1"/>
                </a:solidFill>
              </a:rPr>
              <a:t>Manajemen</a:t>
            </a:r>
            <a:r>
              <a:rPr lang="en-US" sz="3600" b="1" dirty="0" smtClean="0">
                <a:solidFill>
                  <a:schemeClr val="tx1"/>
                </a:solidFill>
              </a:rPr>
              <a:t> Stress</a:t>
            </a:r>
            <a:endParaRPr lang="id-ID" sz="3600" b="1" dirty="0">
              <a:solidFill>
                <a:schemeClr val="tx1"/>
              </a:solidFill>
            </a:endParaRPr>
          </a:p>
        </p:txBody>
      </p:sp>
    </p:spTree>
    <p:extLst>
      <p:ext uri="{BB962C8B-B14F-4D97-AF65-F5344CB8AC3E}">
        <p14:creationId xmlns:p14="http://schemas.microsoft.com/office/powerpoint/2010/main" xmlns="" val="2105401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739552"/>
          </a:xfrm>
        </p:spPr>
        <p:txBody>
          <a:bodyPr/>
          <a:lstStyle/>
          <a:p>
            <a:r>
              <a:rPr lang="id-ID" dirty="0" smtClean="0"/>
              <a:t>Lanjut..</a:t>
            </a:r>
            <a:endParaRPr lang="id-ID" dirty="0"/>
          </a:p>
        </p:txBody>
      </p:sp>
      <p:sp>
        <p:nvSpPr>
          <p:cNvPr id="3" name="Content Placeholder 2"/>
          <p:cNvSpPr>
            <a:spLocks noGrp="1"/>
          </p:cNvSpPr>
          <p:nvPr>
            <p:ph idx="1"/>
          </p:nvPr>
        </p:nvSpPr>
        <p:spPr/>
        <p:txBody>
          <a:bodyPr/>
          <a:lstStyle/>
          <a:p>
            <a:r>
              <a:rPr lang="id-ID" dirty="0"/>
              <a:t>Coping yang berfokus pada emosi, strategi yang dilakukan : </a:t>
            </a:r>
          </a:p>
          <a:p>
            <a:pPr marL="514350" indent="-161925">
              <a:buFont typeface="+mj-lt"/>
              <a:buAutoNum type="arabicPeriod"/>
            </a:pPr>
            <a:r>
              <a:rPr lang="id-ID" dirty="0"/>
              <a:t> Kontrol diri</a:t>
            </a:r>
          </a:p>
          <a:p>
            <a:pPr marL="514350" indent="-161925">
              <a:buFont typeface="+mj-lt"/>
              <a:buAutoNum type="arabicPeriod"/>
            </a:pPr>
            <a:r>
              <a:rPr lang="id-ID" dirty="0"/>
              <a:t> Membuat jarak</a:t>
            </a:r>
          </a:p>
          <a:p>
            <a:pPr marL="514350" indent="-161925">
              <a:buFont typeface="+mj-lt"/>
              <a:buAutoNum type="arabicPeriod"/>
            </a:pPr>
            <a:r>
              <a:rPr lang="id-ID" dirty="0"/>
              <a:t> Penilaian kembali secara positif</a:t>
            </a:r>
          </a:p>
          <a:p>
            <a:pPr marL="514350" indent="-161925">
              <a:buFont typeface="+mj-lt"/>
              <a:buAutoNum type="arabicPeriod"/>
            </a:pPr>
            <a:r>
              <a:rPr lang="id-ID" dirty="0"/>
              <a:t> </a:t>
            </a:r>
            <a:r>
              <a:rPr lang="id-ID" dirty="0" smtClean="0"/>
              <a:t>Meneri</a:t>
            </a:r>
            <a:r>
              <a:rPr lang="en-US" dirty="0" smtClean="0"/>
              <a:t>ma</a:t>
            </a:r>
            <a:r>
              <a:rPr lang="id-ID" dirty="0" smtClean="0"/>
              <a:t> </a:t>
            </a:r>
            <a:r>
              <a:rPr lang="id-ID" dirty="0"/>
              <a:t>tanggung jawab</a:t>
            </a:r>
          </a:p>
          <a:p>
            <a:pPr marL="514350" indent="-161925">
              <a:buFont typeface="+mj-lt"/>
              <a:buAutoNum type="arabicPeriod"/>
            </a:pPr>
            <a:r>
              <a:rPr lang="id-ID" dirty="0"/>
              <a:t> Lari atau menghindar</a:t>
            </a:r>
          </a:p>
          <a:p>
            <a:endParaRPr lang="id-ID" dirty="0"/>
          </a:p>
        </p:txBody>
      </p:sp>
    </p:spTree>
    <p:extLst>
      <p:ext uri="{BB962C8B-B14F-4D97-AF65-F5344CB8AC3E}">
        <p14:creationId xmlns="" xmlns:p14="http://schemas.microsoft.com/office/powerpoint/2010/main" val="2358565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812088" cy="883568"/>
          </a:xfrm>
        </p:spPr>
        <p:txBody>
          <a:bodyPr>
            <a:normAutofit fontScale="90000"/>
          </a:bodyPr>
          <a:lstStyle/>
          <a:p>
            <a:r>
              <a:rPr lang="id-ID" dirty="0" smtClean="0"/>
              <a:t>Faktor-faktor yang mempengaruhi coping </a:t>
            </a:r>
            <a:endParaRPr lang="id-ID" dirty="0"/>
          </a:p>
        </p:txBody>
      </p:sp>
      <p:sp>
        <p:nvSpPr>
          <p:cNvPr id="3" name="Content Placeholder 2"/>
          <p:cNvSpPr>
            <a:spLocks noGrp="1"/>
          </p:cNvSpPr>
          <p:nvPr>
            <p:ph idx="1"/>
          </p:nvPr>
        </p:nvSpPr>
        <p:spPr>
          <a:xfrm>
            <a:off x="251520" y="1628800"/>
            <a:ext cx="8686800" cy="4237931"/>
          </a:xfrm>
        </p:spPr>
        <p:txBody>
          <a:bodyPr/>
          <a:lstStyle/>
          <a:p>
            <a:pPr marL="352425" indent="-352425">
              <a:buFont typeface="+mj-lt"/>
              <a:buAutoNum type="arabicPeriod"/>
            </a:pPr>
            <a:r>
              <a:rPr lang="id-ID" dirty="0" smtClean="0"/>
              <a:t>Kondisi individu</a:t>
            </a:r>
          </a:p>
          <a:p>
            <a:pPr marL="352425" indent="-352425">
              <a:buFont typeface="+mj-lt"/>
              <a:buAutoNum type="arabicPeriod"/>
            </a:pPr>
            <a:r>
              <a:rPr lang="id-ID" dirty="0" smtClean="0"/>
              <a:t>Karakteristik kepribadian</a:t>
            </a:r>
          </a:p>
          <a:p>
            <a:pPr marL="352425" indent="-352425">
              <a:buFont typeface="+mj-lt"/>
              <a:buAutoNum type="arabicPeriod"/>
            </a:pPr>
            <a:r>
              <a:rPr lang="id-ID" dirty="0" smtClean="0"/>
              <a:t>Sosial-kognitif</a:t>
            </a:r>
          </a:p>
          <a:p>
            <a:pPr marL="352425" indent="-352425">
              <a:buFont typeface="+mj-lt"/>
              <a:buAutoNum type="arabicPeriod"/>
            </a:pPr>
            <a:r>
              <a:rPr lang="id-ID" dirty="0"/>
              <a:t> </a:t>
            </a:r>
            <a:r>
              <a:rPr lang="id-ID" dirty="0" smtClean="0"/>
              <a:t>Strategi dalam melakukan coping</a:t>
            </a:r>
            <a:endParaRPr lang="id-ID" dirty="0"/>
          </a:p>
        </p:txBody>
      </p:sp>
    </p:spTree>
    <p:extLst>
      <p:ext uri="{BB962C8B-B14F-4D97-AF65-F5344CB8AC3E}">
        <p14:creationId xmlns="" xmlns:p14="http://schemas.microsoft.com/office/powerpoint/2010/main" val="443864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effectLst/>
              </a:rPr>
              <a:t/>
            </a:r>
            <a:br>
              <a:rPr lang="id-ID" dirty="0" smtClean="0">
                <a:effectLst/>
              </a:rPr>
            </a:br>
            <a:r>
              <a:rPr lang="id-ID" dirty="0" smtClean="0">
                <a:effectLst/>
              </a:rPr>
              <a:t>Fungsi </a:t>
            </a:r>
            <a:r>
              <a:rPr lang="id-ID" dirty="0">
                <a:effectLst/>
              </a:rPr>
              <a:t>Strategi </a:t>
            </a:r>
            <a:r>
              <a:rPr lang="id-ID" dirty="0" smtClean="0">
                <a:effectLst/>
              </a:rPr>
              <a:t>Koping</a:t>
            </a:r>
            <a:r>
              <a:rPr lang="id-ID" dirty="0">
                <a:effectLst/>
              </a:rPr>
              <a:t> </a:t>
            </a:r>
            <a:r>
              <a:rPr lang="id-ID" dirty="0" smtClean="0">
                <a:effectLst/>
              </a:rPr>
              <a:t>Stres</a:t>
            </a:r>
            <a:r>
              <a:rPr lang="id-ID" dirty="0">
                <a:effectLst/>
              </a:rPr>
              <a:t/>
            </a:r>
            <a:br>
              <a:rPr lang="id-ID" dirty="0">
                <a:effectLst/>
              </a:rPr>
            </a:br>
            <a:endParaRPr lang="id-ID" dirty="0"/>
          </a:p>
        </p:txBody>
      </p:sp>
      <p:sp>
        <p:nvSpPr>
          <p:cNvPr id="3" name="Content Placeholder 2"/>
          <p:cNvSpPr>
            <a:spLocks noGrp="1"/>
          </p:cNvSpPr>
          <p:nvPr>
            <p:ph idx="1"/>
          </p:nvPr>
        </p:nvSpPr>
        <p:spPr>
          <a:xfrm>
            <a:off x="251520" y="1196752"/>
            <a:ext cx="8686800" cy="5040560"/>
          </a:xfrm>
        </p:spPr>
        <p:txBody>
          <a:bodyPr>
            <a:noAutofit/>
          </a:bodyPr>
          <a:lstStyle/>
          <a:p>
            <a:r>
              <a:rPr lang="id-ID" sz="2800" dirty="0"/>
              <a:t>S</a:t>
            </a:r>
            <a:r>
              <a:rPr lang="id-ID" sz="2800" dirty="0" smtClean="0"/>
              <a:t>trategi koping</a:t>
            </a:r>
            <a:r>
              <a:rPr lang="id-ID" sz="2800" dirty="0"/>
              <a:t> </a:t>
            </a:r>
            <a:r>
              <a:rPr lang="id-ID" sz="2800" dirty="0" smtClean="0"/>
              <a:t>yang </a:t>
            </a:r>
            <a:r>
              <a:rPr lang="id-ID" sz="2800" dirty="0"/>
              <a:t>berpusat pada masalah </a:t>
            </a:r>
            <a:r>
              <a:rPr lang="id-ID" sz="2800" dirty="0" smtClean="0"/>
              <a:t>(</a:t>
            </a:r>
            <a:r>
              <a:rPr lang="id-ID" sz="2800" dirty="0"/>
              <a:t>problem </a:t>
            </a:r>
            <a:r>
              <a:rPr lang="id-ID" sz="2800" dirty="0" smtClean="0"/>
              <a:t>focused </a:t>
            </a:r>
            <a:r>
              <a:rPr lang="id-ID" sz="2800" dirty="0"/>
              <a:t>coping) </a:t>
            </a:r>
            <a:r>
              <a:rPr lang="id-ID" sz="2800" dirty="0" smtClean="0"/>
              <a:t>berfungsi untuk mengatur </a:t>
            </a:r>
            <a:r>
              <a:rPr lang="id-ID" sz="2800" dirty="0"/>
              <a:t>dan merubah masalah </a:t>
            </a:r>
            <a:r>
              <a:rPr lang="id-ID" sz="2800" dirty="0" smtClean="0"/>
              <a:t>penyebab stres, </a:t>
            </a:r>
            <a:r>
              <a:rPr lang="it-IT" sz="2800" dirty="0"/>
              <a:t>Strategi yang termasuk di dalamnya adalah</a:t>
            </a:r>
            <a:r>
              <a:rPr lang="it-IT" sz="2800" dirty="0" smtClean="0"/>
              <a:t>:</a:t>
            </a:r>
            <a:endParaRPr lang="id-ID" sz="2800" dirty="0" smtClean="0"/>
          </a:p>
          <a:p>
            <a:pPr marL="514350" indent="-161925">
              <a:buFont typeface="+mj-lt"/>
              <a:buAutoNum type="arabicPeriod"/>
            </a:pPr>
            <a:r>
              <a:rPr lang="id-ID" sz="2800" dirty="0"/>
              <a:t> </a:t>
            </a:r>
            <a:r>
              <a:rPr lang="id-ID" sz="2800" dirty="0" smtClean="0"/>
              <a:t>Mengidentifikasikan masalah.</a:t>
            </a:r>
          </a:p>
          <a:p>
            <a:pPr marL="514350" indent="-161925">
              <a:buFont typeface="+mj-lt"/>
              <a:buAutoNum type="arabicPeriod"/>
            </a:pPr>
            <a:r>
              <a:rPr lang="id-ID" sz="2800" dirty="0"/>
              <a:t> </a:t>
            </a:r>
            <a:r>
              <a:rPr lang="id-ID" sz="2800" dirty="0" smtClean="0"/>
              <a:t>Mengumpulkan </a:t>
            </a:r>
            <a:r>
              <a:rPr lang="id-ID" sz="2800" dirty="0"/>
              <a:t>alternatif pemecahan </a:t>
            </a:r>
            <a:r>
              <a:rPr lang="id-ID" sz="2800" dirty="0" smtClean="0"/>
              <a:t>masalah.</a:t>
            </a:r>
          </a:p>
          <a:p>
            <a:pPr marL="725488" indent="-373063">
              <a:buFont typeface="+mj-lt"/>
              <a:buAutoNum type="arabicPeriod"/>
            </a:pPr>
            <a:r>
              <a:rPr lang="id-ID" sz="2800" dirty="0" smtClean="0"/>
              <a:t>Memepertimbangkan </a:t>
            </a:r>
            <a:r>
              <a:rPr lang="id-ID" sz="2800" dirty="0"/>
              <a:t>nilai dan keuntungan alternatif </a:t>
            </a:r>
            <a:r>
              <a:rPr lang="id-ID" sz="2800" dirty="0" smtClean="0"/>
              <a:t>tersebut.</a:t>
            </a:r>
          </a:p>
          <a:p>
            <a:pPr marL="514350" indent="-161925">
              <a:buFont typeface="+mj-lt"/>
              <a:buAutoNum type="arabicPeriod"/>
            </a:pPr>
            <a:r>
              <a:rPr lang="id-ID" sz="2800" dirty="0"/>
              <a:t> </a:t>
            </a:r>
            <a:r>
              <a:rPr lang="id-ID" sz="2800" dirty="0" smtClean="0"/>
              <a:t>Menilai </a:t>
            </a:r>
            <a:r>
              <a:rPr lang="id-ID" sz="2800" dirty="0"/>
              <a:t>alternatif </a:t>
            </a:r>
            <a:r>
              <a:rPr lang="id-ID" sz="2800" dirty="0" smtClean="0"/>
              <a:t>terbaik.</a:t>
            </a:r>
          </a:p>
          <a:p>
            <a:pPr marL="514350" indent="-161925">
              <a:buFont typeface="+mj-lt"/>
              <a:buAutoNum type="arabicPeriod"/>
            </a:pPr>
            <a:r>
              <a:rPr lang="id-ID" sz="2800" dirty="0" smtClean="0"/>
              <a:t> Mengambil </a:t>
            </a:r>
            <a:r>
              <a:rPr lang="id-ID" sz="2800" dirty="0"/>
              <a:t>tindakan.</a:t>
            </a:r>
          </a:p>
          <a:p>
            <a:pPr marL="514350" indent="-161925">
              <a:buFont typeface="+mj-lt"/>
              <a:buAutoNum type="arabicPeriod"/>
            </a:pPr>
            <a:endParaRPr lang="id-ID" sz="2800" dirty="0"/>
          </a:p>
        </p:txBody>
      </p:sp>
    </p:spTree>
    <p:extLst>
      <p:ext uri="{BB962C8B-B14F-4D97-AF65-F5344CB8AC3E}">
        <p14:creationId xmlns="" xmlns:p14="http://schemas.microsoft.com/office/powerpoint/2010/main" val="1504621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67544"/>
          </a:xfrm>
        </p:spPr>
        <p:txBody>
          <a:bodyPr/>
          <a:lstStyle/>
          <a:p>
            <a:r>
              <a:rPr lang="id-ID" dirty="0" smtClean="0"/>
              <a:t>Lanjut..</a:t>
            </a:r>
            <a:endParaRPr lang="id-ID" dirty="0"/>
          </a:p>
        </p:txBody>
      </p:sp>
      <p:sp>
        <p:nvSpPr>
          <p:cNvPr id="3" name="Content Placeholder 2"/>
          <p:cNvSpPr>
            <a:spLocks noGrp="1"/>
          </p:cNvSpPr>
          <p:nvPr>
            <p:ph idx="1"/>
          </p:nvPr>
        </p:nvSpPr>
        <p:spPr>
          <a:xfrm>
            <a:off x="251520" y="1268760"/>
            <a:ext cx="8686800" cy="4525963"/>
          </a:xfrm>
        </p:spPr>
        <p:txBody>
          <a:bodyPr>
            <a:normAutofit/>
          </a:bodyPr>
          <a:lstStyle/>
          <a:p>
            <a:r>
              <a:rPr lang="id-ID" sz="2800" dirty="0"/>
              <a:t>strategi </a:t>
            </a:r>
            <a:r>
              <a:rPr lang="id-ID" sz="2800" dirty="0" smtClean="0"/>
              <a:t>koping</a:t>
            </a:r>
            <a:r>
              <a:rPr lang="id-ID" sz="2800" dirty="0"/>
              <a:t> </a:t>
            </a:r>
            <a:r>
              <a:rPr lang="id-ID" sz="2800" dirty="0" smtClean="0"/>
              <a:t>yang </a:t>
            </a:r>
            <a:r>
              <a:rPr lang="id-ID" sz="2800" dirty="0"/>
              <a:t>berpusat pada emosi </a:t>
            </a:r>
            <a:r>
              <a:rPr lang="id-ID" sz="2800" dirty="0" smtClean="0"/>
              <a:t> (</a:t>
            </a:r>
            <a:r>
              <a:rPr lang="id-ID" sz="2800" dirty="0"/>
              <a:t>emotional focused coping</a:t>
            </a:r>
            <a:r>
              <a:rPr lang="id-ID" sz="2800" dirty="0" smtClean="0"/>
              <a:t>) </a:t>
            </a:r>
            <a:r>
              <a:rPr lang="id-ID" sz="2800" dirty="0"/>
              <a:t>Strategi </a:t>
            </a:r>
            <a:r>
              <a:rPr lang="id-ID" sz="2800" dirty="0" smtClean="0"/>
              <a:t>koping  sebagian besar terdiri dari proses kognitif yang ditujukan pada pengukuran tekanan </a:t>
            </a:r>
            <a:r>
              <a:rPr lang="id-ID" sz="2800" dirty="0"/>
              <a:t>emosional </a:t>
            </a:r>
            <a:r>
              <a:rPr lang="id-ID" sz="2800" dirty="0" smtClean="0"/>
              <a:t>strategi </a:t>
            </a:r>
            <a:r>
              <a:rPr lang="id-ID" sz="2800" dirty="0"/>
              <a:t>yang termasuk di dalamnya </a:t>
            </a:r>
            <a:r>
              <a:rPr lang="id-ID" sz="2800" dirty="0" smtClean="0"/>
              <a:t>adalah:</a:t>
            </a:r>
          </a:p>
          <a:p>
            <a:pPr marL="727075" indent="-374650">
              <a:buFont typeface="+mj-lt"/>
              <a:buAutoNum type="arabicPeriod"/>
            </a:pPr>
            <a:r>
              <a:rPr lang="sv-SE" sz="2800" dirty="0" smtClean="0"/>
              <a:t>Penghindaran</a:t>
            </a:r>
            <a:r>
              <a:rPr lang="sv-SE" sz="2800" dirty="0"/>
              <a:t>, peminiman atau pembuatan jarak</a:t>
            </a:r>
            <a:r>
              <a:rPr lang="sv-SE" sz="2800" dirty="0" smtClean="0"/>
              <a:t>.</a:t>
            </a:r>
            <a:endParaRPr lang="id-ID" sz="2800" dirty="0" smtClean="0"/>
          </a:p>
          <a:p>
            <a:pPr marL="727075" indent="-374650">
              <a:buFont typeface="+mj-lt"/>
              <a:buAutoNum type="arabicPeriod"/>
            </a:pPr>
            <a:r>
              <a:rPr lang="id-ID" sz="2800" dirty="0" smtClean="0"/>
              <a:t>Perhatian yang selektif</a:t>
            </a:r>
          </a:p>
          <a:p>
            <a:pPr marL="727075" indent="-374650">
              <a:buFont typeface="+mj-lt"/>
              <a:buAutoNum type="arabicPeriod"/>
            </a:pPr>
            <a:r>
              <a:rPr lang="id-ID" sz="2800" dirty="0" smtClean="0"/>
              <a:t>Memberikan penilaian yang positif pada kejadian negatif</a:t>
            </a:r>
            <a:endParaRPr lang="sv-SE" sz="2800" dirty="0"/>
          </a:p>
          <a:p>
            <a:pPr marL="514350" indent="-161925">
              <a:buFont typeface="+mj-lt"/>
              <a:buAutoNum type="arabicPeriod"/>
            </a:pPr>
            <a:endParaRPr lang="id-ID" sz="2800" dirty="0"/>
          </a:p>
          <a:p>
            <a:endParaRPr lang="id-ID" sz="2800" dirty="0"/>
          </a:p>
        </p:txBody>
      </p:sp>
    </p:spTree>
    <p:extLst>
      <p:ext uri="{BB962C8B-B14F-4D97-AF65-F5344CB8AC3E}">
        <p14:creationId xmlns="" xmlns:p14="http://schemas.microsoft.com/office/powerpoint/2010/main" val="267509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a:t>
            </a:r>
          </a:p>
        </p:txBody>
      </p:sp>
      <p:sp>
        <p:nvSpPr>
          <p:cNvPr id="4" name="Snip Diagonal Corner Rectangle 3"/>
          <p:cNvSpPr/>
          <p:nvPr/>
        </p:nvSpPr>
        <p:spPr>
          <a:xfrm>
            <a:off x="539552" y="1700808"/>
            <a:ext cx="7776864" cy="1944216"/>
          </a:xfrm>
          <a:prstGeom prst="snip2DiagRect">
            <a:avLst>
              <a:gd name="adj1" fmla="val 0"/>
              <a:gd name="adj2" fmla="val 278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dirty="0" smtClean="0">
              <a:latin typeface="Times New Roman" pitchFamily="18" charset="0"/>
              <a:cs typeface="Times New Roman" pitchFamily="18" charset="0"/>
            </a:endParaRPr>
          </a:p>
          <a:p>
            <a:pPr algn="ctr"/>
            <a:endParaRPr lang="id-ID" sz="2800" dirty="0">
              <a:latin typeface="Times New Roman" pitchFamily="18" charset="0"/>
              <a:cs typeface="Times New Roman" pitchFamily="18" charset="0"/>
            </a:endParaRPr>
          </a:p>
          <a:p>
            <a:pPr algn="ctr"/>
            <a:r>
              <a:rPr lang="id-ID" sz="2800" dirty="0" smtClean="0">
                <a:latin typeface="Times New Roman" pitchFamily="18" charset="0"/>
                <a:cs typeface="Times New Roman" pitchFamily="18" charset="0"/>
              </a:rPr>
              <a:t>Koping melibatkan upaya untuk mengelola situasi yang membebani, memperluas usaha untuk memecahkan masalah-masalah hidup, dan berusaha untuk mengatasi dan menguragi stres</a:t>
            </a:r>
          </a:p>
          <a:p>
            <a:pPr algn="ctr"/>
            <a:endParaRPr lang="id-ID" sz="2800" dirty="0" smtClean="0">
              <a:latin typeface="Times New Roman" pitchFamily="18" charset="0"/>
              <a:cs typeface="Times New Roman" pitchFamily="18" charset="0"/>
            </a:endParaRPr>
          </a:p>
          <a:p>
            <a:pPr algn="ctr"/>
            <a:endParaRPr lang="id-ID" sz="2800" dirty="0"/>
          </a:p>
        </p:txBody>
      </p:sp>
      <p:sp>
        <p:nvSpPr>
          <p:cNvPr id="5" name="Rounded Rectangle 4"/>
          <p:cNvSpPr/>
          <p:nvPr/>
        </p:nvSpPr>
        <p:spPr>
          <a:xfrm>
            <a:off x="539552" y="4365104"/>
            <a:ext cx="7776864"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dirty="0" smtClean="0">
              <a:latin typeface="Times New Roman" pitchFamily="18" charset="0"/>
              <a:cs typeface="Times New Roman" pitchFamily="18" charset="0"/>
            </a:endParaRPr>
          </a:p>
          <a:p>
            <a:pPr algn="ctr"/>
            <a:r>
              <a:rPr lang="id-ID" sz="2800" dirty="0" smtClean="0">
                <a:latin typeface="Times New Roman" pitchFamily="18" charset="0"/>
                <a:cs typeface="Times New Roman" pitchFamily="18" charset="0"/>
              </a:rPr>
              <a:t>Keberhasilan </a:t>
            </a:r>
            <a:r>
              <a:rPr lang="id-ID" sz="2800" dirty="0">
                <a:latin typeface="Times New Roman" pitchFamily="18" charset="0"/>
                <a:cs typeface="Times New Roman" pitchFamily="18" charset="0"/>
              </a:rPr>
              <a:t>dalam </a:t>
            </a:r>
            <a:r>
              <a:rPr lang="id-ID" sz="2800" dirty="0" smtClean="0">
                <a:latin typeface="Times New Roman" pitchFamily="18" charset="0"/>
                <a:cs typeface="Times New Roman" pitchFamily="18" charset="0"/>
              </a:rPr>
              <a:t>koping berkaitan dengan sejumlah </a:t>
            </a:r>
            <a:r>
              <a:rPr lang="id-ID" sz="2800" dirty="0">
                <a:latin typeface="Times New Roman" pitchFamily="18" charset="0"/>
                <a:cs typeface="Times New Roman" pitchFamily="18" charset="0"/>
              </a:rPr>
              <a:t>karakteristik, termasuk penghayatan mengenai </a:t>
            </a:r>
            <a:r>
              <a:rPr lang="id-ID" sz="2800" dirty="0" smtClean="0">
                <a:latin typeface="Times New Roman" pitchFamily="18" charset="0"/>
                <a:cs typeface="Times New Roman" pitchFamily="18" charset="0"/>
              </a:rPr>
              <a:t>kendali </a:t>
            </a:r>
            <a:r>
              <a:rPr lang="id-ID" sz="2800" dirty="0">
                <a:latin typeface="Times New Roman" pitchFamily="18" charset="0"/>
                <a:cs typeface="Times New Roman" pitchFamily="18" charset="0"/>
              </a:rPr>
              <a:t>pribadi, emosi positif, dan sumber daya persona</a:t>
            </a:r>
          </a:p>
          <a:p>
            <a:pPr algn="ctr"/>
            <a:endParaRPr lang="id-ID"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40943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Coping  Stres </a:t>
            </a:r>
            <a:endParaRPr lang="id-ID" dirty="0"/>
          </a:p>
        </p:txBody>
      </p:sp>
      <p:sp>
        <p:nvSpPr>
          <p:cNvPr id="3" name="Content Placeholder 2"/>
          <p:cNvSpPr>
            <a:spLocks noGrp="1"/>
          </p:cNvSpPr>
          <p:nvPr>
            <p:ph idx="1"/>
          </p:nvPr>
        </p:nvSpPr>
        <p:spPr>
          <a:xfrm>
            <a:off x="251520" y="1601416"/>
            <a:ext cx="8686800" cy="4779912"/>
          </a:xfrm>
        </p:spPr>
        <p:txBody>
          <a:bodyPr>
            <a:noAutofit/>
          </a:bodyPr>
          <a:lstStyle/>
          <a:p>
            <a:r>
              <a:rPr lang="id-ID" dirty="0" smtClean="0"/>
              <a:t>Coping adalah tanggapan terhadap ketegangan hidup </a:t>
            </a:r>
            <a:r>
              <a:rPr lang="id-ID" dirty="0"/>
              <a:t>yang berfungsi untuk mencegah, menghindari, atau mengendalikan gangguan </a:t>
            </a:r>
            <a:r>
              <a:rPr lang="id-ID" dirty="0" smtClean="0"/>
              <a:t>emosi (Ivan, 2004). </a:t>
            </a:r>
          </a:p>
          <a:p>
            <a:r>
              <a:rPr lang="id-ID" dirty="0" smtClean="0"/>
              <a:t>Menurut Caplin 2002, coping </a:t>
            </a:r>
            <a:r>
              <a:rPr lang="id-ID" dirty="0"/>
              <a:t>behavior </a:t>
            </a:r>
            <a:r>
              <a:rPr lang="id-ID" dirty="0" smtClean="0"/>
              <a:t>diartikan</a:t>
            </a:r>
            <a:r>
              <a:rPr lang="id-ID" dirty="0"/>
              <a:t> </a:t>
            </a:r>
            <a:r>
              <a:rPr lang="id-ID" dirty="0" smtClean="0"/>
              <a:t>sebagai </a:t>
            </a:r>
            <a:r>
              <a:rPr lang="id-ID" dirty="0"/>
              <a:t>sembarang perbuatan, dalam mana individu </a:t>
            </a:r>
            <a:r>
              <a:rPr lang="id-ID" dirty="0" smtClean="0"/>
              <a:t>melakukan interaksi </a:t>
            </a:r>
            <a:r>
              <a:rPr lang="id-ID" dirty="0"/>
              <a:t>dengan </a:t>
            </a:r>
            <a:r>
              <a:rPr lang="id-ID" dirty="0" smtClean="0"/>
              <a:t>lingkungan </a:t>
            </a:r>
            <a:r>
              <a:rPr lang="id-ID" dirty="0"/>
              <a:t>sekitarnya, dengan tujuan </a:t>
            </a:r>
            <a:r>
              <a:rPr lang="id-ID" dirty="0" smtClean="0"/>
              <a:t>menyelesaikan sesuatu </a:t>
            </a:r>
            <a:r>
              <a:rPr lang="id-ID" dirty="0"/>
              <a:t>(tugas atau </a:t>
            </a:r>
            <a:r>
              <a:rPr lang="id-ID" dirty="0" smtClean="0"/>
              <a:t>masalah</a:t>
            </a:r>
            <a:r>
              <a:rPr lang="id-ID" dirty="0"/>
              <a:t>).</a:t>
            </a:r>
          </a:p>
          <a:p>
            <a:endParaRPr lang="id-ID" dirty="0"/>
          </a:p>
          <a:p>
            <a:endParaRPr lang="id-ID" dirty="0"/>
          </a:p>
        </p:txBody>
      </p:sp>
    </p:spTree>
    <p:extLst>
      <p:ext uri="{BB962C8B-B14F-4D97-AF65-F5344CB8AC3E}">
        <p14:creationId xmlns="" xmlns:p14="http://schemas.microsoft.com/office/powerpoint/2010/main" val="826901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95536"/>
          </a:xfrm>
        </p:spPr>
        <p:txBody>
          <a:bodyPr>
            <a:normAutofit fontScale="90000"/>
          </a:bodyPr>
          <a:lstStyle/>
          <a:p>
            <a:r>
              <a:rPr lang="id-ID" dirty="0" smtClean="0"/>
              <a:t>Lanjut..</a:t>
            </a:r>
            <a:endParaRPr lang="id-ID" dirty="0"/>
          </a:p>
        </p:txBody>
      </p:sp>
      <p:sp>
        <p:nvSpPr>
          <p:cNvPr id="3" name="Content Placeholder 2"/>
          <p:cNvSpPr>
            <a:spLocks noGrp="1"/>
          </p:cNvSpPr>
          <p:nvPr>
            <p:ph idx="1"/>
          </p:nvPr>
        </p:nvSpPr>
        <p:spPr>
          <a:xfrm>
            <a:off x="251520" y="1268760"/>
            <a:ext cx="8686800" cy="4525963"/>
          </a:xfrm>
        </p:spPr>
        <p:txBody>
          <a:bodyPr/>
          <a:lstStyle/>
          <a:p>
            <a:r>
              <a:rPr lang="id-ID" dirty="0" smtClean="0"/>
              <a:t>Coping yang </a:t>
            </a:r>
            <a:r>
              <a:rPr lang="id-ID" dirty="0"/>
              <a:t>cukup baik ditandai dengan kemampuan seseorang untuk dapat </a:t>
            </a:r>
            <a:r>
              <a:rPr lang="id-ID" dirty="0" smtClean="0"/>
              <a:t>tetap </a:t>
            </a:r>
            <a:r>
              <a:rPr lang="id-ID" dirty="0"/>
              <a:t>berdiri sendiri dalam menghadapi </a:t>
            </a:r>
            <a:r>
              <a:rPr lang="id-ID" dirty="0" smtClean="0"/>
              <a:t>krisis </a:t>
            </a:r>
            <a:r>
              <a:rPr lang="id-ID" dirty="0"/>
              <a:t>hidup dan mengendalikan stres yang </a:t>
            </a:r>
            <a:r>
              <a:rPr lang="id-ID" dirty="0" smtClean="0"/>
              <a:t>muncul </a:t>
            </a:r>
            <a:r>
              <a:rPr lang="id-ID" dirty="0"/>
              <a:t>dari masa krisis tersebut (Pearling dan Schooler, </a:t>
            </a:r>
            <a:r>
              <a:rPr lang="id-ID" dirty="0" smtClean="0"/>
              <a:t>1978).</a:t>
            </a:r>
            <a:endParaRPr lang="id-ID" dirty="0"/>
          </a:p>
        </p:txBody>
      </p:sp>
    </p:spTree>
    <p:extLst>
      <p:ext uri="{BB962C8B-B14F-4D97-AF65-F5344CB8AC3E}">
        <p14:creationId xmlns="" xmlns:p14="http://schemas.microsoft.com/office/powerpoint/2010/main" val="2173917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23528" y="1595074"/>
            <a:ext cx="8361566" cy="4287688"/>
          </a:xfrm>
          <a:prstGeom prst="round2DiagRect">
            <a:avLst>
              <a:gd name="adj1" fmla="val 16667"/>
              <a:gd name="adj2" fmla="val 240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p>
          <a:p>
            <a:r>
              <a:rPr lang="id-ID" sz="2800" dirty="0" smtClean="0"/>
              <a:t>Jadi, coping adalah </a:t>
            </a:r>
            <a:r>
              <a:rPr lang="id-ID" sz="2800" dirty="0"/>
              <a:t>segala </a:t>
            </a:r>
            <a:r>
              <a:rPr lang="id-ID" sz="2800" dirty="0" smtClean="0"/>
              <a:t>usaha </a:t>
            </a:r>
            <a:r>
              <a:rPr lang="id-ID" sz="2800" dirty="0"/>
              <a:t>individu untuk mengatur </a:t>
            </a:r>
            <a:r>
              <a:rPr lang="id-ID" sz="2800" dirty="0" smtClean="0"/>
              <a:t>tuntutan lingkungan </a:t>
            </a:r>
            <a:r>
              <a:rPr lang="id-ID" sz="2800" dirty="0"/>
              <a:t>dan </a:t>
            </a:r>
            <a:r>
              <a:rPr lang="id-ID" sz="2800" dirty="0" smtClean="0"/>
              <a:t>segala konflik </a:t>
            </a:r>
            <a:r>
              <a:rPr lang="id-ID" sz="2800" dirty="0"/>
              <a:t>yang </a:t>
            </a:r>
            <a:r>
              <a:rPr lang="id-ID" sz="2800" dirty="0" smtClean="0"/>
              <a:t>muncul</a:t>
            </a:r>
            <a:r>
              <a:rPr lang="id-ID" sz="2800" dirty="0"/>
              <a:t>, </a:t>
            </a:r>
            <a:r>
              <a:rPr lang="id-ID" sz="2800" dirty="0" smtClean="0"/>
              <a:t>mengurangi ketidak sesuaian/ kesenjangan </a:t>
            </a:r>
            <a:r>
              <a:rPr lang="id-ID" sz="2800" dirty="0"/>
              <a:t>persepsi antara tuntutan situasi </a:t>
            </a:r>
            <a:r>
              <a:rPr lang="id-ID" sz="2800" dirty="0" smtClean="0"/>
              <a:t>baik </a:t>
            </a:r>
            <a:r>
              <a:rPr lang="id-ID" sz="2800" dirty="0"/>
              <a:t>yang berasal </a:t>
            </a:r>
            <a:r>
              <a:rPr lang="id-ID" sz="2800" dirty="0" smtClean="0"/>
              <a:t>dari individu </a:t>
            </a:r>
            <a:r>
              <a:rPr lang="id-ID" sz="2800" dirty="0"/>
              <a:t>maupun lingkungan </a:t>
            </a:r>
            <a:r>
              <a:rPr lang="id-ID" sz="2800" dirty="0" smtClean="0"/>
              <a:t>dengan </a:t>
            </a:r>
            <a:r>
              <a:rPr lang="id-ID" sz="2800" dirty="0"/>
              <a:t>sumber daya yang </a:t>
            </a:r>
            <a:r>
              <a:rPr lang="id-ID" sz="2800" dirty="0" smtClean="0"/>
              <a:t>mereka </a:t>
            </a:r>
            <a:r>
              <a:rPr lang="id-ID" sz="2800" dirty="0"/>
              <a:t>gunakan dalam menghadapi stress.</a:t>
            </a:r>
          </a:p>
          <a:p>
            <a:pPr algn="ctr"/>
            <a:endParaRPr lang="id-ID" sz="2800" dirty="0"/>
          </a:p>
        </p:txBody>
      </p:sp>
    </p:spTree>
    <p:extLst>
      <p:ext uri="{BB962C8B-B14F-4D97-AF65-F5344CB8AC3E}">
        <p14:creationId xmlns="" xmlns:p14="http://schemas.microsoft.com/office/powerpoint/2010/main" val="2394477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95536"/>
          </a:xfrm>
        </p:spPr>
        <p:txBody>
          <a:bodyPr>
            <a:normAutofit fontScale="90000"/>
          </a:bodyPr>
          <a:lstStyle/>
          <a:p>
            <a:r>
              <a:rPr lang="id-ID" dirty="0" smtClean="0"/>
              <a:t>Manajemen stres </a:t>
            </a:r>
            <a:endParaRPr lang="id-ID" dirty="0"/>
          </a:p>
        </p:txBody>
      </p:sp>
      <p:sp>
        <p:nvSpPr>
          <p:cNvPr id="4" name="Snip Diagonal Corner Rectangle 3"/>
          <p:cNvSpPr/>
          <p:nvPr/>
        </p:nvSpPr>
        <p:spPr>
          <a:xfrm>
            <a:off x="683568" y="1340768"/>
            <a:ext cx="7992888" cy="2592288"/>
          </a:xfrm>
          <a:prstGeom prst="snip2DiagRect">
            <a:avLst>
              <a:gd name="adj1" fmla="val 0"/>
              <a:gd name="adj2" fmla="val 275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dirty="0" smtClean="0"/>
          </a:p>
          <a:p>
            <a:pPr algn="ctr"/>
            <a:r>
              <a:rPr lang="id-ID" sz="2400" dirty="0" smtClean="0"/>
              <a:t>Menurut Cotton 2014 Manajemen stres suatu keterampilan yang memungkinkan seseorang untuk mengantisipasi, mencegah, mengelola dan memulihkan diri dari stres yang dirasakan karena adanya ancaman dan ketidak mampuan dalam coping yang dilakukan</a:t>
            </a:r>
          </a:p>
          <a:p>
            <a:pPr algn="ctr"/>
            <a:endParaRPr lang="id-ID" sz="2400" dirty="0"/>
          </a:p>
        </p:txBody>
      </p:sp>
      <p:sp>
        <p:nvSpPr>
          <p:cNvPr id="5" name="Rounded Rectangle 4"/>
          <p:cNvSpPr/>
          <p:nvPr/>
        </p:nvSpPr>
        <p:spPr>
          <a:xfrm>
            <a:off x="683568" y="4805952"/>
            <a:ext cx="7992888"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Manajemen stres adalah membuat perubahan dalam cara anda berpikir dan merasa dalam  berprilaku yang terjadi dilingkungan Margiati (1999)</a:t>
            </a:r>
            <a:endParaRPr lang="id-ID" sz="2400" dirty="0"/>
          </a:p>
        </p:txBody>
      </p:sp>
    </p:spTree>
    <p:extLst>
      <p:ext uri="{BB962C8B-B14F-4D97-AF65-F5344CB8AC3E}">
        <p14:creationId xmlns="" xmlns:p14="http://schemas.microsoft.com/office/powerpoint/2010/main" val="160311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83" y="332656"/>
            <a:ext cx="8686800" cy="838200"/>
          </a:xfrm>
        </p:spPr>
        <p:txBody>
          <a:bodyPr/>
          <a:lstStyle/>
          <a:p>
            <a:r>
              <a:rPr lang="id-ID" dirty="0" smtClean="0"/>
              <a:t>Macam-macam coping</a:t>
            </a:r>
            <a:endParaRPr lang="id-ID" dirty="0"/>
          </a:p>
        </p:txBody>
      </p:sp>
      <p:sp>
        <p:nvSpPr>
          <p:cNvPr id="3" name="Content Placeholder 2"/>
          <p:cNvSpPr>
            <a:spLocks noGrp="1"/>
          </p:cNvSpPr>
          <p:nvPr>
            <p:ph idx="1"/>
          </p:nvPr>
        </p:nvSpPr>
        <p:spPr/>
        <p:txBody>
          <a:bodyPr>
            <a:normAutofit/>
          </a:bodyPr>
          <a:lstStyle/>
          <a:p>
            <a:r>
              <a:rPr lang="id-ID" sz="2800" b="1" dirty="0"/>
              <a:t>Coping </a:t>
            </a:r>
            <a:r>
              <a:rPr lang="id-ID" sz="2800" b="1" dirty="0" smtClean="0"/>
              <a:t>psikologis</a:t>
            </a:r>
            <a:r>
              <a:rPr lang="id-ID" sz="2800" dirty="0" smtClean="0"/>
              <a:t>, pada </a:t>
            </a:r>
            <a:r>
              <a:rPr lang="id-ID" sz="2800" dirty="0"/>
              <a:t>umumnya gejala yang ditimbulkan akibat stres psikologis </a:t>
            </a:r>
            <a:r>
              <a:rPr lang="id-ID" sz="2800" dirty="0" smtClean="0"/>
              <a:t>tergantung </a:t>
            </a:r>
            <a:r>
              <a:rPr lang="id-ID" sz="2800" dirty="0"/>
              <a:t>pada dua faktor, </a:t>
            </a:r>
            <a:r>
              <a:rPr lang="id-ID" sz="2800" dirty="0" smtClean="0"/>
              <a:t>yaitu</a:t>
            </a:r>
            <a:r>
              <a:rPr lang="id-ID" sz="2800" dirty="0"/>
              <a:t>:</a:t>
            </a:r>
          </a:p>
          <a:p>
            <a:pPr marL="866775" indent="-514350">
              <a:buFont typeface="+mj-lt"/>
              <a:buAutoNum type="arabicPeriod"/>
            </a:pPr>
            <a:r>
              <a:rPr lang="id-ID" sz="2800" dirty="0" smtClean="0"/>
              <a:t>Bagaimana </a:t>
            </a:r>
            <a:r>
              <a:rPr lang="id-ID" sz="2800" dirty="0"/>
              <a:t>persepsi atau penerimaan individu terhadap </a:t>
            </a:r>
            <a:r>
              <a:rPr lang="id-ID" sz="2800" dirty="0" smtClean="0"/>
              <a:t>stressor</a:t>
            </a:r>
          </a:p>
          <a:p>
            <a:pPr marL="866775" indent="-514350">
              <a:buFont typeface="+mj-lt"/>
              <a:buAutoNum type="arabicPeriod"/>
            </a:pPr>
            <a:r>
              <a:rPr lang="id-ID" sz="2800" dirty="0" smtClean="0"/>
              <a:t>Keefektifan </a:t>
            </a:r>
            <a:r>
              <a:rPr lang="id-ID" sz="2800" dirty="0"/>
              <a:t>strategi </a:t>
            </a:r>
            <a:r>
              <a:rPr lang="id-ID" sz="2800" dirty="0" smtClean="0"/>
              <a:t>coping yang </a:t>
            </a:r>
            <a:r>
              <a:rPr lang="id-ID" sz="2800" dirty="0"/>
              <a:t>digunakan oleh individu</a:t>
            </a:r>
          </a:p>
          <a:p>
            <a:pPr marL="866775" indent="-514350">
              <a:buFont typeface="+mj-lt"/>
              <a:buAutoNum type="arabicPeriod"/>
            </a:pPr>
            <a:endParaRPr lang="id-ID" sz="2800" dirty="0"/>
          </a:p>
          <a:p>
            <a:endParaRPr lang="id-ID" sz="2800" dirty="0"/>
          </a:p>
        </p:txBody>
      </p:sp>
    </p:spTree>
    <p:extLst>
      <p:ext uri="{BB962C8B-B14F-4D97-AF65-F5344CB8AC3E}">
        <p14:creationId xmlns="" xmlns:p14="http://schemas.microsoft.com/office/powerpoint/2010/main" val="712106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686800" cy="838200"/>
          </a:xfrm>
        </p:spPr>
        <p:txBody>
          <a:bodyPr/>
          <a:lstStyle/>
          <a:p>
            <a:r>
              <a:rPr lang="id-ID" dirty="0" smtClean="0"/>
              <a:t>Lanjut..</a:t>
            </a:r>
            <a:endParaRPr lang="id-ID" dirty="0"/>
          </a:p>
        </p:txBody>
      </p:sp>
      <p:sp>
        <p:nvSpPr>
          <p:cNvPr id="3" name="Content Placeholder 2"/>
          <p:cNvSpPr>
            <a:spLocks noGrp="1"/>
          </p:cNvSpPr>
          <p:nvPr>
            <p:ph idx="1"/>
          </p:nvPr>
        </p:nvSpPr>
        <p:spPr>
          <a:xfrm>
            <a:off x="251520" y="1268760"/>
            <a:ext cx="8686800" cy="4525963"/>
          </a:xfrm>
        </p:spPr>
        <p:txBody>
          <a:bodyPr>
            <a:normAutofit/>
          </a:bodyPr>
          <a:lstStyle/>
          <a:p>
            <a:r>
              <a:rPr lang="id-ID" sz="2800" b="1" dirty="0"/>
              <a:t>Coping </a:t>
            </a:r>
            <a:r>
              <a:rPr lang="id-ID" sz="2800" b="1" dirty="0" smtClean="0"/>
              <a:t>psiko-sosial</a:t>
            </a:r>
            <a:r>
              <a:rPr lang="id-ID" sz="2800" dirty="0" smtClean="0"/>
              <a:t>, </a:t>
            </a:r>
            <a:r>
              <a:rPr lang="id-ID" sz="2800" dirty="0"/>
              <a:t>a</a:t>
            </a:r>
            <a:r>
              <a:rPr lang="nn-NO" sz="2800" dirty="0" smtClean="0"/>
              <a:t>dalah </a:t>
            </a:r>
            <a:r>
              <a:rPr lang="nn-NO" sz="2800" dirty="0"/>
              <a:t>reaksi </a:t>
            </a:r>
            <a:r>
              <a:rPr lang="nn-NO" sz="2800" dirty="0" smtClean="0"/>
              <a:t>psiko-sosial </a:t>
            </a:r>
            <a:r>
              <a:rPr lang="nn-NO" sz="2800" dirty="0"/>
              <a:t>terhadap adanya stimulus stres yang diterima </a:t>
            </a:r>
            <a:r>
              <a:rPr lang="nn-NO" sz="2800" dirty="0" smtClean="0"/>
              <a:t>atau </a:t>
            </a:r>
            <a:r>
              <a:rPr lang="nn-NO" sz="2800" dirty="0"/>
              <a:t>dihadapi oleh </a:t>
            </a:r>
            <a:r>
              <a:rPr lang="nn-NO" sz="2800" dirty="0" smtClean="0"/>
              <a:t>klien</a:t>
            </a:r>
            <a:r>
              <a:rPr lang="id-ID" sz="2800" dirty="0" smtClean="0"/>
              <a:t>. </a:t>
            </a:r>
            <a:r>
              <a:rPr lang="id-ID" sz="2800" dirty="0"/>
              <a:t>bahwa terdapat 2 kategori </a:t>
            </a:r>
            <a:r>
              <a:rPr lang="id-ID" sz="2800" dirty="0" smtClean="0"/>
              <a:t>coping yang </a:t>
            </a:r>
            <a:r>
              <a:rPr lang="id-ID" sz="2800" dirty="0"/>
              <a:t>bisa dilakukan untuk </a:t>
            </a:r>
            <a:r>
              <a:rPr lang="id-ID" sz="2800" dirty="0" smtClean="0"/>
              <a:t>mengatasi </a:t>
            </a:r>
            <a:r>
              <a:rPr lang="id-ID" sz="2800" dirty="0"/>
              <a:t>stres dan kecemasan</a:t>
            </a:r>
            <a:r>
              <a:rPr lang="id-ID" sz="2800" dirty="0" smtClean="0"/>
              <a:t>:</a:t>
            </a:r>
          </a:p>
          <a:p>
            <a:pPr marL="633413" indent="-280988">
              <a:buFont typeface="+mj-lt"/>
              <a:buAutoNum type="arabicPeriod"/>
              <a:tabLst>
                <a:tab pos="633413" algn="l"/>
              </a:tabLst>
            </a:pPr>
            <a:r>
              <a:rPr lang="id-ID" sz="2800" dirty="0" smtClean="0"/>
              <a:t>Reaksi </a:t>
            </a:r>
            <a:r>
              <a:rPr lang="id-ID" sz="2800" dirty="0"/>
              <a:t>yang berorientasi pada tugas </a:t>
            </a:r>
            <a:r>
              <a:rPr lang="id-ID" sz="2800" dirty="0" smtClean="0"/>
              <a:t>(task-oriented reaction), terdapat 3 macam reaksi (Perilaku menyerang, perilaku menarik diri, Kompromi)</a:t>
            </a:r>
          </a:p>
          <a:p>
            <a:pPr marL="633413" indent="-280988">
              <a:buFont typeface="+mj-lt"/>
              <a:buAutoNum type="arabicPeriod"/>
              <a:tabLst>
                <a:tab pos="633413" algn="l"/>
              </a:tabLst>
            </a:pPr>
            <a:r>
              <a:rPr lang="id-ID" sz="2800" dirty="0"/>
              <a:t> </a:t>
            </a:r>
            <a:r>
              <a:rPr lang="id-ID" sz="2800" dirty="0" smtClean="0"/>
              <a:t>Reaksi berorientasi pada ego.</a:t>
            </a:r>
          </a:p>
          <a:p>
            <a:pPr marL="514350" indent="-161925">
              <a:buFont typeface="+mj-lt"/>
              <a:buAutoNum type="arabicPeriod"/>
            </a:pPr>
            <a:endParaRPr lang="id-ID" sz="2800" dirty="0"/>
          </a:p>
          <a:p>
            <a:pPr marL="514350" indent="-161925">
              <a:buFont typeface="+mj-lt"/>
              <a:buAutoNum type="arabicPeriod"/>
            </a:pPr>
            <a:endParaRPr lang="id-ID" sz="2800" dirty="0"/>
          </a:p>
          <a:p>
            <a:endParaRPr lang="nn-NO" sz="2800" dirty="0"/>
          </a:p>
          <a:p>
            <a:endParaRPr lang="id-ID" sz="2800" dirty="0"/>
          </a:p>
          <a:p>
            <a:endParaRPr lang="id-ID" sz="2800" dirty="0"/>
          </a:p>
        </p:txBody>
      </p:sp>
    </p:spTree>
    <p:extLst>
      <p:ext uri="{BB962C8B-B14F-4D97-AF65-F5344CB8AC3E}">
        <p14:creationId xmlns="" xmlns:p14="http://schemas.microsoft.com/office/powerpoint/2010/main" val="246757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67544"/>
          </a:xfrm>
        </p:spPr>
        <p:txBody>
          <a:bodyPr/>
          <a:lstStyle/>
          <a:p>
            <a:r>
              <a:rPr lang="id-ID" dirty="0" smtClean="0"/>
              <a:t>Bentuk-bentuk coping</a:t>
            </a:r>
            <a:endParaRPr lang="id-ID" dirty="0"/>
          </a:p>
        </p:txBody>
      </p:sp>
      <p:sp>
        <p:nvSpPr>
          <p:cNvPr id="3" name="Content Placeholder 2"/>
          <p:cNvSpPr>
            <a:spLocks noGrp="1"/>
          </p:cNvSpPr>
          <p:nvPr>
            <p:ph idx="1"/>
          </p:nvPr>
        </p:nvSpPr>
        <p:spPr>
          <a:xfrm>
            <a:off x="251520" y="1556792"/>
            <a:ext cx="8686800" cy="5040560"/>
          </a:xfrm>
        </p:spPr>
        <p:txBody>
          <a:bodyPr>
            <a:noAutofit/>
          </a:bodyPr>
          <a:lstStyle/>
          <a:p>
            <a:r>
              <a:rPr lang="id-ID" sz="2800" dirty="0" smtClean="0"/>
              <a:t>Coping yang </a:t>
            </a:r>
            <a:r>
              <a:rPr lang="id-ID" sz="2800" dirty="0"/>
              <a:t>berfokus pada </a:t>
            </a:r>
            <a:r>
              <a:rPr lang="id-ID" sz="2800" dirty="0" smtClean="0"/>
              <a:t>masalah, dengan strategi yang dilakukan : </a:t>
            </a:r>
          </a:p>
          <a:p>
            <a:pPr marL="514350" indent="-165100">
              <a:buFont typeface="+mj-lt"/>
              <a:buAutoNum type="arabicPeriod"/>
            </a:pPr>
            <a:r>
              <a:rPr lang="id-ID" sz="2800" dirty="0"/>
              <a:t> </a:t>
            </a:r>
            <a:r>
              <a:rPr lang="id-ID" sz="2800" dirty="0" smtClean="0"/>
              <a:t>Konfrontasi </a:t>
            </a:r>
          </a:p>
          <a:p>
            <a:pPr marL="514350" indent="-165100">
              <a:buFont typeface="+mj-lt"/>
              <a:buAutoNum type="arabicPeriod"/>
            </a:pPr>
            <a:r>
              <a:rPr lang="id-ID" sz="2800" dirty="0"/>
              <a:t> </a:t>
            </a:r>
            <a:r>
              <a:rPr lang="id-ID" sz="2800" dirty="0" smtClean="0"/>
              <a:t>Mencari dukungan sosial</a:t>
            </a:r>
          </a:p>
          <a:p>
            <a:pPr marL="514350" indent="-165100">
              <a:buFont typeface="+mj-lt"/>
              <a:buAutoNum type="arabicPeriod"/>
            </a:pPr>
            <a:r>
              <a:rPr lang="id-ID" sz="2800" dirty="0"/>
              <a:t> </a:t>
            </a:r>
            <a:r>
              <a:rPr lang="id-ID" sz="2800" dirty="0" smtClean="0"/>
              <a:t>Merencanakan pemecahan masalah</a:t>
            </a:r>
          </a:p>
          <a:p>
            <a:pPr marL="866775" indent="-514350">
              <a:buFont typeface="+mj-lt"/>
              <a:buAutoNum type="arabicPeriod"/>
            </a:pPr>
            <a:endParaRPr lang="id-ID" sz="2800" dirty="0"/>
          </a:p>
        </p:txBody>
      </p:sp>
    </p:spTree>
    <p:extLst>
      <p:ext uri="{BB962C8B-B14F-4D97-AF65-F5344CB8AC3E}">
        <p14:creationId xmlns="" xmlns:p14="http://schemas.microsoft.com/office/powerpoint/2010/main" val="2394827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166</TotalTime>
  <Words>507</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Slide 1</vt:lpstr>
      <vt:lpstr>Pendahuluan</vt:lpstr>
      <vt:lpstr>Pengertian Coping  Stres </vt:lpstr>
      <vt:lpstr>Lanjut..</vt:lpstr>
      <vt:lpstr>Slide 5</vt:lpstr>
      <vt:lpstr>Manajemen stres </vt:lpstr>
      <vt:lpstr>Macam-macam coping</vt:lpstr>
      <vt:lpstr>Lanjut..</vt:lpstr>
      <vt:lpstr>Bentuk-bentuk coping</vt:lpstr>
      <vt:lpstr>Lanjut..</vt:lpstr>
      <vt:lpstr>Faktor-faktor yang mempengaruhi coping </vt:lpstr>
      <vt:lpstr> Fungsi Strategi Koping Stres </vt:lpstr>
      <vt:lpstr>Lanjut..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stress</dc:title>
  <dc:creator>mc</dc:creator>
  <cp:lastModifiedBy>mci</cp:lastModifiedBy>
  <cp:revision>23</cp:revision>
  <dcterms:created xsi:type="dcterms:W3CDTF">2017-10-09T01:32:05Z</dcterms:created>
  <dcterms:modified xsi:type="dcterms:W3CDTF">2018-01-04T04:24:46Z</dcterms:modified>
</cp:coreProperties>
</file>