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622" y="-9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3580"/>
            <a:ext cx="10604288" cy="7590958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2099028"/>
            <a:ext cx="5792258" cy="344240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266950"/>
            <a:ext cx="5614964" cy="3108311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35" y="2347413"/>
            <a:ext cx="5168477" cy="1763323"/>
          </a:xfrm>
        </p:spPr>
        <p:txBody>
          <a:bodyPr anchor="b">
            <a:normAutofit/>
          </a:bodyPr>
          <a:lstStyle>
            <a:lvl1pPr algn="l">
              <a:defRPr sz="4100" b="1" cap="none" spc="46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" y="4114094"/>
            <a:ext cx="5168477" cy="1175456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FFFFFF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611"/>
            <a:ext cx="2406015" cy="64475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611"/>
            <a:ext cx="7039822" cy="64475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3582"/>
            <a:ext cx="10604287" cy="5339927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750268"/>
            <a:ext cx="10693400" cy="20990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834229"/>
            <a:ext cx="10693400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763585"/>
            <a:ext cx="10693400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6193911"/>
            <a:ext cx="9713172" cy="456882"/>
          </a:xfrm>
        </p:spPr>
        <p:txBody>
          <a:bodyPr anchor="t"/>
          <a:lstStyle>
            <a:lvl1pPr marL="0" indent="0">
              <a:buNone/>
              <a:defRPr sz="2300">
                <a:solidFill>
                  <a:srgbClr val="FFFFFF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534670" y="4918191"/>
            <a:ext cx="9713172" cy="1259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3184"/>
            <a:ext cx="4722918" cy="498694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3184"/>
            <a:ext cx="4722918" cy="498694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 algn="ctr">
              <a:buNone/>
              <a:defRPr sz="2700" b="1"/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1467"/>
            <a:ext cx="4726631" cy="704923"/>
          </a:xfrm>
        </p:spPr>
        <p:txBody>
          <a:bodyPr anchor="b"/>
          <a:lstStyle>
            <a:lvl1pPr marL="0" indent="0" algn="ctr">
              <a:buNone/>
              <a:defRPr sz="2700" b="1"/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690" y="300861"/>
            <a:ext cx="6416040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722882"/>
            <a:ext cx="3229407" cy="36506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421298" y="3549411"/>
            <a:ext cx="3324860" cy="92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887446"/>
            <a:ext cx="3101086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5215664"/>
            <a:ext cx="3101086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23" y="2095669"/>
            <a:ext cx="2780284" cy="1511300"/>
          </a:xfrm>
        </p:spPr>
        <p:txBody>
          <a:bodyPr anchor="b">
            <a:normAutofit/>
          </a:bodyPr>
          <a:lstStyle>
            <a:lvl1pPr algn="l" defTabSz="1042782" rtl="0" eaLnBrk="1" latinLnBrk="0" hangingPunct="1">
              <a:spcBef>
                <a:spcPct val="0"/>
              </a:spcBef>
              <a:buNone/>
              <a:tabLst>
                <a:tab pos="4368460" algn="l"/>
              </a:tabLst>
              <a:defRPr lang="en-US" sz="3000" b="1" kern="1200" cap="none" spc="23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223" y="3606969"/>
            <a:ext cx="2780284" cy="15113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42690" y="419806"/>
            <a:ext cx="6505152" cy="6213122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722882"/>
            <a:ext cx="3229407" cy="36506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421298" y="3549411"/>
            <a:ext cx="3324860" cy="92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887446"/>
            <a:ext cx="3101086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5215664"/>
            <a:ext cx="3101086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88" y="2099028"/>
            <a:ext cx="2780284" cy="1511300"/>
          </a:xfrm>
        </p:spPr>
        <p:txBody>
          <a:bodyPr anchor="b">
            <a:normAutofit/>
          </a:bodyPr>
          <a:lstStyle>
            <a:lvl1pPr algn="l">
              <a:defRPr sz="3000" b="1" cap="none" spc="23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223" y="3610328"/>
            <a:ext cx="2780284" cy="15113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74659" y="151130"/>
            <a:ext cx="10372598" cy="725424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  <a:prstGeom prst="rect">
            <a:avLst/>
          </a:prstGeom>
        </p:spPr>
        <p:txBody>
          <a:bodyPr vert="horz" lIns="104278" tIns="52139" rIns="104278" bIns="5213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3184"/>
            <a:ext cx="9624060" cy="4986941"/>
          </a:xfrm>
          <a:prstGeom prst="rect">
            <a:avLst/>
          </a:prstGeom>
        </p:spPr>
        <p:txBody>
          <a:bodyPr vert="horz" lIns="104278" tIns="52139" rIns="104278" bIns="521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6955339"/>
            <a:ext cx="249512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0841" y="6955339"/>
            <a:ext cx="4071718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6955339"/>
            <a:ext cx="249512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1042782" rtl="0" eaLnBrk="1" latinLnBrk="0" hangingPunct="1">
        <a:spcBef>
          <a:spcPct val="0"/>
        </a:spcBef>
        <a:buNone/>
        <a:tabLst>
          <a:tab pos="4368460" algn="l"/>
        </a:tabLst>
        <a:defRPr sz="4100" b="1" kern="1200" cap="none" spc="57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12835" indent="-312835" algn="l" defTabSz="1042782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25669" indent="-208556" algn="l" defTabSz="1042782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indent="-260695" algn="l" defTabSz="104278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55616" indent="-260695" algn="l" defTabSz="104278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68451" indent="-260695" algn="l" defTabSz="104278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929146" indent="-208556" algn="l" defTabSz="1042782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189842" indent="-208556" algn="l" defTabSz="1042782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50537" indent="-208556" algn="l" defTabSz="104278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233" indent="-208556" algn="l" defTabSz="1042782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55661" y="465239"/>
            <a:ext cx="2129790" cy="2110105"/>
          </a:xfrm>
          <a:custGeom>
            <a:avLst/>
            <a:gdLst/>
            <a:ahLst/>
            <a:cxnLst/>
            <a:rect l="l" t="t" r="r" b="b"/>
            <a:pathLst>
              <a:path w="2129790" h="2110105">
                <a:moveTo>
                  <a:pt x="0" y="2110003"/>
                </a:moveTo>
                <a:lnTo>
                  <a:pt x="2129408" y="2110003"/>
                </a:lnTo>
                <a:lnTo>
                  <a:pt x="2129408" y="0"/>
                </a:lnTo>
                <a:lnTo>
                  <a:pt x="0" y="0"/>
                </a:lnTo>
                <a:lnTo>
                  <a:pt x="0" y="2110003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1386" y="2690266"/>
            <a:ext cx="2129790" cy="2110105"/>
          </a:xfrm>
          <a:custGeom>
            <a:avLst/>
            <a:gdLst/>
            <a:ahLst/>
            <a:cxnLst/>
            <a:rect l="l" t="t" r="r" b="b"/>
            <a:pathLst>
              <a:path w="2129790" h="2110104">
                <a:moveTo>
                  <a:pt x="0" y="2110003"/>
                </a:moveTo>
                <a:lnTo>
                  <a:pt x="2129409" y="2110003"/>
                </a:lnTo>
                <a:lnTo>
                  <a:pt x="2129409" y="0"/>
                </a:lnTo>
                <a:lnTo>
                  <a:pt x="0" y="0"/>
                </a:lnTo>
                <a:lnTo>
                  <a:pt x="0" y="2110003"/>
                </a:lnTo>
                <a:close/>
              </a:path>
            </a:pathLst>
          </a:custGeom>
          <a:solidFill>
            <a:srgbClr val="A9A8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1386" y="465239"/>
            <a:ext cx="2129790" cy="2110105"/>
          </a:xfrm>
          <a:custGeom>
            <a:avLst/>
            <a:gdLst/>
            <a:ahLst/>
            <a:cxnLst/>
            <a:rect l="l" t="t" r="r" b="b"/>
            <a:pathLst>
              <a:path w="2129790" h="2110105">
                <a:moveTo>
                  <a:pt x="0" y="2110003"/>
                </a:moveTo>
                <a:lnTo>
                  <a:pt x="2129409" y="2110003"/>
                </a:lnTo>
                <a:lnTo>
                  <a:pt x="2129409" y="0"/>
                </a:lnTo>
                <a:lnTo>
                  <a:pt x="0" y="0"/>
                </a:lnTo>
                <a:lnTo>
                  <a:pt x="0" y="2110003"/>
                </a:lnTo>
                <a:close/>
              </a:path>
            </a:pathLst>
          </a:custGeom>
          <a:solidFill>
            <a:srgbClr val="B2A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5661" y="2690266"/>
            <a:ext cx="2129790" cy="2110105"/>
          </a:xfrm>
          <a:custGeom>
            <a:avLst/>
            <a:gdLst/>
            <a:ahLst/>
            <a:cxnLst/>
            <a:rect l="l" t="t" r="r" b="b"/>
            <a:pathLst>
              <a:path w="2129790" h="2110104">
                <a:moveTo>
                  <a:pt x="0" y="2110003"/>
                </a:moveTo>
                <a:lnTo>
                  <a:pt x="2129408" y="2110003"/>
                </a:lnTo>
                <a:lnTo>
                  <a:pt x="2129408" y="0"/>
                </a:lnTo>
                <a:lnTo>
                  <a:pt x="0" y="0"/>
                </a:lnTo>
                <a:lnTo>
                  <a:pt x="0" y="2110003"/>
                </a:lnTo>
                <a:close/>
              </a:path>
            </a:pathLst>
          </a:custGeom>
          <a:solidFill>
            <a:srgbClr val="431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7606" y="465239"/>
            <a:ext cx="4384040" cy="3850093"/>
          </a:xfrm>
          <a:prstGeom prst="rect">
            <a:avLst/>
          </a:prstGeom>
          <a:solidFill>
            <a:srgbClr val="7A4779"/>
          </a:solidFill>
        </p:spPr>
        <p:txBody>
          <a:bodyPr vert="horz" wrap="square" lIns="0" tIns="0" rIns="0" bIns="0" rtlCol="0">
            <a:spAutoFit/>
          </a:bodyPr>
          <a:lstStyle/>
          <a:p>
            <a:pPr marL="147320">
              <a:lnSpc>
                <a:spcPts val="6260"/>
              </a:lnSpc>
            </a:pPr>
            <a:r>
              <a:rPr sz="5550" b="1" spc="20" dirty="0">
                <a:latin typeface="Arial"/>
                <a:cs typeface="Arial"/>
              </a:rPr>
              <a:t>+</a:t>
            </a:r>
            <a:endParaRPr sz="5550">
              <a:latin typeface="Arial"/>
              <a:cs typeface="Arial"/>
            </a:endParaRPr>
          </a:p>
          <a:p>
            <a:pPr marL="171450" marR="45720" algn="ctr">
              <a:lnSpc>
                <a:spcPct val="100800"/>
              </a:lnSpc>
              <a:spcBef>
                <a:spcPts val="1270"/>
              </a:spcBef>
            </a:pPr>
            <a:r>
              <a:rPr sz="3700" spc="15" dirty="0">
                <a:latin typeface="Comic Sans MS"/>
                <a:cs typeface="Comic Sans MS"/>
              </a:rPr>
              <a:t>PATOFISIOLOGI,  DIAGNOSIS,  DAN     KLASIFIKASI  TUBERKULOSIS</a:t>
            </a:r>
            <a:endParaRPr sz="37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0420" y="5759450"/>
            <a:ext cx="5708650" cy="993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5510" marR="897890" indent="635" algn="ctr">
              <a:lnSpc>
                <a:spcPct val="110100"/>
              </a:lnSpc>
              <a:spcBef>
                <a:spcPts val="95"/>
              </a:spcBef>
            </a:pPr>
            <a:r>
              <a:rPr lang="en-US" sz="2900" spc="-10" dirty="0" err="1" smtClean="0">
                <a:latin typeface="Comic Sans MS"/>
                <a:cs typeface="Comic Sans MS"/>
              </a:rPr>
              <a:t>Khairizka</a:t>
            </a:r>
            <a:r>
              <a:rPr lang="en-US" sz="2900" spc="-10" dirty="0" smtClean="0">
                <a:latin typeface="Comic Sans MS"/>
                <a:cs typeface="Comic Sans MS"/>
              </a:rPr>
              <a:t> Citra </a:t>
            </a:r>
            <a:r>
              <a:rPr lang="en-US" sz="2900" spc="-10" dirty="0" err="1" smtClean="0">
                <a:latin typeface="Comic Sans MS"/>
                <a:cs typeface="Comic Sans MS"/>
              </a:rPr>
              <a:t>Palupi</a:t>
            </a:r>
            <a:r>
              <a:rPr lang="en-US" sz="2900" spc="-10" dirty="0" smtClean="0">
                <a:latin typeface="Comic Sans MS"/>
                <a:cs typeface="Comic Sans MS"/>
              </a:rPr>
              <a:t>, </a:t>
            </a:r>
            <a:r>
              <a:rPr lang="en-US" sz="2900" spc="-10" dirty="0" err="1" smtClean="0">
                <a:latin typeface="Comic Sans MS"/>
                <a:cs typeface="Comic Sans MS"/>
              </a:rPr>
              <a:t>S.Gz</a:t>
            </a:r>
            <a:r>
              <a:rPr lang="en-US" sz="2900" spc="-10" dirty="0" smtClean="0">
                <a:latin typeface="Comic Sans MS"/>
                <a:cs typeface="Comic Sans MS"/>
              </a:rPr>
              <a:t>, MSc, RD </a:t>
            </a:r>
            <a:endParaRPr sz="29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14758" y="619302"/>
            <a:ext cx="1284312" cy="1986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57558" y="2032457"/>
            <a:ext cx="2198712" cy="59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77114" y="1135392"/>
            <a:ext cx="612140" cy="850265"/>
          </a:xfrm>
          <a:custGeom>
            <a:avLst/>
            <a:gdLst/>
            <a:ahLst/>
            <a:cxnLst/>
            <a:rect l="l" t="t" r="r" b="b"/>
            <a:pathLst>
              <a:path w="612140" h="850264">
                <a:moveTo>
                  <a:pt x="69875" y="0"/>
                </a:moveTo>
                <a:lnTo>
                  <a:pt x="26797" y="23113"/>
                </a:lnTo>
                <a:lnTo>
                  <a:pt x="6603" y="56607"/>
                </a:lnTo>
                <a:lnTo>
                  <a:pt x="5257" y="67259"/>
                </a:lnTo>
                <a:lnTo>
                  <a:pt x="5388" y="101006"/>
                </a:lnTo>
                <a:lnTo>
                  <a:pt x="5781" y="142165"/>
                </a:lnTo>
                <a:lnTo>
                  <a:pt x="6436" y="190737"/>
                </a:lnTo>
                <a:lnTo>
                  <a:pt x="8277" y="302708"/>
                </a:lnTo>
                <a:lnTo>
                  <a:pt x="8936" y="351278"/>
                </a:lnTo>
                <a:lnTo>
                  <a:pt x="9330" y="392433"/>
                </a:lnTo>
                <a:lnTo>
                  <a:pt x="9432" y="429107"/>
                </a:lnTo>
                <a:lnTo>
                  <a:pt x="9166" y="456489"/>
                </a:lnTo>
                <a:lnTo>
                  <a:pt x="8278" y="493509"/>
                </a:lnTo>
                <a:lnTo>
                  <a:pt x="6798" y="537234"/>
                </a:lnTo>
                <a:lnTo>
                  <a:pt x="2657" y="638099"/>
                </a:lnTo>
                <a:lnTo>
                  <a:pt x="1181" y="681823"/>
                </a:lnTo>
                <a:lnTo>
                  <a:pt x="295" y="718838"/>
                </a:lnTo>
                <a:lnTo>
                  <a:pt x="0" y="749147"/>
                </a:lnTo>
                <a:lnTo>
                  <a:pt x="928" y="759770"/>
                </a:lnTo>
                <a:lnTo>
                  <a:pt x="22758" y="793366"/>
                </a:lnTo>
                <a:lnTo>
                  <a:pt x="51803" y="802030"/>
                </a:lnTo>
                <a:lnTo>
                  <a:pt x="56946" y="802030"/>
                </a:lnTo>
                <a:lnTo>
                  <a:pt x="73355" y="812562"/>
                </a:lnTo>
                <a:lnTo>
                  <a:pt x="116956" y="830532"/>
                </a:lnTo>
                <a:lnTo>
                  <a:pt x="167581" y="843140"/>
                </a:lnTo>
                <a:lnTo>
                  <a:pt x="210419" y="849054"/>
                </a:lnTo>
                <a:lnTo>
                  <a:pt x="229819" y="849795"/>
                </a:lnTo>
                <a:lnTo>
                  <a:pt x="286559" y="847617"/>
                </a:lnTo>
                <a:lnTo>
                  <a:pt x="337756" y="841084"/>
                </a:lnTo>
                <a:lnTo>
                  <a:pt x="383411" y="830197"/>
                </a:lnTo>
                <a:lnTo>
                  <a:pt x="423526" y="814956"/>
                </a:lnTo>
                <a:lnTo>
                  <a:pt x="458101" y="795362"/>
                </a:lnTo>
                <a:lnTo>
                  <a:pt x="491877" y="768988"/>
                </a:lnTo>
                <a:lnTo>
                  <a:pt x="513900" y="746721"/>
                </a:lnTo>
                <a:lnTo>
                  <a:pt x="228777" y="746721"/>
                </a:lnTo>
                <a:lnTo>
                  <a:pt x="195878" y="744826"/>
                </a:lnTo>
                <a:lnTo>
                  <a:pt x="165928" y="739141"/>
                </a:lnTo>
                <a:lnTo>
                  <a:pt x="138927" y="729667"/>
                </a:lnTo>
                <a:lnTo>
                  <a:pt x="114871" y="716406"/>
                </a:lnTo>
                <a:lnTo>
                  <a:pt x="110083" y="712977"/>
                </a:lnTo>
                <a:lnTo>
                  <a:pt x="106502" y="710742"/>
                </a:lnTo>
                <a:lnTo>
                  <a:pt x="104101" y="709714"/>
                </a:lnTo>
                <a:lnTo>
                  <a:pt x="112509" y="429107"/>
                </a:lnTo>
                <a:lnTo>
                  <a:pt x="110934" y="281584"/>
                </a:lnTo>
                <a:lnTo>
                  <a:pt x="108305" y="133578"/>
                </a:lnTo>
                <a:lnTo>
                  <a:pt x="366409" y="133578"/>
                </a:lnTo>
                <a:lnTo>
                  <a:pt x="335549" y="116166"/>
                </a:lnTo>
                <a:lnTo>
                  <a:pt x="290586" y="95113"/>
                </a:lnTo>
                <a:lnTo>
                  <a:pt x="243230" y="77025"/>
                </a:lnTo>
                <a:lnTo>
                  <a:pt x="232910" y="72819"/>
                </a:lnTo>
                <a:lnTo>
                  <a:pt x="214255" y="64315"/>
                </a:lnTo>
                <a:lnTo>
                  <a:pt x="120653" y="19352"/>
                </a:lnTo>
                <a:lnTo>
                  <a:pt x="96545" y="8601"/>
                </a:lnTo>
                <a:lnTo>
                  <a:pt x="79619" y="2150"/>
                </a:lnTo>
                <a:lnTo>
                  <a:pt x="69875" y="0"/>
                </a:lnTo>
                <a:close/>
              </a:path>
              <a:path w="612140" h="850264">
                <a:moveTo>
                  <a:pt x="366409" y="133578"/>
                </a:moveTo>
                <a:lnTo>
                  <a:pt x="108305" y="133578"/>
                </a:lnTo>
                <a:lnTo>
                  <a:pt x="178539" y="165111"/>
                </a:lnTo>
                <a:lnTo>
                  <a:pt x="237815" y="192699"/>
                </a:lnTo>
                <a:lnTo>
                  <a:pt x="286133" y="216340"/>
                </a:lnTo>
                <a:lnTo>
                  <a:pt x="323494" y="236033"/>
                </a:lnTo>
                <a:lnTo>
                  <a:pt x="398175" y="287370"/>
                </a:lnTo>
                <a:lnTo>
                  <a:pt x="437675" y="325276"/>
                </a:lnTo>
                <a:lnTo>
                  <a:pt x="468398" y="365494"/>
                </a:lnTo>
                <a:lnTo>
                  <a:pt x="490342" y="408026"/>
                </a:lnTo>
                <a:lnTo>
                  <a:pt x="503509" y="452869"/>
                </a:lnTo>
                <a:lnTo>
                  <a:pt x="507898" y="500024"/>
                </a:lnTo>
                <a:lnTo>
                  <a:pt x="506055" y="530816"/>
                </a:lnTo>
                <a:lnTo>
                  <a:pt x="491305" y="590562"/>
                </a:lnTo>
                <a:lnTo>
                  <a:pt x="462377" y="646708"/>
                </a:lnTo>
                <a:lnTo>
                  <a:pt x="422742" y="692324"/>
                </a:lnTo>
                <a:lnTo>
                  <a:pt x="368466" y="726490"/>
                </a:lnTo>
                <a:lnTo>
                  <a:pt x="329857" y="737730"/>
                </a:lnTo>
                <a:lnTo>
                  <a:pt x="283294" y="744473"/>
                </a:lnTo>
                <a:lnTo>
                  <a:pt x="228777" y="746721"/>
                </a:lnTo>
                <a:lnTo>
                  <a:pt x="513900" y="746721"/>
                </a:lnTo>
                <a:lnTo>
                  <a:pt x="548175" y="704294"/>
                </a:lnTo>
                <a:lnTo>
                  <a:pt x="570699" y="665975"/>
                </a:lnTo>
                <a:lnTo>
                  <a:pt x="588768" y="625215"/>
                </a:lnTo>
                <a:lnTo>
                  <a:pt x="601675" y="583557"/>
                </a:lnTo>
                <a:lnTo>
                  <a:pt x="609419" y="541000"/>
                </a:lnTo>
                <a:lnTo>
                  <a:pt x="612000" y="497547"/>
                </a:lnTo>
                <a:lnTo>
                  <a:pt x="608651" y="449609"/>
                </a:lnTo>
                <a:lnTo>
                  <a:pt x="598606" y="403012"/>
                </a:lnTo>
                <a:lnTo>
                  <a:pt x="581864" y="357757"/>
                </a:lnTo>
                <a:lnTo>
                  <a:pt x="558426" y="313842"/>
                </a:lnTo>
                <a:lnTo>
                  <a:pt x="528293" y="271268"/>
                </a:lnTo>
                <a:lnTo>
                  <a:pt x="491464" y="230035"/>
                </a:lnTo>
                <a:lnTo>
                  <a:pt x="456078" y="197119"/>
                </a:lnTo>
                <a:lnTo>
                  <a:pt x="418296" y="167170"/>
                </a:lnTo>
                <a:lnTo>
                  <a:pt x="378120" y="140185"/>
                </a:lnTo>
                <a:lnTo>
                  <a:pt x="366409" y="133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4520" y="2203411"/>
            <a:ext cx="1962785" cy="213360"/>
          </a:xfrm>
          <a:custGeom>
            <a:avLst/>
            <a:gdLst/>
            <a:ahLst/>
            <a:cxnLst/>
            <a:rect l="l" t="t" r="r" b="b"/>
            <a:pathLst>
              <a:path w="1962784" h="213360">
                <a:moveTo>
                  <a:pt x="75298" y="70726"/>
                </a:moveTo>
                <a:lnTo>
                  <a:pt x="65366" y="70726"/>
                </a:lnTo>
                <a:lnTo>
                  <a:pt x="51536" y="72016"/>
                </a:lnTo>
                <a:lnTo>
                  <a:pt x="18173" y="91376"/>
                </a:lnTo>
                <a:lnTo>
                  <a:pt x="1135" y="129974"/>
                </a:lnTo>
                <a:lnTo>
                  <a:pt x="0" y="146240"/>
                </a:lnTo>
                <a:lnTo>
                  <a:pt x="1123" y="159763"/>
                </a:lnTo>
                <a:lnTo>
                  <a:pt x="27288" y="200389"/>
                </a:lnTo>
                <a:lnTo>
                  <a:pt x="62052" y="210350"/>
                </a:lnTo>
                <a:lnTo>
                  <a:pt x="69240" y="210350"/>
                </a:lnTo>
                <a:lnTo>
                  <a:pt x="76161" y="209207"/>
                </a:lnTo>
                <a:lnTo>
                  <a:pt x="89433" y="204635"/>
                </a:lnTo>
                <a:lnTo>
                  <a:pt x="95834" y="201218"/>
                </a:lnTo>
                <a:lnTo>
                  <a:pt x="102006" y="196684"/>
                </a:lnTo>
                <a:lnTo>
                  <a:pt x="125425" y="196684"/>
                </a:lnTo>
                <a:lnTo>
                  <a:pt x="125349" y="194678"/>
                </a:lnTo>
                <a:lnTo>
                  <a:pt x="124129" y="186156"/>
                </a:lnTo>
                <a:lnTo>
                  <a:pt x="61937" y="186156"/>
                </a:lnTo>
                <a:lnTo>
                  <a:pt x="54286" y="185411"/>
                </a:lnTo>
                <a:lnTo>
                  <a:pt x="23341" y="153762"/>
                </a:lnTo>
                <a:lnTo>
                  <a:pt x="22627" y="145402"/>
                </a:lnTo>
                <a:lnTo>
                  <a:pt x="23281" y="133775"/>
                </a:lnTo>
                <a:lnTo>
                  <a:pt x="46899" y="97842"/>
                </a:lnTo>
                <a:lnTo>
                  <a:pt x="65798" y="94653"/>
                </a:lnTo>
                <a:lnTo>
                  <a:pt x="122467" y="94653"/>
                </a:lnTo>
                <a:lnTo>
                  <a:pt x="122707" y="91224"/>
                </a:lnTo>
                <a:lnTo>
                  <a:pt x="123266" y="84213"/>
                </a:lnTo>
                <a:lnTo>
                  <a:pt x="100418" y="84213"/>
                </a:lnTo>
                <a:lnTo>
                  <a:pt x="88353" y="75349"/>
                </a:lnTo>
                <a:lnTo>
                  <a:pt x="82956" y="72275"/>
                </a:lnTo>
                <a:lnTo>
                  <a:pt x="75298" y="70726"/>
                </a:lnTo>
                <a:close/>
              </a:path>
              <a:path w="1962784" h="213360">
                <a:moveTo>
                  <a:pt x="125425" y="196684"/>
                </a:moveTo>
                <a:lnTo>
                  <a:pt x="102006" y="196684"/>
                </a:lnTo>
                <a:lnTo>
                  <a:pt x="104457" y="204393"/>
                </a:lnTo>
                <a:lnTo>
                  <a:pt x="108318" y="208241"/>
                </a:lnTo>
                <a:lnTo>
                  <a:pt x="116700" y="208241"/>
                </a:lnTo>
                <a:lnTo>
                  <a:pt x="119456" y="207124"/>
                </a:lnTo>
                <a:lnTo>
                  <a:pt x="124231" y="202679"/>
                </a:lnTo>
                <a:lnTo>
                  <a:pt x="125425" y="199859"/>
                </a:lnTo>
                <a:lnTo>
                  <a:pt x="125425" y="196684"/>
                </a:lnTo>
                <a:close/>
              </a:path>
              <a:path w="1962784" h="213360">
                <a:moveTo>
                  <a:pt x="122467" y="94653"/>
                </a:moveTo>
                <a:lnTo>
                  <a:pt x="73329" y="94653"/>
                </a:lnTo>
                <a:lnTo>
                  <a:pt x="79806" y="96380"/>
                </a:lnTo>
                <a:lnTo>
                  <a:pt x="90601" y="103301"/>
                </a:lnTo>
                <a:lnTo>
                  <a:pt x="94919" y="108496"/>
                </a:lnTo>
                <a:lnTo>
                  <a:pt x="98179" y="115408"/>
                </a:lnTo>
                <a:lnTo>
                  <a:pt x="97956" y="128943"/>
                </a:lnTo>
                <a:lnTo>
                  <a:pt x="97853" y="149000"/>
                </a:lnTo>
                <a:lnTo>
                  <a:pt x="75222" y="184835"/>
                </a:lnTo>
                <a:lnTo>
                  <a:pt x="69138" y="186156"/>
                </a:lnTo>
                <a:lnTo>
                  <a:pt x="124129" y="186156"/>
                </a:lnTo>
                <a:lnTo>
                  <a:pt x="123430" y="181271"/>
                </a:lnTo>
                <a:lnTo>
                  <a:pt x="122188" y="166443"/>
                </a:lnTo>
                <a:lnTo>
                  <a:pt x="121443" y="149000"/>
                </a:lnTo>
                <a:lnTo>
                  <a:pt x="121255" y="133775"/>
                </a:lnTo>
                <a:lnTo>
                  <a:pt x="121291" y="119513"/>
                </a:lnTo>
                <a:lnTo>
                  <a:pt x="121575" y="110083"/>
                </a:lnTo>
                <a:lnTo>
                  <a:pt x="122047" y="100653"/>
                </a:lnTo>
                <a:lnTo>
                  <a:pt x="122467" y="94653"/>
                </a:lnTo>
                <a:close/>
              </a:path>
              <a:path w="1962784" h="213360">
                <a:moveTo>
                  <a:pt x="123913" y="0"/>
                </a:moveTo>
                <a:lnTo>
                  <a:pt x="109575" y="0"/>
                </a:lnTo>
                <a:lnTo>
                  <a:pt x="105727" y="3810"/>
                </a:lnTo>
                <a:lnTo>
                  <a:pt x="101352" y="59396"/>
                </a:lnTo>
                <a:lnTo>
                  <a:pt x="100418" y="84213"/>
                </a:lnTo>
                <a:lnTo>
                  <a:pt x="123266" y="84213"/>
                </a:lnTo>
                <a:lnTo>
                  <a:pt x="124922" y="63447"/>
                </a:lnTo>
                <a:lnTo>
                  <a:pt x="126501" y="41057"/>
                </a:lnTo>
                <a:lnTo>
                  <a:pt x="127447" y="24056"/>
                </a:lnTo>
                <a:lnTo>
                  <a:pt x="127762" y="12445"/>
                </a:lnTo>
                <a:lnTo>
                  <a:pt x="127762" y="4152"/>
                </a:lnTo>
                <a:lnTo>
                  <a:pt x="123913" y="0"/>
                </a:lnTo>
                <a:close/>
              </a:path>
              <a:path w="1962784" h="213360">
                <a:moveTo>
                  <a:pt x="432816" y="12357"/>
                </a:moveTo>
                <a:lnTo>
                  <a:pt x="424586" y="12357"/>
                </a:lnTo>
                <a:lnTo>
                  <a:pt x="421030" y="13804"/>
                </a:lnTo>
                <a:lnTo>
                  <a:pt x="415023" y="19621"/>
                </a:lnTo>
                <a:lnTo>
                  <a:pt x="413524" y="23113"/>
                </a:lnTo>
                <a:lnTo>
                  <a:pt x="413524" y="31305"/>
                </a:lnTo>
                <a:lnTo>
                  <a:pt x="415023" y="34810"/>
                </a:lnTo>
                <a:lnTo>
                  <a:pt x="421030" y="40614"/>
                </a:lnTo>
                <a:lnTo>
                  <a:pt x="424586" y="42075"/>
                </a:lnTo>
                <a:lnTo>
                  <a:pt x="432816" y="42075"/>
                </a:lnTo>
                <a:lnTo>
                  <a:pt x="436359" y="40614"/>
                </a:lnTo>
                <a:lnTo>
                  <a:pt x="442277" y="34810"/>
                </a:lnTo>
                <a:lnTo>
                  <a:pt x="443750" y="31305"/>
                </a:lnTo>
                <a:lnTo>
                  <a:pt x="443750" y="23113"/>
                </a:lnTo>
                <a:lnTo>
                  <a:pt x="442277" y="19621"/>
                </a:lnTo>
                <a:lnTo>
                  <a:pt x="436359" y="13804"/>
                </a:lnTo>
                <a:lnTo>
                  <a:pt x="432816" y="12357"/>
                </a:lnTo>
                <a:close/>
              </a:path>
              <a:path w="1962784" h="213360">
                <a:moveTo>
                  <a:pt x="427990" y="73101"/>
                </a:moveTo>
                <a:lnTo>
                  <a:pt x="420611" y="73101"/>
                </a:lnTo>
                <a:lnTo>
                  <a:pt x="417588" y="74294"/>
                </a:lnTo>
                <a:lnTo>
                  <a:pt x="412864" y="79082"/>
                </a:lnTo>
                <a:lnTo>
                  <a:pt x="411683" y="82207"/>
                </a:lnTo>
                <a:lnTo>
                  <a:pt x="411609" y="92445"/>
                </a:lnTo>
                <a:lnTo>
                  <a:pt x="411387" y="99594"/>
                </a:lnTo>
                <a:lnTo>
                  <a:pt x="411018" y="107489"/>
                </a:lnTo>
                <a:lnTo>
                  <a:pt x="409985" y="124767"/>
                </a:lnTo>
                <a:lnTo>
                  <a:pt x="409616" y="132662"/>
                </a:lnTo>
                <a:lnTo>
                  <a:pt x="409394" y="139812"/>
                </a:lnTo>
                <a:lnTo>
                  <a:pt x="409448" y="159016"/>
                </a:lnTo>
                <a:lnTo>
                  <a:pt x="409968" y="179450"/>
                </a:lnTo>
                <a:lnTo>
                  <a:pt x="410108" y="187121"/>
                </a:lnTo>
                <a:lnTo>
                  <a:pt x="410108" y="196024"/>
                </a:lnTo>
                <a:lnTo>
                  <a:pt x="411289" y="199097"/>
                </a:lnTo>
                <a:lnTo>
                  <a:pt x="416001" y="203885"/>
                </a:lnTo>
                <a:lnTo>
                  <a:pt x="419036" y="205079"/>
                </a:lnTo>
                <a:lnTo>
                  <a:pt x="426504" y="205079"/>
                </a:lnTo>
                <a:lnTo>
                  <a:pt x="429552" y="203885"/>
                </a:lnTo>
                <a:lnTo>
                  <a:pt x="434187" y="199097"/>
                </a:lnTo>
                <a:lnTo>
                  <a:pt x="435343" y="196024"/>
                </a:lnTo>
                <a:lnTo>
                  <a:pt x="435343" y="187121"/>
                </a:lnTo>
                <a:lnTo>
                  <a:pt x="435203" y="179450"/>
                </a:lnTo>
                <a:lnTo>
                  <a:pt x="434682" y="159016"/>
                </a:lnTo>
                <a:lnTo>
                  <a:pt x="434629" y="139812"/>
                </a:lnTo>
                <a:lnTo>
                  <a:pt x="434851" y="132662"/>
                </a:lnTo>
                <a:lnTo>
                  <a:pt x="435220" y="124767"/>
                </a:lnTo>
                <a:lnTo>
                  <a:pt x="436253" y="107489"/>
                </a:lnTo>
                <a:lnTo>
                  <a:pt x="436622" y="99594"/>
                </a:lnTo>
                <a:lnTo>
                  <a:pt x="436844" y="92445"/>
                </a:lnTo>
                <a:lnTo>
                  <a:pt x="436918" y="82207"/>
                </a:lnTo>
                <a:lnTo>
                  <a:pt x="435737" y="79082"/>
                </a:lnTo>
                <a:lnTo>
                  <a:pt x="431012" y="74294"/>
                </a:lnTo>
                <a:lnTo>
                  <a:pt x="427990" y="73101"/>
                </a:lnTo>
                <a:close/>
              </a:path>
              <a:path w="1962784" h="213360">
                <a:moveTo>
                  <a:pt x="743305" y="71780"/>
                </a:moveTo>
                <a:lnTo>
                  <a:pt x="727443" y="71780"/>
                </a:lnTo>
                <a:lnTo>
                  <a:pt x="723696" y="76098"/>
                </a:lnTo>
                <a:lnTo>
                  <a:pt x="723607" y="91808"/>
                </a:lnTo>
                <a:lnTo>
                  <a:pt x="723252" y="103098"/>
                </a:lnTo>
                <a:lnTo>
                  <a:pt x="723163" y="208914"/>
                </a:lnTo>
                <a:lnTo>
                  <a:pt x="726922" y="213232"/>
                </a:lnTo>
                <a:lnTo>
                  <a:pt x="742873" y="213232"/>
                </a:lnTo>
                <a:lnTo>
                  <a:pt x="747090" y="208914"/>
                </a:lnTo>
                <a:lnTo>
                  <a:pt x="747090" y="200266"/>
                </a:lnTo>
                <a:lnTo>
                  <a:pt x="746823" y="129920"/>
                </a:lnTo>
                <a:lnTo>
                  <a:pt x="750855" y="122046"/>
                </a:lnTo>
                <a:lnTo>
                  <a:pt x="780073" y="97420"/>
                </a:lnTo>
                <a:lnTo>
                  <a:pt x="798347" y="93344"/>
                </a:lnTo>
                <a:lnTo>
                  <a:pt x="823061" y="93344"/>
                </a:lnTo>
                <a:lnTo>
                  <a:pt x="823061" y="93078"/>
                </a:lnTo>
                <a:lnTo>
                  <a:pt x="747610" y="93078"/>
                </a:lnTo>
                <a:lnTo>
                  <a:pt x="747534" y="78879"/>
                </a:lnTo>
                <a:lnTo>
                  <a:pt x="743305" y="71780"/>
                </a:lnTo>
                <a:close/>
              </a:path>
              <a:path w="1962784" h="213360">
                <a:moveTo>
                  <a:pt x="823061" y="93344"/>
                </a:moveTo>
                <a:lnTo>
                  <a:pt x="798347" y="93344"/>
                </a:lnTo>
                <a:lnTo>
                  <a:pt x="798702" y="103098"/>
                </a:lnTo>
                <a:lnTo>
                  <a:pt x="799050" y="109464"/>
                </a:lnTo>
                <a:lnTo>
                  <a:pt x="799147" y="121691"/>
                </a:lnTo>
                <a:lnTo>
                  <a:pt x="802805" y="125945"/>
                </a:lnTo>
                <a:lnTo>
                  <a:pt x="818070" y="125945"/>
                </a:lnTo>
                <a:lnTo>
                  <a:pt x="822337" y="120586"/>
                </a:lnTo>
                <a:lnTo>
                  <a:pt x="822958" y="109464"/>
                </a:lnTo>
                <a:lnTo>
                  <a:pt x="823061" y="93344"/>
                </a:lnTo>
                <a:close/>
              </a:path>
              <a:path w="1962784" h="213360">
                <a:moveTo>
                  <a:pt x="809307" y="69418"/>
                </a:moveTo>
                <a:lnTo>
                  <a:pt x="802373" y="69418"/>
                </a:lnTo>
                <a:lnTo>
                  <a:pt x="787671" y="70896"/>
                </a:lnTo>
                <a:lnTo>
                  <a:pt x="773644" y="75333"/>
                </a:lnTo>
                <a:lnTo>
                  <a:pt x="760291" y="82727"/>
                </a:lnTo>
                <a:lnTo>
                  <a:pt x="747610" y="93078"/>
                </a:lnTo>
                <a:lnTo>
                  <a:pt x="823061" y="93078"/>
                </a:lnTo>
                <a:lnTo>
                  <a:pt x="823061" y="90360"/>
                </a:lnTo>
                <a:lnTo>
                  <a:pt x="821347" y="82473"/>
                </a:lnTo>
                <a:lnTo>
                  <a:pt x="814501" y="72021"/>
                </a:lnTo>
                <a:lnTo>
                  <a:pt x="809307" y="69418"/>
                </a:lnTo>
                <a:close/>
              </a:path>
              <a:path w="1962784" h="213360">
                <a:moveTo>
                  <a:pt x="1151026" y="70459"/>
                </a:moveTo>
                <a:lnTo>
                  <a:pt x="1113537" y="84314"/>
                </a:lnTo>
                <a:lnTo>
                  <a:pt x="1091853" y="120340"/>
                </a:lnTo>
                <a:lnTo>
                  <a:pt x="1087805" y="150977"/>
                </a:lnTo>
                <a:lnTo>
                  <a:pt x="1089032" y="164603"/>
                </a:lnTo>
                <a:lnTo>
                  <a:pt x="1117099" y="202195"/>
                </a:lnTo>
                <a:lnTo>
                  <a:pt x="1154379" y="210350"/>
                </a:lnTo>
                <a:lnTo>
                  <a:pt x="1163747" y="209804"/>
                </a:lnTo>
                <a:lnTo>
                  <a:pt x="1202655" y="196265"/>
                </a:lnTo>
                <a:lnTo>
                  <a:pt x="1211986" y="187210"/>
                </a:lnTo>
                <a:lnTo>
                  <a:pt x="1154341" y="187210"/>
                </a:lnTo>
                <a:lnTo>
                  <a:pt x="1147437" y="186872"/>
                </a:lnTo>
                <a:lnTo>
                  <a:pt x="1111465" y="165785"/>
                </a:lnTo>
                <a:lnTo>
                  <a:pt x="1161437" y="142189"/>
                </a:lnTo>
                <a:lnTo>
                  <a:pt x="1109370" y="142189"/>
                </a:lnTo>
                <a:lnTo>
                  <a:pt x="1124902" y="105714"/>
                </a:lnTo>
                <a:lnTo>
                  <a:pt x="1150975" y="93599"/>
                </a:lnTo>
                <a:lnTo>
                  <a:pt x="1200262" y="93599"/>
                </a:lnTo>
                <a:lnTo>
                  <a:pt x="1198279" y="88879"/>
                </a:lnTo>
                <a:lnTo>
                  <a:pt x="1161203" y="70909"/>
                </a:lnTo>
                <a:lnTo>
                  <a:pt x="1151026" y="70459"/>
                </a:lnTo>
                <a:close/>
              </a:path>
              <a:path w="1962784" h="213360">
                <a:moveTo>
                  <a:pt x="1207008" y="165912"/>
                </a:moveTo>
                <a:lnTo>
                  <a:pt x="1200683" y="165912"/>
                </a:lnTo>
                <a:lnTo>
                  <a:pt x="1197559" y="168198"/>
                </a:lnTo>
                <a:lnTo>
                  <a:pt x="1191742" y="177342"/>
                </a:lnTo>
                <a:lnTo>
                  <a:pt x="1185240" y="181051"/>
                </a:lnTo>
                <a:lnTo>
                  <a:pt x="1167180" y="186093"/>
                </a:lnTo>
                <a:lnTo>
                  <a:pt x="1160246" y="187210"/>
                </a:lnTo>
                <a:lnTo>
                  <a:pt x="1211986" y="187210"/>
                </a:lnTo>
                <a:lnTo>
                  <a:pt x="1214133" y="184035"/>
                </a:lnTo>
                <a:lnTo>
                  <a:pt x="1215533" y="177342"/>
                </a:lnTo>
                <a:lnTo>
                  <a:pt x="1215567" y="174193"/>
                </a:lnTo>
                <a:lnTo>
                  <a:pt x="1214399" y="171564"/>
                </a:lnTo>
                <a:lnTo>
                  <a:pt x="1209687" y="167043"/>
                </a:lnTo>
                <a:lnTo>
                  <a:pt x="1207008" y="165912"/>
                </a:lnTo>
                <a:close/>
              </a:path>
              <a:path w="1962784" h="213360">
                <a:moveTo>
                  <a:pt x="1200262" y="93599"/>
                </a:moveTo>
                <a:lnTo>
                  <a:pt x="1150975" y="93599"/>
                </a:lnTo>
                <a:lnTo>
                  <a:pt x="1160374" y="94241"/>
                </a:lnTo>
                <a:lnTo>
                  <a:pt x="1168665" y="96167"/>
                </a:lnTo>
                <a:lnTo>
                  <a:pt x="1175848" y="99374"/>
                </a:lnTo>
                <a:lnTo>
                  <a:pt x="1181925" y="103860"/>
                </a:lnTo>
                <a:lnTo>
                  <a:pt x="1176146" y="108208"/>
                </a:lnTo>
                <a:lnTo>
                  <a:pt x="1168696" y="112926"/>
                </a:lnTo>
                <a:lnTo>
                  <a:pt x="1159578" y="118014"/>
                </a:lnTo>
                <a:lnTo>
                  <a:pt x="1148791" y="123469"/>
                </a:lnTo>
                <a:lnTo>
                  <a:pt x="1109370" y="142189"/>
                </a:lnTo>
                <a:lnTo>
                  <a:pt x="1161437" y="142189"/>
                </a:lnTo>
                <a:lnTo>
                  <a:pt x="1194252" y="122809"/>
                </a:lnTo>
                <a:lnTo>
                  <a:pt x="1202302" y="103860"/>
                </a:lnTo>
                <a:lnTo>
                  <a:pt x="1201429" y="96627"/>
                </a:lnTo>
                <a:lnTo>
                  <a:pt x="1201341" y="96167"/>
                </a:lnTo>
                <a:lnTo>
                  <a:pt x="1200262" y="93599"/>
                </a:lnTo>
                <a:close/>
              </a:path>
              <a:path w="1962784" h="213360">
                <a:moveTo>
                  <a:pt x="1540141" y="68097"/>
                </a:moveTo>
                <a:lnTo>
                  <a:pt x="1496707" y="98920"/>
                </a:lnTo>
                <a:lnTo>
                  <a:pt x="1480444" y="139593"/>
                </a:lnTo>
                <a:lnTo>
                  <a:pt x="1479359" y="152730"/>
                </a:lnTo>
                <a:lnTo>
                  <a:pt x="1480516" y="165743"/>
                </a:lnTo>
                <a:lnTo>
                  <a:pt x="1507195" y="203754"/>
                </a:lnTo>
                <a:lnTo>
                  <a:pt x="1541767" y="212712"/>
                </a:lnTo>
                <a:lnTo>
                  <a:pt x="1547851" y="212228"/>
                </a:lnTo>
                <a:lnTo>
                  <a:pt x="1585363" y="196059"/>
                </a:lnTo>
                <a:lnTo>
                  <a:pt x="1589855" y="188518"/>
                </a:lnTo>
                <a:lnTo>
                  <a:pt x="1541779" y="188518"/>
                </a:lnTo>
                <a:lnTo>
                  <a:pt x="1533690" y="187949"/>
                </a:lnTo>
                <a:lnTo>
                  <a:pt x="1503220" y="160737"/>
                </a:lnTo>
                <a:lnTo>
                  <a:pt x="1502498" y="152717"/>
                </a:lnTo>
                <a:lnTo>
                  <a:pt x="1503229" y="144533"/>
                </a:lnTo>
                <a:lnTo>
                  <a:pt x="1520632" y="105428"/>
                </a:lnTo>
                <a:lnTo>
                  <a:pt x="1540141" y="92290"/>
                </a:lnTo>
                <a:lnTo>
                  <a:pt x="1587890" y="92290"/>
                </a:lnTo>
                <a:lnTo>
                  <a:pt x="1586703" y="87227"/>
                </a:lnTo>
                <a:lnTo>
                  <a:pt x="1546621" y="68466"/>
                </a:lnTo>
                <a:lnTo>
                  <a:pt x="1540141" y="68097"/>
                </a:lnTo>
                <a:close/>
              </a:path>
              <a:path w="1962784" h="213360">
                <a:moveTo>
                  <a:pt x="1581785" y="174320"/>
                </a:moveTo>
                <a:lnTo>
                  <a:pt x="1577505" y="174320"/>
                </a:lnTo>
                <a:lnTo>
                  <a:pt x="1575663" y="175005"/>
                </a:lnTo>
                <a:lnTo>
                  <a:pt x="1558213" y="184391"/>
                </a:lnTo>
                <a:lnTo>
                  <a:pt x="1552384" y="187147"/>
                </a:lnTo>
                <a:lnTo>
                  <a:pt x="1546910" y="188518"/>
                </a:lnTo>
                <a:lnTo>
                  <a:pt x="1589855" y="188518"/>
                </a:lnTo>
                <a:lnTo>
                  <a:pt x="1590219" y="187147"/>
                </a:lnTo>
                <a:lnTo>
                  <a:pt x="1590244" y="183396"/>
                </a:lnTo>
                <a:lnTo>
                  <a:pt x="1589151" y="180657"/>
                </a:lnTo>
                <a:lnTo>
                  <a:pt x="1584528" y="175590"/>
                </a:lnTo>
                <a:lnTo>
                  <a:pt x="1581785" y="174320"/>
                </a:lnTo>
                <a:close/>
              </a:path>
              <a:path w="1962784" h="213360">
                <a:moveTo>
                  <a:pt x="1587890" y="92290"/>
                </a:moveTo>
                <a:lnTo>
                  <a:pt x="1540141" y="92290"/>
                </a:lnTo>
                <a:lnTo>
                  <a:pt x="1548149" y="92664"/>
                </a:lnTo>
                <a:lnTo>
                  <a:pt x="1554953" y="93786"/>
                </a:lnTo>
                <a:lnTo>
                  <a:pt x="1560551" y="95655"/>
                </a:lnTo>
                <a:lnTo>
                  <a:pt x="1564944" y="98272"/>
                </a:lnTo>
                <a:lnTo>
                  <a:pt x="1566646" y="99720"/>
                </a:lnTo>
                <a:lnTo>
                  <a:pt x="1568424" y="101193"/>
                </a:lnTo>
                <a:lnTo>
                  <a:pt x="1572107" y="104165"/>
                </a:lnTo>
                <a:lnTo>
                  <a:pt x="1574279" y="104901"/>
                </a:lnTo>
                <a:lnTo>
                  <a:pt x="1579930" y="104901"/>
                </a:lnTo>
                <a:lnTo>
                  <a:pt x="1582585" y="103644"/>
                </a:lnTo>
                <a:lnTo>
                  <a:pt x="1586865" y="98602"/>
                </a:lnTo>
                <a:lnTo>
                  <a:pt x="1587931" y="95719"/>
                </a:lnTo>
                <a:lnTo>
                  <a:pt x="1587890" y="92290"/>
                </a:lnTo>
                <a:close/>
              </a:path>
              <a:path w="1962784" h="213360">
                <a:moveTo>
                  <a:pt x="1866950" y="68808"/>
                </a:moveTo>
                <a:lnTo>
                  <a:pt x="1863331" y="68808"/>
                </a:lnTo>
                <a:lnTo>
                  <a:pt x="1860372" y="70053"/>
                </a:lnTo>
                <a:lnTo>
                  <a:pt x="1855736" y="75006"/>
                </a:lnTo>
                <a:lnTo>
                  <a:pt x="1854568" y="78130"/>
                </a:lnTo>
                <a:lnTo>
                  <a:pt x="1854568" y="89319"/>
                </a:lnTo>
                <a:lnTo>
                  <a:pt x="1894535" y="96761"/>
                </a:lnTo>
                <a:lnTo>
                  <a:pt x="1896897" y="171742"/>
                </a:lnTo>
                <a:lnTo>
                  <a:pt x="1896897" y="175005"/>
                </a:lnTo>
                <a:lnTo>
                  <a:pt x="1896770" y="179882"/>
                </a:lnTo>
                <a:lnTo>
                  <a:pt x="1896262" y="192887"/>
                </a:lnTo>
                <a:lnTo>
                  <a:pt x="1896135" y="204368"/>
                </a:lnTo>
                <a:lnTo>
                  <a:pt x="1897392" y="207149"/>
                </a:lnTo>
                <a:lnTo>
                  <a:pt x="1902421" y="211594"/>
                </a:lnTo>
                <a:lnTo>
                  <a:pt x="1905393" y="212712"/>
                </a:lnTo>
                <a:lnTo>
                  <a:pt x="1908810" y="212712"/>
                </a:lnTo>
                <a:lnTo>
                  <a:pt x="1914888" y="210954"/>
                </a:lnTo>
                <a:lnTo>
                  <a:pt x="1919160" y="205682"/>
                </a:lnTo>
                <a:lnTo>
                  <a:pt x="1921622" y="196896"/>
                </a:lnTo>
                <a:lnTo>
                  <a:pt x="1922272" y="184594"/>
                </a:lnTo>
                <a:lnTo>
                  <a:pt x="1921998" y="171742"/>
                </a:lnTo>
                <a:lnTo>
                  <a:pt x="1919777" y="96761"/>
                </a:lnTo>
                <a:lnTo>
                  <a:pt x="1919875" y="96480"/>
                </a:lnTo>
                <a:lnTo>
                  <a:pt x="1929460" y="95211"/>
                </a:lnTo>
                <a:lnTo>
                  <a:pt x="1935302" y="94576"/>
                </a:lnTo>
                <a:lnTo>
                  <a:pt x="1954995" y="94576"/>
                </a:lnTo>
                <a:lnTo>
                  <a:pt x="1956727" y="93878"/>
                </a:lnTo>
                <a:lnTo>
                  <a:pt x="1961438" y="89039"/>
                </a:lnTo>
                <a:lnTo>
                  <a:pt x="1962619" y="85953"/>
                </a:lnTo>
                <a:lnTo>
                  <a:pt x="1962619" y="75920"/>
                </a:lnTo>
                <a:lnTo>
                  <a:pt x="1960003" y="71920"/>
                </a:lnTo>
                <a:lnTo>
                  <a:pt x="1957153" y="70992"/>
                </a:lnTo>
                <a:lnTo>
                  <a:pt x="1894001" y="70992"/>
                </a:lnTo>
                <a:lnTo>
                  <a:pt x="1866950" y="68808"/>
                </a:lnTo>
                <a:close/>
              </a:path>
              <a:path w="1962784" h="213360">
                <a:moveTo>
                  <a:pt x="1954995" y="94576"/>
                </a:moveTo>
                <a:lnTo>
                  <a:pt x="1939074" y="94576"/>
                </a:lnTo>
                <a:lnTo>
                  <a:pt x="1941195" y="94665"/>
                </a:lnTo>
                <a:lnTo>
                  <a:pt x="1946084" y="95008"/>
                </a:lnTo>
                <a:lnTo>
                  <a:pt x="1948205" y="95097"/>
                </a:lnTo>
                <a:lnTo>
                  <a:pt x="1953704" y="95097"/>
                </a:lnTo>
                <a:lnTo>
                  <a:pt x="1954995" y="94576"/>
                </a:lnTo>
                <a:close/>
              </a:path>
              <a:path w="1962784" h="213360">
                <a:moveTo>
                  <a:pt x="1913242" y="25247"/>
                </a:moveTo>
                <a:lnTo>
                  <a:pt x="1902040" y="25247"/>
                </a:lnTo>
                <a:lnTo>
                  <a:pt x="1899018" y="26415"/>
                </a:lnTo>
                <a:lnTo>
                  <a:pt x="1894090" y="31114"/>
                </a:lnTo>
                <a:lnTo>
                  <a:pt x="1892846" y="34086"/>
                </a:lnTo>
                <a:lnTo>
                  <a:pt x="1892969" y="44132"/>
                </a:lnTo>
                <a:lnTo>
                  <a:pt x="1893107" y="47307"/>
                </a:lnTo>
                <a:lnTo>
                  <a:pt x="1893811" y="60807"/>
                </a:lnTo>
                <a:lnTo>
                  <a:pt x="1893883" y="63030"/>
                </a:lnTo>
                <a:lnTo>
                  <a:pt x="1894001" y="70992"/>
                </a:lnTo>
                <a:lnTo>
                  <a:pt x="1918982" y="70992"/>
                </a:lnTo>
                <a:lnTo>
                  <a:pt x="1919109" y="63030"/>
                </a:lnTo>
                <a:lnTo>
                  <a:pt x="1919363" y="55575"/>
                </a:lnTo>
                <a:lnTo>
                  <a:pt x="1919236" y="47307"/>
                </a:lnTo>
                <a:lnTo>
                  <a:pt x="1918982" y="44132"/>
                </a:lnTo>
                <a:lnTo>
                  <a:pt x="1917712" y="31534"/>
                </a:lnTo>
                <a:lnTo>
                  <a:pt x="1913242" y="25247"/>
                </a:lnTo>
                <a:close/>
              </a:path>
              <a:path w="1962784" h="213360">
                <a:moveTo>
                  <a:pt x="1946186" y="68935"/>
                </a:moveTo>
                <a:lnTo>
                  <a:pt x="1935721" y="68935"/>
                </a:lnTo>
                <a:lnTo>
                  <a:pt x="1929625" y="69621"/>
                </a:lnTo>
                <a:lnTo>
                  <a:pt x="1918982" y="70992"/>
                </a:lnTo>
                <a:lnTo>
                  <a:pt x="1957153" y="70992"/>
                </a:lnTo>
                <a:lnTo>
                  <a:pt x="1954771" y="70218"/>
                </a:lnTo>
                <a:lnTo>
                  <a:pt x="1952015" y="69367"/>
                </a:lnTo>
                <a:lnTo>
                  <a:pt x="1946186" y="68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1777" y="619302"/>
            <a:ext cx="1363294" cy="1986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80959" y="2032457"/>
            <a:ext cx="2053247" cy="594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8957" y="1156436"/>
            <a:ext cx="735330" cy="810260"/>
          </a:xfrm>
          <a:custGeom>
            <a:avLst/>
            <a:gdLst/>
            <a:ahLst/>
            <a:cxnLst/>
            <a:rect l="l" t="t" r="r" b="b"/>
            <a:pathLst>
              <a:path w="735329" h="810260">
                <a:moveTo>
                  <a:pt x="398307" y="0"/>
                </a:moveTo>
                <a:lnTo>
                  <a:pt x="349335" y="3292"/>
                </a:lnTo>
                <a:lnTo>
                  <a:pt x="302731" y="13169"/>
                </a:lnTo>
                <a:lnTo>
                  <a:pt x="258496" y="29631"/>
                </a:lnTo>
                <a:lnTo>
                  <a:pt x="216628" y="52679"/>
                </a:lnTo>
                <a:lnTo>
                  <a:pt x="177128" y="82313"/>
                </a:lnTo>
                <a:lnTo>
                  <a:pt x="139995" y="118533"/>
                </a:lnTo>
                <a:lnTo>
                  <a:pt x="105229" y="161340"/>
                </a:lnTo>
                <a:lnTo>
                  <a:pt x="77310" y="203551"/>
                </a:lnTo>
                <a:lnTo>
                  <a:pt x="53687" y="247083"/>
                </a:lnTo>
                <a:lnTo>
                  <a:pt x="34358" y="291935"/>
                </a:lnTo>
                <a:lnTo>
                  <a:pt x="19325" y="338108"/>
                </a:lnTo>
                <a:lnTo>
                  <a:pt x="8587" y="385602"/>
                </a:lnTo>
                <a:lnTo>
                  <a:pt x="2144" y="434418"/>
                </a:lnTo>
                <a:lnTo>
                  <a:pt x="0" y="484593"/>
                </a:lnTo>
                <a:lnTo>
                  <a:pt x="4268" y="540788"/>
                </a:lnTo>
                <a:lnTo>
                  <a:pt x="17082" y="592747"/>
                </a:lnTo>
                <a:lnTo>
                  <a:pt x="38437" y="640433"/>
                </a:lnTo>
                <a:lnTo>
                  <a:pt x="68332" y="683846"/>
                </a:lnTo>
                <a:lnTo>
                  <a:pt x="106766" y="722985"/>
                </a:lnTo>
                <a:lnTo>
                  <a:pt x="148773" y="754244"/>
                </a:lnTo>
                <a:lnTo>
                  <a:pt x="194313" y="778556"/>
                </a:lnTo>
                <a:lnTo>
                  <a:pt x="243386" y="795922"/>
                </a:lnTo>
                <a:lnTo>
                  <a:pt x="295991" y="806342"/>
                </a:lnTo>
                <a:lnTo>
                  <a:pt x="352130" y="809815"/>
                </a:lnTo>
                <a:lnTo>
                  <a:pt x="400965" y="806480"/>
                </a:lnTo>
                <a:lnTo>
                  <a:pt x="447161" y="796475"/>
                </a:lnTo>
                <a:lnTo>
                  <a:pt x="490716" y="779801"/>
                </a:lnTo>
                <a:lnTo>
                  <a:pt x="531631" y="756456"/>
                </a:lnTo>
                <a:lnTo>
                  <a:pt x="569907" y="726442"/>
                </a:lnTo>
                <a:lnTo>
                  <a:pt x="591080" y="704646"/>
                </a:lnTo>
                <a:lnTo>
                  <a:pt x="352142" y="704646"/>
                </a:lnTo>
                <a:lnTo>
                  <a:pt x="302474" y="700982"/>
                </a:lnTo>
                <a:lnTo>
                  <a:pt x="256967" y="689989"/>
                </a:lnTo>
                <a:lnTo>
                  <a:pt x="215620" y="671669"/>
                </a:lnTo>
                <a:lnTo>
                  <a:pt x="178432" y="646023"/>
                </a:lnTo>
                <a:lnTo>
                  <a:pt x="146376" y="612609"/>
                </a:lnTo>
                <a:lnTo>
                  <a:pt x="123476" y="574567"/>
                </a:lnTo>
                <a:lnTo>
                  <a:pt x="109734" y="531895"/>
                </a:lnTo>
                <a:lnTo>
                  <a:pt x="105153" y="484593"/>
                </a:lnTo>
                <a:lnTo>
                  <a:pt x="108371" y="430013"/>
                </a:lnTo>
                <a:lnTo>
                  <a:pt x="118027" y="377325"/>
                </a:lnTo>
                <a:lnTo>
                  <a:pt x="134118" y="326530"/>
                </a:lnTo>
                <a:lnTo>
                  <a:pt x="156645" y="277628"/>
                </a:lnTo>
                <a:lnTo>
                  <a:pt x="185607" y="230619"/>
                </a:lnTo>
                <a:lnTo>
                  <a:pt x="221985" y="185453"/>
                </a:lnTo>
                <a:lnTo>
                  <a:pt x="261441" y="150327"/>
                </a:lnTo>
                <a:lnTo>
                  <a:pt x="303973" y="125238"/>
                </a:lnTo>
                <a:lnTo>
                  <a:pt x="349583" y="110185"/>
                </a:lnTo>
                <a:lnTo>
                  <a:pt x="398269" y="105168"/>
                </a:lnTo>
                <a:lnTo>
                  <a:pt x="675647" y="105168"/>
                </a:lnTo>
                <a:lnTo>
                  <a:pt x="675516" y="104961"/>
                </a:lnTo>
                <a:lnTo>
                  <a:pt x="649322" y="76047"/>
                </a:lnTo>
                <a:lnTo>
                  <a:pt x="612996" y="48670"/>
                </a:lnTo>
                <a:lnTo>
                  <a:pt x="569732" y="27377"/>
                </a:lnTo>
                <a:lnTo>
                  <a:pt x="519530" y="12167"/>
                </a:lnTo>
                <a:lnTo>
                  <a:pt x="462388" y="3041"/>
                </a:lnTo>
                <a:lnTo>
                  <a:pt x="398307" y="0"/>
                </a:lnTo>
                <a:close/>
              </a:path>
              <a:path w="735329" h="810260">
                <a:moveTo>
                  <a:pt x="675647" y="105168"/>
                </a:moveTo>
                <a:lnTo>
                  <a:pt x="398269" y="105168"/>
                </a:lnTo>
                <a:lnTo>
                  <a:pt x="456011" y="108157"/>
                </a:lnTo>
                <a:lnTo>
                  <a:pt x="504725" y="117122"/>
                </a:lnTo>
                <a:lnTo>
                  <a:pt x="544407" y="132064"/>
                </a:lnTo>
                <a:lnTo>
                  <a:pt x="599041" y="182475"/>
                </a:lnTo>
                <a:lnTo>
                  <a:pt x="616178" y="221097"/>
                </a:lnTo>
                <a:lnTo>
                  <a:pt x="626463" y="268848"/>
                </a:lnTo>
                <a:lnTo>
                  <a:pt x="629891" y="325729"/>
                </a:lnTo>
                <a:lnTo>
                  <a:pt x="627000" y="380762"/>
                </a:lnTo>
                <a:lnTo>
                  <a:pt x="618329" y="433574"/>
                </a:lnTo>
                <a:lnTo>
                  <a:pt x="603877" y="484165"/>
                </a:lnTo>
                <a:lnTo>
                  <a:pt x="583648" y="532536"/>
                </a:lnTo>
                <a:lnTo>
                  <a:pt x="557641" y="578688"/>
                </a:lnTo>
                <a:lnTo>
                  <a:pt x="523513" y="624033"/>
                </a:lnTo>
                <a:lnTo>
                  <a:pt x="485898" y="659301"/>
                </a:lnTo>
                <a:lnTo>
                  <a:pt x="444798" y="684493"/>
                </a:lnTo>
                <a:lnTo>
                  <a:pt x="400212" y="699608"/>
                </a:lnTo>
                <a:lnTo>
                  <a:pt x="352142" y="704646"/>
                </a:lnTo>
                <a:lnTo>
                  <a:pt x="591080" y="704646"/>
                </a:lnTo>
                <a:lnTo>
                  <a:pt x="638540" y="646404"/>
                </a:lnTo>
                <a:lnTo>
                  <a:pt x="664144" y="604881"/>
                </a:lnTo>
                <a:lnTo>
                  <a:pt x="685809" y="561931"/>
                </a:lnTo>
                <a:lnTo>
                  <a:pt x="703535" y="517554"/>
                </a:lnTo>
                <a:lnTo>
                  <a:pt x="717321" y="471751"/>
                </a:lnTo>
                <a:lnTo>
                  <a:pt x="727169" y="424521"/>
                </a:lnTo>
                <a:lnTo>
                  <a:pt x="733078" y="375864"/>
                </a:lnTo>
                <a:lnTo>
                  <a:pt x="735045" y="325729"/>
                </a:lnTo>
                <a:lnTo>
                  <a:pt x="732666" y="271450"/>
                </a:lnTo>
                <a:lnTo>
                  <a:pt x="725522" y="222203"/>
                </a:lnTo>
                <a:lnTo>
                  <a:pt x="713616" y="178039"/>
                </a:lnTo>
                <a:lnTo>
                  <a:pt x="696947" y="138958"/>
                </a:lnTo>
                <a:lnTo>
                  <a:pt x="675647" y="105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05737" y="2203411"/>
            <a:ext cx="1803069" cy="2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7217" y="2863735"/>
            <a:ext cx="1259377" cy="1982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57558" y="4272737"/>
            <a:ext cx="2198712" cy="594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67107" y="3423170"/>
            <a:ext cx="608965" cy="782955"/>
          </a:xfrm>
          <a:custGeom>
            <a:avLst/>
            <a:gdLst/>
            <a:ahLst/>
            <a:cxnLst/>
            <a:rect l="l" t="t" r="r" b="b"/>
            <a:pathLst>
              <a:path w="608965" h="782954">
                <a:moveTo>
                  <a:pt x="51688" y="576338"/>
                </a:moveTo>
                <a:lnTo>
                  <a:pt x="14566" y="589953"/>
                </a:lnTo>
                <a:lnTo>
                  <a:pt x="0" y="625170"/>
                </a:lnTo>
                <a:lnTo>
                  <a:pt x="6636" y="661670"/>
                </a:lnTo>
                <a:lnTo>
                  <a:pt x="55105" y="722325"/>
                </a:lnTo>
                <a:lnTo>
                  <a:pt x="96939" y="746480"/>
                </a:lnTo>
                <a:lnTo>
                  <a:pt x="136917" y="762225"/>
                </a:lnTo>
                <a:lnTo>
                  <a:pt x="178882" y="773472"/>
                </a:lnTo>
                <a:lnTo>
                  <a:pt x="222833" y="780222"/>
                </a:lnTo>
                <a:lnTo>
                  <a:pt x="268770" y="782472"/>
                </a:lnTo>
                <a:lnTo>
                  <a:pt x="319220" y="779945"/>
                </a:lnTo>
                <a:lnTo>
                  <a:pt x="367169" y="772366"/>
                </a:lnTo>
                <a:lnTo>
                  <a:pt x="412617" y="759734"/>
                </a:lnTo>
                <a:lnTo>
                  <a:pt x="455564" y="742050"/>
                </a:lnTo>
                <a:lnTo>
                  <a:pt x="496011" y="719315"/>
                </a:lnTo>
                <a:lnTo>
                  <a:pt x="536631" y="688187"/>
                </a:lnTo>
                <a:lnTo>
                  <a:pt x="537913" y="686765"/>
                </a:lnTo>
                <a:lnTo>
                  <a:pt x="268935" y="686765"/>
                </a:lnTo>
                <a:lnTo>
                  <a:pt x="229882" y="684967"/>
                </a:lnTo>
                <a:lnTo>
                  <a:pt x="166584" y="670589"/>
                </a:lnTo>
                <a:lnTo>
                  <a:pt x="131732" y="649504"/>
                </a:lnTo>
                <a:lnTo>
                  <a:pt x="95694" y="605091"/>
                </a:lnTo>
                <a:lnTo>
                  <a:pt x="85843" y="592513"/>
                </a:lnTo>
                <a:lnTo>
                  <a:pt x="75225" y="583528"/>
                </a:lnTo>
                <a:lnTo>
                  <a:pt x="63840" y="578136"/>
                </a:lnTo>
                <a:lnTo>
                  <a:pt x="51688" y="576338"/>
                </a:lnTo>
                <a:close/>
              </a:path>
              <a:path w="608965" h="782954">
                <a:moveTo>
                  <a:pt x="374523" y="0"/>
                </a:moveTo>
                <a:lnTo>
                  <a:pt x="322104" y="4455"/>
                </a:lnTo>
                <a:lnTo>
                  <a:pt x="270521" y="17821"/>
                </a:lnTo>
                <a:lnTo>
                  <a:pt x="219773" y="40097"/>
                </a:lnTo>
                <a:lnTo>
                  <a:pt x="169862" y="71285"/>
                </a:lnTo>
                <a:lnTo>
                  <a:pt x="124530" y="109968"/>
                </a:lnTo>
                <a:lnTo>
                  <a:pt x="92149" y="150637"/>
                </a:lnTo>
                <a:lnTo>
                  <a:pt x="72720" y="193293"/>
                </a:lnTo>
                <a:lnTo>
                  <a:pt x="66243" y="237934"/>
                </a:lnTo>
                <a:lnTo>
                  <a:pt x="70795" y="274403"/>
                </a:lnTo>
                <a:lnTo>
                  <a:pt x="107209" y="333891"/>
                </a:lnTo>
                <a:lnTo>
                  <a:pt x="139064" y="356908"/>
                </a:lnTo>
                <a:lnTo>
                  <a:pt x="202018" y="381904"/>
                </a:lnTo>
                <a:lnTo>
                  <a:pt x="277012" y="392290"/>
                </a:lnTo>
                <a:lnTo>
                  <a:pt x="320836" y="395433"/>
                </a:lnTo>
                <a:lnTo>
                  <a:pt x="361003" y="402307"/>
                </a:lnTo>
                <a:lnTo>
                  <a:pt x="430364" y="427240"/>
                </a:lnTo>
                <a:lnTo>
                  <a:pt x="485360" y="471560"/>
                </a:lnTo>
                <a:lnTo>
                  <a:pt x="503694" y="529501"/>
                </a:lnTo>
                <a:lnTo>
                  <a:pt x="498248" y="566667"/>
                </a:lnTo>
                <a:lnTo>
                  <a:pt x="454681" y="628084"/>
                </a:lnTo>
                <a:lnTo>
                  <a:pt x="416560" y="652335"/>
                </a:lnTo>
                <a:lnTo>
                  <a:pt x="345571" y="678156"/>
                </a:lnTo>
                <a:lnTo>
                  <a:pt x="307958" y="684612"/>
                </a:lnTo>
                <a:lnTo>
                  <a:pt x="268935" y="686765"/>
                </a:lnTo>
                <a:lnTo>
                  <a:pt x="537913" y="686765"/>
                </a:lnTo>
                <a:lnTo>
                  <a:pt x="568226" y="653114"/>
                </a:lnTo>
                <a:lnTo>
                  <a:pt x="590795" y="614096"/>
                </a:lnTo>
                <a:lnTo>
                  <a:pt x="604336" y="571134"/>
                </a:lnTo>
                <a:lnTo>
                  <a:pt x="608850" y="524230"/>
                </a:lnTo>
                <a:lnTo>
                  <a:pt x="605061" y="482994"/>
                </a:lnTo>
                <a:lnTo>
                  <a:pt x="593694" y="445031"/>
                </a:lnTo>
                <a:lnTo>
                  <a:pt x="574748" y="410343"/>
                </a:lnTo>
                <a:lnTo>
                  <a:pt x="548220" y="378929"/>
                </a:lnTo>
                <a:lnTo>
                  <a:pt x="511863" y="349855"/>
                </a:lnTo>
                <a:lnTo>
                  <a:pt x="469085" y="327839"/>
                </a:lnTo>
                <a:lnTo>
                  <a:pt x="419885" y="312884"/>
                </a:lnTo>
                <a:lnTo>
                  <a:pt x="364261" y="304990"/>
                </a:lnTo>
                <a:lnTo>
                  <a:pt x="326980" y="302099"/>
                </a:lnTo>
                <a:lnTo>
                  <a:pt x="296310" y="299080"/>
                </a:lnTo>
                <a:lnTo>
                  <a:pt x="254800" y="292646"/>
                </a:lnTo>
                <a:lnTo>
                  <a:pt x="197775" y="268871"/>
                </a:lnTo>
                <a:lnTo>
                  <a:pt x="178765" y="232486"/>
                </a:lnTo>
                <a:lnTo>
                  <a:pt x="182358" y="205268"/>
                </a:lnTo>
                <a:lnTo>
                  <a:pt x="211104" y="157200"/>
                </a:lnTo>
                <a:lnTo>
                  <a:pt x="265742" y="119413"/>
                </a:lnTo>
                <a:lnTo>
                  <a:pt x="333764" y="99615"/>
                </a:lnTo>
                <a:lnTo>
                  <a:pt x="372300" y="96748"/>
                </a:lnTo>
                <a:lnTo>
                  <a:pt x="564984" y="96748"/>
                </a:lnTo>
                <a:lnTo>
                  <a:pt x="567051" y="93373"/>
                </a:lnTo>
                <a:lnTo>
                  <a:pt x="549170" y="42178"/>
                </a:lnTo>
                <a:lnTo>
                  <a:pt x="486854" y="16967"/>
                </a:lnTo>
                <a:lnTo>
                  <a:pt x="427478" y="4240"/>
                </a:lnTo>
                <a:lnTo>
                  <a:pt x="400197" y="1059"/>
                </a:lnTo>
                <a:lnTo>
                  <a:pt x="374523" y="0"/>
                </a:lnTo>
                <a:close/>
              </a:path>
              <a:path w="608965" h="782954">
                <a:moveTo>
                  <a:pt x="564984" y="96748"/>
                </a:moveTo>
                <a:lnTo>
                  <a:pt x="372300" y="96748"/>
                </a:lnTo>
                <a:lnTo>
                  <a:pt x="387859" y="97236"/>
                </a:lnTo>
                <a:lnTo>
                  <a:pt x="406306" y="99198"/>
                </a:lnTo>
                <a:lnTo>
                  <a:pt x="427641" y="102633"/>
                </a:lnTo>
                <a:lnTo>
                  <a:pt x="451865" y="107543"/>
                </a:lnTo>
                <a:lnTo>
                  <a:pt x="475609" y="112484"/>
                </a:lnTo>
                <a:lnTo>
                  <a:pt x="495501" y="116012"/>
                </a:lnTo>
                <a:lnTo>
                  <a:pt x="511543" y="118128"/>
                </a:lnTo>
                <a:lnTo>
                  <a:pt x="523735" y="118833"/>
                </a:lnTo>
                <a:lnTo>
                  <a:pt x="543952" y="116004"/>
                </a:lnTo>
                <a:lnTo>
                  <a:pt x="558390" y="107518"/>
                </a:lnTo>
                <a:lnTo>
                  <a:pt x="564984" y="96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76189" y="4443857"/>
            <a:ext cx="1972436" cy="2158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84121" y="2863735"/>
            <a:ext cx="1276007" cy="1982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0959" y="4272737"/>
            <a:ext cx="2053247" cy="594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1349" y="3397707"/>
            <a:ext cx="690880" cy="782955"/>
          </a:xfrm>
          <a:custGeom>
            <a:avLst/>
            <a:gdLst/>
            <a:ahLst/>
            <a:cxnLst/>
            <a:rect l="l" t="t" r="r" b="b"/>
            <a:pathLst>
              <a:path w="690879" h="782954">
                <a:moveTo>
                  <a:pt x="369154" y="120116"/>
                </a:moveTo>
                <a:lnTo>
                  <a:pt x="264985" y="120116"/>
                </a:lnTo>
                <a:lnTo>
                  <a:pt x="266386" y="156547"/>
                </a:lnTo>
                <a:lnTo>
                  <a:pt x="269084" y="203130"/>
                </a:lnTo>
                <a:lnTo>
                  <a:pt x="273082" y="259866"/>
                </a:lnTo>
                <a:lnTo>
                  <a:pt x="283367" y="389594"/>
                </a:lnTo>
                <a:lnTo>
                  <a:pt x="286927" y="444979"/>
                </a:lnTo>
                <a:lnTo>
                  <a:pt x="289063" y="492911"/>
                </a:lnTo>
                <a:lnTo>
                  <a:pt x="289775" y="533387"/>
                </a:lnTo>
                <a:lnTo>
                  <a:pt x="289983" y="547779"/>
                </a:lnTo>
                <a:lnTo>
                  <a:pt x="290606" y="565256"/>
                </a:lnTo>
                <a:lnTo>
                  <a:pt x="291645" y="585817"/>
                </a:lnTo>
                <a:lnTo>
                  <a:pt x="294553" y="633077"/>
                </a:lnTo>
                <a:lnTo>
                  <a:pt x="295589" y="653545"/>
                </a:lnTo>
                <a:lnTo>
                  <a:pt x="296210" y="670864"/>
                </a:lnTo>
                <a:lnTo>
                  <a:pt x="296318" y="678239"/>
                </a:lnTo>
                <a:lnTo>
                  <a:pt x="296417" y="690168"/>
                </a:lnTo>
                <a:lnTo>
                  <a:pt x="295567" y="697877"/>
                </a:lnTo>
                <a:lnTo>
                  <a:pt x="292138" y="718438"/>
                </a:lnTo>
                <a:lnTo>
                  <a:pt x="291274" y="726147"/>
                </a:lnTo>
                <a:lnTo>
                  <a:pt x="291274" y="731291"/>
                </a:lnTo>
                <a:lnTo>
                  <a:pt x="292301" y="742083"/>
                </a:lnTo>
                <a:lnTo>
                  <a:pt x="316178" y="774598"/>
                </a:lnTo>
                <a:lnTo>
                  <a:pt x="344677" y="782688"/>
                </a:lnTo>
                <a:lnTo>
                  <a:pt x="358829" y="780568"/>
                </a:lnTo>
                <a:lnTo>
                  <a:pt x="389356" y="748753"/>
                </a:lnTo>
                <a:lnTo>
                  <a:pt x="399929" y="705487"/>
                </a:lnTo>
                <a:lnTo>
                  <a:pt x="400569" y="690168"/>
                </a:lnTo>
                <a:lnTo>
                  <a:pt x="400558" y="685038"/>
                </a:lnTo>
                <a:lnTo>
                  <a:pt x="400415" y="678239"/>
                </a:lnTo>
                <a:lnTo>
                  <a:pt x="399757" y="665613"/>
                </a:lnTo>
                <a:lnTo>
                  <a:pt x="398662" y="650739"/>
                </a:lnTo>
                <a:lnTo>
                  <a:pt x="395595" y="616522"/>
                </a:lnTo>
                <a:lnTo>
                  <a:pt x="394500" y="601743"/>
                </a:lnTo>
                <a:lnTo>
                  <a:pt x="393842" y="589276"/>
                </a:lnTo>
                <a:lnTo>
                  <a:pt x="393623" y="579120"/>
                </a:lnTo>
                <a:lnTo>
                  <a:pt x="393183" y="543569"/>
                </a:lnTo>
                <a:lnTo>
                  <a:pt x="391862" y="502711"/>
                </a:lnTo>
                <a:lnTo>
                  <a:pt x="389659" y="456545"/>
                </a:lnTo>
                <a:lnTo>
                  <a:pt x="386576" y="405073"/>
                </a:lnTo>
                <a:lnTo>
                  <a:pt x="382612" y="348297"/>
                </a:lnTo>
                <a:lnTo>
                  <a:pt x="378225" y="288098"/>
                </a:lnTo>
                <a:lnTo>
                  <a:pt x="374678" y="234968"/>
                </a:lnTo>
                <a:lnTo>
                  <a:pt x="371973" y="188909"/>
                </a:lnTo>
                <a:lnTo>
                  <a:pt x="370110" y="149922"/>
                </a:lnTo>
                <a:lnTo>
                  <a:pt x="369154" y="120116"/>
                </a:lnTo>
                <a:close/>
              </a:path>
              <a:path w="690879" h="782954">
                <a:moveTo>
                  <a:pt x="671432" y="118008"/>
                </a:moveTo>
                <a:lnTo>
                  <a:pt x="405472" y="118008"/>
                </a:lnTo>
                <a:lnTo>
                  <a:pt x="427761" y="118136"/>
                </a:lnTo>
                <a:lnTo>
                  <a:pt x="454659" y="119035"/>
                </a:lnTo>
                <a:lnTo>
                  <a:pt x="486168" y="120703"/>
                </a:lnTo>
                <a:lnTo>
                  <a:pt x="559185" y="125832"/>
                </a:lnTo>
                <a:lnTo>
                  <a:pt x="590954" y="127757"/>
                </a:lnTo>
                <a:lnTo>
                  <a:pt x="617597" y="128913"/>
                </a:lnTo>
                <a:lnTo>
                  <a:pt x="639114" y="129298"/>
                </a:lnTo>
                <a:lnTo>
                  <a:pt x="649685" y="128353"/>
                </a:lnTo>
                <a:lnTo>
                  <a:pt x="659357" y="125515"/>
                </a:lnTo>
                <a:lnTo>
                  <a:pt x="668130" y="120785"/>
                </a:lnTo>
                <a:lnTo>
                  <a:pt x="671432" y="118008"/>
                </a:lnTo>
                <a:close/>
              </a:path>
              <a:path w="690879" h="782954">
                <a:moveTo>
                  <a:pt x="52819" y="0"/>
                </a:moveTo>
                <a:lnTo>
                  <a:pt x="13334" y="16433"/>
                </a:lnTo>
                <a:lnTo>
                  <a:pt x="0" y="53390"/>
                </a:lnTo>
                <a:lnTo>
                  <a:pt x="2598" y="71581"/>
                </a:lnTo>
                <a:lnTo>
                  <a:pt x="41592" y="104203"/>
                </a:lnTo>
                <a:lnTo>
                  <a:pt x="117859" y="116519"/>
                </a:lnTo>
                <a:lnTo>
                  <a:pt x="165043" y="119598"/>
                </a:lnTo>
                <a:lnTo>
                  <a:pt x="218262" y="120624"/>
                </a:lnTo>
                <a:lnTo>
                  <a:pt x="264985" y="120116"/>
                </a:lnTo>
                <a:lnTo>
                  <a:pt x="369154" y="120116"/>
                </a:lnTo>
                <a:lnTo>
                  <a:pt x="369087" y="118008"/>
                </a:lnTo>
                <a:lnTo>
                  <a:pt x="671432" y="118008"/>
                </a:lnTo>
                <a:lnTo>
                  <a:pt x="676008" y="114160"/>
                </a:lnTo>
                <a:lnTo>
                  <a:pt x="682509" y="106162"/>
                </a:lnTo>
                <a:lnTo>
                  <a:pt x="687152" y="97294"/>
                </a:lnTo>
                <a:lnTo>
                  <a:pt x="689938" y="87560"/>
                </a:lnTo>
                <a:lnTo>
                  <a:pt x="690867" y="76962"/>
                </a:lnTo>
                <a:lnTo>
                  <a:pt x="689938" y="66146"/>
                </a:lnTo>
                <a:lnTo>
                  <a:pt x="668106" y="32643"/>
                </a:lnTo>
                <a:lnTo>
                  <a:pt x="616930" y="23777"/>
                </a:lnTo>
                <a:lnTo>
                  <a:pt x="590019" y="22718"/>
                </a:lnTo>
                <a:lnTo>
                  <a:pt x="558332" y="20952"/>
                </a:lnTo>
                <a:lnTo>
                  <a:pt x="485404" y="16011"/>
                </a:lnTo>
                <a:lnTo>
                  <a:pt x="474498" y="15405"/>
                </a:lnTo>
                <a:lnTo>
                  <a:pt x="217982" y="15405"/>
                </a:lnTo>
                <a:lnTo>
                  <a:pt x="200859" y="15021"/>
                </a:lnTo>
                <a:lnTo>
                  <a:pt x="181302" y="13869"/>
                </a:lnTo>
                <a:lnTo>
                  <a:pt x="159311" y="11949"/>
                </a:lnTo>
                <a:lnTo>
                  <a:pt x="134886" y="9258"/>
                </a:lnTo>
                <a:lnTo>
                  <a:pt x="82318" y="2838"/>
                </a:lnTo>
                <a:lnTo>
                  <a:pt x="64685" y="971"/>
                </a:lnTo>
                <a:lnTo>
                  <a:pt x="52819" y="0"/>
                </a:lnTo>
                <a:close/>
              </a:path>
              <a:path w="690879" h="782954">
                <a:moveTo>
                  <a:pt x="404660" y="12839"/>
                </a:moveTo>
                <a:lnTo>
                  <a:pt x="387288" y="12920"/>
                </a:lnTo>
                <a:lnTo>
                  <a:pt x="217982" y="15405"/>
                </a:lnTo>
                <a:lnTo>
                  <a:pt x="474498" y="15405"/>
                </a:lnTo>
                <a:lnTo>
                  <a:pt x="453715" y="14249"/>
                </a:lnTo>
                <a:lnTo>
                  <a:pt x="426801" y="13192"/>
                </a:lnTo>
                <a:lnTo>
                  <a:pt x="404660" y="12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03642" y="4470146"/>
            <a:ext cx="1811261" cy="1950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6814" y="510070"/>
            <a:ext cx="27686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15"/>
              </a:lnSpc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4350" y="504678"/>
            <a:ext cx="8425624" cy="6546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142" y="228596"/>
            <a:ext cx="9464040" cy="7099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6814" y="510070"/>
            <a:ext cx="27686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15"/>
              </a:lnSpc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142" y="228596"/>
            <a:ext cx="9464040" cy="7099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6814" y="510070"/>
            <a:ext cx="27686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15"/>
              </a:lnSpc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142" y="228596"/>
            <a:ext cx="9464040" cy="7099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6814" y="510070"/>
            <a:ext cx="27686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15"/>
              </a:lnSpc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142" y="228596"/>
            <a:ext cx="9464040" cy="7099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832485" marR="5080" indent="-820419">
              <a:lnSpc>
                <a:spcPts val="4970"/>
              </a:lnSpc>
              <a:spcBef>
                <a:spcPts val="265"/>
              </a:spcBef>
            </a:pPr>
            <a:r>
              <a:rPr sz="4150" spc="-15" dirty="0"/>
              <a:t>RIWAYAT ALAMIAH BILA  </a:t>
            </a:r>
            <a:r>
              <a:rPr sz="4150" spc="-10" dirty="0"/>
              <a:t>TB TIDAK</a:t>
            </a:r>
            <a:r>
              <a:rPr sz="4150" spc="-20" dirty="0"/>
              <a:t> </a:t>
            </a:r>
            <a:r>
              <a:rPr sz="4150" spc="-10" dirty="0"/>
              <a:t>DIOBATI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213003" y="2314067"/>
            <a:ext cx="7467600" cy="33597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8920" marR="5080" indent="-236220">
              <a:lnSpc>
                <a:spcPct val="101099"/>
              </a:lnSpc>
              <a:spcBef>
                <a:spcPts val="6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Pasien yang tidak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diobati,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setelah 5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tahun,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akan: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555"/>
              </a:spcBef>
              <a:buClr>
                <a:srgbClr val="C688C5"/>
              </a:buClr>
              <a:buSzPct val="74137"/>
              <a:buFont typeface="Wingdings"/>
              <a:buChar char=""/>
              <a:tabLst>
                <a:tab pos="486409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50%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meninggal</a:t>
            </a:r>
            <a:endParaRPr sz="2900">
              <a:latin typeface="Comic Sans MS"/>
              <a:cs typeface="Comic Sans MS"/>
            </a:endParaRPr>
          </a:p>
          <a:p>
            <a:pPr marL="485775" marR="472440" lvl="1" indent="-236854">
              <a:lnSpc>
                <a:spcPts val="3420"/>
              </a:lnSpc>
              <a:spcBef>
                <a:spcPts val="825"/>
              </a:spcBef>
              <a:buClr>
                <a:srgbClr val="C688C5"/>
              </a:buClr>
              <a:buSzPct val="74137"/>
              <a:buFont typeface="Wingdings"/>
              <a:buChar char=""/>
              <a:tabLst>
                <a:tab pos="486409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25% akan sembuh sendiri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dengan daya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tahan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tubuh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yang</a:t>
            </a:r>
            <a:r>
              <a:rPr sz="29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tinggi</a:t>
            </a:r>
            <a:endParaRPr sz="2900">
              <a:latin typeface="Comic Sans MS"/>
              <a:cs typeface="Comic Sans MS"/>
            </a:endParaRPr>
          </a:p>
          <a:p>
            <a:pPr marL="485775" marR="653415" lvl="1" indent="-236854">
              <a:lnSpc>
                <a:spcPct val="101099"/>
              </a:lnSpc>
              <a:spcBef>
                <a:spcPts val="515"/>
              </a:spcBef>
              <a:buClr>
                <a:srgbClr val="C688C5"/>
              </a:buClr>
              <a:buSzPct val="74137"/>
              <a:buFont typeface="Wingdings"/>
              <a:buChar char=""/>
              <a:tabLst>
                <a:tab pos="486409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25% menjadi kasus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kronis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yang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tetap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menular</a:t>
            </a:r>
            <a:endParaRPr sz="29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44805" y="184354"/>
            <a:ext cx="5609590" cy="499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105"/>
              </a:spcBef>
              <a:buClr>
                <a:srgbClr val="7A4779"/>
              </a:buClr>
              <a:buSzPct val="74193"/>
              <a:buFont typeface="Wingdings"/>
              <a:buChar char=""/>
              <a:tabLst>
                <a:tab pos="249554" algn="l"/>
              </a:tabLst>
            </a:pPr>
            <a:r>
              <a:rPr sz="3100" dirty="0">
                <a:solidFill>
                  <a:srgbClr val="FFFFFF"/>
                </a:solidFill>
                <a:latin typeface="Comic Sans MS"/>
                <a:cs typeface="Comic Sans MS"/>
              </a:rPr>
              <a:t>Penangananan yang </a:t>
            </a:r>
            <a:r>
              <a:rPr sz="3100" spc="-5" dirty="0">
                <a:solidFill>
                  <a:srgbClr val="FFFFFF"/>
                </a:solidFill>
                <a:latin typeface="Comic Sans MS"/>
                <a:cs typeface="Comic Sans MS"/>
              </a:rPr>
              <a:t>tidak</a:t>
            </a:r>
            <a:r>
              <a:rPr sz="3100" spc="-5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Comic Sans MS"/>
                <a:cs typeface="Comic Sans MS"/>
              </a:rPr>
              <a:t>baik</a:t>
            </a:r>
            <a:endParaRPr sz="31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6561" y="1328091"/>
            <a:ext cx="5726430" cy="5628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7390" indent="-236854">
              <a:lnSpc>
                <a:spcPct val="100000"/>
              </a:lnSpc>
              <a:spcBef>
                <a:spcPts val="105"/>
              </a:spcBef>
              <a:buClr>
                <a:srgbClr val="7A4779"/>
              </a:buClr>
              <a:buSzPct val="74193"/>
              <a:buFont typeface="Wingdings"/>
              <a:buChar char=""/>
              <a:tabLst>
                <a:tab pos="708025" algn="l"/>
              </a:tabLst>
            </a:pPr>
            <a:r>
              <a:rPr sz="3100" spc="-5" dirty="0">
                <a:solidFill>
                  <a:srgbClr val="FFFFFF"/>
                </a:solidFill>
                <a:latin typeface="Comic Sans MS"/>
                <a:cs typeface="Comic Sans MS"/>
              </a:rPr>
              <a:t>Jumlah kasus</a:t>
            </a:r>
            <a:r>
              <a:rPr sz="31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Comic Sans MS"/>
                <a:cs typeface="Comic Sans MS"/>
              </a:rPr>
              <a:t>bertambah</a:t>
            </a:r>
            <a:endParaRPr sz="31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7A4779"/>
              </a:buClr>
              <a:buFont typeface="Wingdings"/>
              <a:buChar char=""/>
            </a:pPr>
            <a:endParaRPr sz="5550">
              <a:latin typeface="Times New Roman"/>
              <a:cs typeface="Times New Roman"/>
            </a:endParaRPr>
          </a:p>
          <a:p>
            <a:pPr marL="1166495" lvl="1" indent="-236854">
              <a:lnSpc>
                <a:spcPct val="100000"/>
              </a:lnSpc>
              <a:buClr>
                <a:srgbClr val="7A4779"/>
              </a:buClr>
              <a:buSzPct val="74193"/>
              <a:buFont typeface="Wingdings"/>
              <a:buChar char=""/>
              <a:tabLst>
                <a:tab pos="1167130" algn="l"/>
              </a:tabLst>
            </a:pPr>
            <a:r>
              <a:rPr sz="3100" dirty="0">
                <a:solidFill>
                  <a:srgbClr val="FFFFFF"/>
                </a:solidFill>
                <a:latin typeface="Comic Sans MS"/>
                <a:cs typeface="Comic Sans MS"/>
              </a:rPr>
              <a:t>MDR TB</a:t>
            </a:r>
            <a:r>
              <a:rPr sz="31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Comic Sans MS"/>
                <a:cs typeface="Comic Sans MS"/>
              </a:rPr>
              <a:t>bertambah</a:t>
            </a:r>
            <a:endParaRPr sz="31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7A4779"/>
              </a:buClr>
              <a:buFont typeface="Wingdings"/>
              <a:buChar char=""/>
            </a:pPr>
            <a:endParaRPr sz="5450">
              <a:latin typeface="Times New Roman"/>
              <a:cs typeface="Times New Roman"/>
            </a:endParaRPr>
          </a:p>
          <a:p>
            <a:pPr marL="1133475" lvl="1" indent="-236220">
              <a:lnSpc>
                <a:spcPct val="100000"/>
              </a:lnSpc>
              <a:buClr>
                <a:srgbClr val="7A4779"/>
              </a:buClr>
              <a:buSzPct val="74193"/>
              <a:buFont typeface="Wingdings"/>
              <a:buChar char=""/>
              <a:tabLst>
                <a:tab pos="1134110" algn="l"/>
              </a:tabLst>
            </a:pPr>
            <a:r>
              <a:rPr sz="3100" spc="-5" dirty="0">
                <a:solidFill>
                  <a:srgbClr val="FFFFFF"/>
                </a:solidFill>
                <a:latin typeface="Comic Sans MS"/>
                <a:cs typeface="Comic Sans MS"/>
              </a:rPr>
              <a:t>Biaya </a:t>
            </a:r>
            <a:r>
              <a:rPr sz="3100" dirty="0">
                <a:solidFill>
                  <a:srgbClr val="FFFFFF"/>
                </a:solidFill>
                <a:latin typeface="Comic Sans MS"/>
                <a:cs typeface="Comic Sans MS"/>
              </a:rPr>
              <a:t>semakin</a:t>
            </a:r>
            <a:r>
              <a:rPr sz="31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100" dirty="0">
                <a:solidFill>
                  <a:srgbClr val="FFFFFF"/>
                </a:solidFill>
                <a:latin typeface="Comic Sans MS"/>
                <a:cs typeface="Comic Sans MS"/>
              </a:rPr>
              <a:t>mahal</a:t>
            </a:r>
            <a:endParaRPr sz="31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55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spcBef>
                <a:spcPts val="5"/>
              </a:spcBef>
              <a:buClr>
                <a:srgbClr val="7A4779"/>
              </a:buClr>
              <a:buSzPct val="74193"/>
              <a:buFont typeface="Wingdings"/>
              <a:buChar char=""/>
              <a:tabLst>
                <a:tab pos="249554" algn="l"/>
              </a:tabLst>
            </a:pPr>
            <a:r>
              <a:rPr sz="3100" dirty="0">
                <a:solidFill>
                  <a:srgbClr val="FFFFFF"/>
                </a:solidFill>
                <a:latin typeface="Comic Sans MS"/>
                <a:cs typeface="Comic Sans MS"/>
              </a:rPr>
              <a:t>Keadaan pasien semakin</a:t>
            </a:r>
            <a:r>
              <a:rPr sz="31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Comic Sans MS"/>
                <a:cs typeface="Comic Sans MS"/>
              </a:rPr>
              <a:t>berat</a:t>
            </a:r>
            <a:endParaRPr sz="31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7A4779"/>
              </a:buClr>
              <a:buFont typeface="Wingdings"/>
              <a:buChar char=""/>
            </a:pPr>
            <a:endParaRPr sz="5400">
              <a:latin typeface="Times New Roman"/>
              <a:cs typeface="Times New Roman"/>
            </a:endParaRPr>
          </a:p>
          <a:p>
            <a:pPr marL="1002030" lvl="1" indent="-236220">
              <a:lnSpc>
                <a:spcPct val="100000"/>
              </a:lnSpc>
              <a:buClr>
                <a:srgbClr val="7A4779"/>
              </a:buClr>
              <a:buSzPct val="71875"/>
              <a:buFont typeface="Wingdings"/>
              <a:buChar char=""/>
              <a:tabLst>
                <a:tab pos="1002665" algn="l"/>
              </a:tabLst>
            </a:pPr>
            <a:r>
              <a:rPr sz="3200" i="1" spc="-50" dirty="0">
                <a:solidFill>
                  <a:srgbClr val="FFFFFF"/>
                </a:solidFill>
                <a:latin typeface="Comic Sans MS"/>
                <a:cs typeface="Comic Sans MS"/>
              </a:rPr>
              <a:t>Untreatable</a:t>
            </a:r>
            <a:r>
              <a:rPr sz="3200" i="1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i="1" spc="-50" dirty="0">
                <a:solidFill>
                  <a:srgbClr val="FFFFFF"/>
                </a:solidFill>
                <a:latin typeface="Comic Sans MS"/>
                <a:cs typeface="Comic Sans MS"/>
              </a:rPr>
              <a:t>epidemic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10556" y="637781"/>
            <a:ext cx="946785" cy="709930"/>
          </a:xfrm>
          <a:custGeom>
            <a:avLst/>
            <a:gdLst/>
            <a:ahLst/>
            <a:cxnLst/>
            <a:rect l="l" t="t" r="r" b="b"/>
            <a:pathLst>
              <a:path w="946785" h="709930">
                <a:moveTo>
                  <a:pt x="946403" y="532434"/>
                </a:moveTo>
                <a:lnTo>
                  <a:pt x="0" y="532434"/>
                </a:lnTo>
                <a:lnTo>
                  <a:pt x="473201" y="709904"/>
                </a:lnTo>
                <a:lnTo>
                  <a:pt x="946403" y="532434"/>
                </a:lnTo>
                <a:close/>
              </a:path>
              <a:path w="946785" h="709930">
                <a:moveTo>
                  <a:pt x="709802" y="0"/>
                </a:moveTo>
                <a:lnTo>
                  <a:pt x="236600" y="0"/>
                </a:lnTo>
                <a:lnTo>
                  <a:pt x="236600" y="532434"/>
                </a:lnTo>
                <a:lnTo>
                  <a:pt x="709802" y="532434"/>
                </a:lnTo>
                <a:lnTo>
                  <a:pt x="709802" y="0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0563" y="637783"/>
            <a:ext cx="946785" cy="709930"/>
          </a:xfrm>
          <a:custGeom>
            <a:avLst/>
            <a:gdLst/>
            <a:ahLst/>
            <a:cxnLst/>
            <a:rect l="l" t="t" r="r" b="b"/>
            <a:pathLst>
              <a:path w="946785" h="709930">
                <a:moveTo>
                  <a:pt x="0" y="532430"/>
                </a:moveTo>
                <a:lnTo>
                  <a:pt x="236601" y="532430"/>
                </a:lnTo>
                <a:lnTo>
                  <a:pt x="236601" y="0"/>
                </a:lnTo>
                <a:lnTo>
                  <a:pt x="709803" y="0"/>
                </a:lnTo>
                <a:lnTo>
                  <a:pt x="709803" y="532430"/>
                </a:lnTo>
                <a:lnTo>
                  <a:pt x="946404" y="532430"/>
                </a:lnTo>
                <a:lnTo>
                  <a:pt x="473202" y="709909"/>
                </a:lnTo>
                <a:lnTo>
                  <a:pt x="0" y="532430"/>
                </a:lnTo>
                <a:close/>
              </a:path>
            </a:pathLst>
          </a:custGeom>
          <a:ln w="9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10556" y="2042807"/>
            <a:ext cx="946785" cy="709930"/>
          </a:xfrm>
          <a:custGeom>
            <a:avLst/>
            <a:gdLst/>
            <a:ahLst/>
            <a:cxnLst/>
            <a:rect l="l" t="t" r="r" b="b"/>
            <a:pathLst>
              <a:path w="946785" h="709930">
                <a:moveTo>
                  <a:pt x="946403" y="532434"/>
                </a:moveTo>
                <a:lnTo>
                  <a:pt x="0" y="532434"/>
                </a:lnTo>
                <a:lnTo>
                  <a:pt x="473201" y="709904"/>
                </a:lnTo>
                <a:lnTo>
                  <a:pt x="946403" y="532434"/>
                </a:lnTo>
                <a:close/>
              </a:path>
              <a:path w="946785" h="709930">
                <a:moveTo>
                  <a:pt x="709802" y="0"/>
                </a:moveTo>
                <a:lnTo>
                  <a:pt x="236600" y="0"/>
                </a:lnTo>
                <a:lnTo>
                  <a:pt x="236600" y="532434"/>
                </a:lnTo>
                <a:lnTo>
                  <a:pt x="709802" y="532434"/>
                </a:lnTo>
                <a:lnTo>
                  <a:pt x="709802" y="0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10563" y="2042806"/>
            <a:ext cx="946785" cy="709930"/>
          </a:xfrm>
          <a:custGeom>
            <a:avLst/>
            <a:gdLst/>
            <a:ahLst/>
            <a:cxnLst/>
            <a:rect l="l" t="t" r="r" b="b"/>
            <a:pathLst>
              <a:path w="946785" h="709930">
                <a:moveTo>
                  <a:pt x="0" y="532430"/>
                </a:moveTo>
                <a:lnTo>
                  <a:pt x="236601" y="532430"/>
                </a:lnTo>
                <a:lnTo>
                  <a:pt x="236601" y="0"/>
                </a:lnTo>
                <a:lnTo>
                  <a:pt x="709803" y="0"/>
                </a:lnTo>
                <a:lnTo>
                  <a:pt x="709803" y="532430"/>
                </a:lnTo>
                <a:lnTo>
                  <a:pt x="946404" y="532430"/>
                </a:lnTo>
                <a:lnTo>
                  <a:pt x="473202" y="709906"/>
                </a:lnTo>
                <a:lnTo>
                  <a:pt x="0" y="532430"/>
                </a:lnTo>
                <a:close/>
              </a:path>
            </a:pathLst>
          </a:custGeom>
          <a:ln w="9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0556" y="3225990"/>
            <a:ext cx="946785" cy="709930"/>
          </a:xfrm>
          <a:custGeom>
            <a:avLst/>
            <a:gdLst/>
            <a:ahLst/>
            <a:cxnLst/>
            <a:rect l="l" t="t" r="r" b="b"/>
            <a:pathLst>
              <a:path w="946785" h="709929">
                <a:moveTo>
                  <a:pt x="946403" y="532422"/>
                </a:moveTo>
                <a:lnTo>
                  <a:pt x="0" y="532422"/>
                </a:lnTo>
                <a:lnTo>
                  <a:pt x="473201" y="709904"/>
                </a:lnTo>
                <a:lnTo>
                  <a:pt x="946403" y="532422"/>
                </a:lnTo>
                <a:close/>
              </a:path>
              <a:path w="946785" h="709929">
                <a:moveTo>
                  <a:pt x="709802" y="0"/>
                </a:moveTo>
                <a:lnTo>
                  <a:pt x="236600" y="0"/>
                </a:lnTo>
                <a:lnTo>
                  <a:pt x="236600" y="532422"/>
                </a:lnTo>
                <a:lnTo>
                  <a:pt x="709802" y="532422"/>
                </a:lnTo>
                <a:lnTo>
                  <a:pt x="709802" y="0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0563" y="3225984"/>
            <a:ext cx="946785" cy="709930"/>
          </a:xfrm>
          <a:custGeom>
            <a:avLst/>
            <a:gdLst/>
            <a:ahLst/>
            <a:cxnLst/>
            <a:rect l="l" t="t" r="r" b="b"/>
            <a:pathLst>
              <a:path w="946785" h="709929">
                <a:moveTo>
                  <a:pt x="0" y="532430"/>
                </a:moveTo>
                <a:lnTo>
                  <a:pt x="236601" y="532430"/>
                </a:lnTo>
                <a:lnTo>
                  <a:pt x="236601" y="0"/>
                </a:lnTo>
                <a:lnTo>
                  <a:pt x="709803" y="0"/>
                </a:lnTo>
                <a:lnTo>
                  <a:pt x="709803" y="532430"/>
                </a:lnTo>
                <a:lnTo>
                  <a:pt x="946404" y="532430"/>
                </a:lnTo>
                <a:lnTo>
                  <a:pt x="473202" y="709906"/>
                </a:lnTo>
                <a:lnTo>
                  <a:pt x="0" y="532430"/>
                </a:lnTo>
                <a:close/>
              </a:path>
            </a:pathLst>
          </a:custGeom>
          <a:ln w="9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10556" y="4488040"/>
            <a:ext cx="946785" cy="709930"/>
          </a:xfrm>
          <a:custGeom>
            <a:avLst/>
            <a:gdLst/>
            <a:ahLst/>
            <a:cxnLst/>
            <a:rect l="l" t="t" r="r" b="b"/>
            <a:pathLst>
              <a:path w="946785" h="709929">
                <a:moveTo>
                  <a:pt x="946403" y="532434"/>
                </a:moveTo>
                <a:lnTo>
                  <a:pt x="0" y="532434"/>
                </a:lnTo>
                <a:lnTo>
                  <a:pt x="473201" y="709904"/>
                </a:lnTo>
                <a:lnTo>
                  <a:pt x="946403" y="532434"/>
                </a:lnTo>
                <a:close/>
              </a:path>
              <a:path w="946785" h="709929">
                <a:moveTo>
                  <a:pt x="709802" y="0"/>
                </a:moveTo>
                <a:lnTo>
                  <a:pt x="236600" y="0"/>
                </a:lnTo>
                <a:lnTo>
                  <a:pt x="236600" y="532434"/>
                </a:lnTo>
                <a:lnTo>
                  <a:pt x="709802" y="532434"/>
                </a:lnTo>
                <a:lnTo>
                  <a:pt x="709802" y="0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0563" y="4488041"/>
            <a:ext cx="946785" cy="709930"/>
          </a:xfrm>
          <a:custGeom>
            <a:avLst/>
            <a:gdLst/>
            <a:ahLst/>
            <a:cxnLst/>
            <a:rect l="l" t="t" r="r" b="b"/>
            <a:pathLst>
              <a:path w="946785" h="709929">
                <a:moveTo>
                  <a:pt x="0" y="532430"/>
                </a:moveTo>
                <a:lnTo>
                  <a:pt x="236601" y="532430"/>
                </a:lnTo>
                <a:lnTo>
                  <a:pt x="236601" y="0"/>
                </a:lnTo>
                <a:lnTo>
                  <a:pt x="709803" y="0"/>
                </a:lnTo>
                <a:lnTo>
                  <a:pt x="709803" y="532430"/>
                </a:lnTo>
                <a:lnTo>
                  <a:pt x="946404" y="532430"/>
                </a:lnTo>
                <a:lnTo>
                  <a:pt x="473202" y="709906"/>
                </a:lnTo>
                <a:lnTo>
                  <a:pt x="0" y="532430"/>
                </a:lnTo>
                <a:close/>
              </a:path>
            </a:pathLst>
          </a:custGeom>
          <a:ln w="9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10556" y="5671223"/>
            <a:ext cx="946785" cy="709930"/>
          </a:xfrm>
          <a:custGeom>
            <a:avLst/>
            <a:gdLst/>
            <a:ahLst/>
            <a:cxnLst/>
            <a:rect l="l" t="t" r="r" b="b"/>
            <a:pathLst>
              <a:path w="946785" h="709929">
                <a:moveTo>
                  <a:pt x="946403" y="532422"/>
                </a:moveTo>
                <a:lnTo>
                  <a:pt x="0" y="532422"/>
                </a:lnTo>
                <a:lnTo>
                  <a:pt x="473201" y="709902"/>
                </a:lnTo>
                <a:lnTo>
                  <a:pt x="946403" y="532422"/>
                </a:lnTo>
                <a:close/>
              </a:path>
              <a:path w="946785" h="709929">
                <a:moveTo>
                  <a:pt x="709802" y="0"/>
                </a:moveTo>
                <a:lnTo>
                  <a:pt x="236600" y="0"/>
                </a:lnTo>
                <a:lnTo>
                  <a:pt x="236600" y="532422"/>
                </a:lnTo>
                <a:lnTo>
                  <a:pt x="709802" y="532422"/>
                </a:lnTo>
                <a:lnTo>
                  <a:pt x="709802" y="0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10563" y="5671220"/>
            <a:ext cx="946785" cy="709930"/>
          </a:xfrm>
          <a:custGeom>
            <a:avLst/>
            <a:gdLst/>
            <a:ahLst/>
            <a:cxnLst/>
            <a:rect l="l" t="t" r="r" b="b"/>
            <a:pathLst>
              <a:path w="946785" h="709929">
                <a:moveTo>
                  <a:pt x="0" y="532430"/>
                </a:moveTo>
                <a:lnTo>
                  <a:pt x="236601" y="532430"/>
                </a:lnTo>
                <a:lnTo>
                  <a:pt x="236601" y="0"/>
                </a:lnTo>
                <a:lnTo>
                  <a:pt x="709803" y="0"/>
                </a:lnTo>
                <a:lnTo>
                  <a:pt x="709803" y="532430"/>
                </a:lnTo>
                <a:lnTo>
                  <a:pt x="946404" y="532430"/>
                </a:lnTo>
                <a:lnTo>
                  <a:pt x="473202" y="709906"/>
                </a:lnTo>
                <a:lnTo>
                  <a:pt x="0" y="532430"/>
                </a:lnTo>
                <a:close/>
              </a:path>
            </a:pathLst>
          </a:custGeom>
          <a:ln w="9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56240" y="764438"/>
            <a:ext cx="4979670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336800" algn="l"/>
              </a:tabLst>
            </a:pPr>
            <a:r>
              <a:rPr sz="4150" spc="-10" dirty="0"/>
              <a:t>GEJALA	UMUM</a:t>
            </a:r>
            <a:r>
              <a:rPr sz="4150" spc="-90" dirty="0"/>
              <a:t> </a:t>
            </a:r>
            <a:r>
              <a:rPr sz="4150" spc="-10" dirty="0"/>
              <a:t>TB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213003" y="1919681"/>
            <a:ext cx="7174865" cy="50552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8920" marR="613410" indent="-236220">
              <a:lnSpc>
                <a:spcPct val="99600"/>
              </a:lnSpc>
              <a:spcBef>
                <a:spcPts val="11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Demam tidak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terlalu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tinggi yang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berlangsung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lama,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biasanya dirasakan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malam hari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disertai keringat</a:t>
            </a:r>
            <a:r>
              <a:rPr sz="29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malam.</a:t>
            </a:r>
            <a:endParaRPr sz="2900">
              <a:latin typeface="Comic Sans MS"/>
              <a:cs typeface="Comic Sans MS"/>
            </a:endParaRPr>
          </a:p>
          <a:p>
            <a:pPr marL="248920" marR="120650" indent="-236220">
              <a:lnSpc>
                <a:spcPts val="3420"/>
              </a:lnSpc>
              <a:spcBef>
                <a:spcPts val="2275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Kadang-kadang serangan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demam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seperti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influenza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bersifat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hilang</a:t>
            </a:r>
            <a:r>
              <a:rPr sz="29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timbul.</a:t>
            </a:r>
            <a:endParaRPr sz="2900">
              <a:latin typeface="Comic Sans MS"/>
              <a:cs typeface="Comic Sans MS"/>
            </a:endParaRPr>
          </a:p>
          <a:p>
            <a:pPr marL="248920" indent="-236220">
              <a:lnSpc>
                <a:spcPct val="100000"/>
              </a:lnSpc>
              <a:spcBef>
                <a:spcPts val="200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Penurunan nafsu makan dan berat</a:t>
            </a:r>
            <a:r>
              <a:rPr sz="29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badan.</a:t>
            </a:r>
            <a:endParaRPr sz="2900">
              <a:latin typeface="Comic Sans MS"/>
              <a:cs typeface="Comic Sans MS"/>
            </a:endParaRPr>
          </a:p>
          <a:p>
            <a:pPr marL="248920" marR="208279" indent="-236220">
              <a:lnSpc>
                <a:spcPts val="3420"/>
              </a:lnSpc>
              <a:spcBef>
                <a:spcPts val="2275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Batuk-batuk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selama lebih dari 3 minggu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(dapat disertai dengan</a:t>
            </a:r>
            <a:r>
              <a:rPr sz="29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darah).</a:t>
            </a:r>
            <a:endParaRPr sz="2900">
              <a:latin typeface="Comic Sans MS"/>
              <a:cs typeface="Comic Sans MS"/>
            </a:endParaRPr>
          </a:p>
          <a:p>
            <a:pPr marL="248920" indent="-236220">
              <a:lnSpc>
                <a:spcPct val="100000"/>
              </a:lnSpc>
              <a:spcBef>
                <a:spcPts val="200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Perasaan tidak enak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(malaise),</a:t>
            </a:r>
            <a:r>
              <a:rPr sz="29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lemah.</a:t>
            </a:r>
            <a:endParaRPr sz="29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93342" y="764438"/>
            <a:ext cx="5506085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336800" algn="l"/>
              </a:tabLst>
            </a:pPr>
            <a:r>
              <a:rPr sz="4150" spc="-10" dirty="0"/>
              <a:t>GEJALA	KHUSUS</a:t>
            </a:r>
            <a:r>
              <a:rPr sz="4150" spc="-80" dirty="0"/>
              <a:t> </a:t>
            </a:r>
            <a:r>
              <a:rPr sz="4150" spc="-10" dirty="0"/>
              <a:t>TB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213003" y="2314067"/>
            <a:ext cx="7452359" cy="34385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8920" marR="442595" indent="-236220">
              <a:lnSpc>
                <a:spcPct val="101099"/>
              </a:lnSpc>
              <a:spcBef>
                <a:spcPts val="6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Tergantung dari organ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tubuh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mana yang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terkena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 :</a:t>
            </a:r>
            <a:endParaRPr sz="2900">
              <a:latin typeface="Comic Sans MS"/>
              <a:cs typeface="Comic Sans MS"/>
            </a:endParaRPr>
          </a:p>
          <a:p>
            <a:pPr marL="485775" marR="5080" lvl="1" indent="-236854">
              <a:lnSpc>
                <a:spcPct val="101099"/>
              </a:lnSpc>
              <a:spcBef>
                <a:spcPts val="515"/>
              </a:spcBef>
              <a:buClr>
                <a:srgbClr val="C688C5"/>
              </a:buClr>
              <a:buSzPct val="74137"/>
              <a:buFont typeface="Wingdings"/>
              <a:buChar char=""/>
              <a:tabLst>
                <a:tab pos="486409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suara “mengi”, suara nafas melemah yang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disertai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sesak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560"/>
              </a:spcBef>
              <a:buClr>
                <a:srgbClr val="C688C5"/>
              </a:buClr>
              <a:buSzPct val="74137"/>
              <a:buFont typeface="Wingdings"/>
              <a:buChar char=""/>
              <a:tabLst>
                <a:tab pos="486409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sakit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dada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660"/>
              </a:spcBef>
              <a:buClr>
                <a:srgbClr val="C688C5"/>
              </a:buClr>
              <a:buSzPct val="74137"/>
              <a:buFont typeface="Wingdings"/>
              <a:buChar char=""/>
              <a:tabLst>
                <a:tab pos="486409" algn="l"/>
              </a:tabLst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keluar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cairan</a:t>
            </a:r>
            <a:r>
              <a:rPr sz="29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nanah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660"/>
              </a:spcBef>
              <a:buClr>
                <a:srgbClr val="C688C5"/>
              </a:buClr>
              <a:buSzPct val="74137"/>
              <a:buFont typeface="Wingdings"/>
              <a:buChar char=""/>
              <a:tabLst>
                <a:tab pos="486409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penurunan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kesadaran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dan</a:t>
            </a:r>
            <a:r>
              <a:rPr sz="29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kejang-kejang</a:t>
            </a:r>
            <a:endParaRPr sz="29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24415" y="817016"/>
            <a:ext cx="5845175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15995" algn="l"/>
              </a:tabLst>
            </a:pPr>
            <a:r>
              <a:rPr sz="4150" spc="-10" dirty="0"/>
              <a:t>DIAGNOSIS	TB</a:t>
            </a:r>
            <a:r>
              <a:rPr sz="4150" spc="-80" dirty="0"/>
              <a:t> </a:t>
            </a:r>
            <a:r>
              <a:rPr sz="4150" spc="-10" dirty="0"/>
              <a:t>PARU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213003" y="1972259"/>
            <a:ext cx="8003540" cy="49637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8920" marR="5080" indent="-236220">
              <a:lnSpc>
                <a:spcPct val="99600"/>
              </a:lnSpc>
              <a:spcBef>
                <a:spcPts val="11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Semua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suspek TB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diperiksa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3 spesimen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dahak  dalam waktu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2 hari, yaitu sewaktu - pagi -  sewaktu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(SPS).</a:t>
            </a:r>
            <a:endParaRPr sz="2900">
              <a:latin typeface="Comic Sans MS"/>
              <a:cs typeface="Comic Sans MS"/>
            </a:endParaRPr>
          </a:p>
          <a:p>
            <a:pPr marL="248920" marR="407670" indent="-236220">
              <a:lnSpc>
                <a:spcPct val="99600"/>
              </a:lnSpc>
              <a:spcBef>
                <a:spcPts val="2125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359410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Diagnosis TB Paru pada orang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dewasa  ditegakkan dengan ditemukannya kuman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TB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(BTA) </a:t>
            </a:r>
            <a:r>
              <a:rPr sz="29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diagnosis</a:t>
            </a:r>
            <a:r>
              <a:rPr sz="2900" spc="1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utama</a:t>
            </a:r>
            <a:endParaRPr sz="2900">
              <a:latin typeface="Comic Sans MS"/>
              <a:cs typeface="Comic Sans MS"/>
            </a:endParaRPr>
          </a:p>
          <a:p>
            <a:pPr marL="248920" marR="142875" indent="-236220">
              <a:lnSpc>
                <a:spcPct val="99200"/>
              </a:lnSpc>
              <a:spcBef>
                <a:spcPts val="2135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Pemeriksaan lain seperti foto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toraks, biakan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dan uji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kepekaan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dapat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digunakan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sebagai  penunjang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diagnosis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sepanjang sesuai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dengan  indikasinya.</a:t>
            </a:r>
            <a:endParaRPr sz="29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24415" y="764438"/>
            <a:ext cx="5844540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15995" algn="l"/>
              </a:tabLst>
            </a:pPr>
            <a:r>
              <a:rPr sz="4150" spc="-10" dirty="0"/>
              <a:t>DIAGNOSIS	TB</a:t>
            </a:r>
            <a:r>
              <a:rPr sz="4150" spc="-80" dirty="0"/>
              <a:t> </a:t>
            </a:r>
            <a:r>
              <a:rPr sz="4150" spc="-10" dirty="0"/>
              <a:t>PARU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213003" y="2314067"/>
            <a:ext cx="7593965" cy="3385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8920" marR="5080" indent="-236220">
              <a:lnSpc>
                <a:spcPct val="99600"/>
              </a:lnSpc>
              <a:spcBef>
                <a:spcPts val="11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Tidak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dibenarkan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mendiagnosis TB hanya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berdasarkan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pemeriksaan foto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toraks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saja.  Foto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toraks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tidak selalu memberikan  gambaran yang khas pada TB paru,  sehingga sering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terjadi</a:t>
            </a:r>
            <a:r>
              <a:rPr sz="29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overdiagnosis.</a:t>
            </a:r>
            <a:endParaRPr sz="2900">
              <a:latin typeface="Comic Sans MS"/>
              <a:cs typeface="Comic Sans MS"/>
            </a:endParaRPr>
          </a:p>
          <a:p>
            <a:pPr marL="248920" marR="434340" indent="-236220">
              <a:lnSpc>
                <a:spcPct val="101099"/>
              </a:lnSpc>
              <a:spcBef>
                <a:spcPts val="207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359410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Gambaran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kelainan radiologik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Paru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tidak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selalu menunjukkan aktifitas</a:t>
            </a:r>
            <a:r>
              <a:rPr sz="290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penyakit.</a:t>
            </a:r>
            <a:endParaRPr sz="29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292100" y="749400"/>
            <a:ext cx="9624060" cy="125941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501140" marR="5080" indent="-797560">
              <a:lnSpc>
                <a:spcPts val="4970"/>
              </a:lnSpc>
              <a:spcBef>
                <a:spcPts val="265"/>
              </a:spcBef>
            </a:pPr>
            <a:r>
              <a:rPr sz="4150" spc="-10" dirty="0"/>
              <a:t>TUBERKULOSIS</a:t>
            </a:r>
            <a:r>
              <a:rPr sz="4150" spc="-60" dirty="0"/>
              <a:t> </a:t>
            </a:r>
            <a:r>
              <a:rPr sz="4150" spc="-10" dirty="0"/>
              <a:t>DAN  KEJADIANNYA</a:t>
            </a:r>
            <a:endParaRPr sz="4150" dirty="0"/>
          </a:p>
        </p:txBody>
      </p:sp>
      <p:sp>
        <p:nvSpPr>
          <p:cNvPr id="6" name="object 6"/>
          <p:cNvSpPr txBox="1"/>
          <p:nvPr/>
        </p:nvSpPr>
        <p:spPr>
          <a:xfrm>
            <a:off x="1213003" y="2277256"/>
            <a:ext cx="7601584" cy="417449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48920" marR="5080" indent="-236854">
              <a:lnSpc>
                <a:spcPct val="90200"/>
              </a:lnSpc>
              <a:spcBef>
                <a:spcPts val="439"/>
              </a:spcBef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Jumlah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pasien TB di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Indonesia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merupakan  ke-3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terbanyak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di dunia setelah India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dan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Cina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dengan jumlah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pasien sekitar 10%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dari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total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jumlah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pasien TB</a:t>
            </a:r>
            <a:r>
              <a:rPr sz="29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didunia.</a:t>
            </a:r>
            <a:endParaRPr sz="29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4000" dirty="0">
              <a:latin typeface="Times New Roman"/>
              <a:cs typeface="Times New Roman"/>
            </a:endParaRPr>
          </a:p>
          <a:p>
            <a:pPr marL="248920" marR="90805" indent="-236854">
              <a:lnSpc>
                <a:spcPts val="3110"/>
              </a:lnSpc>
              <a:spcBef>
                <a:spcPts val="2680"/>
              </a:spcBef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Diperkirakan pada tahun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2004,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setiap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tahun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ada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539.000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kasus baru dan</a:t>
            </a:r>
            <a:r>
              <a:rPr sz="29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kematian</a:t>
            </a:r>
            <a:endParaRPr sz="2900" dirty="0">
              <a:latin typeface="Comic Sans MS"/>
              <a:cs typeface="Comic Sans MS"/>
            </a:endParaRPr>
          </a:p>
          <a:p>
            <a:pPr marL="248920" marR="254000">
              <a:lnSpc>
                <a:spcPts val="3110"/>
              </a:lnSpc>
              <a:spcBef>
                <a:spcPts val="95"/>
              </a:spcBef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101.000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orang.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Insidensi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kasus TB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BTA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positif sekitar 110 per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100.000</a:t>
            </a:r>
            <a:r>
              <a:rPr sz="29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penduduk</a:t>
            </a:r>
            <a:r>
              <a:rPr sz="2050" spc="-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205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74067" y="764438"/>
            <a:ext cx="4742180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50" spc="-10" dirty="0"/>
              <a:t>UJI</a:t>
            </a:r>
            <a:r>
              <a:rPr sz="4150" spc="-60" dirty="0"/>
              <a:t> </a:t>
            </a:r>
            <a:r>
              <a:rPr sz="4150" spc="-10" dirty="0"/>
              <a:t>TUBERKULIN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213003" y="2103729"/>
            <a:ext cx="8133715" cy="47739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8920" marR="610235" indent="-236220" algn="just">
              <a:lnSpc>
                <a:spcPts val="3210"/>
              </a:lnSpc>
              <a:spcBef>
                <a:spcPts val="220"/>
              </a:spcBef>
              <a:buClr>
                <a:srgbClr val="7A4779"/>
              </a:buClr>
              <a:buSzPct val="74074"/>
              <a:buFont typeface="Wingdings"/>
              <a:buChar char=""/>
              <a:tabLst>
                <a:tab pos="249554" algn="l"/>
              </a:tabLst>
            </a:pP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Dilakukan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48–72 jam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setelah penyuntikan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dan  diukur diameter dari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pembengkakan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(indurasi) 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yang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terjadi:</a:t>
            </a:r>
            <a:endParaRPr sz="2700">
              <a:latin typeface="Comic Sans MS"/>
              <a:cs typeface="Comic Sans MS"/>
            </a:endParaRPr>
          </a:p>
          <a:p>
            <a:pPr marL="485775" marR="104139" lvl="1" indent="-236854">
              <a:lnSpc>
                <a:spcPts val="3210"/>
              </a:lnSpc>
              <a:spcBef>
                <a:spcPts val="725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588645" algn="l"/>
              </a:tabLst>
            </a:pP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Pembengkakan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(Indurasi)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0–4mm, uji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mantoux 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negatif.</a:t>
            </a:r>
            <a:endParaRPr sz="27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C688C5"/>
              </a:buClr>
              <a:buFont typeface="Wingdings"/>
              <a:buChar char=""/>
            </a:pPr>
            <a:endParaRPr sz="3300">
              <a:latin typeface="Times New Roman"/>
              <a:cs typeface="Times New Roman"/>
            </a:endParaRPr>
          </a:p>
          <a:p>
            <a:pPr marL="485775" marR="205740" lvl="1" indent="-236854">
              <a:lnSpc>
                <a:spcPts val="3210"/>
              </a:lnSpc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Pembengkakan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(Indurasi)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5–9mm, uji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mantoux  meragukan.</a:t>
            </a:r>
            <a:endParaRPr sz="27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688C5"/>
              </a:buClr>
              <a:buFont typeface="Wingdings"/>
              <a:buChar char=""/>
            </a:pPr>
            <a:endParaRPr sz="3400">
              <a:latin typeface="Times New Roman"/>
              <a:cs typeface="Times New Roman"/>
            </a:endParaRPr>
          </a:p>
          <a:p>
            <a:pPr marL="485775" marR="5080" lvl="1" indent="-236854">
              <a:lnSpc>
                <a:spcPts val="3210"/>
              </a:lnSpc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Pembengkakan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(Indurasi)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: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&gt;= 10mm, uji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mantoux  positif.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2724" y="764438"/>
            <a:ext cx="4227195" cy="12877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52095" marR="5080" indent="-240029">
              <a:lnSpc>
                <a:spcPts val="4970"/>
              </a:lnSpc>
              <a:spcBef>
                <a:spcPts val="265"/>
              </a:spcBef>
              <a:tabLst>
                <a:tab pos="3515995" algn="l"/>
              </a:tabLst>
            </a:pPr>
            <a:r>
              <a:rPr sz="4150" spc="-10" dirty="0"/>
              <a:t>DIAGNOSIS	TB  EKSTRA</a:t>
            </a:r>
            <a:r>
              <a:rPr sz="4150" spc="-35" dirty="0"/>
              <a:t> </a:t>
            </a:r>
            <a:r>
              <a:rPr sz="4150" spc="-10" dirty="0"/>
              <a:t>PARU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213003" y="2314067"/>
            <a:ext cx="7595234" cy="36830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8920" marR="229870" indent="-236220">
              <a:lnSpc>
                <a:spcPct val="101099"/>
              </a:lnSpc>
              <a:spcBef>
                <a:spcPts val="6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Gejala dan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keluhan tergantung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organ yang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terkena,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misalnya: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550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kaku kuduk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pada Meningitis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TB,</a:t>
            </a:r>
            <a:endParaRPr sz="27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590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nyeri dada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pada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TB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pleura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 (Pleuritis),</a:t>
            </a:r>
            <a:endParaRPr sz="2700">
              <a:latin typeface="Comic Sans MS"/>
              <a:cs typeface="Comic Sans MS"/>
            </a:endParaRPr>
          </a:p>
          <a:p>
            <a:pPr marL="485775" marR="5080" lvl="1" indent="-236854">
              <a:lnSpc>
                <a:spcPts val="3210"/>
              </a:lnSpc>
              <a:spcBef>
                <a:spcPts val="825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pembesaran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kelenjar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limfe superfisialis pada  limfadenitis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 TB</a:t>
            </a:r>
            <a:endParaRPr sz="2700">
              <a:latin typeface="Comic Sans MS"/>
              <a:cs typeface="Comic Sans MS"/>
            </a:endParaRPr>
          </a:p>
          <a:p>
            <a:pPr marL="485775" marR="572135" lvl="1" indent="-236854">
              <a:lnSpc>
                <a:spcPts val="3210"/>
              </a:lnSpc>
              <a:spcBef>
                <a:spcPts val="620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deformitas tulang belakang (gibbus)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pada  spondilitis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 TB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2724" y="764438"/>
            <a:ext cx="4227195" cy="12877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52095" marR="5080" indent="-240029">
              <a:lnSpc>
                <a:spcPts val="4970"/>
              </a:lnSpc>
              <a:spcBef>
                <a:spcPts val="265"/>
              </a:spcBef>
              <a:tabLst>
                <a:tab pos="3515995" algn="l"/>
              </a:tabLst>
            </a:pPr>
            <a:r>
              <a:rPr sz="4150" spc="-10" dirty="0"/>
              <a:t>DIAGNOSIS	TB  EKSTRA</a:t>
            </a:r>
            <a:r>
              <a:rPr sz="4150" spc="-35" dirty="0"/>
              <a:t> </a:t>
            </a:r>
            <a:r>
              <a:rPr sz="4150" spc="-10" dirty="0"/>
              <a:t>PARU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213003" y="2314067"/>
            <a:ext cx="7521575" cy="47028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8920" marR="245110" indent="-236220">
              <a:lnSpc>
                <a:spcPct val="99600"/>
              </a:lnSpc>
              <a:spcBef>
                <a:spcPts val="11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Diagnosis pasti sering sulit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ditegakkan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sedangkan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diagnosis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kerja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dapat  ditegakkan berdasarkan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gejala klinis TB  yang kuat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(presumtif) dengan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menyingkirkan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kemungkinan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penyakit</a:t>
            </a:r>
            <a:r>
              <a:rPr sz="2900" spc="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lain.</a:t>
            </a:r>
            <a:endParaRPr sz="2900">
              <a:latin typeface="Comic Sans MS"/>
              <a:cs typeface="Comic Sans MS"/>
            </a:endParaRPr>
          </a:p>
          <a:p>
            <a:pPr marL="248920" marR="5080" indent="-236220">
              <a:lnSpc>
                <a:spcPct val="99300"/>
              </a:lnSpc>
              <a:spcBef>
                <a:spcPts val="2135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359410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Ketepatan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diagnosis tergantung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pada  metode pengambilan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bahan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pemeriksaan  dan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ketersediaan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alat-alat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diagnostik,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misalnya uji mikrobiologi, patologi anatomi,  serologi, foto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toraks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dan</a:t>
            </a:r>
            <a:r>
              <a:rPr sz="29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lain-lain</a:t>
            </a:r>
            <a:r>
              <a:rPr sz="2950" i="1" spc="-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295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4114" y="559028"/>
            <a:ext cx="7832090" cy="12877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91160" marR="5080" indent="-379095">
              <a:lnSpc>
                <a:spcPts val="4970"/>
              </a:lnSpc>
              <a:spcBef>
                <a:spcPts val="265"/>
              </a:spcBef>
              <a:tabLst>
                <a:tab pos="3103880" algn="l"/>
                <a:tab pos="4966335" algn="l"/>
                <a:tab pos="6742430" algn="l"/>
              </a:tabLst>
            </a:pPr>
            <a:r>
              <a:rPr sz="5550" spc="22" baseline="18768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r>
              <a:rPr sz="5550" spc="-450" baseline="18768" dirty="0">
                <a:solidFill>
                  <a:srgbClr val="C688C5"/>
                </a:solidFill>
                <a:latin typeface="Arial"/>
                <a:cs typeface="Arial"/>
              </a:rPr>
              <a:t> </a:t>
            </a:r>
            <a:r>
              <a:rPr sz="4150" spc="-10" dirty="0"/>
              <a:t>Gambaran	klinik mengarah </a:t>
            </a:r>
            <a:r>
              <a:rPr sz="4150" spc="-15" dirty="0"/>
              <a:t>ke  </a:t>
            </a:r>
            <a:r>
              <a:rPr sz="4150" spc="-10" dirty="0"/>
              <a:t>infeksi</a:t>
            </a:r>
            <a:r>
              <a:rPr sz="4150" spc="5" dirty="0"/>
              <a:t> </a:t>
            </a:r>
            <a:r>
              <a:rPr sz="4150" spc="-10" dirty="0"/>
              <a:t>HIV</a:t>
            </a:r>
            <a:r>
              <a:rPr sz="4150" spc="5" dirty="0"/>
              <a:t> </a:t>
            </a:r>
            <a:r>
              <a:rPr sz="4150" spc="-10" dirty="0"/>
              <a:t>pada	</a:t>
            </a:r>
            <a:r>
              <a:rPr sz="4150" spc="-5" dirty="0"/>
              <a:t>pasien	</a:t>
            </a:r>
            <a:r>
              <a:rPr sz="4150" spc="-10" dirty="0"/>
              <a:t>TB</a:t>
            </a:r>
            <a:endParaRPr sz="4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082" y="1839933"/>
            <a:ext cx="8415655" cy="52920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434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Riwayat: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325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Infeksi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yang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ditularkan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melalui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kontak</a:t>
            </a:r>
            <a:r>
              <a:rPr sz="245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seksual</a:t>
            </a:r>
            <a:endParaRPr sz="245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370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Herpes</a:t>
            </a:r>
            <a:r>
              <a:rPr sz="245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zoster</a:t>
            </a:r>
            <a:endParaRPr sz="245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375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Baru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mengalami pneumonia atau</a:t>
            </a:r>
            <a:r>
              <a:rPr sz="245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kambuh</a:t>
            </a:r>
            <a:endParaRPr sz="245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370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Infeksi bakteri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yang</a:t>
            </a:r>
            <a:r>
              <a:rPr sz="245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berat</a:t>
            </a:r>
            <a:endParaRPr sz="245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375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Baru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mendapat pengobatan</a:t>
            </a:r>
            <a:r>
              <a:rPr sz="245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TB</a:t>
            </a:r>
            <a:endParaRPr sz="2450">
              <a:latin typeface="Comic Sans MS"/>
              <a:cs typeface="Comic Sans MS"/>
            </a:endParaRPr>
          </a:p>
          <a:p>
            <a:pPr marL="248920" indent="-236220">
              <a:lnSpc>
                <a:spcPct val="100000"/>
              </a:lnSpc>
              <a:spcBef>
                <a:spcPts val="1745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Gejala: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320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BB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turun (&gt;10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kg atau &gt;20%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berat</a:t>
            </a:r>
            <a:r>
              <a:rPr sz="245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awal)</a:t>
            </a:r>
            <a:endParaRPr sz="245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375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Diare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(&gt;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1</a:t>
            </a:r>
            <a:r>
              <a:rPr sz="245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bulan)</a:t>
            </a:r>
            <a:endParaRPr sz="2450">
              <a:latin typeface="Comic Sans MS"/>
              <a:cs typeface="Comic Sans MS"/>
            </a:endParaRPr>
          </a:p>
          <a:p>
            <a:pPr marL="485775" marR="40005" lvl="1" indent="-236854">
              <a:lnSpc>
                <a:spcPts val="2690"/>
              </a:lnSpc>
              <a:spcBef>
                <a:spcPts val="670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Nyeri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retrosternal waktu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menelan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(dugaan kondidiasis 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esofagus)</a:t>
            </a:r>
            <a:endParaRPr sz="245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225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Rasa terbakar di kaki </a:t>
            </a:r>
            <a:r>
              <a:rPr sz="2450" spc="-30" dirty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sz="2550" i="1" spc="-30" dirty="0">
                <a:solidFill>
                  <a:srgbClr val="FFFFFF"/>
                </a:solidFill>
                <a:latin typeface="Comic Sans MS"/>
                <a:cs typeface="Comic Sans MS"/>
              </a:rPr>
              <a:t>peripheral </a:t>
            </a:r>
            <a:r>
              <a:rPr sz="2550" i="1" spc="-35" dirty="0">
                <a:solidFill>
                  <a:srgbClr val="FFFFFF"/>
                </a:solidFill>
                <a:latin typeface="Comic Sans MS"/>
                <a:cs typeface="Comic Sans MS"/>
              </a:rPr>
              <a:t>sensory</a:t>
            </a:r>
            <a:r>
              <a:rPr sz="2550" i="1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550" i="1" spc="-40" dirty="0">
                <a:solidFill>
                  <a:srgbClr val="FFFFFF"/>
                </a:solidFill>
                <a:latin typeface="Comic Sans MS"/>
                <a:cs typeface="Comic Sans MS"/>
              </a:rPr>
              <a:t>neuropathy</a:t>
            </a:r>
            <a:r>
              <a:rPr sz="2450" spc="-40" dirty="0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245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4114" y="559028"/>
            <a:ext cx="7827645" cy="12877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91160" marR="5080" indent="-379095">
              <a:lnSpc>
                <a:spcPts val="4970"/>
              </a:lnSpc>
              <a:spcBef>
                <a:spcPts val="265"/>
              </a:spcBef>
            </a:pPr>
            <a:r>
              <a:rPr sz="5550" spc="22" baseline="18768" dirty="0">
                <a:solidFill>
                  <a:srgbClr val="C688C5"/>
                </a:solidFill>
                <a:latin typeface="Arial"/>
                <a:cs typeface="Arial"/>
              </a:rPr>
              <a:t>+ </a:t>
            </a:r>
            <a:r>
              <a:rPr sz="4150" spc="-10" dirty="0"/>
              <a:t>Gambaran klinik mengarah</a:t>
            </a:r>
            <a:r>
              <a:rPr sz="4150" spc="-345" dirty="0"/>
              <a:t> </a:t>
            </a:r>
            <a:r>
              <a:rPr sz="4150" spc="-15" dirty="0"/>
              <a:t>ke  </a:t>
            </a:r>
            <a:r>
              <a:rPr sz="4150" spc="-10" dirty="0"/>
              <a:t>infeksi HIV pada </a:t>
            </a:r>
            <a:r>
              <a:rPr sz="4150" spc="-5" dirty="0"/>
              <a:t>pasien</a:t>
            </a:r>
            <a:r>
              <a:rPr sz="4150" spc="-45" dirty="0"/>
              <a:t> </a:t>
            </a:r>
            <a:r>
              <a:rPr sz="4150" spc="-10" dirty="0"/>
              <a:t>TB</a:t>
            </a:r>
            <a:endParaRPr sz="4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082" y="1851326"/>
            <a:ext cx="6634480" cy="52603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345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Tanda: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245"/>
              </a:spcBef>
              <a:buClr>
                <a:srgbClr val="C688C5"/>
              </a:buClr>
              <a:buSzPct val="74137"/>
              <a:buFont typeface="Wingdings"/>
              <a:buChar char=""/>
              <a:tabLst>
                <a:tab pos="486409" algn="l"/>
              </a:tabLst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Bekas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herpes</a:t>
            </a:r>
            <a:r>
              <a:rPr sz="29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zoster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250"/>
              </a:spcBef>
              <a:buClr>
                <a:srgbClr val="C688C5"/>
              </a:buClr>
              <a:buSzPct val="74137"/>
              <a:buFont typeface="Wingdings"/>
              <a:buChar char=""/>
              <a:tabLst>
                <a:tab pos="486409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Ruam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bentol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kulit yang gatal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350"/>
              </a:spcBef>
              <a:buClr>
                <a:srgbClr val="C688C5"/>
              </a:buClr>
              <a:buSzPct val="74137"/>
              <a:buFont typeface="Wingdings"/>
              <a:buChar char=""/>
              <a:tabLst>
                <a:tab pos="486409" algn="l"/>
              </a:tabLst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Sarkoma kaposi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245"/>
              </a:spcBef>
              <a:buClr>
                <a:srgbClr val="C688C5"/>
              </a:buClr>
              <a:buSzPct val="74137"/>
              <a:buFont typeface="Wingdings"/>
              <a:buChar char=""/>
              <a:tabLst>
                <a:tab pos="486409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Limfadenopati umum simetris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245"/>
              </a:spcBef>
              <a:buClr>
                <a:srgbClr val="C688C5"/>
              </a:buClr>
              <a:buSzPct val="74137"/>
              <a:buFont typeface="Wingdings"/>
              <a:buChar char=""/>
              <a:tabLst>
                <a:tab pos="486409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Kandidiasis mulut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200"/>
              </a:spcBef>
              <a:buClr>
                <a:srgbClr val="C688C5"/>
              </a:buClr>
              <a:buSzPct val="72881"/>
              <a:buFont typeface="Wingdings"/>
              <a:buChar char=""/>
              <a:tabLst>
                <a:tab pos="486409" algn="l"/>
              </a:tabLst>
            </a:pPr>
            <a:r>
              <a:rPr sz="2950" i="1" spc="-35" dirty="0">
                <a:solidFill>
                  <a:srgbClr val="FFFFFF"/>
                </a:solidFill>
                <a:latin typeface="Comic Sans MS"/>
                <a:cs typeface="Comic Sans MS"/>
              </a:rPr>
              <a:t>Angular</a:t>
            </a:r>
            <a:r>
              <a:rPr sz="2950" i="1" spc="-25" dirty="0">
                <a:solidFill>
                  <a:srgbClr val="FFFFFF"/>
                </a:solidFill>
                <a:latin typeface="Comic Sans MS"/>
                <a:cs typeface="Comic Sans MS"/>
              </a:rPr>
              <a:t> cheilitis</a:t>
            </a:r>
            <a:endParaRPr sz="295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290"/>
              </a:spcBef>
              <a:buClr>
                <a:srgbClr val="C688C5"/>
              </a:buClr>
              <a:buSzPct val="72881"/>
              <a:buFont typeface="Wingdings"/>
              <a:buChar char=""/>
              <a:tabLst>
                <a:tab pos="486409" algn="l"/>
              </a:tabLst>
            </a:pPr>
            <a:r>
              <a:rPr sz="2950" i="1" spc="-35" dirty="0">
                <a:solidFill>
                  <a:srgbClr val="FFFFFF"/>
                </a:solidFill>
                <a:latin typeface="Comic Sans MS"/>
                <a:cs typeface="Comic Sans MS"/>
              </a:rPr>
              <a:t>Oral </a:t>
            </a:r>
            <a:r>
              <a:rPr sz="2950" i="1" spc="-25" dirty="0">
                <a:solidFill>
                  <a:srgbClr val="FFFFFF"/>
                </a:solidFill>
                <a:latin typeface="Comic Sans MS"/>
                <a:cs typeface="Comic Sans MS"/>
              </a:rPr>
              <a:t>hairy</a:t>
            </a:r>
            <a:r>
              <a:rPr sz="2950" i="1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50" i="1" spc="-25" dirty="0">
                <a:solidFill>
                  <a:srgbClr val="FFFFFF"/>
                </a:solidFill>
                <a:latin typeface="Comic Sans MS"/>
                <a:cs typeface="Comic Sans MS"/>
              </a:rPr>
              <a:t>leukoplakia</a:t>
            </a:r>
            <a:endParaRPr sz="295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185"/>
              </a:spcBef>
              <a:buClr>
                <a:srgbClr val="C688C5"/>
              </a:buClr>
              <a:buSzPct val="72881"/>
              <a:buFont typeface="Wingdings"/>
              <a:buChar char=""/>
              <a:tabLst>
                <a:tab pos="486409" algn="l"/>
              </a:tabLst>
            </a:pPr>
            <a:r>
              <a:rPr sz="2950" i="1" spc="-30" dirty="0">
                <a:solidFill>
                  <a:srgbClr val="FFFFFF"/>
                </a:solidFill>
                <a:latin typeface="Comic Sans MS"/>
                <a:cs typeface="Comic Sans MS"/>
              </a:rPr>
              <a:t>Necrotizing</a:t>
            </a:r>
            <a:r>
              <a:rPr sz="2950" i="1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50" i="1" spc="-25" dirty="0">
                <a:solidFill>
                  <a:srgbClr val="FFFFFF"/>
                </a:solidFill>
                <a:latin typeface="Comic Sans MS"/>
                <a:cs typeface="Comic Sans MS"/>
              </a:rPr>
              <a:t>gingivitis</a:t>
            </a:r>
            <a:endParaRPr sz="295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185"/>
              </a:spcBef>
              <a:buClr>
                <a:srgbClr val="C688C5"/>
              </a:buClr>
              <a:buSzPct val="72881"/>
              <a:buFont typeface="Wingdings"/>
              <a:buChar char=""/>
              <a:tabLst>
                <a:tab pos="486409" algn="l"/>
              </a:tabLst>
            </a:pPr>
            <a:r>
              <a:rPr sz="2950" i="1" spc="-30" dirty="0">
                <a:solidFill>
                  <a:srgbClr val="FFFFFF"/>
                </a:solidFill>
                <a:latin typeface="Comic Sans MS"/>
                <a:cs typeface="Comic Sans MS"/>
              </a:rPr>
              <a:t>Giant aphthous</a:t>
            </a:r>
            <a:r>
              <a:rPr sz="2950" i="1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50" i="1" spc="-30" dirty="0">
                <a:solidFill>
                  <a:srgbClr val="FFFFFF"/>
                </a:solidFill>
                <a:latin typeface="Comic Sans MS"/>
                <a:cs typeface="Comic Sans MS"/>
              </a:rPr>
              <a:t>ulceration</a:t>
            </a:r>
            <a:endParaRPr sz="295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190"/>
              </a:spcBef>
              <a:buClr>
                <a:srgbClr val="C688C5"/>
              </a:buClr>
              <a:buSzPct val="72881"/>
              <a:buFont typeface="Wingdings"/>
              <a:buChar char=""/>
              <a:tabLst>
                <a:tab pos="486409" algn="l"/>
              </a:tabLst>
            </a:pPr>
            <a:r>
              <a:rPr sz="2950" i="1" spc="-25" dirty="0">
                <a:solidFill>
                  <a:srgbClr val="FFFFFF"/>
                </a:solidFill>
                <a:latin typeface="Comic Sans MS"/>
                <a:cs typeface="Comic Sans MS"/>
              </a:rPr>
              <a:t>Persistent painful genital</a:t>
            </a:r>
            <a:r>
              <a:rPr sz="2950" i="1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50" i="1" spc="-30" dirty="0">
                <a:solidFill>
                  <a:srgbClr val="FFFFFF"/>
                </a:solidFill>
                <a:latin typeface="Comic Sans MS"/>
                <a:cs typeface="Comic Sans MS"/>
              </a:rPr>
              <a:t>ulceration</a:t>
            </a:r>
            <a:endParaRPr sz="295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6814" y="510070"/>
            <a:ext cx="27686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15"/>
              </a:lnSpc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142" y="228597"/>
            <a:ext cx="9464040" cy="7099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6814" y="510070"/>
            <a:ext cx="27686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15"/>
              </a:lnSpc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142" y="228612"/>
            <a:ext cx="9464040" cy="7099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7537" y="764438"/>
            <a:ext cx="6598284" cy="12877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805815" marR="5080" indent="-793750">
              <a:lnSpc>
                <a:spcPts val="4970"/>
              </a:lnSpc>
              <a:spcBef>
                <a:spcPts val="265"/>
              </a:spcBef>
              <a:tabLst>
                <a:tab pos="2226310" algn="l"/>
              </a:tabLst>
            </a:pPr>
            <a:r>
              <a:rPr sz="4150" spc="-10" dirty="0"/>
              <a:t>KLASIFIKASI PENYAKIT  DAN	TIPE</a:t>
            </a:r>
            <a:r>
              <a:rPr sz="4150" spc="-20" dirty="0"/>
              <a:t> </a:t>
            </a:r>
            <a:r>
              <a:rPr sz="4150" spc="-10" dirty="0"/>
              <a:t>PASIEN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213003" y="2223459"/>
            <a:ext cx="7923530" cy="507492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81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C00"/>
                </a:solidFill>
                <a:latin typeface="Comic Sans MS"/>
                <a:cs typeface="Comic Sans MS"/>
              </a:rPr>
              <a:t>Lokasi atau organ </a:t>
            </a:r>
            <a:r>
              <a:rPr sz="2900" spc="-10" dirty="0">
                <a:solidFill>
                  <a:srgbClr val="FFFC00"/>
                </a:solidFill>
                <a:latin typeface="Comic Sans MS"/>
                <a:cs typeface="Comic Sans MS"/>
              </a:rPr>
              <a:t>tubuh </a:t>
            </a:r>
            <a:r>
              <a:rPr sz="2900" spc="-5" dirty="0">
                <a:solidFill>
                  <a:srgbClr val="FFFC00"/>
                </a:solidFill>
                <a:latin typeface="Comic Sans MS"/>
                <a:cs typeface="Comic Sans MS"/>
              </a:rPr>
              <a:t>yang</a:t>
            </a:r>
            <a:r>
              <a:rPr sz="2900" spc="25" dirty="0">
                <a:solidFill>
                  <a:srgbClr val="FFFC00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C00"/>
                </a:solidFill>
                <a:latin typeface="Comic Sans MS"/>
                <a:cs typeface="Comic Sans MS"/>
              </a:rPr>
              <a:t>sakit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655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paru atau ekstra</a:t>
            </a:r>
            <a:r>
              <a:rPr sz="27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paru;</a:t>
            </a:r>
            <a:endParaRPr sz="2700">
              <a:latin typeface="Comic Sans MS"/>
              <a:cs typeface="Comic Sans MS"/>
            </a:endParaRPr>
          </a:p>
          <a:p>
            <a:pPr marL="248920" marR="5080" indent="-236220">
              <a:lnSpc>
                <a:spcPts val="3420"/>
              </a:lnSpc>
              <a:spcBef>
                <a:spcPts val="221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10" dirty="0">
                <a:solidFill>
                  <a:srgbClr val="FFFC00"/>
                </a:solidFill>
                <a:latin typeface="Comic Sans MS"/>
                <a:cs typeface="Comic Sans MS"/>
              </a:rPr>
              <a:t>Bakteriologi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(hasil pemeriksaan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dahak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secara  mikroskopis):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545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BTA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positif atau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BTA</a:t>
            </a:r>
            <a:r>
              <a:rPr sz="27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negatif;</a:t>
            </a:r>
            <a:endParaRPr sz="2700">
              <a:latin typeface="Comic Sans MS"/>
              <a:cs typeface="Comic Sans MS"/>
            </a:endParaRPr>
          </a:p>
          <a:p>
            <a:pPr marL="248920" indent="-236220">
              <a:lnSpc>
                <a:spcPct val="100000"/>
              </a:lnSpc>
              <a:spcBef>
                <a:spcPts val="2045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C00"/>
                </a:solidFill>
                <a:latin typeface="Comic Sans MS"/>
                <a:cs typeface="Comic Sans MS"/>
              </a:rPr>
              <a:t>Tingkat </a:t>
            </a:r>
            <a:r>
              <a:rPr sz="2900" spc="-10" dirty="0">
                <a:solidFill>
                  <a:srgbClr val="FFFC00"/>
                </a:solidFill>
                <a:latin typeface="Comic Sans MS"/>
                <a:cs typeface="Comic Sans MS"/>
              </a:rPr>
              <a:t>keparahan</a:t>
            </a:r>
            <a:r>
              <a:rPr sz="2900" spc="-5" dirty="0">
                <a:solidFill>
                  <a:srgbClr val="FFFC00"/>
                </a:solidFill>
                <a:latin typeface="Comic Sans MS"/>
                <a:cs typeface="Comic Sans MS"/>
              </a:rPr>
              <a:t> penyakit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655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ringan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atau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berat.</a:t>
            </a:r>
            <a:endParaRPr sz="2700">
              <a:latin typeface="Comic Sans MS"/>
              <a:cs typeface="Comic Sans MS"/>
            </a:endParaRPr>
          </a:p>
          <a:p>
            <a:pPr marL="248920" indent="-236220">
              <a:lnSpc>
                <a:spcPct val="100000"/>
              </a:lnSpc>
              <a:spcBef>
                <a:spcPts val="2045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10" dirty="0">
                <a:solidFill>
                  <a:srgbClr val="FFFC00"/>
                </a:solidFill>
                <a:latin typeface="Comic Sans MS"/>
                <a:cs typeface="Comic Sans MS"/>
              </a:rPr>
              <a:t>Riwayat </a:t>
            </a:r>
            <a:r>
              <a:rPr sz="2900" spc="-5" dirty="0">
                <a:solidFill>
                  <a:srgbClr val="FFFC00"/>
                </a:solidFill>
                <a:latin typeface="Comic Sans MS"/>
                <a:cs typeface="Comic Sans MS"/>
              </a:rPr>
              <a:t>pengobatan TB</a:t>
            </a:r>
            <a:r>
              <a:rPr sz="2900" spc="10" dirty="0">
                <a:solidFill>
                  <a:srgbClr val="FFFC00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C00"/>
                </a:solidFill>
                <a:latin typeface="Comic Sans MS"/>
                <a:cs typeface="Comic Sans MS"/>
              </a:rPr>
              <a:t>sebelumnya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655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baru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atau sudah pernah</a:t>
            </a:r>
            <a:r>
              <a:rPr sz="27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diobati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9900" y="964042"/>
            <a:ext cx="9624060" cy="12594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59130" marR="5080" indent="-672465">
              <a:lnSpc>
                <a:spcPct val="100299"/>
              </a:lnSpc>
              <a:spcBef>
                <a:spcPts val="110"/>
              </a:spcBef>
            </a:pPr>
            <a:r>
              <a:rPr spc="15" dirty="0"/>
              <a:t>KLASIFIKASI</a:t>
            </a:r>
            <a:r>
              <a:rPr spc="-45" dirty="0"/>
              <a:t> </a:t>
            </a:r>
            <a:r>
              <a:rPr spc="10" dirty="0"/>
              <a:t>BERDASARKAN  </a:t>
            </a:r>
            <a:r>
              <a:rPr spc="15" dirty="0"/>
              <a:t>LOKASI ORGAN</a:t>
            </a:r>
            <a:r>
              <a:rPr spc="-25" dirty="0"/>
              <a:t> </a:t>
            </a:r>
            <a:r>
              <a:rPr spc="15" dirty="0"/>
              <a:t>TUBUH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3003" y="2223459"/>
            <a:ext cx="7688580" cy="486473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81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C00"/>
                </a:solidFill>
                <a:latin typeface="Comic Sans MS"/>
                <a:cs typeface="Comic Sans MS"/>
              </a:rPr>
              <a:t>TB Paru</a:t>
            </a:r>
            <a:endParaRPr sz="2900">
              <a:latin typeface="Comic Sans MS"/>
              <a:cs typeface="Comic Sans MS"/>
            </a:endParaRPr>
          </a:p>
          <a:p>
            <a:pPr marL="485775" lvl="1" indent="-236854">
              <a:lnSpc>
                <a:spcPct val="100000"/>
              </a:lnSpc>
              <a:spcBef>
                <a:spcPts val="655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menyerang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jaringan (parenkim)</a:t>
            </a:r>
            <a:r>
              <a:rPr sz="27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paru</a:t>
            </a:r>
            <a:endParaRPr sz="2700">
              <a:latin typeface="Comic Sans MS"/>
              <a:cs typeface="Comic Sans MS"/>
            </a:endParaRPr>
          </a:p>
          <a:p>
            <a:pPr marL="485775" marR="757555" lvl="1" indent="-236854">
              <a:lnSpc>
                <a:spcPts val="3210"/>
              </a:lnSpc>
              <a:spcBef>
                <a:spcPts val="720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tidak termasuk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pleura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(selaput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paru)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dan  kelenjar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pada hilus</a:t>
            </a:r>
            <a:endParaRPr sz="27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688C5"/>
              </a:buClr>
              <a:buFont typeface="Wingdings"/>
              <a:buChar char=""/>
            </a:pPr>
            <a:endParaRPr sz="500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C00"/>
                </a:solidFill>
                <a:latin typeface="Comic Sans MS"/>
                <a:cs typeface="Comic Sans MS"/>
              </a:rPr>
              <a:t>TB Ekstra</a:t>
            </a:r>
            <a:r>
              <a:rPr sz="2900" dirty="0">
                <a:solidFill>
                  <a:srgbClr val="FFFC00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C00"/>
                </a:solidFill>
                <a:latin typeface="Comic Sans MS"/>
                <a:cs typeface="Comic Sans MS"/>
              </a:rPr>
              <a:t>Paru</a:t>
            </a:r>
            <a:endParaRPr sz="2900">
              <a:latin typeface="Comic Sans MS"/>
              <a:cs typeface="Comic Sans MS"/>
            </a:endParaRPr>
          </a:p>
          <a:p>
            <a:pPr marL="485775" marR="5080" lvl="1" indent="-236854">
              <a:lnSpc>
                <a:spcPct val="100099"/>
              </a:lnSpc>
              <a:spcBef>
                <a:spcPts val="650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menyerang organ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tubuh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lain selain paru,  misalnya pleura, selaput otak, selaput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jantung  (pericardium), kelenjar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lymfe,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tulang,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saluran 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kencing,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alat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kelamin.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6374" y="948757"/>
            <a:ext cx="9624060" cy="12594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01370" marR="5080" indent="-814705">
              <a:lnSpc>
                <a:spcPct val="100299"/>
              </a:lnSpc>
              <a:spcBef>
                <a:spcPts val="110"/>
              </a:spcBef>
            </a:pPr>
            <a:r>
              <a:rPr spc="15" dirty="0"/>
              <a:t>KLASIFIKASI</a:t>
            </a:r>
            <a:r>
              <a:rPr spc="-45" dirty="0"/>
              <a:t> </a:t>
            </a:r>
            <a:r>
              <a:rPr spc="10" dirty="0"/>
              <a:t>BERDASARKAN  </a:t>
            </a:r>
            <a:r>
              <a:rPr spc="15" dirty="0"/>
              <a:t>PEMERIKSAAN</a:t>
            </a:r>
            <a:r>
              <a:rPr spc="-5" dirty="0"/>
              <a:t> </a:t>
            </a:r>
            <a:r>
              <a:rPr spc="15" dirty="0"/>
              <a:t>DAHAK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2267" y="2232550"/>
            <a:ext cx="8340725" cy="45872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775"/>
              </a:spcBef>
              <a:buClr>
                <a:srgbClr val="7A4779"/>
              </a:buClr>
              <a:buSzPct val="75510"/>
              <a:buFont typeface="Wingdings"/>
              <a:buChar char=""/>
              <a:tabLst>
                <a:tab pos="249554" algn="l"/>
              </a:tabLst>
            </a:pPr>
            <a:r>
              <a:rPr sz="2450" spc="20" dirty="0">
                <a:solidFill>
                  <a:srgbClr val="FFFC00"/>
                </a:solidFill>
                <a:latin typeface="Comic Sans MS"/>
                <a:cs typeface="Comic Sans MS"/>
              </a:rPr>
              <a:t>TB </a:t>
            </a:r>
            <a:r>
              <a:rPr sz="2450" spc="15" dirty="0">
                <a:solidFill>
                  <a:srgbClr val="FFFC00"/>
                </a:solidFill>
                <a:latin typeface="Comic Sans MS"/>
                <a:cs typeface="Comic Sans MS"/>
              </a:rPr>
              <a:t>Paru BTA </a:t>
            </a:r>
            <a:r>
              <a:rPr sz="2450" spc="10" dirty="0">
                <a:solidFill>
                  <a:srgbClr val="FFFC00"/>
                </a:solidFill>
                <a:latin typeface="Comic Sans MS"/>
                <a:cs typeface="Comic Sans MS"/>
              </a:rPr>
              <a:t>Positif</a:t>
            </a:r>
            <a:r>
              <a:rPr sz="2450" spc="-20" dirty="0">
                <a:solidFill>
                  <a:srgbClr val="FFFC00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C00"/>
                </a:solidFill>
                <a:latin typeface="Comic Sans MS"/>
                <a:cs typeface="Comic Sans MS"/>
              </a:rPr>
              <a:t>:</a:t>
            </a:r>
            <a:endParaRPr sz="2450">
              <a:latin typeface="Comic Sans MS"/>
              <a:cs typeface="Comic Sans MS"/>
            </a:endParaRPr>
          </a:p>
          <a:p>
            <a:pPr marL="485775" marR="559435" lvl="1" indent="-236854">
              <a:lnSpc>
                <a:spcPct val="102099"/>
              </a:lnSpc>
              <a:spcBef>
                <a:spcPts val="620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Sekurang-kurangnya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2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dari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3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spesimen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dahak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SPS  hasilnya BTA</a:t>
            </a:r>
            <a:r>
              <a:rPr sz="245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positif</a:t>
            </a:r>
            <a:endParaRPr sz="2450">
              <a:latin typeface="Comic Sans MS"/>
              <a:cs typeface="Comic Sans MS"/>
            </a:endParaRPr>
          </a:p>
          <a:p>
            <a:pPr marL="485775" marR="139700" lvl="1" indent="-236854">
              <a:lnSpc>
                <a:spcPct val="102099"/>
              </a:lnSpc>
              <a:spcBef>
                <a:spcPts val="520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580390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1 spesimen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dahak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SPS hasilnya BTA positif dan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foto  toraks dada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menunjukkan gambaran</a:t>
            </a:r>
            <a:r>
              <a:rPr sz="24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tuberkulosis.</a:t>
            </a:r>
            <a:endParaRPr sz="2450">
              <a:latin typeface="Comic Sans MS"/>
              <a:cs typeface="Comic Sans MS"/>
            </a:endParaRPr>
          </a:p>
          <a:p>
            <a:pPr marL="485775" marR="874394" lvl="1" indent="-236854">
              <a:lnSpc>
                <a:spcPct val="102099"/>
              </a:lnSpc>
              <a:spcBef>
                <a:spcPts val="620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580390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1 spesimen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dahak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SPS hasilnya BTA positif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dan  biakan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kuman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TB</a:t>
            </a:r>
            <a:r>
              <a:rPr sz="245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positif</a:t>
            </a:r>
            <a:endParaRPr sz="2450">
              <a:latin typeface="Comic Sans MS"/>
              <a:cs typeface="Comic Sans MS"/>
            </a:endParaRPr>
          </a:p>
          <a:p>
            <a:pPr marL="485775" marR="5080" lvl="1" indent="-236854">
              <a:lnSpc>
                <a:spcPct val="100899"/>
              </a:lnSpc>
              <a:spcBef>
                <a:spcPts val="655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1 atau lebih spesimen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dahak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hasilnya positif setelah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3 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spesimen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dahak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SPS pada pemeriksaan sebelumnya  hasilnya BTA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negdan tidak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ada perbaikan setelah  pemberian antibiotika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non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OAT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(non</a:t>
            </a:r>
            <a:r>
              <a:rPr sz="245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fluoroquinolon)</a:t>
            </a:r>
            <a:endParaRPr sz="245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78892" y="521106"/>
            <a:ext cx="9624060" cy="125941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501140" marR="5080" indent="-797560">
              <a:lnSpc>
                <a:spcPts val="4970"/>
              </a:lnSpc>
              <a:spcBef>
                <a:spcPts val="265"/>
              </a:spcBef>
            </a:pPr>
            <a:r>
              <a:rPr sz="4150" spc="-10" dirty="0"/>
              <a:t>TUBERKULOSIS</a:t>
            </a:r>
            <a:r>
              <a:rPr sz="4150" spc="-60" dirty="0"/>
              <a:t> </a:t>
            </a:r>
            <a:r>
              <a:rPr sz="4150" spc="-10" dirty="0"/>
              <a:t>DAN  KEJADIANNYA</a:t>
            </a:r>
            <a:endParaRPr sz="4150" dirty="0"/>
          </a:p>
        </p:txBody>
      </p:sp>
      <p:sp>
        <p:nvSpPr>
          <p:cNvPr id="6" name="object 6"/>
          <p:cNvSpPr txBox="1"/>
          <p:nvPr/>
        </p:nvSpPr>
        <p:spPr>
          <a:xfrm>
            <a:off x="1213003" y="2314067"/>
            <a:ext cx="7539990" cy="4082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8920" marR="376555" indent="-236220">
              <a:lnSpc>
                <a:spcPct val="98900"/>
              </a:lnSpc>
              <a:spcBef>
                <a:spcPts val="135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Tuberkulosis adalah penyakit menular  langsung yang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disebabkan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oleh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kuman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TB  </a:t>
            </a:r>
            <a:r>
              <a:rPr sz="2950" i="1" spc="-35" dirty="0">
                <a:solidFill>
                  <a:srgbClr val="FFFFFF"/>
                </a:solidFill>
                <a:latin typeface="Comic Sans MS"/>
                <a:cs typeface="Comic Sans MS"/>
              </a:rPr>
              <a:t>(Mycobacterium</a:t>
            </a:r>
            <a:r>
              <a:rPr sz="2950" i="1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50" i="1" spc="-30" dirty="0">
                <a:solidFill>
                  <a:srgbClr val="FFFFFF"/>
                </a:solidFill>
                <a:latin typeface="Comic Sans MS"/>
                <a:cs typeface="Comic Sans MS"/>
              </a:rPr>
              <a:t>Tuberculosis)</a:t>
            </a:r>
            <a:endParaRPr sz="295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buClr>
                <a:srgbClr val="7A4779"/>
              </a:buClr>
              <a:buFont typeface="Wingdings"/>
              <a:buChar char=""/>
            </a:pPr>
            <a:endParaRPr sz="4100">
              <a:latin typeface="Times New Roman"/>
              <a:cs typeface="Times New Roman"/>
            </a:endParaRPr>
          </a:p>
          <a:p>
            <a:pPr marL="248920" marR="5080" indent="-236220">
              <a:lnSpc>
                <a:spcPct val="100099"/>
              </a:lnSpc>
              <a:spcBef>
                <a:spcPts val="287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Sebagian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besar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kuman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TB menyerang paru,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tetapi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dapat juga mengenai organ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tubuh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lainnya seperti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kelenjar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getah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bening,  tulang belakang,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kulit, saluran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kemih,</a:t>
            </a:r>
            <a:r>
              <a:rPr sz="290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otak</a:t>
            </a:r>
            <a:endParaRPr sz="29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16508" y="3354158"/>
            <a:ext cx="1445895" cy="1275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6280" y="754521"/>
            <a:ext cx="9624060" cy="12594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01370" marR="5080" indent="-814705">
              <a:lnSpc>
                <a:spcPct val="100299"/>
              </a:lnSpc>
              <a:spcBef>
                <a:spcPts val="110"/>
              </a:spcBef>
            </a:pPr>
            <a:r>
              <a:rPr spc="15" dirty="0"/>
              <a:t>KLASIFIKASI</a:t>
            </a:r>
            <a:r>
              <a:rPr spc="-45" dirty="0"/>
              <a:t> </a:t>
            </a:r>
            <a:r>
              <a:rPr spc="10" dirty="0"/>
              <a:t>BERDASARKAN  </a:t>
            </a:r>
            <a:r>
              <a:rPr spc="15" dirty="0"/>
              <a:t>PEMERIKSAAN</a:t>
            </a:r>
            <a:r>
              <a:rPr spc="-5" dirty="0"/>
              <a:t> </a:t>
            </a:r>
            <a:r>
              <a:rPr spc="15" dirty="0"/>
              <a:t>DAHAK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3003" y="2314066"/>
            <a:ext cx="7560945" cy="41249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48920" marR="5080" indent="-236220">
              <a:lnSpc>
                <a:spcPct val="102099"/>
              </a:lnSpc>
              <a:spcBef>
                <a:spcPts val="70"/>
              </a:spcBef>
              <a:buClr>
                <a:srgbClr val="7A4779"/>
              </a:buClr>
              <a:buSzPct val="75510"/>
              <a:buFont typeface="Wingdings"/>
              <a:buChar char=""/>
              <a:tabLst>
                <a:tab pos="249554" algn="l"/>
              </a:tabLst>
            </a:pPr>
            <a:r>
              <a:rPr sz="2450" spc="20" dirty="0">
                <a:solidFill>
                  <a:srgbClr val="FFFC00"/>
                </a:solidFill>
                <a:latin typeface="Comic Sans MS"/>
                <a:cs typeface="Comic Sans MS"/>
              </a:rPr>
              <a:t>TB </a:t>
            </a:r>
            <a:r>
              <a:rPr sz="2450" spc="15" dirty="0">
                <a:solidFill>
                  <a:srgbClr val="FFFC00"/>
                </a:solidFill>
                <a:latin typeface="Comic Sans MS"/>
                <a:cs typeface="Comic Sans MS"/>
              </a:rPr>
              <a:t>Paru BTA Negatif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(Kasus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yang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tidak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memenuhi 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definisi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pada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TB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paru BTA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positif)</a:t>
            </a:r>
            <a:r>
              <a:rPr sz="245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2450">
              <a:latin typeface="Comic Sans MS"/>
              <a:cs typeface="Comic Sans MS"/>
            </a:endParaRPr>
          </a:p>
          <a:p>
            <a:pPr marL="485775" marR="604520" lvl="1" indent="-236854">
              <a:lnSpc>
                <a:spcPts val="2900"/>
              </a:lnSpc>
              <a:spcBef>
                <a:spcPts val="815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Minimal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3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spesimen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dahak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SPS hasilnya BTA 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negative</a:t>
            </a:r>
            <a:endParaRPr sz="2450">
              <a:latin typeface="Comic Sans MS"/>
              <a:cs typeface="Comic Sans MS"/>
            </a:endParaRPr>
          </a:p>
          <a:p>
            <a:pPr marL="485775" marR="373380" lvl="1" indent="-236854">
              <a:lnSpc>
                <a:spcPct val="102099"/>
              </a:lnSpc>
              <a:spcBef>
                <a:spcPts val="530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  <a:tab pos="2391410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Foto</a:t>
            </a:r>
            <a:r>
              <a:rPr sz="245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toraks	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abnormal menunjukkan gambaran 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tuberkulosis</a:t>
            </a:r>
            <a:endParaRPr sz="2450">
              <a:latin typeface="Comic Sans MS"/>
              <a:cs typeface="Comic Sans MS"/>
            </a:endParaRPr>
          </a:p>
          <a:p>
            <a:pPr marL="485775" marR="1138555" lvl="1" indent="-236854">
              <a:lnSpc>
                <a:spcPct val="102099"/>
              </a:lnSpc>
              <a:spcBef>
                <a:spcPts val="620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Tidak ada perbaikan setelah pemberian  antibiotika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non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OAT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(non</a:t>
            </a:r>
            <a:r>
              <a:rPr sz="245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fluoroquinolon)</a:t>
            </a:r>
            <a:endParaRPr sz="2450">
              <a:latin typeface="Comic Sans MS"/>
              <a:cs typeface="Comic Sans MS"/>
            </a:endParaRPr>
          </a:p>
          <a:p>
            <a:pPr marL="485775" marR="6350" lvl="1" indent="-236854">
              <a:lnSpc>
                <a:spcPct val="102099"/>
              </a:lnSpc>
              <a:spcBef>
                <a:spcPts val="520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Ditentukan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(dipertimbangkan)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oleh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dokter untuk  diberi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pengobatan</a:t>
            </a:r>
            <a:r>
              <a:rPr sz="24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OAT</a:t>
            </a:r>
            <a:endParaRPr sz="245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0509" y="792773"/>
            <a:ext cx="7620000" cy="1275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10260" marR="5080" indent="-823594">
              <a:lnSpc>
                <a:spcPct val="100299"/>
              </a:lnSpc>
              <a:spcBef>
                <a:spcPts val="110"/>
              </a:spcBef>
            </a:pPr>
            <a:r>
              <a:rPr spc="15" dirty="0"/>
              <a:t>KLASIFIKASI</a:t>
            </a:r>
            <a:r>
              <a:rPr spc="-45" dirty="0"/>
              <a:t> </a:t>
            </a:r>
            <a:r>
              <a:rPr spc="10" dirty="0"/>
              <a:t>BERDASARKAN  </a:t>
            </a:r>
            <a:r>
              <a:rPr spc="15" dirty="0"/>
              <a:t>TINGKAT</a:t>
            </a:r>
            <a:r>
              <a:rPr spc="-5" dirty="0"/>
              <a:t> </a:t>
            </a:r>
            <a:r>
              <a:rPr spc="15" dirty="0"/>
              <a:t>KEPARAHAN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3003" y="2314067"/>
            <a:ext cx="7585075" cy="40824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8920" marR="28575" indent="-236220">
              <a:lnSpc>
                <a:spcPct val="99600"/>
              </a:lnSpc>
              <a:spcBef>
                <a:spcPts val="11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C00"/>
                </a:solidFill>
                <a:latin typeface="Comic Sans MS"/>
                <a:cs typeface="Comic Sans MS"/>
              </a:rPr>
              <a:t>TB Paru BTA Negatif Foto Toraks Positif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dibagi berdasarkan tingkat keparahan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penyakitnya, yaitu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bentuk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berat dan</a:t>
            </a:r>
            <a:r>
              <a:rPr sz="29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ringan</a:t>
            </a:r>
            <a:endParaRPr sz="29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buClr>
                <a:srgbClr val="7A4779"/>
              </a:buClr>
              <a:buFont typeface="Wingdings"/>
              <a:buChar char=""/>
            </a:pPr>
            <a:endParaRPr sz="4000">
              <a:latin typeface="Times New Roman"/>
              <a:cs typeface="Times New Roman"/>
            </a:endParaRPr>
          </a:p>
          <a:p>
            <a:pPr marL="248920" marR="5080" indent="-236220">
              <a:lnSpc>
                <a:spcPct val="99600"/>
              </a:lnSpc>
              <a:spcBef>
                <a:spcPts val="301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Bentuk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berat bila gambaran foto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toraks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memperlihatkan gambaran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kerusakan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paru  yang luas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(misalnya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proses </a:t>
            </a:r>
            <a:r>
              <a:rPr sz="2950" i="1" spc="-25" dirty="0">
                <a:solidFill>
                  <a:srgbClr val="FFFFFF"/>
                </a:solidFill>
                <a:latin typeface="Comic Sans MS"/>
                <a:cs typeface="Comic Sans MS"/>
              </a:rPr>
              <a:t>“far </a:t>
            </a:r>
            <a:r>
              <a:rPr sz="2950" i="1" spc="-30" dirty="0">
                <a:solidFill>
                  <a:srgbClr val="FFFFFF"/>
                </a:solidFill>
                <a:latin typeface="Comic Sans MS"/>
                <a:cs typeface="Comic Sans MS"/>
              </a:rPr>
              <a:t>advanced”),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dan atau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keadaan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umum pasien</a:t>
            </a:r>
            <a:r>
              <a:rPr sz="29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buruk</a:t>
            </a:r>
            <a:endParaRPr sz="29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0500" y="711468"/>
            <a:ext cx="8164830" cy="1275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10260" marR="5080" indent="-823594">
              <a:lnSpc>
                <a:spcPct val="100299"/>
              </a:lnSpc>
              <a:spcBef>
                <a:spcPts val="110"/>
              </a:spcBef>
            </a:pPr>
            <a:r>
              <a:rPr spc="15" dirty="0"/>
              <a:t>KLASIFIKASI</a:t>
            </a:r>
            <a:r>
              <a:rPr spc="-45" dirty="0"/>
              <a:t> </a:t>
            </a:r>
            <a:r>
              <a:rPr spc="10" dirty="0"/>
              <a:t>BERDASARKAN  </a:t>
            </a:r>
            <a:r>
              <a:rPr spc="15" dirty="0"/>
              <a:t>TINGKAT</a:t>
            </a:r>
            <a:r>
              <a:rPr spc="-5" dirty="0"/>
              <a:t> </a:t>
            </a:r>
            <a:r>
              <a:rPr spc="15" dirty="0"/>
              <a:t>KEPARAHAN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3003" y="2314067"/>
            <a:ext cx="7894955" cy="42875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8920" marR="5080" indent="-236220">
              <a:lnSpc>
                <a:spcPts val="3210"/>
              </a:lnSpc>
              <a:spcBef>
                <a:spcPts val="220"/>
              </a:spcBef>
              <a:buClr>
                <a:srgbClr val="7A4779"/>
              </a:buClr>
              <a:buSzPct val="74074"/>
              <a:buFont typeface="Wingdings"/>
              <a:buChar char=""/>
              <a:tabLst>
                <a:tab pos="249554" algn="l"/>
              </a:tabLst>
            </a:pP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TB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ekstra-paru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dibagi berdasarkan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pada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tingkat  keparahan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penyakitnya, yaitu:</a:t>
            </a:r>
            <a:endParaRPr sz="2700">
              <a:latin typeface="Comic Sans MS"/>
              <a:cs typeface="Comic Sans MS"/>
            </a:endParaRPr>
          </a:p>
          <a:p>
            <a:pPr marL="485775" marR="327025" lvl="1" indent="-236854">
              <a:lnSpc>
                <a:spcPct val="100099"/>
              </a:lnSpc>
              <a:spcBef>
                <a:spcPts val="484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10" dirty="0">
                <a:solidFill>
                  <a:srgbClr val="FFFC00"/>
                </a:solidFill>
                <a:latin typeface="Comic Sans MS"/>
                <a:cs typeface="Comic Sans MS"/>
              </a:rPr>
              <a:t>TB </a:t>
            </a:r>
            <a:r>
              <a:rPr sz="2700" spc="-5" dirty="0">
                <a:solidFill>
                  <a:srgbClr val="FFFC00"/>
                </a:solidFill>
                <a:latin typeface="Comic Sans MS"/>
                <a:cs typeface="Comic Sans MS"/>
              </a:rPr>
              <a:t>ekstra paru </a:t>
            </a:r>
            <a:r>
              <a:rPr sz="2700" spc="-10" dirty="0">
                <a:solidFill>
                  <a:srgbClr val="FFFC00"/>
                </a:solidFill>
                <a:latin typeface="Comic Sans MS"/>
                <a:cs typeface="Comic Sans MS"/>
              </a:rPr>
              <a:t>ringan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,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misalnya: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TB kelenjar 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limfe, pleuritis eksudativa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unilateral, tulang  (kecuali tulang belakang),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sendi,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dan kelenjar 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adrenal.</a:t>
            </a:r>
            <a:endParaRPr sz="2700">
              <a:latin typeface="Comic Sans MS"/>
              <a:cs typeface="Comic Sans MS"/>
            </a:endParaRPr>
          </a:p>
          <a:p>
            <a:pPr marL="485775" marR="424180" lvl="1" indent="-236854">
              <a:lnSpc>
                <a:spcPct val="100099"/>
              </a:lnSpc>
              <a:spcBef>
                <a:spcPts val="585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10" dirty="0">
                <a:solidFill>
                  <a:srgbClr val="FFFC00"/>
                </a:solidFill>
                <a:latin typeface="Comic Sans MS"/>
                <a:cs typeface="Comic Sans MS"/>
              </a:rPr>
              <a:t>TB </a:t>
            </a:r>
            <a:r>
              <a:rPr sz="2700" spc="-5" dirty="0">
                <a:solidFill>
                  <a:srgbClr val="FFFC00"/>
                </a:solidFill>
                <a:latin typeface="Comic Sans MS"/>
                <a:cs typeface="Comic Sans MS"/>
              </a:rPr>
              <a:t>ekstra-paru </a:t>
            </a:r>
            <a:r>
              <a:rPr sz="2700" spc="-15" dirty="0">
                <a:solidFill>
                  <a:srgbClr val="FFFC00"/>
                </a:solidFill>
                <a:latin typeface="Comic Sans MS"/>
                <a:cs typeface="Comic Sans MS"/>
              </a:rPr>
              <a:t>berat</a:t>
            </a:r>
            <a:r>
              <a:rPr sz="2700" spc="-15" dirty="0">
                <a:solidFill>
                  <a:srgbClr val="FFFFFF"/>
                </a:solidFill>
                <a:latin typeface="Comic Sans MS"/>
                <a:cs typeface="Comic Sans MS"/>
              </a:rPr>
              <a:t>,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misalnya: meningitis,  milier, perikarditis, peritonitis, pleuritis  eksudativa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bilateral, TB tulang belakang, TB  usus, TB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saluran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kemih, dan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alat</a:t>
            </a:r>
            <a:r>
              <a:rPr sz="27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kelamin.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5762" y="521106"/>
            <a:ext cx="8469630" cy="1275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46735" marR="5080" indent="-560070">
              <a:lnSpc>
                <a:spcPct val="100299"/>
              </a:lnSpc>
              <a:spcBef>
                <a:spcPts val="110"/>
              </a:spcBef>
            </a:pPr>
            <a:r>
              <a:rPr spc="15" dirty="0"/>
              <a:t>KLASIFIKASI</a:t>
            </a:r>
            <a:r>
              <a:rPr spc="-45" dirty="0"/>
              <a:t> </a:t>
            </a:r>
            <a:r>
              <a:rPr spc="10" dirty="0"/>
              <a:t>BERDASARKAN  RIWAYAT</a:t>
            </a:r>
            <a:r>
              <a:rPr dirty="0"/>
              <a:t> </a:t>
            </a:r>
            <a:r>
              <a:rPr spc="15" dirty="0"/>
              <a:t>PENGOBATAN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3003" y="2232550"/>
            <a:ext cx="7536180" cy="43903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775"/>
              </a:spcBef>
              <a:buClr>
                <a:srgbClr val="7A4779"/>
              </a:buClr>
              <a:buSzPct val="75510"/>
              <a:buFont typeface="Wingdings"/>
              <a:buChar char=""/>
              <a:tabLst>
                <a:tab pos="249554" algn="l"/>
              </a:tabLst>
            </a:pPr>
            <a:r>
              <a:rPr sz="2450" spc="15" dirty="0">
                <a:solidFill>
                  <a:srgbClr val="FFFC00"/>
                </a:solidFill>
                <a:latin typeface="Comic Sans MS"/>
                <a:cs typeface="Comic Sans MS"/>
              </a:rPr>
              <a:t>Kasus</a:t>
            </a:r>
            <a:r>
              <a:rPr sz="2450" spc="5" dirty="0">
                <a:solidFill>
                  <a:srgbClr val="FFFC00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C00"/>
                </a:solidFill>
                <a:latin typeface="Comic Sans MS"/>
                <a:cs typeface="Comic Sans MS"/>
              </a:rPr>
              <a:t>Baru</a:t>
            </a:r>
            <a:endParaRPr sz="2450">
              <a:latin typeface="Comic Sans MS"/>
              <a:cs typeface="Comic Sans MS"/>
            </a:endParaRPr>
          </a:p>
          <a:p>
            <a:pPr marL="485775" marR="316230" lvl="1" indent="-236854">
              <a:lnSpc>
                <a:spcPct val="100299"/>
              </a:lnSpc>
              <a:spcBef>
                <a:spcPts val="675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Pasien yang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belum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pernah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diobati dengan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OAT 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atau sudah pernah menelan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OAT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kurang dari 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satu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bulan (4</a:t>
            </a:r>
            <a:r>
              <a:rPr sz="245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minggu)</a:t>
            </a:r>
            <a:endParaRPr sz="245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C688C5"/>
              </a:buClr>
              <a:buFont typeface="Wingdings"/>
              <a:buChar char=""/>
            </a:pPr>
            <a:endParaRPr sz="490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buClr>
                <a:srgbClr val="7A4779"/>
              </a:buClr>
              <a:buSzPct val="75510"/>
              <a:buFont typeface="Wingdings"/>
              <a:buChar char=""/>
              <a:tabLst>
                <a:tab pos="249554" algn="l"/>
              </a:tabLst>
            </a:pPr>
            <a:r>
              <a:rPr sz="2450" spc="15" dirty="0">
                <a:solidFill>
                  <a:srgbClr val="FFFC00"/>
                </a:solidFill>
                <a:latin typeface="Comic Sans MS"/>
                <a:cs typeface="Comic Sans MS"/>
              </a:rPr>
              <a:t>Kasus </a:t>
            </a:r>
            <a:r>
              <a:rPr sz="2450" spc="20" dirty="0">
                <a:solidFill>
                  <a:srgbClr val="FFFC00"/>
                </a:solidFill>
                <a:latin typeface="Comic Sans MS"/>
                <a:cs typeface="Comic Sans MS"/>
              </a:rPr>
              <a:t>Kambuh</a:t>
            </a:r>
            <a:r>
              <a:rPr sz="2450" dirty="0">
                <a:solidFill>
                  <a:srgbClr val="FFFC00"/>
                </a:solidFill>
                <a:latin typeface="Comic Sans MS"/>
                <a:cs typeface="Comic Sans MS"/>
              </a:rPr>
              <a:t> </a:t>
            </a:r>
            <a:r>
              <a:rPr sz="2450" spc="-30" dirty="0">
                <a:solidFill>
                  <a:srgbClr val="FFFC00"/>
                </a:solidFill>
                <a:latin typeface="Comic Sans MS"/>
                <a:cs typeface="Comic Sans MS"/>
              </a:rPr>
              <a:t>(</a:t>
            </a:r>
            <a:r>
              <a:rPr sz="2550" i="1" spc="-30" dirty="0">
                <a:solidFill>
                  <a:srgbClr val="FFFC00"/>
                </a:solidFill>
                <a:latin typeface="Comic Sans MS"/>
                <a:cs typeface="Comic Sans MS"/>
              </a:rPr>
              <a:t>Relaps</a:t>
            </a:r>
            <a:r>
              <a:rPr sz="2450" spc="-30" dirty="0">
                <a:solidFill>
                  <a:srgbClr val="FFFC00"/>
                </a:solidFill>
                <a:latin typeface="Comic Sans MS"/>
                <a:cs typeface="Comic Sans MS"/>
              </a:rPr>
              <a:t>)</a:t>
            </a:r>
            <a:endParaRPr sz="2450">
              <a:latin typeface="Comic Sans MS"/>
              <a:cs typeface="Comic Sans MS"/>
            </a:endParaRPr>
          </a:p>
          <a:p>
            <a:pPr marL="485775" marR="5080" lvl="1" indent="-236854">
              <a:lnSpc>
                <a:spcPct val="100899"/>
              </a:lnSpc>
              <a:spcBef>
                <a:spcPts val="635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Pasien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TB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yang sebelumnya pernah mendapat  pengobatan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tuberkulosis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dan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telah dinyatakan 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sembuh atau pengobatan lengkap,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didiagnosis  kembali dengan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BTA positif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(apusan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atau</a:t>
            </a:r>
            <a:r>
              <a:rPr sz="245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kultur)</a:t>
            </a:r>
            <a:endParaRPr sz="245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0570" y="749400"/>
            <a:ext cx="8241030" cy="1275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46735" marR="5080" indent="-560070">
              <a:lnSpc>
                <a:spcPct val="100299"/>
              </a:lnSpc>
              <a:spcBef>
                <a:spcPts val="110"/>
              </a:spcBef>
            </a:pPr>
            <a:r>
              <a:rPr spc="15" dirty="0"/>
              <a:t>KLASIFIKASI</a:t>
            </a:r>
            <a:r>
              <a:rPr spc="-45" dirty="0"/>
              <a:t> </a:t>
            </a:r>
            <a:r>
              <a:rPr spc="10" dirty="0"/>
              <a:t>BERDASARKAN  RIWAYAT</a:t>
            </a:r>
            <a:r>
              <a:rPr dirty="0"/>
              <a:t> </a:t>
            </a:r>
            <a:r>
              <a:rPr spc="15" dirty="0"/>
              <a:t>PENGOBATAN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3003" y="2227118"/>
            <a:ext cx="7430770" cy="49002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725"/>
              </a:spcBef>
              <a:buClr>
                <a:srgbClr val="7A4779"/>
              </a:buClr>
              <a:buSzPct val="74074"/>
              <a:buFont typeface="Wingdings"/>
              <a:buChar char=""/>
              <a:tabLst>
                <a:tab pos="249554" algn="l"/>
              </a:tabLst>
            </a:pPr>
            <a:r>
              <a:rPr sz="2700" spc="-5" dirty="0">
                <a:solidFill>
                  <a:srgbClr val="FFFC00"/>
                </a:solidFill>
                <a:latin typeface="Comic Sans MS"/>
                <a:cs typeface="Comic Sans MS"/>
              </a:rPr>
              <a:t>Kasus Putus </a:t>
            </a:r>
            <a:r>
              <a:rPr sz="2700" spc="-10" dirty="0">
                <a:solidFill>
                  <a:srgbClr val="FFFC00"/>
                </a:solidFill>
                <a:latin typeface="Comic Sans MS"/>
                <a:cs typeface="Comic Sans MS"/>
              </a:rPr>
              <a:t>Berobat </a:t>
            </a:r>
            <a:r>
              <a:rPr sz="2700" spc="-30" dirty="0">
                <a:solidFill>
                  <a:srgbClr val="FFFC00"/>
                </a:solidFill>
                <a:latin typeface="Comic Sans MS"/>
                <a:cs typeface="Comic Sans MS"/>
              </a:rPr>
              <a:t>(</a:t>
            </a:r>
            <a:r>
              <a:rPr sz="2750" i="1" spc="-30" dirty="0">
                <a:solidFill>
                  <a:srgbClr val="FFFC00"/>
                </a:solidFill>
                <a:latin typeface="Comic Sans MS"/>
                <a:cs typeface="Comic Sans MS"/>
              </a:rPr>
              <a:t>Default</a:t>
            </a:r>
            <a:r>
              <a:rPr sz="2700" spc="-30" dirty="0">
                <a:solidFill>
                  <a:srgbClr val="FFFC00"/>
                </a:solidFill>
                <a:latin typeface="Comic Sans MS"/>
                <a:cs typeface="Comic Sans MS"/>
              </a:rPr>
              <a:t>/</a:t>
            </a:r>
            <a:r>
              <a:rPr sz="2750" i="1" spc="-30" dirty="0">
                <a:solidFill>
                  <a:srgbClr val="FFFC00"/>
                </a:solidFill>
                <a:latin typeface="Comic Sans MS"/>
                <a:cs typeface="Comic Sans MS"/>
              </a:rPr>
              <a:t>Drop</a:t>
            </a:r>
            <a:r>
              <a:rPr sz="2750" i="1" spc="-50" dirty="0">
                <a:solidFill>
                  <a:srgbClr val="FFFC00"/>
                </a:solidFill>
                <a:latin typeface="Comic Sans MS"/>
                <a:cs typeface="Comic Sans MS"/>
              </a:rPr>
              <a:t> </a:t>
            </a:r>
            <a:r>
              <a:rPr sz="2750" i="1" spc="-25" dirty="0">
                <a:solidFill>
                  <a:srgbClr val="FFFC00"/>
                </a:solidFill>
                <a:latin typeface="Comic Sans MS"/>
                <a:cs typeface="Comic Sans MS"/>
              </a:rPr>
              <a:t>Out</a:t>
            </a:r>
            <a:r>
              <a:rPr sz="2700" spc="-25" dirty="0">
                <a:solidFill>
                  <a:srgbClr val="FFFC00"/>
                </a:solidFill>
                <a:latin typeface="Comic Sans MS"/>
                <a:cs typeface="Comic Sans MS"/>
              </a:rPr>
              <a:t>/DO)</a:t>
            </a:r>
            <a:endParaRPr sz="2700">
              <a:latin typeface="Comic Sans MS"/>
              <a:cs typeface="Comic Sans MS"/>
            </a:endParaRPr>
          </a:p>
          <a:p>
            <a:pPr marL="485775" marR="673100" lvl="1" indent="-236854" algn="just">
              <a:lnSpc>
                <a:spcPct val="100600"/>
              </a:lnSpc>
              <a:spcBef>
                <a:spcPts val="560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Pasien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TB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yang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telah berobat dan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putus 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berobat 2 bulan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atau lebih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dengan </a:t>
            </a:r>
            <a:r>
              <a:rPr sz="2700" spc="-15" dirty="0">
                <a:solidFill>
                  <a:srgbClr val="FFFFFF"/>
                </a:solidFill>
                <a:latin typeface="Comic Sans MS"/>
                <a:cs typeface="Comic Sans MS"/>
              </a:rPr>
              <a:t>BTA 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positif</a:t>
            </a:r>
            <a:endParaRPr sz="27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buClr>
                <a:srgbClr val="C688C5"/>
              </a:buClr>
              <a:buFont typeface="Wingdings"/>
              <a:buChar char=""/>
            </a:pPr>
            <a:endParaRPr sz="370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spcBef>
                <a:spcPts val="3015"/>
              </a:spcBef>
              <a:buClr>
                <a:srgbClr val="7A4779"/>
              </a:buClr>
              <a:buSzPct val="74074"/>
              <a:buFont typeface="Wingdings"/>
              <a:buChar char=""/>
              <a:tabLst>
                <a:tab pos="249554" algn="l"/>
              </a:tabLst>
            </a:pPr>
            <a:r>
              <a:rPr sz="2700" spc="-5" dirty="0">
                <a:solidFill>
                  <a:srgbClr val="FFFC00"/>
                </a:solidFill>
                <a:latin typeface="Comic Sans MS"/>
                <a:cs typeface="Comic Sans MS"/>
              </a:rPr>
              <a:t>Kasus Gagal</a:t>
            </a:r>
            <a:r>
              <a:rPr sz="2700" spc="-10" dirty="0">
                <a:solidFill>
                  <a:srgbClr val="FFFC00"/>
                </a:solidFill>
                <a:latin typeface="Comic Sans MS"/>
                <a:cs typeface="Comic Sans MS"/>
              </a:rPr>
              <a:t> </a:t>
            </a:r>
            <a:r>
              <a:rPr sz="2700" spc="-25" dirty="0">
                <a:solidFill>
                  <a:srgbClr val="FFFC00"/>
                </a:solidFill>
                <a:latin typeface="Comic Sans MS"/>
                <a:cs typeface="Comic Sans MS"/>
              </a:rPr>
              <a:t>(</a:t>
            </a:r>
            <a:r>
              <a:rPr sz="2750" i="1" spc="-25" dirty="0">
                <a:solidFill>
                  <a:srgbClr val="FFFC00"/>
                </a:solidFill>
                <a:latin typeface="Comic Sans MS"/>
                <a:cs typeface="Comic Sans MS"/>
              </a:rPr>
              <a:t>Failure</a:t>
            </a:r>
            <a:r>
              <a:rPr sz="2700" spc="-25" dirty="0">
                <a:solidFill>
                  <a:srgbClr val="FFFC00"/>
                </a:solidFill>
                <a:latin typeface="Comic Sans MS"/>
                <a:cs typeface="Comic Sans MS"/>
              </a:rPr>
              <a:t>)</a:t>
            </a:r>
            <a:endParaRPr sz="2700">
              <a:latin typeface="Comic Sans MS"/>
              <a:cs typeface="Comic Sans MS"/>
            </a:endParaRPr>
          </a:p>
          <a:p>
            <a:pPr marL="485775" marR="124460" lvl="1" indent="-236854">
              <a:lnSpc>
                <a:spcPct val="100099"/>
              </a:lnSpc>
              <a:spcBef>
                <a:spcPts val="575"/>
              </a:spcBef>
              <a:buClr>
                <a:srgbClr val="C688C5"/>
              </a:buClr>
              <a:buSzPct val="74074"/>
              <a:buFont typeface="Wingdings"/>
              <a:buChar char=""/>
              <a:tabLst>
                <a:tab pos="486409" algn="l"/>
              </a:tabLst>
            </a:pP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Pasien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TB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yang hasil pemeriksaan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dahaknya  tetap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positif atau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kembali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menjadi positif  pada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bulan kelima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atau lebih selama  pengobatan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96206" y="894661"/>
            <a:ext cx="7486498" cy="1275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46735" marR="5080" indent="-560070">
              <a:lnSpc>
                <a:spcPct val="100299"/>
              </a:lnSpc>
              <a:spcBef>
                <a:spcPts val="110"/>
              </a:spcBef>
            </a:pPr>
            <a:r>
              <a:rPr spc="15" dirty="0"/>
              <a:t>KLASIFIKASI</a:t>
            </a:r>
            <a:r>
              <a:rPr spc="-45" dirty="0"/>
              <a:t> </a:t>
            </a:r>
            <a:r>
              <a:rPr spc="10" dirty="0"/>
              <a:t>BERDASARKAN  RIWAYAT</a:t>
            </a:r>
            <a:r>
              <a:rPr dirty="0"/>
              <a:t> </a:t>
            </a:r>
            <a:r>
              <a:rPr spc="15" dirty="0"/>
              <a:t>PENGOBATAN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3003" y="2232550"/>
            <a:ext cx="7928609" cy="44691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775"/>
              </a:spcBef>
              <a:buClr>
                <a:srgbClr val="7A4779"/>
              </a:buClr>
              <a:buSzPct val="75510"/>
              <a:buFont typeface="Wingdings"/>
              <a:buChar char=""/>
              <a:tabLst>
                <a:tab pos="249554" algn="l"/>
              </a:tabLst>
            </a:pPr>
            <a:r>
              <a:rPr sz="2450" spc="15" dirty="0">
                <a:solidFill>
                  <a:srgbClr val="FFFC00"/>
                </a:solidFill>
                <a:latin typeface="Comic Sans MS"/>
                <a:cs typeface="Comic Sans MS"/>
              </a:rPr>
              <a:t>Kasus Pindahan </a:t>
            </a:r>
            <a:r>
              <a:rPr sz="2450" spc="10" dirty="0">
                <a:solidFill>
                  <a:srgbClr val="FFFC00"/>
                </a:solidFill>
                <a:latin typeface="Comic Sans MS"/>
                <a:cs typeface="Comic Sans MS"/>
              </a:rPr>
              <a:t>(Transfer</a:t>
            </a:r>
            <a:r>
              <a:rPr sz="2450" spc="-10" dirty="0">
                <a:solidFill>
                  <a:srgbClr val="FFFC00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C00"/>
                </a:solidFill>
                <a:latin typeface="Comic Sans MS"/>
                <a:cs typeface="Comic Sans MS"/>
              </a:rPr>
              <a:t>In)</a:t>
            </a:r>
            <a:endParaRPr sz="2450">
              <a:latin typeface="Comic Sans MS"/>
              <a:cs typeface="Comic Sans MS"/>
            </a:endParaRPr>
          </a:p>
          <a:p>
            <a:pPr marL="485775" marR="53975" lvl="1" indent="-236854">
              <a:lnSpc>
                <a:spcPct val="102099"/>
              </a:lnSpc>
              <a:spcBef>
                <a:spcPts val="620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Pasien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TB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yang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dipindahkan dari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UPK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yang memiliki 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register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TB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lain untuk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melanjutkan</a:t>
            </a:r>
            <a:r>
              <a:rPr sz="245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pengobatannya</a:t>
            </a:r>
            <a:endParaRPr sz="245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C688C5"/>
              </a:buClr>
              <a:buFont typeface="Wingdings"/>
              <a:buChar char=""/>
            </a:pPr>
            <a:endParaRPr sz="490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spcBef>
                <a:spcPts val="5"/>
              </a:spcBef>
              <a:buClr>
                <a:srgbClr val="7A4779"/>
              </a:buClr>
              <a:buSzPct val="75510"/>
              <a:buFont typeface="Wingdings"/>
              <a:buChar char=""/>
              <a:tabLst>
                <a:tab pos="249554" algn="l"/>
              </a:tabLst>
            </a:pPr>
            <a:r>
              <a:rPr sz="2450" spc="15" dirty="0">
                <a:solidFill>
                  <a:srgbClr val="FFFC00"/>
                </a:solidFill>
                <a:latin typeface="Comic Sans MS"/>
                <a:cs typeface="Comic Sans MS"/>
              </a:rPr>
              <a:t>Kasus</a:t>
            </a:r>
            <a:r>
              <a:rPr sz="2450" spc="5" dirty="0">
                <a:solidFill>
                  <a:srgbClr val="FFFC00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C00"/>
                </a:solidFill>
                <a:latin typeface="Comic Sans MS"/>
                <a:cs typeface="Comic Sans MS"/>
              </a:rPr>
              <a:t>lain</a:t>
            </a:r>
            <a:endParaRPr sz="2450">
              <a:latin typeface="Comic Sans MS"/>
              <a:cs typeface="Comic Sans MS"/>
            </a:endParaRPr>
          </a:p>
          <a:p>
            <a:pPr marL="485775" marR="880744" lvl="1" indent="-236854">
              <a:lnSpc>
                <a:spcPct val="102099"/>
              </a:lnSpc>
              <a:spcBef>
                <a:spcPts val="620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Semua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kasus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yang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tidak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memenuhi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ketentuan  diatas.</a:t>
            </a:r>
            <a:endParaRPr sz="2450">
              <a:latin typeface="Comic Sans MS"/>
              <a:cs typeface="Comic Sans MS"/>
            </a:endParaRPr>
          </a:p>
          <a:p>
            <a:pPr marL="485775" marR="5080" lvl="1" indent="-236854">
              <a:lnSpc>
                <a:spcPct val="100299"/>
              </a:lnSpc>
              <a:spcBef>
                <a:spcPts val="675"/>
              </a:spcBef>
              <a:buClr>
                <a:srgbClr val="C688C5"/>
              </a:buClr>
              <a:buSzPct val="75510"/>
              <a:buFont typeface="Wingdings"/>
              <a:buChar char=""/>
              <a:tabLst>
                <a:tab pos="486409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Dalam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kelompok </a:t>
            </a:r>
            <a:r>
              <a:rPr sz="2450" spc="5" dirty="0">
                <a:solidFill>
                  <a:srgbClr val="FFFFFF"/>
                </a:solidFill>
                <a:latin typeface="Comic Sans MS"/>
                <a:cs typeface="Comic Sans MS"/>
              </a:rPr>
              <a:t>ini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termasuk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Kasus Kronik, yaitu  pasien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dengan hasil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pemeriksaan masih BTA positif  setelah selesai pengobatan</a:t>
            </a:r>
            <a:r>
              <a:rPr sz="245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ulangan</a:t>
            </a:r>
            <a:endParaRPr sz="245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1196206" y="894661"/>
            <a:ext cx="7486498" cy="1275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algn="l" defTabSz="1042782" rtl="0" eaLnBrk="1" latinLnBrk="0" hangingPunct="1">
              <a:spcBef>
                <a:spcPct val="0"/>
              </a:spcBef>
              <a:buNone/>
              <a:tabLst>
                <a:tab pos="4368460" algn="l"/>
              </a:tabLst>
              <a:defRPr sz="4100" b="1" kern="1200" cap="none" spc="57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46735" marR="5080" indent="-560070">
              <a:lnSpc>
                <a:spcPct val="100299"/>
              </a:lnSpc>
              <a:spcBef>
                <a:spcPts val="110"/>
              </a:spcBef>
            </a:pPr>
            <a:r>
              <a:rPr lang="en-US" spc="15" dirty="0" smtClean="0"/>
              <a:t>PENATALAKSANAAN PENYAKIT TUBERCULOSIS </a:t>
            </a:r>
            <a:endParaRPr lang="en-US" spc="15" dirty="0"/>
          </a:p>
        </p:txBody>
      </p:sp>
      <p:sp>
        <p:nvSpPr>
          <p:cNvPr id="4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38355" y="2170651"/>
            <a:ext cx="9677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TB yang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menyembuhkan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TB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sembuh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, </a:t>
            </a:r>
            <a:r>
              <a:rPr lang="en-US" dirty="0" err="1"/>
              <a:t>kekambuhan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penularan</a:t>
            </a:r>
            <a:r>
              <a:rPr lang="en-US" dirty="0"/>
              <a:t>.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TB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membunuh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,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sterilisasi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resistensi</a:t>
            </a:r>
            <a:r>
              <a:rPr lang="en-US" dirty="0"/>
              <a:t>. </a:t>
            </a:r>
            <a:r>
              <a:rPr lang="en-US" dirty="0" err="1"/>
              <a:t>Bakteri</a:t>
            </a:r>
            <a:r>
              <a:rPr lang="en-US" dirty="0"/>
              <a:t> TB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bandel</a:t>
            </a:r>
            <a:r>
              <a:rPr lang="en-US" dirty="0"/>
              <a:t>,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kefektifannya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antibotik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anti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sintetis</a:t>
            </a:r>
            <a:r>
              <a:rPr lang="en-US" dirty="0"/>
              <a:t>. Hal lain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.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 </a:t>
            </a:r>
            <a:r>
              <a:rPr lang="en-US" dirty="0" err="1"/>
              <a:t>intensif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 </a:t>
            </a:r>
            <a:r>
              <a:rPr lang="en-US" dirty="0" err="1"/>
              <a:t>bulan</a:t>
            </a:r>
            <a:r>
              <a:rPr lang="en-US" dirty="0"/>
              <a:t>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BTA </a:t>
            </a:r>
            <a:r>
              <a:rPr lang="en-US" dirty="0" err="1"/>
              <a:t>positif</a:t>
            </a:r>
            <a:r>
              <a:rPr lang="en-US" dirty="0"/>
              <a:t> 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. </a:t>
            </a:r>
            <a:r>
              <a:rPr lang="en-US" dirty="0" err="1"/>
              <a:t>Pengobatan</a:t>
            </a:r>
            <a:r>
              <a:rPr lang="en-US" dirty="0"/>
              <a:t> TB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2 </a:t>
            </a:r>
            <a:r>
              <a:rPr lang="en-US" dirty="0" err="1"/>
              <a:t>tahap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intensif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. </a:t>
            </a: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intensif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isoniazid, rifampicin, </a:t>
            </a:r>
            <a:r>
              <a:rPr lang="en-US" dirty="0" err="1"/>
              <a:t>ethambutol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pyrazinamide.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primer. Isoniazid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TB yang paling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membunuh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rifampisin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streptomisin</a:t>
            </a:r>
            <a:r>
              <a:rPr lang="en-US" dirty="0"/>
              <a:t>. </a:t>
            </a:r>
            <a:r>
              <a:rPr lang="en-US" dirty="0" err="1"/>
              <a:t>Rifampisin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pirazinamid</a:t>
            </a:r>
            <a:r>
              <a:rPr lang="en-US" dirty="0"/>
              <a:t> paling </a:t>
            </a:r>
            <a:r>
              <a:rPr lang="en-US" dirty="0" err="1"/>
              <a:t>poten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sterilisasi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team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kekebalan</a:t>
            </a:r>
            <a:r>
              <a:rPr lang="en-US" dirty="0"/>
              <a:t>.  Hal lain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dicermati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. 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TB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resisten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, </a:t>
            </a:r>
            <a:r>
              <a:rPr lang="en-US" dirty="0" err="1"/>
              <a:t>makanya</a:t>
            </a:r>
            <a:r>
              <a:rPr lang="en-US" dirty="0"/>
              <a:t> strain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virulensi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21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8953" y="764438"/>
            <a:ext cx="4935220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50" spc="-10" dirty="0"/>
              <a:t>CARA</a:t>
            </a:r>
            <a:r>
              <a:rPr sz="4150" spc="-55" dirty="0"/>
              <a:t> </a:t>
            </a:r>
            <a:r>
              <a:rPr sz="4150" spc="-10" dirty="0"/>
              <a:t>PENULARAN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170284" y="1919681"/>
            <a:ext cx="8306434" cy="52419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Sumber penularan adalah pasien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TB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BTA</a:t>
            </a:r>
            <a:r>
              <a:rPr sz="245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Positif.</a:t>
            </a:r>
            <a:endParaRPr sz="2450">
              <a:latin typeface="Comic Sans MS"/>
              <a:cs typeface="Comic Sans MS"/>
            </a:endParaRPr>
          </a:p>
          <a:p>
            <a:pPr marL="248920" marR="162560" indent="-236220">
              <a:lnSpc>
                <a:spcPct val="100899"/>
              </a:lnSpc>
              <a:spcBef>
                <a:spcPts val="2105"/>
              </a:spcBef>
              <a:buClr>
                <a:srgbClr val="7A4779"/>
              </a:buClr>
              <a:buSzPct val="75510"/>
              <a:buChar char="•"/>
              <a:tabLst>
                <a:tab pos="249554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Pada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waktu batuk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atau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bersin,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pasien menyebarkan  kuman ke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udara dalam bentuk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percikan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dahak (droplet  </a:t>
            </a:r>
            <a:r>
              <a:rPr sz="2450" spc="5" dirty="0">
                <a:solidFill>
                  <a:srgbClr val="FFFFFF"/>
                </a:solidFill>
                <a:latin typeface="Comic Sans MS"/>
                <a:cs typeface="Comic Sans MS"/>
              </a:rPr>
              <a:t>nuclei).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Sekali batuk dapat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menghasilkan sekitar 3000  percikan</a:t>
            </a:r>
            <a:r>
              <a:rPr sz="245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dahak.</a:t>
            </a:r>
            <a:endParaRPr sz="2450">
              <a:latin typeface="Comic Sans MS"/>
              <a:cs typeface="Comic Sans MS"/>
            </a:endParaRPr>
          </a:p>
          <a:p>
            <a:pPr marL="248920" marR="788035" indent="-236220">
              <a:lnSpc>
                <a:spcPct val="102099"/>
              </a:lnSpc>
              <a:spcBef>
                <a:spcPts val="2070"/>
              </a:spcBef>
              <a:buClr>
                <a:srgbClr val="7A4779"/>
              </a:buClr>
              <a:buSzPct val="75510"/>
              <a:buChar char="•"/>
              <a:tabLst>
                <a:tab pos="249554" algn="l"/>
              </a:tabLst>
            </a:pP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Umumnya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penularan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terjadi dalam ruangan dimana 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percikan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dahak berada dalam waktu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yang</a:t>
            </a:r>
            <a:r>
              <a:rPr sz="24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lama.</a:t>
            </a:r>
            <a:endParaRPr sz="2450">
              <a:latin typeface="Comic Sans MS"/>
              <a:cs typeface="Comic Sans MS"/>
            </a:endParaRPr>
          </a:p>
          <a:p>
            <a:pPr marL="248920" marR="5080" indent="-236220">
              <a:lnSpc>
                <a:spcPts val="2900"/>
              </a:lnSpc>
              <a:spcBef>
                <a:spcPts val="2260"/>
              </a:spcBef>
              <a:buClr>
                <a:srgbClr val="7A4779"/>
              </a:buClr>
              <a:buSzPct val="75510"/>
              <a:buChar char="•"/>
              <a:tabLst>
                <a:tab pos="249554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Ventilasi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dapat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mengurangi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jumlah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percikan, sementara  sinar matahari langsung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dapat </a:t>
            </a:r>
            <a:r>
              <a:rPr sz="2450" spc="20" dirty="0">
                <a:solidFill>
                  <a:srgbClr val="FFFFFF"/>
                </a:solidFill>
                <a:latin typeface="Comic Sans MS"/>
                <a:cs typeface="Comic Sans MS"/>
              </a:rPr>
              <a:t>membunuh</a:t>
            </a:r>
            <a:r>
              <a:rPr sz="245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kuman.</a:t>
            </a:r>
            <a:endParaRPr sz="2450">
              <a:latin typeface="Comic Sans MS"/>
              <a:cs typeface="Comic Sans MS"/>
            </a:endParaRPr>
          </a:p>
          <a:p>
            <a:pPr marL="248920" marR="376555" indent="-236220">
              <a:lnSpc>
                <a:spcPct val="102099"/>
              </a:lnSpc>
              <a:spcBef>
                <a:spcPts val="1980"/>
              </a:spcBef>
              <a:buClr>
                <a:srgbClr val="7A4779"/>
              </a:buClr>
              <a:buSzPct val="75510"/>
              <a:buChar char="•"/>
              <a:tabLst>
                <a:tab pos="249554" algn="l"/>
              </a:tabLst>
            </a:pP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Percikan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dapat bertahan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selama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beberapa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jam </a:t>
            </a:r>
            <a:r>
              <a:rPr sz="2450" spc="10" dirty="0">
                <a:solidFill>
                  <a:srgbClr val="FFFFFF"/>
                </a:solidFill>
                <a:latin typeface="Comic Sans MS"/>
                <a:cs typeface="Comic Sans MS"/>
              </a:rPr>
              <a:t>dalam  keadaan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yang gelap dan</a:t>
            </a:r>
            <a:r>
              <a:rPr sz="245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Comic Sans MS"/>
                <a:cs typeface="Comic Sans MS"/>
              </a:rPr>
              <a:t>lembab.</a:t>
            </a:r>
            <a:endParaRPr sz="245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8953" y="764438"/>
            <a:ext cx="4933950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50" spc="-10" dirty="0"/>
              <a:t>CARA</a:t>
            </a:r>
            <a:r>
              <a:rPr sz="4150" spc="-60" dirty="0"/>
              <a:t> </a:t>
            </a:r>
            <a:r>
              <a:rPr sz="4150" spc="-10" dirty="0"/>
              <a:t>PENULARAN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170284" y="1919681"/>
            <a:ext cx="8317865" cy="49637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8920" marR="114300" indent="-236220">
              <a:lnSpc>
                <a:spcPct val="99600"/>
              </a:lnSpc>
              <a:spcBef>
                <a:spcPts val="110"/>
              </a:spcBef>
              <a:buClr>
                <a:srgbClr val="7A4779"/>
              </a:buClr>
              <a:buSzPct val="74137"/>
              <a:buFont typeface="Arial"/>
              <a:buChar char="•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Daya penularan seorang pasien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ditentukan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oleh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banyaknya kuman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yang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dikeluarkan dari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parunya.</a:t>
            </a:r>
            <a:endParaRPr sz="2900">
              <a:latin typeface="Comic Sans MS"/>
              <a:cs typeface="Comic Sans MS"/>
            </a:endParaRPr>
          </a:p>
          <a:p>
            <a:pPr marL="248920" marR="1028700" indent="-236220">
              <a:lnSpc>
                <a:spcPct val="99600"/>
              </a:lnSpc>
              <a:spcBef>
                <a:spcPts val="2125"/>
              </a:spcBef>
              <a:buClr>
                <a:srgbClr val="7A4779"/>
              </a:buClr>
              <a:buSzPct val="74137"/>
              <a:buFont typeface="Arial"/>
              <a:buChar char="•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Makin tinggi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derajat kepositifan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hasil  pemeriksaan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dahak,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makin menular pasien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tersebut.</a:t>
            </a:r>
            <a:endParaRPr sz="2900">
              <a:latin typeface="Comic Sans MS"/>
              <a:cs typeface="Comic Sans MS"/>
            </a:endParaRPr>
          </a:p>
          <a:p>
            <a:pPr marL="248920" marR="5080" indent="-236220">
              <a:lnSpc>
                <a:spcPct val="99200"/>
              </a:lnSpc>
              <a:spcBef>
                <a:spcPts val="2135"/>
              </a:spcBef>
              <a:buClr>
                <a:srgbClr val="7A4779"/>
              </a:buClr>
              <a:buSzPct val="74137"/>
              <a:buFont typeface="Arial"/>
              <a:buChar char="•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Faktor yang memungkinkan seseorang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terpajan  kuman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TB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ditentukan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oleh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konsentrasi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percikan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dalam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udara dan lamanya menghirup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udara  tersebut.</a:t>
            </a:r>
            <a:endParaRPr sz="29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154" y="764438"/>
            <a:ext cx="5518150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50" spc="-15" dirty="0"/>
              <a:t>RISIKO</a:t>
            </a:r>
            <a:r>
              <a:rPr sz="4150" spc="-50" dirty="0"/>
              <a:t> </a:t>
            </a:r>
            <a:r>
              <a:rPr sz="4150" spc="-10" dirty="0"/>
              <a:t>PENULARAN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619378" y="2482850"/>
            <a:ext cx="8345805" cy="45294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8920" marR="65405" indent="-236220">
              <a:lnSpc>
                <a:spcPct val="101099"/>
              </a:lnSpc>
              <a:spcBef>
                <a:spcPts val="60"/>
              </a:spcBef>
              <a:buClr>
                <a:srgbClr val="7A4779"/>
              </a:buClr>
              <a:buSzPct val="74137"/>
              <a:buFont typeface="Arial"/>
              <a:buChar char="•"/>
              <a:tabLst>
                <a:tab pos="249554" algn="l"/>
              </a:tabLst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Risiko tertular tergantung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dari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tingkat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pajanan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dengan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percikan</a:t>
            </a:r>
            <a:r>
              <a:rPr sz="29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dahak.</a:t>
            </a:r>
            <a:endParaRPr sz="2900" dirty="0">
              <a:latin typeface="Comic Sans MS"/>
              <a:cs typeface="Comic Sans MS"/>
            </a:endParaRPr>
          </a:p>
          <a:p>
            <a:pPr marL="248920" marR="5080" indent="-236220">
              <a:lnSpc>
                <a:spcPct val="99600"/>
              </a:lnSpc>
              <a:spcBef>
                <a:spcPts val="2020"/>
              </a:spcBef>
              <a:buClr>
                <a:srgbClr val="7A4779"/>
              </a:buClr>
              <a:buSzPct val="74137"/>
              <a:buFont typeface="Arial"/>
              <a:buChar char="•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Pasien TB paru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dengan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BTA positif memberikan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kemungkinan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risiko penularan lebih besar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dari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pasien TB paru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dengan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BTA</a:t>
            </a:r>
            <a:r>
              <a:rPr sz="29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negatif.</a:t>
            </a:r>
            <a:endParaRPr sz="2900" dirty="0">
              <a:latin typeface="Comic Sans MS"/>
              <a:cs typeface="Comic Sans MS"/>
            </a:endParaRPr>
          </a:p>
          <a:p>
            <a:pPr marL="248920" marR="300355" indent="-236220" algn="just">
              <a:lnSpc>
                <a:spcPct val="99600"/>
              </a:lnSpc>
              <a:spcBef>
                <a:spcPts val="2125"/>
              </a:spcBef>
              <a:buClr>
                <a:srgbClr val="7A4779"/>
              </a:buClr>
              <a:buSzPct val="74137"/>
              <a:buFont typeface="Arial"/>
              <a:buChar char="•"/>
              <a:tabLst>
                <a:tab pos="249554" algn="l"/>
              </a:tabLst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Risiko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penularan setiap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tahunnya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di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tunjukkan  dengan </a:t>
            </a:r>
            <a:r>
              <a:rPr sz="2950" i="1" spc="-35" dirty="0">
                <a:solidFill>
                  <a:srgbClr val="FFFFFF"/>
                </a:solidFill>
                <a:latin typeface="Comic Sans MS"/>
                <a:cs typeface="Comic Sans MS"/>
              </a:rPr>
              <a:t>Annual </a:t>
            </a:r>
            <a:r>
              <a:rPr sz="2950" i="1" spc="-30" dirty="0">
                <a:solidFill>
                  <a:srgbClr val="FFFFFF"/>
                </a:solidFill>
                <a:latin typeface="Comic Sans MS"/>
                <a:cs typeface="Comic Sans MS"/>
              </a:rPr>
              <a:t>Risk of Tuberculosis </a:t>
            </a:r>
            <a:r>
              <a:rPr sz="2950" i="1" spc="-35" dirty="0">
                <a:solidFill>
                  <a:srgbClr val="FFFFFF"/>
                </a:solidFill>
                <a:latin typeface="Comic Sans MS"/>
                <a:cs typeface="Comic Sans MS"/>
              </a:rPr>
              <a:t>Infection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(ARTI)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yaitu proporsi penduduk yang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berisiko  terinfeksi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TB selama satu</a:t>
            </a:r>
            <a:r>
              <a:rPr sz="29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tahun</a:t>
            </a:r>
            <a:r>
              <a:rPr sz="2100" b="1" i="1" spc="-10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21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154" y="764438"/>
            <a:ext cx="5516880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50" spc="-15" dirty="0"/>
              <a:t>RISIKO</a:t>
            </a:r>
            <a:r>
              <a:rPr sz="4150" spc="-50" dirty="0"/>
              <a:t> </a:t>
            </a:r>
            <a:r>
              <a:rPr sz="4150" spc="-10" dirty="0"/>
              <a:t>PENULARAN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213003" y="2314067"/>
            <a:ext cx="7506334" cy="3201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8920" marR="274320" indent="-236220">
              <a:lnSpc>
                <a:spcPct val="99600"/>
              </a:lnSpc>
              <a:spcBef>
                <a:spcPts val="11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ARTI sebesar 1%,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berarti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10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(sepuluh)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orang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diantara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1000 penduduk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terinfeksi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setiap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tahun.</a:t>
            </a:r>
            <a:endParaRPr sz="2900">
              <a:latin typeface="Comic Sans MS"/>
              <a:cs typeface="Comic Sans MS"/>
            </a:endParaRPr>
          </a:p>
          <a:p>
            <a:pPr marL="248920" indent="-236220">
              <a:lnSpc>
                <a:spcPct val="100000"/>
              </a:lnSpc>
              <a:spcBef>
                <a:spcPts val="211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ARTI di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Indonesia bervariasi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antara</a:t>
            </a:r>
            <a:r>
              <a:rPr sz="290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1-3%.</a:t>
            </a:r>
            <a:endParaRPr sz="2900">
              <a:latin typeface="Comic Sans MS"/>
              <a:cs typeface="Comic Sans MS"/>
            </a:endParaRPr>
          </a:p>
          <a:p>
            <a:pPr marL="248920" marR="208915" indent="-236220">
              <a:lnSpc>
                <a:spcPct val="101099"/>
              </a:lnSpc>
              <a:spcBef>
                <a:spcPts val="1970"/>
              </a:spcBef>
              <a:buClr>
                <a:srgbClr val="7A4779"/>
              </a:buClr>
              <a:buSzPct val="74137"/>
              <a:buFont typeface="Wingdings"/>
              <a:buChar char=""/>
              <a:tabLst>
                <a:tab pos="249554" algn="l"/>
              </a:tabLst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Infeksi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TB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dibuktikan dengan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perubahan 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reaksi tuberkulin negatif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menjadi</a:t>
            </a:r>
            <a:r>
              <a:rPr sz="2900" spc="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positif.</a:t>
            </a:r>
            <a:endParaRPr sz="29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8723" y="526161"/>
            <a:ext cx="4892040" cy="12877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120775" marR="5080" indent="-1108710">
              <a:lnSpc>
                <a:spcPts val="4970"/>
              </a:lnSpc>
              <a:spcBef>
                <a:spcPts val="265"/>
              </a:spcBef>
            </a:pPr>
            <a:r>
              <a:rPr sz="4150" spc="-15" dirty="0"/>
              <a:t>RISIKO</a:t>
            </a:r>
            <a:r>
              <a:rPr sz="4150" spc="-60" dirty="0"/>
              <a:t> </a:t>
            </a:r>
            <a:r>
              <a:rPr sz="4150" spc="-10" dirty="0"/>
              <a:t>MENJADI  </a:t>
            </a:r>
            <a:r>
              <a:rPr sz="4150" spc="-15" dirty="0"/>
              <a:t>SAKIT</a:t>
            </a:r>
            <a:r>
              <a:rPr sz="4150" spc="-25" dirty="0"/>
              <a:t> </a:t>
            </a:r>
            <a:r>
              <a:rPr sz="4150" spc="-10" dirty="0"/>
              <a:t>TB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1170284" y="1919681"/>
            <a:ext cx="8348980" cy="49637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8920" marR="736600" indent="-236220">
              <a:lnSpc>
                <a:spcPct val="101099"/>
              </a:lnSpc>
              <a:spcBef>
                <a:spcPts val="60"/>
              </a:spcBef>
              <a:buClr>
                <a:srgbClr val="7A4779"/>
              </a:buClr>
              <a:buSzPct val="74137"/>
              <a:buFont typeface="Arial"/>
              <a:buChar char="•"/>
              <a:tabLst>
                <a:tab pos="249554" algn="l"/>
              </a:tabLst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Hanya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sekitar 10% yang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terinfeksi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TB akan  menjadi sakit</a:t>
            </a:r>
            <a:r>
              <a:rPr sz="29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TB.</a:t>
            </a:r>
            <a:endParaRPr sz="2900">
              <a:latin typeface="Comic Sans MS"/>
              <a:cs typeface="Comic Sans MS"/>
            </a:endParaRPr>
          </a:p>
          <a:p>
            <a:pPr marL="248920" indent="-236220">
              <a:lnSpc>
                <a:spcPct val="100000"/>
              </a:lnSpc>
              <a:spcBef>
                <a:spcPts val="2005"/>
              </a:spcBef>
              <a:buClr>
                <a:srgbClr val="7A4779"/>
              </a:buClr>
              <a:buSzPct val="74137"/>
              <a:buFont typeface="Arial"/>
              <a:buChar char="•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Dengan ARTI 1%,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diperkirakan</a:t>
            </a:r>
            <a:r>
              <a:rPr sz="29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diantara</a:t>
            </a:r>
            <a:endParaRPr sz="2900">
              <a:latin typeface="Comic Sans MS"/>
              <a:cs typeface="Comic Sans MS"/>
            </a:endParaRPr>
          </a:p>
          <a:p>
            <a:pPr marL="248920" marR="116205">
              <a:lnSpc>
                <a:spcPct val="99600"/>
              </a:lnSpc>
              <a:spcBef>
                <a:spcPts val="55"/>
              </a:spcBef>
            </a:pP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100.000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penduduk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rata-rata terjadi 1000  terinfeksi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TB dan 10%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diantaranya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(100 orang)  akan menjadi sakit TB setiap</a:t>
            </a:r>
            <a:r>
              <a:rPr sz="29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tahun.</a:t>
            </a:r>
            <a:endParaRPr sz="2900">
              <a:latin typeface="Comic Sans MS"/>
              <a:cs typeface="Comic Sans MS"/>
            </a:endParaRPr>
          </a:p>
          <a:p>
            <a:pPr marL="248920" marR="5080" indent="-236220">
              <a:lnSpc>
                <a:spcPct val="99200"/>
              </a:lnSpc>
              <a:spcBef>
                <a:spcPts val="2135"/>
              </a:spcBef>
              <a:buClr>
                <a:srgbClr val="7A4779"/>
              </a:buClr>
              <a:buSzPct val="74137"/>
              <a:buFont typeface="Arial"/>
              <a:buChar char="•"/>
              <a:tabLst>
                <a:tab pos="249554" algn="l"/>
              </a:tabLst>
            </a:pP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Faktor yang mempengaruhi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kemungkinan 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seseorang menjadi pasien TB adalah daya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tahan  tubuh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yang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rendah, diantaranya infeksi HIV/  AIDS </a:t>
            </a:r>
            <a:r>
              <a:rPr sz="2900" spc="-5" dirty="0">
                <a:solidFill>
                  <a:srgbClr val="FFFFFF"/>
                </a:solidFill>
                <a:latin typeface="Comic Sans MS"/>
                <a:cs typeface="Comic Sans MS"/>
              </a:rPr>
              <a:t>dan malnutrisi (gizi</a:t>
            </a:r>
            <a:r>
              <a:rPr sz="29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omic Sans MS"/>
                <a:cs typeface="Comic Sans MS"/>
              </a:rPr>
              <a:t>buruk).</a:t>
            </a:r>
            <a:endParaRPr sz="29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063" y="521106"/>
            <a:ext cx="664210" cy="1656714"/>
          </a:xfrm>
          <a:custGeom>
            <a:avLst/>
            <a:gdLst/>
            <a:ahLst/>
            <a:cxnLst/>
            <a:rect l="l" t="t" r="r" b="b"/>
            <a:pathLst>
              <a:path w="664209" h="1656714">
                <a:moveTo>
                  <a:pt x="0" y="1656448"/>
                </a:moveTo>
                <a:lnTo>
                  <a:pt x="663797" y="1656448"/>
                </a:lnTo>
                <a:lnTo>
                  <a:pt x="6637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A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14" y="452538"/>
            <a:ext cx="302260" cy="593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700" b="1" spc="15" dirty="0">
                <a:solidFill>
                  <a:srgbClr val="C688C5"/>
                </a:solidFill>
                <a:latin typeface="Arial"/>
                <a:cs typeface="Arial"/>
              </a:rPr>
              <a:t>+</a:t>
            </a:r>
            <a:endParaRPr sz="3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5183" y="521106"/>
            <a:ext cx="95885" cy="1656714"/>
          </a:xfrm>
          <a:custGeom>
            <a:avLst/>
            <a:gdLst/>
            <a:ahLst/>
            <a:cxnLst/>
            <a:rect l="l" t="t" r="r" b="b"/>
            <a:pathLst>
              <a:path w="95884" h="1656714">
                <a:moveTo>
                  <a:pt x="0" y="1656448"/>
                </a:moveTo>
                <a:lnTo>
                  <a:pt x="95297" y="1656448"/>
                </a:lnTo>
                <a:lnTo>
                  <a:pt x="95297" y="0"/>
                </a:lnTo>
                <a:lnTo>
                  <a:pt x="0" y="0"/>
                </a:lnTo>
                <a:lnTo>
                  <a:pt x="0" y="1656448"/>
                </a:lnTo>
                <a:close/>
              </a:path>
            </a:pathLst>
          </a:custGeom>
          <a:solidFill>
            <a:srgbClr val="797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8723" y="526161"/>
            <a:ext cx="4892040" cy="12877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120775" marR="5080" indent="-1108710">
              <a:lnSpc>
                <a:spcPts val="4970"/>
              </a:lnSpc>
              <a:spcBef>
                <a:spcPts val="265"/>
              </a:spcBef>
            </a:pPr>
            <a:r>
              <a:rPr sz="4150" spc="-15" dirty="0"/>
              <a:t>RISIKO</a:t>
            </a:r>
            <a:r>
              <a:rPr sz="4150" spc="-60" dirty="0"/>
              <a:t> </a:t>
            </a:r>
            <a:r>
              <a:rPr sz="4150" spc="-10" dirty="0"/>
              <a:t>MENJADI  </a:t>
            </a:r>
            <a:r>
              <a:rPr sz="4150" spc="-15" dirty="0"/>
              <a:t>SAKIT</a:t>
            </a:r>
            <a:r>
              <a:rPr sz="4150" spc="-25" dirty="0"/>
              <a:t> </a:t>
            </a:r>
            <a:r>
              <a:rPr sz="4150" spc="-10" dirty="0"/>
              <a:t>TB</a:t>
            </a:r>
            <a:endParaRPr sz="4150"/>
          </a:p>
        </p:txBody>
      </p:sp>
      <p:sp>
        <p:nvSpPr>
          <p:cNvPr id="6" name="object 6"/>
          <p:cNvSpPr txBox="1"/>
          <p:nvPr/>
        </p:nvSpPr>
        <p:spPr>
          <a:xfrm>
            <a:off x="317500" y="1919681"/>
            <a:ext cx="8338820" cy="50634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8920" marR="5080" indent="-236220">
              <a:lnSpc>
                <a:spcPts val="3210"/>
              </a:lnSpc>
              <a:spcBef>
                <a:spcPts val="220"/>
              </a:spcBef>
              <a:buClr>
                <a:srgbClr val="7A4779"/>
              </a:buClr>
              <a:buSzPct val="74074"/>
              <a:buFont typeface="Arial"/>
              <a:buChar char="•"/>
              <a:tabLst>
                <a:tab pos="249554" algn="l"/>
                <a:tab pos="7671434" algn="l"/>
              </a:tabLst>
            </a:pPr>
            <a:r>
              <a:rPr sz="2700" spc="-15" dirty="0">
                <a:solidFill>
                  <a:srgbClr val="FFFFFF"/>
                </a:solidFill>
                <a:latin typeface="Comic Sans MS"/>
                <a:cs typeface="Comic Sans MS"/>
              </a:rPr>
              <a:t>HI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 merupakan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fakto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r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risik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o yang</a:t>
            </a:r>
            <a:r>
              <a:rPr sz="27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paling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kua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270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bagi 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yang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terinfeksi TB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menjadi sakit TB.</a:t>
            </a:r>
            <a:endParaRPr sz="2700" dirty="0">
              <a:latin typeface="Comic Sans MS"/>
              <a:cs typeface="Comic Sans MS"/>
            </a:endParaRPr>
          </a:p>
          <a:p>
            <a:pPr marL="248920" marR="132715" indent="-236220">
              <a:lnSpc>
                <a:spcPct val="98900"/>
              </a:lnSpc>
              <a:spcBef>
                <a:spcPts val="1975"/>
              </a:spcBef>
              <a:buClr>
                <a:srgbClr val="7A4779"/>
              </a:buClr>
              <a:buSzPct val="74074"/>
              <a:buFont typeface="Arial"/>
              <a:buChar char="•"/>
              <a:tabLst>
                <a:tab pos="249554" algn="l"/>
              </a:tabLst>
            </a:pP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Infeksi HIV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mengakibatkan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kerusakan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luas sistem 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daya tahan tubuh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seluler </a:t>
            </a:r>
            <a:r>
              <a:rPr sz="2750" i="1" spc="-30" dirty="0">
                <a:solidFill>
                  <a:srgbClr val="FFFFFF"/>
                </a:solidFill>
                <a:latin typeface="Comic Sans MS"/>
                <a:cs typeface="Comic Sans MS"/>
              </a:rPr>
              <a:t>(cellular immunity)</a:t>
            </a:r>
            <a:r>
              <a:rPr sz="2700" spc="-30" dirty="0">
                <a:solidFill>
                  <a:srgbClr val="FFFFFF"/>
                </a:solidFill>
                <a:latin typeface="Comic Sans MS"/>
                <a:cs typeface="Comic Sans MS"/>
              </a:rPr>
              <a:t>, 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sehingga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jika terjadi infeksi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penyerta  </a:t>
            </a:r>
            <a:r>
              <a:rPr sz="2750" i="1" spc="-30" dirty="0">
                <a:solidFill>
                  <a:srgbClr val="FFFFFF"/>
                </a:solidFill>
                <a:latin typeface="Comic Sans MS"/>
                <a:cs typeface="Comic Sans MS"/>
              </a:rPr>
              <a:t>(oportunistic)</a:t>
            </a:r>
            <a:r>
              <a:rPr sz="2700" spc="-30" dirty="0">
                <a:solidFill>
                  <a:srgbClr val="FFFFFF"/>
                </a:solidFill>
                <a:latin typeface="Comic Sans MS"/>
                <a:cs typeface="Comic Sans MS"/>
              </a:rPr>
              <a:t>,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seperti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tuberkulosis, maka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yang 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bersangkutan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akan menjadi sakit parah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bahkan  bisa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mengakibatkan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kematian.</a:t>
            </a:r>
            <a:endParaRPr sz="2700" dirty="0">
              <a:latin typeface="Comic Sans MS"/>
              <a:cs typeface="Comic Sans MS"/>
            </a:endParaRPr>
          </a:p>
          <a:p>
            <a:pPr marL="248920" marR="88265" indent="-236220">
              <a:lnSpc>
                <a:spcPts val="3210"/>
              </a:lnSpc>
              <a:spcBef>
                <a:spcPts val="2275"/>
              </a:spcBef>
              <a:buClr>
                <a:srgbClr val="7A4779"/>
              </a:buClr>
              <a:buSzPct val="74074"/>
              <a:buFont typeface="Arial"/>
              <a:buChar char="•"/>
              <a:tabLst>
                <a:tab pos="249554" algn="l"/>
              </a:tabLst>
            </a:pP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Bila jumlah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orang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terinfeksi HIV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meningkat,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maka  jumlah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pasien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TB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akan meningkat,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dengan demikian 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penularan </a:t>
            </a:r>
            <a:r>
              <a:rPr sz="2700" spc="-10" dirty="0">
                <a:solidFill>
                  <a:srgbClr val="FFFFFF"/>
                </a:solidFill>
                <a:latin typeface="Comic Sans MS"/>
                <a:cs typeface="Comic Sans MS"/>
              </a:rPr>
              <a:t>TB di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masyarakat akan meningkat</a:t>
            </a:r>
            <a:r>
              <a:rPr sz="27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omic Sans MS"/>
                <a:cs typeface="Comic Sans MS"/>
              </a:rPr>
              <a:t>pula.</a:t>
            </a:r>
            <a:endParaRPr sz="27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</TotalTime>
  <Words>1676</Words>
  <Application>Microsoft Office PowerPoint</Application>
  <PresentationFormat>Custom</PresentationFormat>
  <Paragraphs>204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Thatch</vt:lpstr>
      <vt:lpstr>PowerPoint Presentation</vt:lpstr>
      <vt:lpstr>TUBERKULOSIS DAN  KEJADIANNYA</vt:lpstr>
      <vt:lpstr>TUBERKULOSIS DAN  KEJADIANNYA</vt:lpstr>
      <vt:lpstr>CARA PENULARAN</vt:lpstr>
      <vt:lpstr>CARA PENULARAN</vt:lpstr>
      <vt:lpstr>RISIKO PENULARAN</vt:lpstr>
      <vt:lpstr>RISIKO PENULARAN</vt:lpstr>
      <vt:lpstr>RISIKO MENJADI  SAKIT TB</vt:lpstr>
      <vt:lpstr>RISIKO MENJADI  SAKIT TB</vt:lpstr>
      <vt:lpstr>PowerPoint Presentation</vt:lpstr>
      <vt:lpstr>PowerPoint Presentation</vt:lpstr>
      <vt:lpstr>PowerPoint Presentation</vt:lpstr>
      <vt:lpstr>PowerPoint Presentation</vt:lpstr>
      <vt:lpstr>RIWAYAT ALAMIAH BILA  TB TIDAK DIOBATI</vt:lpstr>
      <vt:lpstr>PowerPoint Presentation</vt:lpstr>
      <vt:lpstr>GEJALA UMUM TB</vt:lpstr>
      <vt:lpstr>GEJALA KHUSUS TB</vt:lpstr>
      <vt:lpstr>DIAGNOSIS TB PARU</vt:lpstr>
      <vt:lpstr>DIAGNOSIS TB PARU</vt:lpstr>
      <vt:lpstr>UJI TUBERKULIN</vt:lpstr>
      <vt:lpstr>DIAGNOSIS TB  EKSTRA PARU</vt:lpstr>
      <vt:lpstr>DIAGNOSIS TB  EKSTRA PARU</vt:lpstr>
      <vt:lpstr>+ Gambaran klinik mengarah ke  infeksi HIV pada pasien TB</vt:lpstr>
      <vt:lpstr>+ Gambaran klinik mengarah ke  infeksi HIV pada pasien TB</vt:lpstr>
      <vt:lpstr>PowerPoint Presentation</vt:lpstr>
      <vt:lpstr>PowerPoint Presentation</vt:lpstr>
      <vt:lpstr>KLASIFIKASI PENYAKIT  DAN TIPE PASIEN</vt:lpstr>
      <vt:lpstr>KLASIFIKASI BERDASARKAN  LOKASI ORGAN TUBUH</vt:lpstr>
      <vt:lpstr>KLASIFIKASI BERDASARKAN  PEMERIKSAAN DAHAK</vt:lpstr>
      <vt:lpstr>KLASIFIKASI BERDASARKAN  PEMERIKSAAN DAHAK</vt:lpstr>
      <vt:lpstr>KLASIFIKASI BERDASARKAN  TINGKAT KEPARAHAN</vt:lpstr>
      <vt:lpstr>KLASIFIKASI BERDASARKAN  TINGKAT KEPARAHAN</vt:lpstr>
      <vt:lpstr>KLASIFIKASI BERDASARKAN  RIWAYAT PENGOBATAN</vt:lpstr>
      <vt:lpstr>KLASIFIKASI BERDASARKAN  RIWAYAT PENGOBATAN</vt:lpstr>
      <vt:lpstr>KLASIFIKASI BERDASARKAN  RIWAYAT PENGOBATAN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 ASTI WERDHANI</dc:creator>
  <cp:lastModifiedBy>BPISTI2008</cp:lastModifiedBy>
  <cp:revision>7</cp:revision>
  <dcterms:created xsi:type="dcterms:W3CDTF">2019-03-26T01:33:30Z</dcterms:created>
  <dcterms:modified xsi:type="dcterms:W3CDTF">2019-04-04T01:57:23Z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2010-01-31T00:00:00Z</vt:filetime>
  </property>
  <property fmtid="{D5CDD505-2E9C-101B-9397-08002B2CF9AE}" pid="3" name="Creator">
    <vt:lpwstr>Microsoft PowerPoint</vt:lpwstr>
  </property>
  <property fmtid="{D5CDD505-2E9C-101B-9397-08002B2CF9AE}" pid="4" name="LastSaved">
    <vt:filetime>2019-03-26T00:00:00Z</vt:filetime>
  </property>
</Properties>
</file>