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95" r:id="rId2"/>
    <p:sldId id="309" r:id="rId3"/>
    <p:sldId id="310" r:id="rId4"/>
    <p:sldId id="296" r:id="rId5"/>
    <p:sldId id="297" r:id="rId6"/>
    <p:sldId id="311" r:id="rId7"/>
    <p:sldId id="300" r:id="rId8"/>
    <p:sldId id="301" r:id="rId9"/>
    <p:sldId id="302" r:id="rId10"/>
    <p:sldId id="304" r:id="rId11"/>
    <p:sldId id="315" r:id="rId12"/>
    <p:sldId id="307" r:id="rId13"/>
    <p:sldId id="316" r:id="rId14"/>
    <p:sldId id="305" r:id="rId15"/>
    <p:sldId id="312" r:id="rId16"/>
    <p:sldId id="313" r:id="rId17"/>
    <p:sldId id="306" r:id="rId18"/>
    <p:sldId id="318" r:id="rId19"/>
    <p:sldId id="319" r:id="rId20"/>
    <p:sldId id="323" r:id="rId2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20" y="-8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3580"/>
            <a:ext cx="10604288" cy="7590958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2099028"/>
            <a:ext cx="5792258" cy="344240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266950"/>
            <a:ext cx="5614964" cy="3108311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335" y="2347413"/>
            <a:ext cx="5168477" cy="1763323"/>
          </a:xfrm>
        </p:spPr>
        <p:txBody>
          <a:bodyPr anchor="b">
            <a:normAutofit/>
          </a:bodyPr>
          <a:lstStyle>
            <a:lvl1pPr algn="l">
              <a:defRPr sz="4100" b="1" cap="none" spc="46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35" y="4114094"/>
            <a:ext cx="5168477" cy="1175456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FFFFFF"/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611"/>
            <a:ext cx="2406015" cy="64475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611"/>
            <a:ext cx="7039822" cy="64475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3582"/>
            <a:ext cx="10604287" cy="5339927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750268"/>
            <a:ext cx="10693400" cy="209902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834229"/>
            <a:ext cx="10693400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763585"/>
            <a:ext cx="10693400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6193911"/>
            <a:ext cx="9713172" cy="456882"/>
          </a:xfrm>
        </p:spPr>
        <p:txBody>
          <a:bodyPr anchor="t"/>
          <a:lstStyle>
            <a:lvl1pPr marL="0" indent="0">
              <a:buNone/>
              <a:defRPr sz="2300">
                <a:solidFill>
                  <a:srgbClr val="FFFFFF"/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534670" y="4918191"/>
            <a:ext cx="9713172" cy="1259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763184"/>
            <a:ext cx="4722918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3184"/>
            <a:ext cx="4722918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1467"/>
            <a:ext cx="4724775" cy="704923"/>
          </a:xfrm>
        </p:spPr>
        <p:txBody>
          <a:bodyPr anchor="b"/>
          <a:lstStyle>
            <a:lvl1pPr marL="0" indent="0" algn="ctr">
              <a:buNone/>
              <a:defRPr sz="2700" b="1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6390"/>
            <a:ext cx="4724775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1467"/>
            <a:ext cx="4726631" cy="704923"/>
          </a:xfrm>
        </p:spPr>
        <p:txBody>
          <a:bodyPr anchor="b"/>
          <a:lstStyle>
            <a:lvl1pPr marL="0" indent="0" algn="ctr">
              <a:buNone/>
              <a:defRPr sz="2700" b="1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6390"/>
            <a:ext cx="4726631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2690" y="300861"/>
            <a:ext cx="6416040" cy="644926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722882"/>
            <a:ext cx="3229407" cy="36506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421298" y="3549411"/>
            <a:ext cx="3324860" cy="92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887446"/>
            <a:ext cx="3101086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5215664"/>
            <a:ext cx="3101086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223" y="2095669"/>
            <a:ext cx="2780284" cy="1511300"/>
          </a:xfrm>
        </p:spPr>
        <p:txBody>
          <a:bodyPr anchor="b">
            <a:norm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lang="en-US" sz="3000" b="1" kern="1200" cap="none" spc="23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223" y="3606969"/>
            <a:ext cx="2780284" cy="15113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rgbClr val="FFFFFF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42690" y="419806"/>
            <a:ext cx="6505152" cy="6213122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600"/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722882"/>
            <a:ext cx="3229407" cy="36506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421298" y="3549411"/>
            <a:ext cx="3324860" cy="92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887446"/>
            <a:ext cx="3101086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5215664"/>
            <a:ext cx="3101086" cy="175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88" y="2099028"/>
            <a:ext cx="2780284" cy="1511300"/>
          </a:xfrm>
        </p:spPr>
        <p:txBody>
          <a:bodyPr anchor="b">
            <a:normAutofit/>
          </a:bodyPr>
          <a:lstStyle>
            <a:lvl1pPr algn="l">
              <a:defRPr sz="3000" b="1" cap="none" spc="23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223" y="3610328"/>
            <a:ext cx="2780284" cy="15113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rgbClr val="FFFFFF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74659" y="151130"/>
            <a:ext cx="10372598" cy="725424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610"/>
            <a:ext cx="9624060" cy="1259417"/>
          </a:xfrm>
          <a:prstGeom prst="rect">
            <a:avLst/>
          </a:prstGeom>
        </p:spPr>
        <p:txBody>
          <a:bodyPr vert="horz" lIns="104278" tIns="52139" rIns="104278" bIns="5213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3184"/>
            <a:ext cx="9624060" cy="4986941"/>
          </a:xfrm>
          <a:prstGeom prst="rect">
            <a:avLst/>
          </a:prstGeom>
        </p:spPr>
        <p:txBody>
          <a:bodyPr vert="horz" lIns="104278" tIns="52139" rIns="104278" bIns="521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6955339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0841" y="6955339"/>
            <a:ext cx="4071718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6955339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1042782" rtl="0" eaLnBrk="1" latinLnBrk="0" hangingPunct="1">
        <a:spcBef>
          <a:spcPct val="0"/>
        </a:spcBef>
        <a:buNone/>
        <a:tabLst>
          <a:tab pos="4368460" algn="l"/>
        </a:tabLst>
        <a:defRPr sz="4100" b="1" kern="1200" cap="none" spc="57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12835" indent="-312835" algn="l" defTabSz="1042782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625669" indent="-208556" algn="l" defTabSz="1042782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indent="-260695" algn="l" defTabSz="1042782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55616" indent="-260695" algn="l" defTabSz="1042782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451" indent="-260695" algn="l" defTabSz="1042782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929146" indent="-208556" algn="l" defTabSz="1042782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842" indent="-208556" algn="l" defTabSz="1042782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450537" indent="-208556" algn="l" defTabSz="1042782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11233" indent="-208556" algn="l" defTabSz="1042782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7606" y="465239"/>
            <a:ext cx="4384040" cy="2699906"/>
          </a:xfrm>
          <a:prstGeom prst="rect">
            <a:avLst/>
          </a:prstGeom>
          <a:solidFill>
            <a:srgbClr val="7A4779"/>
          </a:solidFill>
        </p:spPr>
        <p:txBody>
          <a:bodyPr vert="horz" wrap="square" lIns="0" tIns="0" rIns="0" bIns="0" rtlCol="0">
            <a:spAutoFit/>
          </a:bodyPr>
          <a:lstStyle/>
          <a:p>
            <a:pPr marL="147320">
              <a:lnSpc>
                <a:spcPts val="6260"/>
              </a:lnSpc>
            </a:pPr>
            <a:r>
              <a:rPr sz="5550" b="1" spc="20" dirty="0">
                <a:latin typeface="Arial"/>
                <a:cs typeface="Arial"/>
              </a:rPr>
              <a:t>+</a:t>
            </a:r>
            <a:endParaRPr sz="5550" dirty="0">
              <a:latin typeface="Arial"/>
              <a:cs typeface="Arial"/>
            </a:endParaRPr>
          </a:p>
          <a:p>
            <a:pPr marL="171450" marR="45720" algn="ctr">
              <a:lnSpc>
                <a:spcPct val="100800"/>
              </a:lnSpc>
              <a:spcBef>
                <a:spcPts val="1270"/>
              </a:spcBef>
            </a:pPr>
            <a:r>
              <a:rPr lang="en-US" sz="3700" spc="15" dirty="0" smtClean="0">
                <a:latin typeface="Comic Sans MS"/>
                <a:cs typeface="Comic Sans MS"/>
              </a:rPr>
              <a:t>PENYAKIT PARU OBSTRUKTIF KRONIS </a:t>
            </a:r>
            <a:endParaRPr sz="3700" dirty="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0420" y="5759450"/>
            <a:ext cx="5708650" cy="993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5510" marR="897890" indent="635" algn="ctr">
              <a:lnSpc>
                <a:spcPct val="110100"/>
              </a:lnSpc>
              <a:spcBef>
                <a:spcPts val="95"/>
              </a:spcBef>
            </a:pPr>
            <a:r>
              <a:rPr lang="en-US" sz="2900" spc="-10" dirty="0" err="1" smtClean="0">
                <a:latin typeface="Comic Sans MS"/>
                <a:cs typeface="Comic Sans MS"/>
              </a:rPr>
              <a:t>Khairizka</a:t>
            </a:r>
            <a:r>
              <a:rPr lang="en-US" sz="2900" spc="-10" dirty="0" smtClean="0">
                <a:latin typeface="Comic Sans MS"/>
                <a:cs typeface="Comic Sans MS"/>
              </a:rPr>
              <a:t> Citra </a:t>
            </a:r>
            <a:r>
              <a:rPr lang="en-US" sz="2900" spc="-10" dirty="0" err="1" smtClean="0">
                <a:latin typeface="Comic Sans MS"/>
                <a:cs typeface="Comic Sans MS"/>
              </a:rPr>
              <a:t>Palupi</a:t>
            </a:r>
            <a:r>
              <a:rPr lang="en-US" sz="2900" spc="-10" dirty="0" smtClean="0">
                <a:latin typeface="Comic Sans MS"/>
                <a:cs typeface="Comic Sans MS"/>
              </a:rPr>
              <a:t>, </a:t>
            </a:r>
            <a:r>
              <a:rPr lang="en-US" sz="2900" spc="-10" dirty="0" err="1" smtClean="0">
                <a:latin typeface="Comic Sans MS"/>
                <a:cs typeface="Comic Sans MS"/>
              </a:rPr>
              <a:t>S.Gz</a:t>
            </a:r>
            <a:r>
              <a:rPr lang="en-US" sz="2900" spc="-10" dirty="0" smtClean="0">
                <a:latin typeface="Comic Sans MS"/>
                <a:cs typeface="Comic Sans MS"/>
              </a:rPr>
              <a:t>, MSc, RD </a:t>
            </a:r>
            <a:endParaRPr sz="2900" dirty="0">
              <a:latin typeface="Comic Sans MS"/>
              <a:cs typeface="Comic Sans MS"/>
            </a:endParaRPr>
          </a:p>
        </p:txBody>
      </p:sp>
      <p:pic>
        <p:nvPicPr>
          <p:cNvPr id="3074" name="Picture 2" descr="Image result for pp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767" y="1339850"/>
            <a:ext cx="4781407" cy="261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1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Gambaran</a:t>
            </a:r>
            <a:r>
              <a:rPr lang="en-US" spc="15" dirty="0" smtClean="0"/>
              <a:t> </a:t>
            </a:r>
            <a:r>
              <a:rPr lang="en-US" spc="15" dirty="0" err="1" smtClean="0"/>
              <a:t>Klinis</a:t>
            </a:r>
            <a:r>
              <a:rPr lang="en-US" spc="15" dirty="0" smtClean="0"/>
              <a:t>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393700" y="2177820"/>
            <a:ext cx="9984515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a. Anamnesis </a:t>
            </a:r>
          </a:p>
          <a:p>
            <a:pPr lvl="1"/>
            <a:r>
              <a:rPr lang="en-US" sz="2500" dirty="0"/>
              <a:t> - </a:t>
            </a:r>
            <a:r>
              <a:rPr lang="en-US" sz="2500" dirty="0" err="1"/>
              <a:t>Riwayat</a:t>
            </a:r>
            <a:r>
              <a:rPr lang="en-US" sz="2500" dirty="0"/>
              <a:t> </a:t>
            </a:r>
            <a:r>
              <a:rPr lang="en-US" sz="2500" dirty="0" err="1"/>
              <a:t>merokok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bekas</a:t>
            </a:r>
            <a:r>
              <a:rPr lang="en-US" sz="2500" dirty="0"/>
              <a:t> </a:t>
            </a:r>
            <a:r>
              <a:rPr lang="en-US" sz="2500" dirty="0" err="1"/>
              <a:t>perokok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tanpa</a:t>
            </a:r>
            <a:r>
              <a:rPr lang="en-US" sz="2500" dirty="0"/>
              <a:t> </a:t>
            </a:r>
            <a:r>
              <a:rPr lang="en-US" sz="2500" dirty="0" err="1"/>
              <a:t>gejala</a:t>
            </a:r>
            <a:r>
              <a:rPr lang="en-US" sz="2500" dirty="0"/>
              <a:t> </a:t>
            </a:r>
            <a:endParaRPr lang="en-US" sz="2500" dirty="0" smtClean="0"/>
          </a:p>
          <a:p>
            <a:pPr lvl="1"/>
            <a:r>
              <a:rPr lang="en-US" sz="2500" dirty="0"/>
              <a:t> </a:t>
            </a:r>
            <a:r>
              <a:rPr lang="en-US" sz="2500" dirty="0" smtClean="0"/>
              <a:t>   </a:t>
            </a:r>
            <a:r>
              <a:rPr lang="en-US" sz="2500" dirty="0" err="1" smtClean="0"/>
              <a:t>pernapasan</a:t>
            </a:r>
            <a:r>
              <a:rPr lang="en-US" sz="2500" dirty="0" smtClean="0"/>
              <a:t> </a:t>
            </a:r>
          </a:p>
          <a:p>
            <a:pPr marL="800100" lvl="1" indent="-342900">
              <a:buFontTx/>
              <a:buChar char="-"/>
            </a:pPr>
            <a:r>
              <a:rPr lang="en-US" sz="2500" dirty="0" err="1" smtClean="0"/>
              <a:t>Riwayat</a:t>
            </a:r>
            <a:r>
              <a:rPr lang="en-US" sz="2500" dirty="0" smtClean="0"/>
              <a:t> </a:t>
            </a:r>
            <a:r>
              <a:rPr lang="en-US" sz="2500" dirty="0" err="1"/>
              <a:t>terpajan</a:t>
            </a:r>
            <a:r>
              <a:rPr lang="en-US" sz="2500" dirty="0"/>
              <a:t> </a:t>
            </a:r>
            <a:r>
              <a:rPr lang="en-US" sz="2500" dirty="0" err="1"/>
              <a:t>zat</a:t>
            </a:r>
            <a:r>
              <a:rPr lang="en-US" sz="2500" dirty="0"/>
              <a:t> </a:t>
            </a:r>
            <a:r>
              <a:rPr lang="en-US" sz="2500" dirty="0" err="1"/>
              <a:t>iritan</a:t>
            </a:r>
            <a:r>
              <a:rPr lang="en-US" sz="2500" dirty="0"/>
              <a:t> yang </a:t>
            </a:r>
            <a:r>
              <a:rPr lang="en-US" sz="2500" dirty="0" err="1"/>
              <a:t>bermakna</a:t>
            </a:r>
            <a:r>
              <a:rPr lang="en-US" sz="2500" dirty="0"/>
              <a:t> di </a:t>
            </a:r>
            <a:r>
              <a:rPr lang="en-US" sz="2500" dirty="0" err="1"/>
              <a:t>tempat</a:t>
            </a:r>
            <a:r>
              <a:rPr lang="en-US" sz="2500" dirty="0"/>
              <a:t> </a:t>
            </a:r>
            <a:r>
              <a:rPr lang="en-US" sz="2500" dirty="0" err="1"/>
              <a:t>kerja</a:t>
            </a:r>
            <a:r>
              <a:rPr lang="en-US" sz="2500" dirty="0"/>
              <a:t> </a:t>
            </a:r>
            <a:endParaRPr lang="en-US" sz="2500" dirty="0" smtClean="0"/>
          </a:p>
          <a:p>
            <a:pPr marL="800100" lvl="1" indent="-342900">
              <a:buFontTx/>
              <a:buChar char="-"/>
            </a:pPr>
            <a:r>
              <a:rPr lang="en-US" sz="2500" dirty="0" err="1" smtClean="0"/>
              <a:t>Riwayat</a:t>
            </a:r>
            <a:r>
              <a:rPr lang="en-US" sz="2500" dirty="0" smtClean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</a:t>
            </a:r>
            <a:r>
              <a:rPr lang="en-US" sz="2500" dirty="0" err="1"/>
              <a:t>emfisema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keluarga</a:t>
            </a:r>
            <a:r>
              <a:rPr lang="en-US" sz="2500" dirty="0"/>
              <a:t> </a:t>
            </a:r>
            <a:endParaRPr lang="en-US" sz="2500" dirty="0" smtClean="0"/>
          </a:p>
          <a:p>
            <a:pPr marL="800100" lvl="1" indent="-342900">
              <a:buFontTx/>
              <a:buChar char="-"/>
            </a:pPr>
            <a:r>
              <a:rPr lang="en-US" sz="2500" dirty="0" err="1" smtClean="0"/>
              <a:t>Terdapat</a:t>
            </a:r>
            <a:r>
              <a:rPr lang="en-US" sz="2500" dirty="0" smtClean="0"/>
              <a:t> </a:t>
            </a:r>
            <a:r>
              <a:rPr lang="en-US" sz="2500" dirty="0" err="1"/>
              <a:t>faktor</a:t>
            </a:r>
            <a:r>
              <a:rPr lang="en-US" sz="2500" dirty="0"/>
              <a:t> </a:t>
            </a:r>
            <a:r>
              <a:rPr lang="en-US" sz="2500" dirty="0" err="1"/>
              <a:t>predisposisi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bayi</a:t>
            </a:r>
            <a:r>
              <a:rPr lang="en-US" sz="2500" dirty="0"/>
              <a:t>/</a:t>
            </a:r>
            <a:r>
              <a:rPr lang="en-US" sz="2500" dirty="0" err="1"/>
              <a:t>anak</a:t>
            </a:r>
            <a:r>
              <a:rPr lang="en-US" sz="2500" dirty="0"/>
              <a:t>, </a:t>
            </a:r>
            <a:r>
              <a:rPr lang="en-US" sz="2500" dirty="0" err="1"/>
              <a:t>mis</a:t>
            </a:r>
            <a:r>
              <a:rPr lang="en-US" sz="2500" dirty="0"/>
              <a:t> </a:t>
            </a:r>
            <a:r>
              <a:rPr lang="en-US" sz="2500" dirty="0" err="1"/>
              <a:t>berat</a:t>
            </a:r>
            <a:r>
              <a:rPr lang="en-US" sz="2500" dirty="0"/>
              <a:t> </a:t>
            </a:r>
            <a:r>
              <a:rPr lang="en-US" sz="2500" dirty="0" err="1"/>
              <a:t>badan</a:t>
            </a:r>
            <a:r>
              <a:rPr lang="en-US" sz="2500" dirty="0"/>
              <a:t> </a:t>
            </a:r>
            <a:r>
              <a:rPr lang="en-US" sz="2500" dirty="0" err="1"/>
              <a:t>lahir</a:t>
            </a:r>
            <a:r>
              <a:rPr lang="en-US" sz="2500" dirty="0"/>
              <a:t> </a:t>
            </a:r>
            <a:r>
              <a:rPr lang="en-US" sz="2500" dirty="0" err="1"/>
              <a:t>rendah</a:t>
            </a:r>
            <a:r>
              <a:rPr lang="en-US" sz="2500" dirty="0"/>
              <a:t> (BBLR), </a:t>
            </a:r>
            <a:r>
              <a:rPr lang="en-US" sz="2500" dirty="0" err="1"/>
              <a:t>infeksi</a:t>
            </a:r>
            <a:r>
              <a:rPr lang="en-US" sz="2500" dirty="0"/>
              <a:t> </a:t>
            </a:r>
            <a:r>
              <a:rPr lang="en-US" sz="2500" dirty="0" err="1"/>
              <a:t>saluran</a:t>
            </a:r>
            <a:r>
              <a:rPr lang="en-US" sz="2500" dirty="0"/>
              <a:t> </a:t>
            </a:r>
            <a:r>
              <a:rPr lang="en-US" sz="2500" dirty="0" err="1"/>
              <a:t>napas</a:t>
            </a:r>
            <a:r>
              <a:rPr lang="en-US" sz="2500" dirty="0"/>
              <a:t> </a:t>
            </a:r>
            <a:r>
              <a:rPr lang="en-US" sz="2500" dirty="0" err="1"/>
              <a:t>berulang</a:t>
            </a:r>
            <a:r>
              <a:rPr lang="en-US" sz="2500" dirty="0"/>
              <a:t>, </a:t>
            </a:r>
            <a:r>
              <a:rPr lang="en-US" sz="2500" dirty="0" err="1"/>
              <a:t>lingkungan</a:t>
            </a:r>
            <a:r>
              <a:rPr lang="en-US" sz="2500" dirty="0"/>
              <a:t> </a:t>
            </a:r>
            <a:r>
              <a:rPr lang="en-US" sz="2500" dirty="0" err="1"/>
              <a:t>asap</a:t>
            </a:r>
            <a:r>
              <a:rPr lang="en-US" sz="2500" dirty="0"/>
              <a:t> </a:t>
            </a:r>
            <a:r>
              <a:rPr lang="en-US" sz="2500" dirty="0" err="1"/>
              <a:t>rokok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polusi</a:t>
            </a:r>
            <a:r>
              <a:rPr lang="en-US" sz="2500" dirty="0"/>
              <a:t> </a:t>
            </a:r>
            <a:r>
              <a:rPr lang="en-US" sz="2500" dirty="0" err="1"/>
              <a:t>udara</a:t>
            </a:r>
            <a:r>
              <a:rPr lang="en-US" sz="2500" dirty="0"/>
              <a:t> </a:t>
            </a:r>
            <a:endParaRPr lang="en-US" sz="2500" dirty="0" smtClean="0"/>
          </a:p>
          <a:p>
            <a:pPr marL="800100" lvl="1" indent="-342900">
              <a:buFontTx/>
              <a:buChar char="-"/>
            </a:pPr>
            <a:r>
              <a:rPr lang="en-US" sz="2500" dirty="0" err="1" smtClean="0"/>
              <a:t>Batuk</a:t>
            </a:r>
            <a:r>
              <a:rPr lang="en-US" sz="2500" dirty="0" smtClean="0"/>
              <a:t> </a:t>
            </a:r>
            <a:r>
              <a:rPr lang="en-US" sz="2500" dirty="0" err="1"/>
              <a:t>berulang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tanpa</a:t>
            </a:r>
            <a:r>
              <a:rPr lang="en-US" sz="2500" dirty="0"/>
              <a:t> </a:t>
            </a:r>
            <a:r>
              <a:rPr lang="en-US" sz="2500" dirty="0" err="1"/>
              <a:t>dahak</a:t>
            </a:r>
            <a:r>
              <a:rPr lang="en-US" sz="2500" dirty="0"/>
              <a:t> </a:t>
            </a:r>
            <a:endParaRPr lang="en-US" sz="2500" dirty="0" smtClean="0"/>
          </a:p>
          <a:p>
            <a:pPr marL="800100" lvl="1" indent="-342900">
              <a:buFontTx/>
              <a:buChar char="-"/>
            </a:pPr>
            <a:r>
              <a:rPr lang="en-US" sz="2500" dirty="0" err="1" smtClean="0"/>
              <a:t>Sesak</a:t>
            </a:r>
            <a:r>
              <a:rPr lang="en-US" sz="2500" dirty="0" smtClean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tanpa</a:t>
            </a:r>
            <a:r>
              <a:rPr lang="en-US" sz="2500" dirty="0"/>
              <a:t> </a:t>
            </a:r>
            <a:r>
              <a:rPr lang="en-US" sz="2500" dirty="0" err="1"/>
              <a:t>bunyi</a:t>
            </a:r>
            <a:r>
              <a:rPr lang="en-US" sz="2500" dirty="0"/>
              <a:t> </a:t>
            </a:r>
            <a:r>
              <a:rPr lang="en-US" sz="2500" dirty="0" err="1"/>
              <a:t>mengi</a:t>
            </a:r>
            <a:r>
              <a:rPr lang="en-US" sz="2500" dirty="0"/>
              <a:t> </a:t>
            </a:r>
          </a:p>
          <a:p>
            <a:r>
              <a:rPr lang="en-US" sz="2500" dirty="0"/>
              <a:t>  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4108320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Gambaran</a:t>
            </a:r>
            <a:r>
              <a:rPr lang="en-US" spc="15" dirty="0" smtClean="0"/>
              <a:t> </a:t>
            </a:r>
            <a:r>
              <a:rPr lang="en-US" spc="15" dirty="0" err="1" smtClean="0"/>
              <a:t>Klinis</a:t>
            </a:r>
            <a:r>
              <a:rPr lang="en-US" spc="15" dirty="0" smtClean="0"/>
              <a:t>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393700" y="2406650"/>
            <a:ext cx="998451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dirty="0"/>
              <a:t>. </a:t>
            </a:r>
            <a:r>
              <a:rPr lang="en-US" sz="2500" dirty="0" err="1"/>
              <a:t>Pemeriksaan</a:t>
            </a:r>
            <a:r>
              <a:rPr lang="en-US" sz="2500" dirty="0"/>
              <a:t> </a:t>
            </a:r>
            <a:r>
              <a:rPr lang="en-US" sz="2500" dirty="0" err="1"/>
              <a:t>fisis</a:t>
            </a:r>
            <a:r>
              <a:rPr lang="en-US" sz="2500" dirty="0"/>
              <a:t>  PPOK </a:t>
            </a:r>
            <a:r>
              <a:rPr lang="en-US" sz="2500" dirty="0" err="1"/>
              <a:t>dini</a:t>
            </a:r>
            <a:r>
              <a:rPr lang="en-US" sz="2500" dirty="0"/>
              <a:t> </a:t>
            </a:r>
            <a:r>
              <a:rPr lang="en-US" sz="2500" dirty="0" err="1"/>
              <a:t>umumnya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kelainan</a:t>
            </a:r>
            <a:r>
              <a:rPr lang="en-US" sz="2500" dirty="0"/>
              <a:t> 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	• </a:t>
            </a:r>
            <a:r>
              <a:rPr lang="en-US" sz="2500" dirty="0" err="1"/>
              <a:t>Inspeksi</a:t>
            </a:r>
            <a:r>
              <a:rPr lang="en-US" sz="2500" dirty="0"/>
              <a:t> 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		- </a:t>
            </a:r>
            <a:r>
              <a:rPr lang="en-US" sz="2500" dirty="0"/>
              <a:t>Pursed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- </a:t>
            </a:r>
            <a:r>
              <a:rPr lang="en-US" sz="2500" dirty="0"/>
              <a:t>lips breathing (</a:t>
            </a:r>
            <a:r>
              <a:rPr lang="en-US" sz="2500" dirty="0" err="1"/>
              <a:t>mulut</a:t>
            </a:r>
            <a:r>
              <a:rPr lang="en-US" sz="2500" dirty="0"/>
              <a:t> </a:t>
            </a:r>
            <a:r>
              <a:rPr lang="en-US" sz="2500" dirty="0" err="1"/>
              <a:t>setengah</a:t>
            </a:r>
            <a:r>
              <a:rPr lang="en-US" sz="2500" dirty="0"/>
              <a:t> </a:t>
            </a:r>
            <a:r>
              <a:rPr lang="en-US" sz="2500" dirty="0" err="1"/>
              <a:t>terkatup</a:t>
            </a:r>
            <a:r>
              <a:rPr lang="en-US" sz="2500" dirty="0"/>
              <a:t> </a:t>
            </a:r>
            <a:r>
              <a:rPr lang="en-US" sz="2500" dirty="0" err="1"/>
              <a:t>mencucu</a:t>
            </a:r>
            <a:r>
              <a:rPr lang="en-US" sz="2500" dirty="0"/>
              <a:t>)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- </a:t>
            </a:r>
            <a:r>
              <a:rPr lang="en-US" sz="2500" dirty="0"/>
              <a:t>Barrel chest (diameter </a:t>
            </a:r>
            <a:r>
              <a:rPr lang="en-US" sz="2500" dirty="0" err="1"/>
              <a:t>antero</a:t>
            </a:r>
            <a:r>
              <a:rPr lang="en-US" sz="2500" dirty="0"/>
              <a:t> - posterior </a:t>
            </a:r>
            <a:r>
              <a:rPr lang="en-US" sz="2500" dirty="0" err="1"/>
              <a:t>dan</a:t>
            </a:r>
            <a:r>
              <a:rPr lang="en-US" sz="2500" dirty="0"/>
              <a:t> transversal </a:t>
            </a:r>
            <a:r>
              <a:rPr lang="en-US" sz="2500" dirty="0" smtClean="0"/>
              <a:t>		  </a:t>
            </a:r>
            <a:r>
              <a:rPr lang="en-US" sz="2500" dirty="0" err="1" smtClean="0"/>
              <a:t>sebanding</a:t>
            </a:r>
            <a:r>
              <a:rPr lang="en-US" sz="2500" dirty="0"/>
              <a:t>)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- </a:t>
            </a:r>
            <a:r>
              <a:rPr lang="en-US" sz="2500" dirty="0" err="1"/>
              <a:t>Penggunaan</a:t>
            </a:r>
            <a:r>
              <a:rPr lang="en-US" sz="2500" dirty="0"/>
              <a:t> </a:t>
            </a:r>
            <a:r>
              <a:rPr lang="en-US" sz="2500" dirty="0" err="1"/>
              <a:t>otot</a:t>
            </a:r>
            <a:r>
              <a:rPr lang="en-US" sz="2500" dirty="0"/>
              <a:t> bantu </a:t>
            </a:r>
            <a:r>
              <a:rPr lang="en-US" sz="2500" dirty="0" err="1"/>
              <a:t>napas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- </a:t>
            </a:r>
            <a:r>
              <a:rPr lang="en-US" sz="2500" dirty="0" err="1"/>
              <a:t>Hipertropi</a:t>
            </a:r>
            <a:r>
              <a:rPr lang="en-US" sz="2500" dirty="0"/>
              <a:t> </a:t>
            </a:r>
            <a:r>
              <a:rPr lang="en-US" sz="2500" dirty="0" err="1"/>
              <a:t>otot</a:t>
            </a:r>
            <a:r>
              <a:rPr lang="en-US" sz="2500" dirty="0"/>
              <a:t> bantu </a:t>
            </a:r>
            <a:r>
              <a:rPr lang="en-US" sz="2500" dirty="0" err="1"/>
              <a:t>napas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- </a:t>
            </a:r>
            <a:r>
              <a:rPr lang="en-US" sz="2500" dirty="0" err="1"/>
              <a:t>Pelebaran</a:t>
            </a:r>
            <a:r>
              <a:rPr lang="en-US" sz="2500" dirty="0"/>
              <a:t> </a:t>
            </a:r>
            <a:r>
              <a:rPr lang="en-US" sz="2500" dirty="0" err="1"/>
              <a:t>sela</a:t>
            </a:r>
            <a:r>
              <a:rPr lang="en-US" sz="2500" dirty="0"/>
              <a:t> </a:t>
            </a:r>
            <a:r>
              <a:rPr lang="en-US" sz="2500" dirty="0" err="1" smtClean="0"/>
              <a:t>iga</a:t>
            </a:r>
            <a:endParaRPr lang="en-US" sz="2500" dirty="0" smtClean="0"/>
          </a:p>
          <a:p>
            <a:r>
              <a:rPr lang="en-US" sz="2500" dirty="0" smtClean="0"/>
              <a:t>		- </a:t>
            </a:r>
            <a:r>
              <a:rPr lang="en-US" sz="2500" dirty="0" err="1"/>
              <a:t>Bila</a:t>
            </a:r>
            <a:r>
              <a:rPr lang="en-US" sz="2500" dirty="0"/>
              <a:t> </a:t>
            </a:r>
            <a:r>
              <a:rPr lang="en-US" sz="2500" dirty="0" err="1"/>
              <a:t>telah</a:t>
            </a:r>
            <a:r>
              <a:rPr lang="en-US" sz="2500" dirty="0"/>
              <a:t>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gagal</a:t>
            </a:r>
            <a:r>
              <a:rPr lang="en-US" sz="2500" dirty="0"/>
              <a:t> </a:t>
            </a:r>
            <a:r>
              <a:rPr lang="en-US" sz="2500" dirty="0" err="1"/>
              <a:t>jantung</a:t>
            </a:r>
            <a:r>
              <a:rPr lang="en-US" sz="2500" dirty="0"/>
              <a:t> </a:t>
            </a:r>
            <a:r>
              <a:rPr lang="en-US" sz="2500" dirty="0" err="1"/>
              <a:t>kanan</a:t>
            </a:r>
            <a:r>
              <a:rPr lang="en-US" sz="2500" dirty="0"/>
              <a:t> </a:t>
            </a:r>
            <a:r>
              <a:rPr lang="en-US" sz="2500" dirty="0" err="1"/>
              <a:t>terlihat</a:t>
            </a:r>
            <a:r>
              <a:rPr lang="en-US" sz="2500" dirty="0"/>
              <a:t> </a:t>
            </a:r>
            <a:r>
              <a:rPr lang="en-US" sz="2500" dirty="0" err="1"/>
              <a:t>denyut</a:t>
            </a:r>
            <a:r>
              <a:rPr lang="en-US" sz="2500" dirty="0"/>
              <a:t> vena 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  </a:t>
            </a:r>
            <a:r>
              <a:rPr lang="en-US" sz="2500" dirty="0" err="1" smtClean="0"/>
              <a:t>jugularis</a:t>
            </a:r>
            <a:r>
              <a:rPr lang="en-US" sz="2500" dirty="0" smtClean="0"/>
              <a:t> </a:t>
            </a:r>
            <a:r>
              <a:rPr lang="en-US" sz="2500" dirty="0"/>
              <a:t>i </a:t>
            </a:r>
            <a:r>
              <a:rPr lang="en-US" sz="2500" dirty="0" err="1"/>
              <a:t>leher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edema </a:t>
            </a:r>
            <a:r>
              <a:rPr lang="en-US" sz="2500" dirty="0" err="1" smtClean="0"/>
              <a:t>tungkai</a:t>
            </a:r>
            <a:endParaRPr lang="en-US" sz="2500" dirty="0" smtClean="0"/>
          </a:p>
          <a:p>
            <a:r>
              <a:rPr lang="en-US" sz="2500" dirty="0" smtClean="0"/>
              <a:t>		- </a:t>
            </a:r>
            <a:r>
              <a:rPr lang="en-US" sz="2500" dirty="0" err="1" smtClean="0"/>
              <a:t>Penampilan</a:t>
            </a:r>
            <a:r>
              <a:rPr lang="en-US" sz="2500" dirty="0" smtClean="0"/>
              <a:t> </a:t>
            </a:r>
            <a:r>
              <a:rPr lang="en-US" sz="2500" dirty="0"/>
              <a:t>pink puffer </a:t>
            </a:r>
            <a:r>
              <a:rPr lang="en-US" sz="2500" dirty="0" err="1"/>
              <a:t>atau</a:t>
            </a:r>
            <a:r>
              <a:rPr lang="en-US" sz="2500" dirty="0"/>
              <a:t> blue bloater 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3632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Gambaran</a:t>
            </a:r>
            <a:r>
              <a:rPr lang="en-US" spc="15" dirty="0" smtClean="0"/>
              <a:t> </a:t>
            </a:r>
            <a:r>
              <a:rPr lang="en-US" spc="15" dirty="0" err="1" smtClean="0"/>
              <a:t>Klinis</a:t>
            </a:r>
            <a:r>
              <a:rPr lang="en-US" spc="15" dirty="0" smtClean="0"/>
              <a:t>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89920" y="1873250"/>
            <a:ext cx="988597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500" dirty="0" err="1" smtClean="0"/>
              <a:t>Palpasi</a:t>
            </a:r>
            <a:r>
              <a:rPr lang="en-US" sz="2500" dirty="0" smtClean="0"/>
              <a:t>  </a:t>
            </a:r>
          </a:p>
          <a:p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/>
              <a:t>emfisema</a:t>
            </a:r>
            <a:r>
              <a:rPr lang="en-US" sz="2500" dirty="0"/>
              <a:t> fremitus </a:t>
            </a:r>
            <a:r>
              <a:rPr lang="en-US" sz="2500" dirty="0" err="1"/>
              <a:t>melemah</a:t>
            </a:r>
            <a:r>
              <a:rPr lang="en-US" sz="2500" dirty="0"/>
              <a:t>, </a:t>
            </a:r>
            <a:r>
              <a:rPr lang="en-US" sz="2500" dirty="0" err="1"/>
              <a:t>sela</a:t>
            </a:r>
            <a:r>
              <a:rPr lang="en-US" sz="2500" dirty="0"/>
              <a:t> </a:t>
            </a:r>
            <a:r>
              <a:rPr lang="en-US" sz="2500" dirty="0" err="1"/>
              <a:t>iga</a:t>
            </a:r>
            <a:r>
              <a:rPr lang="en-US" sz="2500" dirty="0"/>
              <a:t> </a:t>
            </a:r>
            <a:r>
              <a:rPr lang="en-US" sz="2500" dirty="0" err="1"/>
              <a:t>melebar</a:t>
            </a:r>
            <a:r>
              <a:rPr lang="en-US" sz="2500" dirty="0"/>
              <a:t> </a:t>
            </a:r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• </a:t>
            </a:r>
            <a:r>
              <a:rPr lang="en-US" sz="2500" dirty="0" err="1"/>
              <a:t>Perkusi</a:t>
            </a:r>
            <a:r>
              <a:rPr lang="en-US" sz="2500" dirty="0"/>
              <a:t>  </a:t>
            </a:r>
            <a:endParaRPr lang="en-US" sz="2500" dirty="0" smtClean="0"/>
          </a:p>
          <a:p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/>
              <a:t>emfisema</a:t>
            </a:r>
            <a:r>
              <a:rPr lang="en-US" sz="2500" dirty="0"/>
              <a:t> </a:t>
            </a:r>
            <a:r>
              <a:rPr lang="en-US" sz="2500" dirty="0" err="1"/>
              <a:t>hipersonor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batas</a:t>
            </a:r>
            <a:r>
              <a:rPr lang="en-US" sz="2500" dirty="0"/>
              <a:t> </a:t>
            </a:r>
            <a:r>
              <a:rPr lang="en-US" sz="2500" dirty="0" err="1"/>
              <a:t>jantung</a:t>
            </a:r>
            <a:r>
              <a:rPr lang="en-US" sz="2500" dirty="0"/>
              <a:t> </a:t>
            </a:r>
            <a:r>
              <a:rPr lang="en-US" sz="2500" dirty="0" err="1"/>
              <a:t>mengecil</a:t>
            </a:r>
            <a:r>
              <a:rPr lang="en-US" sz="2500" dirty="0"/>
              <a:t>, </a:t>
            </a:r>
            <a:r>
              <a:rPr lang="en-US" sz="2500" dirty="0" err="1"/>
              <a:t>letak</a:t>
            </a:r>
            <a:r>
              <a:rPr lang="en-US" sz="2500" dirty="0"/>
              <a:t> </a:t>
            </a:r>
            <a:r>
              <a:rPr lang="en-US" sz="2500" dirty="0" err="1"/>
              <a:t>diafragma</a:t>
            </a:r>
            <a:r>
              <a:rPr lang="en-US" sz="2500" dirty="0"/>
              <a:t> </a:t>
            </a:r>
            <a:r>
              <a:rPr lang="en-US" sz="2500" dirty="0" err="1"/>
              <a:t>rendah</a:t>
            </a:r>
            <a:r>
              <a:rPr lang="en-US" sz="2500" dirty="0"/>
              <a:t>, </a:t>
            </a:r>
            <a:r>
              <a:rPr lang="en-US" sz="2500" dirty="0" err="1"/>
              <a:t>hepar</a:t>
            </a:r>
            <a:r>
              <a:rPr lang="en-US" sz="2500" dirty="0"/>
              <a:t> </a:t>
            </a:r>
            <a:r>
              <a:rPr lang="en-US" sz="2500" dirty="0" err="1"/>
              <a:t>terdorong</a:t>
            </a:r>
            <a:r>
              <a:rPr lang="en-US" sz="2500" dirty="0"/>
              <a:t> </a:t>
            </a:r>
            <a:r>
              <a:rPr lang="en-US" sz="2500" dirty="0" err="1"/>
              <a:t>ke</a:t>
            </a:r>
            <a:r>
              <a:rPr lang="en-US" sz="2500" dirty="0"/>
              <a:t> </a:t>
            </a:r>
            <a:r>
              <a:rPr lang="en-US" sz="2500" dirty="0" err="1"/>
              <a:t>bawah</a:t>
            </a:r>
            <a:r>
              <a:rPr lang="en-US" sz="2500" dirty="0"/>
              <a:t> </a:t>
            </a:r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• </a:t>
            </a:r>
            <a:r>
              <a:rPr lang="en-US" sz="2500" dirty="0" err="1"/>
              <a:t>Auskultasi</a:t>
            </a:r>
            <a:r>
              <a:rPr lang="en-US" sz="2500" dirty="0"/>
              <a:t> </a:t>
            </a:r>
          </a:p>
          <a:p>
            <a:r>
              <a:rPr lang="en-US" sz="2500" dirty="0"/>
              <a:t> - </a:t>
            </a:r>
            <a:r>
              <a:rPr lang="en-US" sz="2500" dirty="0" err="1"/>
              <a:t>suara</a:t>
            </a:r>
            <a:r>
              <a:rPr lang="en-US" sz="2500" dirty="0"/>
              <a:t> </a:t>
            </a:r>
            <a:r>
              <a:rPr lang="en-US" sz="2500" dirty="0" err="1"/>
              <a:t>napas</a:t>
            </a:r>
            <a:r>
              <a:rPr lang="en-US" sz="2500" dirty="0"/>
              <a:t> </a:t>
            </a:r>
            <a:r>
              <a:rPr lang="en-US" sz="2500" dirty="0" err="1"/>
              <a:t>vesikuler</a:t>
            </a:r>
            <a:r>
              <a:rPr lang="en-US" sz="2500" dirty="0"/>
              <a:t> normal,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melemah</a:t>
            </a:r>
            <a:r>
              <a:rPr lang="en-US" sz="2500" dirty="0"/>
              <a:t> </a:t>
            </a:r>
            <a:endParaRPr lang="en-US" sz="2500" dirty="0" smtClean="0"/>
          </a:p>
          <a:p>
            <a:pPr marL="342900" indent="-342900">
              <a:buFontTx/>
              <a:buChar char="-"/>
            </a:pPr>
            <a:r>
              <a:rPr lang="en-US" sz="2500" dirty="0" err="1" smtClean="0"/>
              <a:t>terdapat</a:t>
            </a:r>
            <a:r>
              <a:rPr lang="en-US" sz="2500" dirty="0" smtClean="0"/>
              <a:t> </a:t>
            </a:r>
            <a:r>
              <a:rPr lang="en-US" sz="2500" dirty="0" err="1"/>
              <a:t>ronki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mengi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bernapas</a:t>
            </a:r>
            <a:r>
              <a:rPr lang="en-US" sz="2500" dirty="0"/>
              <a:t> </a:t>
            </a:r>
            <a:r>
              <a:rPr lang="en-US" sz="2500" dirty="0" err="1"/>
              <a:t>biasa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ekspirasi</a:t>
            </a:r>
            <a:r>
              <a:rPr lang="en-US" sz="2500" dirty="0"/>
              <a:t> </a:t>
            </a:r>
            <a:r>
              <a:rPr lang="en-US" sz="2500" dirty="0" err="1"/>
              <a:t>paksa</a:t>
            </a:r>
            <a:r>
              <a:rPr lang="en-US" sz="2500" dirty="0"/>
              <a:t> </a:t>
            </a:r>
            <a:endParaRPr lang="en-US" sz="2500" dirty="0" smtClean="0"/>
          </a:p>
          <a:p>
            <a:pPr marL="342900" indent="-342900">
              <a:buFontTx/>
              <a:buChar char="-"/>
            </a:pPr>
            <a:r>
              <a:rPr lang="en-US" sz="2500" dirty="0" err="1" smtClean="0"/>
              <a:t>ekspirasi</a:t>
            </a:r>
            <a:r>
              <a:rPr lang="en-US" sz="2500" dirty="0" smtClean="0"/>
              <a:t> </a:t>
            </a:r>
            <a:r>
              <a:rPr lang="en-US" sz="2500" dirty="0" err="1"/>
              <a:t>memanjang</a:t>
            </a:r>
            <a:r>
              <a:rPr lang="en-US" sz="2500" dirty="0"/>
              <a:t> </a:t>
            </a:r>
            <a:endParaRPr lang="en-US" sz="2500" dirty="0" smtClean="0"/>
          </a:p>
          <a:p>
            <a:pPr marL="342900" indent="-342900">
              <a:buFontTx/>
              <a:buChar char="-"/>
            </a:pPr>
            <a:r>
              <a:rPr lang="en-US" sz="2500" dirty="0" err="1" smtClean="0"/>
              <a:t>bunyi</a:t>
            </a:r>
            <a:r>
              <a:rPr lang="en-US" sz="2500" dirty="0" smtClean="0"/>
              <a:t> </a:t>
            </a:r>
            <a:r>
              <a:rPr lang="en-US" sz="2500" dirty="0" err="1"/>
              <a:t>jantung</a:t>
            </a:r>
            <a:r>
              <a:rPr lang="en-US" sz="2500" dirty="0"/>
              <a:t> </a:t>
            </a:r>
            <a:r>
              <a:rPr lang="en-US" sz="2500" dirty="0" err="1"/>
              <a:t>terdengar</a:t>
            </a:r>
            <a:r>
              <a:rPr lang="en-US" sz="2500" dirty="0"/>
              <a:t> </a:t>
            </a:r>
            <a:r>
              <a:rPr lang="en-US" sz="2500" dirty="0" err="1"/>
              <a:t>jauh</a:t>
            </a:r>
            <a:r>
              <a:rPr lang="en-US" sz="2500" dirty="0"/>
              <a:t>         </a:t>
            </a:r>
            <a:endParaRPr lang="en-US" sz="2500" dirty="0" smtClean="0"/>
          </a:p>
          <a:p>
            <a:pPr marL="342900" indent="-342900">
              <a:buFontTx/>
              <a:buChar char="-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03751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Gambaran</a:t>
            </a:r>
            <a:r>
              <a:rPr lang="en-US" spc="15" dirty="0" smtClean="0"/>
              <a:t> </a:t>
            </a:r>
            <a:r>
              <a:rPr lang="en-US" spc="15" dirty="0" err="1" smtClean="0"/>
              <a:t>Klinis</a:t>
            </a:r>
            <a:r>
              <a:rPr lang="en-US" spc="15" dirty="0" smtClean="0"/>
              <a:t>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89920" y="1873250"/>
            <a:ext cx="988597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Pink </a:t>
            </a:r>
            <a:r>
              <a:rPr lang="en-US" sz="2500" dirty="0"/>
              <a:t>puffer  </a:t>
            </a:r>
            <a:endParaRPr lang="en-US" sz="2500" dirty="0" smtClean="0"/>
          </a:p>
          <a:p>
            <a:r>
              <a:rPr lang="en-US" sz="2500" dirty="0" err="1" smtClean="0"/>
              <a:t>Gambaran</a:t>
            </a:r>
            <a:r>
              <a:rPr lang="en-US" sz="2500" dirty="0" smtClean="0"/>
              <a:t> </a:t>
            </a:r>
            <a:r>
              <a:rPr lang="en-US" sz="2500" dirty="0"/>
              <a:t>yang </a:t>
            </a:r>
            <a:r>
              <a:rPr lang="en-US" sz="2500" dirty="0" err="1"/>
              <a:t>khas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emfisema</a:t>
            </a:r>
            <a:r>
              <a:rPr lang="en-US" sz="2500" dirty="0"/>
              <a:t>, </a:t>
            </a:r>
            <a:r>
              <a:rPr lang="en-US" sz="2500" dirty="0" err="1"/>
              <a:t>penderita</a:t>
            </a:r>
            <a:r>
              <a:rPr lang="en-US" sz="2500" dirty="0"/>
              <a:t> </a:t>
            </a:r>
            <a:r>
              <a:rPr lang="en-US" sz="2500" dirty="0" err="1"/>
              <a:t>kurus</a:t>
            </a:r>
            <a:r>
              <a:rPr lang="en-US" sz="2500" dirty="0"/>
              <a:t>, </a:t>
            </a:r>
            <a:r>
              <a:rPr lang="en-US" sz="2500" dirty="0" err="1"/>
              <a:t>kulit</a:t>
            </a:r>
            <a:r>
              <a:rPr lang="en-US" sz="2500" dirty="0"/>
              <a:t> </a:t>
            </a:r>
            <a:r>
              <a:rPr lang="en-US" sz="2500" dirty="0" err="1"/>
              <a:t>kemerahan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pernapasan</a:t>
            </a:r>
            <a:r>
              <a:rPr lang="en-US" sz="2500" dirty="0"/>
              <a:t> pursed - lips breathing       </a:t>
            </a:r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Blue </a:t>
            </a:r>
            <a:r>
              <a:rPr lang="en-US" sz="2500" dirty="0"/>
              <a:t>bloater   </a:t>
            </a:r>
            <a:endParaRPr lang="en-US" sz="2500" dirty="0" smtClean="0"/>
          </a:p>
          <a:p>
            <a:r>
              <a:rPr lang="en-US" sz="2500" dirty="0" err="1" smtClean="0"/>
              <a:t>Gambaran</a:t>
            </a:r>
            <a:r>
              <a:rPr lang="en-US" sz="2500" dirty="0" smtClean="0"/>
              <a:t> </a:t>
            </a:r>
            <a:r>
              <a:rPr lang="en-US" sz="2500" dirty="0" err="1"/>
              <a:t>khas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bronkitis</a:t>
            </a:r>
            <a:r>
              <a:rPr lang="en-US" sz="2500" dirty="0"/>
              <a:t> </a:t>
            </a:r>
            <a:r>
              <a:rPr lang="en-US" sz="2500" dirty="0" err="1"/>
              <a:t>kronik</a:t>
            </a:r>
            <a:r>
              <a:rPr lang="en-US" sz="2500" dirty="0"/>
              <a:t>, </a:t>
            </a:r>
            <a:r>
              <a:rPr lang="en-US" sz="2500" dirty="0" err="1"/>
              <a:t>penderita</a:t>
            </a:r>
            <a:r>
              <a:rPr lang="en-US" sz="2500" dirty="0"/>
              <a:t> </a:t>
            </a:r>
            <a:r>
              <a:rPr lang="en-US" sz="2500" dirty="0" err="1"/>
              <a:t>gemuk</a:t>
            </a:r>
            <a:r>
              <a:rPr lang="en-US" sz="2500" dirty="0"/>
              <a:t> </a:t>
            </a:r>
            <a:r>
              <a:rPr lang="en-US" sz="2500" dirty="0" err="1"/>
              <a:t>sianosis</a:t>
            </a:r>
            <a:r>
              <a:rPr lang="en-US" sz="2500" dirty="0"/>
              <a:t>, </a:t>
            </a:r>
            <a:r>
              <a:rPr lang="en-US" sz="2500" dirty="0" err="1"/>
              <a:t>terdapat</a:t>
            </a:r>
            <a:r>
              <a:rPr lang="en-US" sz="2500" dirty="0"/>
              <a:t> edema </a:t>
            </a:r>
            <a:r>
              <a:rPr lang="en-US" sz="2500" dirty="0" err="1"/>
              <a:t>tungkai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ronki</a:t>
            </a:r>
            <a:r>
              <a:rPr lang="en-US" sz="2500" dirty="0"/>
              <a:t> </a:t>
            </a:r>
            <a:r>
              <a:rPr lang="en-US" sz="2500" dirty="0" err="1"/>
              <a:t>basah</a:t>
            </a:r>
            <a:r>
              <a:rPr lang="en-US" sz="2500" dirty="0"/>
              <a:t> di basal </a:t>
            </a:r>
            <a:r>
              <a:rPr lang="en-US" sz="2500" dirty="0" err="1"/>
              <a:t>paru</a:t>
            </a:r>
            <a:r>
              <a:rPr lang="en-US" sz="2500" dirty="0"/>
              <a:t>, </a:t>
            </a:r>
            <a:r>
              <a:rPr lang="en-US" sz="2500" dirty="0" err="1"/>
              <a:t>sianosis</a:t>
            </a:r>
            <a:r>
              <a:rPr lang="en-US" sz="2500" dirty="0"/>
              <a:t> </a:t>
            </a:r>
            <a:r>
              <a:rPr lang="en-US" sz="2500" dirty="0" err="1"/>
              <a:t>sentral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perifer</a:t>
            </a:r>
            <a:r>
              <a:rPr lang="en-US" sz="2500" dirty="0"/>
              <a:t>       Pursed - lips breathing </a:t>
            </a:r>
          </a:p>
          <a:p>
            <a:r>
              <a:rPr lang="en-US" sz="2500" dirty="0"/>
              <a:t>  </a:t>
            </a:r>
          </a:p>
          <a:p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sikap</a:t>
            </a:r>
            <a:r>
              <a:rPr lang="en-US" sz="2500" dirty="0"/>
              <a:t> </a:t>
            </a:r>
            <a:r>
              <a:rPr lang="en-US" sz="2500" dirty="0" err="1"/>
              <a:t>seseorang</a:t>
            </a:r>
            <a:r>
              <a:rPr lang="en-US" sz="2500" dirty="0"/>
              <a:t> yang </a:t>
            </a:r>
            <a:r>
              <a:rPr lang="en-US" sz="2500" dirty="0" err="1"/>
              <a:t>bernapas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mulut</a:t>
            </a:r>
            <a:r>
              <a:rPr lang="en-US" sz="2500" dirty="0"/>
              <a:t> </a:t>
            </a:r>
            <a:r>
              <a:rPr lang="en-US" sz="2500" dirty="0" err="1"/>
              <a:t>mencucu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ekspirasi</a:t>
            </a:r>
            <a:r>
              <a:rPr lang="en-US" sz="2500" dirty="0"/>
              <a:t> yang </a:t>
            </a:r>
            <a:r>
              <a:rPr lang="en-US" sz="2500" dirty="0" err="1"/>
              <a:t>memanjang</a:t>
            </a:r>
            <a:r>
              <a:rPr lang="en-US" sz="2500" dirty="0"/>
              <a:t>. </a:t>
            </a:r>
            <a:r>
              <a:rPr lang="en-US" sz="2500" dirty="0" err="1"/>
              <a:t>Sikap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mekanisme</a:t>
            </a:r>
            <a:r>
              <a:rPr lang="en-US" sz="2500" dirty="0"/>
              <a:t> </a:t>
            </a:r>
            <a:r>
              <a:rPr lang="en-US" sz="2500" dirty="0" err="1"/>
              <a:t>tubuh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mengeluarkan</a:t>
            </a:r>
            <a:r>
              <a:rPr lang="en-US" sz="2500" dirty="0"/>
              <a:t> </a:t>
            </a:r>
            <a:r>
              <a:rPr lang="en-US" sz="2500" dirty="0" err="1"/>
              <a:t>retensi</a:t>
            </a:r>
            <a:r>
              <a:rPr lang="en-US" sz="2500" dirty="0"/>
              <a:t> CO2 yang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mekanisme</a:t>
            </a:r>
            <a:r>
              <a:rPr lang="en-US" sz="2500" dirty="0"/>
              <a:t> </a:t>
            </a:r>
            <a:r>
              <a:rPr lang="en-US" sz="2500" dirty="0" err="1"/>
              <a:t>tubuh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mengeluarkan</a:t>
            </a:r>
            <a:r>
              <a:rPr lang="en-US" sz="2500" dirty="0"/>
              <a:t> </a:t>
            </a:r>
            <a:r>
              <a:rPr lang="en-US" sz="2500" dirty="0" err="1"/>
              <a:t>retensi</a:t>
            </a:r>
            <a:r>
              <a:rPr lang="en-US" sz="2500" dirty="0"/>
              <a:t> CO2 yang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gagal</a:t>
            </a:r>
            <a:r>
              <a:rPr lang="en-US" sz="2500" dirty="0"/>
              <a:t> </a:t>
            </a:r>
            <a:r>
              <a:rPr lang="en-US" sz="2500" dirty="0" err="1"/>
              <a:t>napas</a:t>
            </a:r>
            <a:r>
              <a:rPr lang="en-US" sz="2500" dirty="0"/>
              <a:t> </a:t>
            </a:r>
            <a:r>
              <a:rPr lang="en-US" sz="2500" dirty="0" err="1"/>
              <a:t>kronik</a:t>
            </a:r>
            <a:r>
              <a:rPr lang="en-US" sz="2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3850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Pemeriksaan</a:t>
            </a:r>
            <a:r>
              <a:rPr lang="en-US" spc="15" dirty="0" smtClean="0"/>
              <a:t> </a:t>
            </a:r>
            <a:r>
              <a:rPr lang="en-US" spc="15" dirty="0" err="1" smtClean="0"/>
              <a:t>Penunjang</a:t>
            </a:r>
            <a:r>
              <a:rPr lang="en-US" spc="15" dirty="0" smtClean="0"/>
              <a:t>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317500" y="1720850"/>
            <a:ext cx="812781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</a:p>
          <a:p>
            <a:r>
              <a:rPr lang="en-US" dirty="0"/>
              <a:t> 1. </a:t>
            </a:r>
            <a:r>
              <a:rPr lang="en-US" dirty="0" err="1"/>
              <a:t>Faal</a:t>
            </a:r>
            <a:r>
              <a:rPr lang="en-US" dirty="0"/>
              <a:t> </a:t>
            </a:r>
            <a:r>
              <a:rPr lang="en-US" dirty="0" err="1"/>
              <a:t>paru</a:t>
            </a:r>
            <a:r>
              <a:rPr lang="en-US" dirty="0"/>
              <a:t>  </a:t>
            </a:r>
          </a:p>
          <a:p>
            <a:r>
              <a:rPr lang="en-US" dirty="0" smtClean="0"/>
              <a:t>   </a:t>
            </a:r>
            <a:r>
              <a:rPr lang="en-US" dirty="0"/>
              <a:t>• </a:t>
            </a:r>
            <a:r>
              <a:rPr lang="en-US" dirty="0" err="1"/>
              <a:t>Spirometri</a:t>
            </a:r>
            <a:r>
              <a:rPr lang="en-US" dirty="0"/>
              <a:t> (VEP1, VEP1prediksi, KVP, VEP1/KVP  </a:t>
            </a:r>
          </a:p>
          <a:p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 err="1"/>
              <a:t>Obstruksi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VEP1 </a:t>
            </a:r>
            <a:r>
              <a:rPr lang="en-US" dirty="0" err="1"/>
              <a:t>prediksi</a:t>
            </a:r>
            <a:r>
              <a:rPr lang="en-US" dirty="0"/>
              <a:t> ( % 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VEP1/KVP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( </a:t>
            </a:r>
            <a:r>
              <a:rPr lang="en-US" dirty="0"/>
              <a:t>% ).  </a:t>
            </a:r>
            <a:r>
              <a:rPr lang="en-US" dirty="0" err="1"/>
              <a:t>Obstruksi</a:t>
            </a:r>
            <a:r>
              <a:rPr lang="en-US" dirty="0"/>
              <a:t> : % VEP1(VEP1/VEP1 </a:t>
            </a:r>
            <a:r>
              <a:rPr lang="en-US" dirty="0" err="1"/>
              <a:t>pred</a:t>
            </a:r>
            <a:r>
              <a:rPr lang="en-US" dirty="0"/>
              <a:t>) &lt; 80% VEP1%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(</a:t>
            </a:r>
            <a:r>
              <a:rPr lang="en-US" dirty="0"/>
              <a:t>VEP1/KVP) &lt; 75 %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/>
              <a:t>VEP1 </a:t>
            </a:r>
            <a:r>
              <a:rPr lang="en-US" dirty="0" err="1"/>
              <a:t>merupakan</a:t>
            </a:r>
            <a:r>
              <a:rPr lang="en-US" dirty="0"/>
              <a:t> parameter yang paling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beratnya</a:t>
            </a:r>
            <a:r>
              <a:rPr lang="en-US" dirty="0" smtClean="0"/>
              <a:t> </a:t>
            </a:r>
            <a:r>
              <a:rPr lang="en-US" dirty="0"/>
              <a:t>PPOK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 </a:t>
            </a:r>
          </a:p>
          <a:p>
            <a:r>
              <a:rPr lang="en-US" dirty="0" smtClean="0"/>
              <a:t>     -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/>
              <a:t>spirometri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APE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meter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/>
              <a:t>variabiliti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 </a:t>
            </a:r>
            <a:r>
              <a:rPr lang="en-US" dirty="0" err="1"/>
              <a:t>pagi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sore,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20%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•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bronkodilator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spirometri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APE </a:t>
            </a:r>
            <a:r>
              <a:rPr lang="en-US" dirty="0"/>
              <a:t>meter. </a:t>
            </a:r>
          </a:p>
          <a:p>
            <a:r>
              <a:rPr lang="en-US" dirty="0" smtClean="0"/>
              <a:t>     -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bronkodilator</a:t>
            </a:r>
            <a:r>
              <a:rPr lang="en-US" dirty="0"/>
              <a:t> </a:t>
            </a:r>
            <a:r>
              <a:rPr lang="en-US" dirty="0" err="1"/>
              <a:t>inhalasi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8 </a:t>
            </a:r>
            <a:r>
              <a:rPr lang="en-US" dirty="0" err="1"/>
              <a:t>hisapan</a:t>
            </a:r>
            <a:r>
              <a:rPr lang="en-US" dirty="0"/>
              <a:t>, 15 - 20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VEP1 </a:t>
            </a:r>
            <a:r>
              <a:rPr lang="en-US" dirty="0" err="1"/>
              <a:t>atau</a:t>
            </a:r>
            <a:r>
              <a:rPr lang="en-US" dirty="0"/>
              <a:t> APE, </a:t>
            </a:r>
            <a:r>
              <a:rPr lang="en-US" dirty="0" err="1"/>
              <a:t>perubahan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VEP1 </a:t>
            </a:r>
            <a:r>
              <a:rPr lang="en-US" dirty="0" err="1"/>
              <a:t>atau</a:t>
            </a:r>
            <a:r>
              <a:rPr lang="en-US" dirty="0"/>
              <a:t> APE &lt; 20%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&lt; 200 ml -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bronkodilator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PPOK </a:t>
            </a:r>
            <a:r>
              <a:rPr lang="en-US" dirty="0" err="1"/>
              <a:t>stabil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550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654050"/>
            <a:ext cx="9906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2. </a:t>
            </a:r>
            <a:r>
              <a:rPr lang="en-US" sz="2500" dirty="0" err="1" smtClean="0"/>
              <a:t>Darah</a:t>
            </a:r>
            <a:r>
              <a:rPr lang="en-US" sz="2500" dirty="0" smtClean="0"/>
              <a:t> </a:t>
            </a:r>
            <a:r>
              <a:rPr lang="en-US" sz="2500" dirty="0" err="1"/>
              <a:t>rutin</a:t>
            </a:r>
            <a:r>
              <a:rPr lang="en-US" sz="2500" dirty="0"/>
              <a:t>  </a:t>
            </a:r>
            <a:r>
              <a:rPr lang="en-US" sz="2500" dirty="0" err="1"/>
              <a:t>Hb</a:t>
            </a:r>
            <a:r>
              <a:rPr lang="en-US" sz="2500" dirty="0"/>
              <a:t>, </a:t>
            </a:r>
            <a:r>
              <a:rPr lang="en-US" sz="2500" dirty="0" err="1"/>
              <a:t>Ht</a:t>
            </a:r>
            <a:r>
              <a:rPr lang="en-US" sz="2500" dirty="0"/>
              <a:t>, </a:t>
            </a:r>
            <a:r>
              <a:rPr lang="en-US" sz="2500" dirty="0" err="1"/>
              <a:t>leukosit</a:t>
            </a:r>
            <a:r>
              <a:rPr lang="en-US" sz="2500" dirty="0"/>
              <a:t>   </a:t>
            </a:r>
            <a:endParaRPr lang="en-US" sz="2500" dirty="0" smtClean="0"/>
          </a:p>
          <a:p>
            <a:r>
              <a:rPr lang="en-US" sz="2500" dirty="0" smtClean="0"/>
              <a:t>3</a:t>
            </a:r>
            <a:r>
              <a:rPr lang="en-US" sz="2500" dirty="0"/>
              <a:t>. </a:t>
            </a:r>
            <a:r>
              <a:rPr lang="en-US" sz="2500" dirty="0" err="1"/>
              <a:t>Radiologi</a:t>
            </a:r>
            <a:r>
              <a:rPr lang="en-US" sz="2500" dirty="0"/>
              <a:t> 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</a:t>
            </a:r>
            <a:r>
              <a:rPr lang="en-US" sz="2500" dirty="0" err="1" smtClean="0"/>
              <a:t>Foto</a:t>
            </a:r>
            <a:r>
              <a:rPr lang="en-US" sz="2500" dirty="0" smtClean="0"/>
              <a:t> </a:t>
            </a:r>
            <a:r>
              <a:rPr lang="en-US" sz="2500" dirty="0" err="1"/>
              <a:t>toraks</a:t>
            </a:r>
            <a:r>
              <a:rPr lang="en-US" sz="2500" dirty="0"/>
              <a:t> PA </a:t>
            </a:r>
            <a:r>
              <a:rPr lang="en-US" sz="2500" dirty="0" err="1"/>
              <a:t>dan</a:t>
            </a:r>
            <a:r>
              <a:rPr lang="en-US" sz="2500" dirty="0"/>
              <a:t> lateral </a:t>
            </a:r>
            <a:r>
              <a:rPr lang="en-US" sz="2500" dirty="0" err="1"/>
              <a:t>berguna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menyingkirkan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</a:t>
            </a:r>
            <a:r>
              <a:rPr lang="en-US" sz="2500" dirty="0" err="1"/>
              <a:t>paru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lain 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emfisema</a:t>
            </a:r>
            <a:r>
              <a:rPr lang="en-US" sz="2500" dirty="0"/>
              <a:t> </a:t>
            </a:r>
            <a:r>
              <a:rPr lang="en-US" sz="2500" dirty="0" err="1"/>
              <a:t>terlihat</a:t>
            </a:r>
            <a:r>
              <a:rPr lang="en-US" sz="2500" dirty="0"/>
              <a:t> </a:t>
            </a:r>
            <a:r>
              <a:rPr lang="en-US" sz="2500" dirty="0" err="1"/>
              <a:t>gambaran</a:t>
            </a:r>
            <a:r>
              <a:rPr lang="en-US" sz="2500" dirty="0"/>
              <a:t> : 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- </a:t>
            </a:r>
            <a:r>
              <a:rPr lang="en-US" sz="2500" dirty="0" err="1"/>
              <a:t>Hiperinflasi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- </a:t>
            </a:r>
            <a:r>
              <a:rPr lang="en-US" sz="2500" dirty="0" err="1"/>
              <a:t>Hiperlusen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- </a:t>
            </a:r>
            <a:r>
              <a:rPr lang="en-US" sz="2500" dirty="0" err="1"/>
              <a:t>Ruang</a:t>
            </a:r>
            <a:r>
              <a:rPr lang="en-US" sz="2500" dirty="0"/>
              <a:t> retrosternal </a:t>
            </a:r>
            <a:r>
              <a:rPr lang="en-US" sz="2500" dirty="0" err="1"/>
              <a:t>melebar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- </a:t>
            </a:r>
            <a:r>
              <a:rPr lang="en-US" sz="2500" dirty="0" err="1"/>
              <a:t>Diafragma</a:t>
            </a:r>
            <a:r>
              <a:rPr lang="en-US" sz="2500" dirty="0"/>
              <a:t> </a:t>
            </a:r>
            <a:r>
              <a:rPr lang="en-US" sz="2500" dirty="0" err="1"/>
              <a:t>mendatar</a:t>
            </a:r>
            <a:r>
              <a:rPr lang="en-US" sz="2500" dirty="0"/>
              <a:t>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- </a:t>
            </a:r>
            <a:r>
              <a:rPr lang="en-US" sz="2500" dirty="0" err="1"/>
              <a:t>Jantung</a:t>
            </a:r>
            <a:r>
              <a:rPr lang="en-US" sz="2500" dirty="0"/>
              <a:t> </a:t>
            </a:r>
            <a:r>
              <a:rPr lang="en-US" sz="2500" dirty="0" err="1"/>
              <a:t>menggantung</a:t>
            </a:r>
            <a:r>
              <a:rPr lang="en-US" sz="2500" dirty="0"/>
              <a:t> (</a:t>
            </a:r>
            <a:r>
              <a:rPr lang="en-US" sz="2500" dirty="0" err="1"/>
              <a:t>jantung</a:t>
            </a:r>
            <a:r>
              <a:rPr lang="en-US" sz="2500" dirty="0"/>
              <a:t> pendulum / tear drop / eye drop 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     appearance</a:t>
            </a:r>
            <a:r>
              <a:rPr lang="en-US" sz="2500" dirty="0"/>
              <a:t>)</a:t>
            </a:r>
          </a:p>
          <a:p>
            <a:endParaRPr lang="en-US" sz="2500" dirty="0" smtClean="0"/>
          </a:p>
          <a:p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/>
              <a:t>bronkitis</a:t>
            </a:r>
            <a:r>
              <a:rPr lang="en-US" sz="2500" dirty="0"/>
              <a:t> </a:t>
            </a:r>
            <a:r>
              <a:rPr lang="en-US" sz="2500" dirty="0" err="1"/>
              <a:t>kronik</a:t>
            </a:r>
            <a:r>
              <a:rPr lang="en-US" sz="2500" dirty="0"/>
              <a:t> :  </a:t>
            </a:r>
            <a:endParaRPr lang="en-US" sz="2500" dirty="0" smtClean="0"/>
          </a:p>
          <a:p>
            <a:r>
              <a:rPr lang="en-US" sz="2500" dirty="0" smtClean="0"/>
              <a:t>• </a:t>
            </a:r>
            <a:r>
              <a:rPr lang="en-US" sz="2500" dirty="0"/>
              <a:t>Normal </a:t>
            </a:r>
            <a:endParaRPr lang="en-US" sz="2500" dirty="0" smtClean="0"/>
          </a:p>
          <a:p>
            <a:r>
              <a:rPr lang="en-US" sz="2500" dirty="0" smtClean="0"/>
              <a:t>• </a:t>
            </a:r>
            <a:r>
              <a:rPr lang="en-US" sz="2500" dirty="0" err="1"/>
              <a:t>Corakan</a:t>
            </a:r>
            <a:r>
              <a:rPr lang="en-US" sz="2500" dirty="0"/>
              <a:t> </a:t>
            </a:r>
            <a:r>
              <a:rPr lang="en-US" sz="2500" dirty="0" err="1"/>
              <a:t>bronkovaskuler</a:t>
            </a:r>
            <a:r>
              <a:rPr lang="en-US" sz="2500" dirty="0"/>
              <a:t> </a:t>
            </a:r>
            <a:r>
              <a:rPr lang="en-US" sz="2500" dirty="0" err="1"/>
              <a:t>bertambah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21 % </a:t>
            </a:r>
            <a:r>
              <a:rPr lang="en-US" sz="2500" dirty="0" err="1"/>
              <a:t>kasus</a:t>
            </a:r>
            <a:r>
              <a:rPr lang="en-US" sz="2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3782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806450"/>
            <a:ext cx="101473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/>
              <a:t>Pemeriksaan</a:t>
            </a:r>
            <a:r>
              <a:rPr lang="en-US" sz="3000" dirty="0"/>
              <a:t> </a:t>
            </a:r>
            <a:r>
              <a:rPr lang="en-US" sz="3000" dirty="0" err="1"/>
              <a:t>khusus</a:t>
            </a:r>
            <a:r>
              <a:rPr lang="en-US" sz="3000" dirty="0"/>
              <a:t> (</a:t>
            </a:r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rutin</a:t>
            </a:r>
            <a:r>
              <a:rPr lang="en-US" sz="3000" dirty="0"/>
              <a:t>) </a:t>
            </a:r>
            <a:endParaRPr lang="en-US" sz="3000" dirty="0" smtClean="0"/>
          </a:p>
          <a:p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n-US" sz="3000" dirty="0" smtClean="0"/>
              <a:t> </a:t>
            </a:r>
            <a:r>
              <a:rPr lang="en-US" sz="3000" dirty="0" err="1" smtClean="0"/>
              <a:t>Faal</a:t>
            </a:r>
            <a:r>
              <a:rPr lang="en-US" sz="3000" dirty="0" smtClean="0"/>
              <a:t> </a:t>
            </a:r>
            <a:r>
              <a:rPr lang="en-US" sz="3000" dirty="0" err="1"/>
              <a:t>paru</a:t>
            </a:r>
            <a:r>
              <a:rPr lang="en-US" sz="30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Uji</a:t>
            </a:r>
            <a:r>
              <a:rPr lang="en-US" sz="3000" dirty="0" smtClean="0"/>
              <a:t> </a:t>
            </a:r>
            <a:r>
              <a:rPr lang="en-US" sz="3000" dirty="0" err="1"/>
              <a:t>latih</a:t>
            </a:r>
            <a:r>
              <a:rPr lang="en-US" sz="3000" dirty="0"/>
              <a:t> </a:t>
            </a:r>
            <a:r>
              <a:rPr lang="en-US" sz="3000" dirty="0" err="1"/>
              <a:t>kardiopulmoner</a:t>
            </a:r>
            <a:r>
              <a:rPr lang="en-US" sz="30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Uji</a:t>
            </a:r>
            <a:r>
              <a:rPr lang="en-US" sz="3000" dirty="0" smtClean="0"/>
              <a:t> </a:t>
            </a:r>
            <a:r>
              <a:rPr lang="en-US" sz="3000" dirty="0" err="1"/>
              <a:t>provokasi</a:t>
            </a:r>
            <a:r>
              <a:rPr lang="en-US" sz="3000" dirty="0"/>
              <a:t> </a:t>
            </a:r>
            <a:r>
              <a:rPr lang="en-US" sz="3000" dirty="0" err="1"/>
              <a:t>bronkus</a:t>
            </a:r>
            <a:r>
              <a:rPr lang="en-US" sz="3000" dirty="0"/>
              <a:t>  </a:t>
            </a:r>
            <a:endParaRPr lang="en-US" sz="3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Uji</a:t>
            </a:r>
            <a:r>
              <a:rPr lang="en-US" sz="3000" dirty="0" smtClean="0"/>
              <a:t> </a:t>
            </a:r>
            <a:r>
              <a:rPr lang="en-US" sz="3000" dirty="0" err="1"/>
              <a:t>coba</a:t>
            </a:r>
            <a:r>
              <a:rPr lang="en-US" sz="3000" dirty="0"/>
              <a:t> </a:t>
            </a:r>
            <a:r>
              <a:rPr lang="en-US" sz="3000" dirty="0" err="1"/>
              <a:t>kortikosteroid</a:t>
            </a:r>
            <a:r>
              <a:rPr lang="en-US" sz="30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Analisis</a:t>
            </a:r>
            <a:r>
              <a:rPr lang="en-US" sz="3000" dirty="0" smtClean="0"/>
              <a:t> </a:t>
            </a:r>
            <a:r>
              <a:rPr lang="en-US" sz="3000" dirty="0"/>
              <a:t>gas </a:t>
            </a:r>
            <a:r>
              <a:rPr lang="en-US" sz="3000" dirty="0" err="1" smtClean="0"/>
              <a:t>darah</a:t>
            </a: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Radiologi</a:t>
            </a:r>
            <a:r>
              <a:rPr lang="en-US" sz="3000" dirty="0" smtClean="0"/>
              <a:t> </a:t>
            </a: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Elektrokardiografi</a:t>
            </a:r>
            <a:r>
              <a:rPr lang="en-US" sz="3000" dirty="0" smtClean="0"/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Ekokardiografi</a:t>
            </a:r>
            <a:r>
              <a:rPr lang="en-US" sz="3000" dirty="0" smtClean="0"/>
              <a:t>  </a:t>
            </a:r>
            <a:r>
              <a:rPr lang="en-US" sz="3000" dirty="0" err="1"/>
              <a:t>Menilai</a:t>
            </a:r>
            <a:r>
              <a:rPr lang="en-US" sz="3000" dirty="0"/>
              <a:t> </a:t>
            </a:r>
            <a:r>
              <a:rPr lang="en-US" sz="3000" dirty="0" err="1"/>
              <a:t>funfsi</a:t>
            </a:r>
            <a:r>
              <a:rPr lang="en-US" sz="3000" dirty="0"/>
              <a:t> </a:t>
            </a:r>
            <a:r>
              <a:rPr lang="en-US" sz="3000" dirty="0" err="1"/>
              <a:t>jantung</a:t>
            </a:r>
            <a:r>
              <a:rPr lang="en-US" sz="3000" dirty="0"/>
              <a:t> </a:t>
            </a:r>
            <a:r>
              <a:rPr lang="en-US" sz="3000" dirty="0" err="1"/>
              <a:t>kanan</a:t>
            </a:r>
            <a:r>
              <a:rPr lang="en-US" sz="3000" dirty="0"/>
              <a:t> </a:t>
            </a:r>
            <a:endParaRPr lang="en-US" sz="3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bakteriologi</a:t>
            </a:r>
            <a:r>
              <a:rPr lang="en-US" sz="3000" dirty="0" smtClean="0"/>
              <a:t> </a:t>
            </a: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n-US" sz="3000" dirty="0" smtClean="0"/>
              <a:t>Kadar </a:t>
            </a:r>
            <a:r>
              <a:rPr lang="en-US" sz="3000" dirty="0"/>
              <a:t>alfa-1 </a:t>
            </a:r>
            <a:r>
              <a:rPr lang="en-US" sz="3000" dirty="0" err="1" smtClean="0"/>
              <a:t>antitripsin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19922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smtClean="0"/>
              <a:t>Diagnosis Banding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206" y="2224087"/>
            <a:ext cx="7650163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207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300" y="425450"/>
            <a:ext cx="96774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penatalaksanaan</a:t>
            </a:r>
            <a:r>
              <a:rPr lang="en-US" sz="2800" dirty="0"/>
              <a:t> : </a:t>
            </a:r>
            <a:endParaRPr lang="en-US" sz="2800" dirty="0" smtClean="0"/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Mengurangi</a:t>
            </a:r>
            <a:r>
              <a:rPr lang="en-US" sz="2800" dirty="0" smtClean="0"/>
              <a:t> </a:t>
            </a:r>
            <a:r>
              <a:rPr lang="en-US" sz="2800" dirty="0" err="1"/>
              <a:t>gejala</a:t>
            </a:r>
            <a:r>
              <a:rPr lang="en-US" sz="2800" dirty="0"/>
              <a:t> </a:t>
            </a:r>
            <a:endParaRPr lang="en-US" sz="2800" dirty="0" smtClean="0"/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Mencegah</a:t>
            </a:r>
            <a:r>
              <a:rPr lang="en-US" sz="2800" dirty="0" smtClean="0"/>
              <a:t> </a:t>
            </a:r>
            <a:r>
              <a:rPr lang="en-US" sz="2800" dirty="0" err="1"/>
              <a:t>eksaserbasi</a:t>
            </a:r>
            <a:r>
              <a:rPr lang="en-US" sz="2800" dirty="0"/>
              <a:t> </a:t>
            </a:r>
            <a:r>
              <a:rPr lang="en-US" sz="2800" dirty="0" err="1"/>
              <a:t>berulang</a:t>
            </a:r>
            <a:r>
              <a:rPr lang="en-US" sz="2800" dirty="0"/>
              <a:t> </a:t>
            </a:r>
            <a:endParaRPr lang="en-US" sz="2800" dirty="0" smtClean="0"/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Memperbaiki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mencegah</a:t>
            </a:r>
            <a:r>
              <a:rPr lang="en-US" sz="2800" dirty="0"/>
              <a:t> </a:t>
            </a:r>
            <a:r>
              <a:rPr lang="en-US" sz="2800" dirty="0" err="1"/>
              <a:t>penurunan</a:t>
            </a:r>
            <a:r>
              <a:rPr lang="en-US" sz="2800" dirty="0"/>
              <a:t> </a:t>
            </a:r>
            <a:r>
              <a:rPr lang="en-US" sz="2800" dirty="0" err="1"/>
              <a:t>faal</a:t>
            </a:r>
            <a:r>
              <a:rPr lang="en-US" sz="2800" dirty="0"/>
              <a:t> </a:t>
            </a:r>
            <a:r>
              <a:rPr lang="en-US" sz="2800" dirty="0" err="1" smtClean="0"/>
              <a:t>paru</a:t>
            </a:r>
            <a:endParaRPr lang="en-US" sz="2800" dirty="0" smtClean="0"/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/>
              <a:t>kualiti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penderita</a:t>
            </a:r>
            <a:r>
              <a:rPr lang="en-US" sz="2800" dirty="0"/>
              <a:t>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Penatalaksanaan</a:t>
            </a:r>
            <a:r>
              <a:rPr lang="en-US" sz="2800" dirty="0" smtClean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PPOK </a:t>
            </a:r>
            <a:r>
              <a:rPr lang="en-US" sz="2800" dirty="0" err="1"/>
              <a:t>meliputi</a:t>
            </a:r>
            <a:r>
              <a:rPr lang="en-US" sz="2800" dirty="0"/>
              <a:t> : 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Edukasi</a:t>
            </a:r>
            <a:r>
              <a:rPr lang="en-US" sz="2800" dirty="0" smtClean="0"/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Obat</a:t>
            </a:r>
            <a:r>
              <a:rPr lang="en-US" sz="2800" dirty="0" smtClean="0"/>
              <a:t> </a:t>
            </a:r>
            <a:r>
              <a:rPr lang="en-US" sz="2800" dirty="0"/>
              <a:t>- </a:t>
            </a:r>
            <a:r>
              <a:rPr lang="en-US" sz="2800" dirty="0" err="1"/>
              <a:t>obatan</a:t>
            </a:r>
            <a:r>
              <a:rPr lang="en-US" sz="2800" dirty="0"/>
              <a:t> 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Terapi</a:t>
            </a:r>
            <a:r>
              <a:rPr lang="en-US" sz="2800" dirty="0" smtClean="0"/>
              <a:t> </a:t>
            </a:r>
            <a:r>
              <a:rPr lang="en-US" sz="2800" dirty="0" err="1"/>
              <a:t>oksigen</a:t>
            </a:r>
            <a:r>
              <a:rPr lang="en-US" sz="2800" dirty="0"/>
              <a:t> 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Ventilasi</a:t>
            </a:r>
            <a:r>
              <a:rPr lang="en-US" sz="2800" dirty="0" smtClean="0"/>
              <a:t> </a:t>
            </a:r>
            <a:r>
              <a:rPr lang="en-US" sz="2800" dirty="0" err="1"/>
              <a:t>mekanik</a:t>
            </a:r>
            <a:r>
              <a:rPr lang="en-US" sz="2800" dirty="0"/>
              <a:t> 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Nutrisi</a:t>
            </a:r>
            <a:r>
              <a:rPr lang="en-US" sz="2800" dirty="0" smtClean="0"/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Rehabilitasi</a:t>
            </a:r>
            <a:r>
              <a:rPr lang="en-US" sz="2800" dirty="0" smtClean="0"/>
              <a:t> </a:t>
            </a:r>
            <a:r>
              <a:rPr lang="en-US" sz="2800" dirty="0"/>
              <a:t>PPOK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penyakit</a:t>
            </a:r>
            <a:r>
              <a:rPr lang="en-US" sz="2800" dirty="0"/>
              <a:t> </a:t>
            </a:r>
            <a:r>
              <a:rPr lang="en-US" sz="2800" dirty="0" err="1"/>
              <a:t>paru</a:t>
            </a:r>
            <a:r>
              <a:rPr lang="en-US" sz="2800" dirty="0"/>
              <a:t> </a:t>
            </a:r>
            <a:r>
              <a:rPr lang="en-US" sz="2800" dirty="0" err="1"/>
              <a:t>kronik</a:t>
            </a:r>
            <a:r>
              <a:rPr lang="en-US" sz="2800" dirty="0"/>
              <a:t> </a:t>
            </a:r>
            <a:r>
              <a:rPr lang="en-US" sz="2800" dirty="0" err="1"/>
              <a:t>progresif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nonreversibel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penatalaksanaan</a:t>
            </a:r>
            <a:r>
              <a:rPr lang="en-US" sz="2800" dirty="0"/>
              <a:t> PPOK </a:t>
            </a:r>
            <a:r>
              <a:rPr lang="en-US" sz="2800" dirty="0" err="1"/>
              <a:t>terbagi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(1) </a:t>
            </a:r>
            <a:r>
              <a:rPr lang="en-US" sz="2800" dirty="0" err="1"/>
              <a:t>penatalaksanaan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keadaan</a:t>
            </a:r>
            <a:r>
              <a:rPr lang="en-US" sz="2800" dirty="0"/>
              <a:t> </a:t>
            </a:r>
            <a:r>
              <a:rPr lang="en-US" sz="2800" dirty="0" err="1"/>
              <a:t>stabil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(2) </a:t>
            </a:r>
            <a:r>
              <a:rPr lang="en-US" sz="2800" dirty="0" err="1"/>
              <a:t>penatalaksanaan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eksaserbasi</a:t>
            </a:r>
            <a:r>
              <a:rPr lang="en-US" sz="2800" dirty="0"/>
              <a:t> </a:t>
            </a:r>
            <a:r>
              <a:rPr lang="en-US" sz="2800" dirty="0" err="1"/>
              <a:t>ak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766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425450"/>
            <a:ext cx="96774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/>
              <a:t>Edukasi</a:t>
            </a:r>
            <a:r>
              <a:rPr lang="en-US" sz="2300" dirty="0" smtClean="0"/>
              <a:t> </a:t>
            </a:r>
          </a:p>
          <a:p>
            <a:endParaRPr lang="en-US" sz="2300" dirty="0" smtClean="0"/>
          </a:p>
          <a:p>
            <a:r>
              <a:rPr lang="en-US" sz="2300" dirty="0" err="1" smtClean="0"/>
              <a:t>Edukasi</a:t>
            </a:r>
            <a:r>
              <a:rPr lang="en-US" sz="2300" dirty="0" smtClean="0"/>
              <a:t> </a:t>
            </a:r>
            <a:r>
              <a:rPr lang="en-US" sz="2300" dirty="0" err="1"/>
              <a:t>merupakan</a:t>
            </a:r>
            <a:r>
              <a:rPr lang="en-US" sz="2300" dirty="0"/>
              <a:t> </a:t>
            </a:r>
            <a:r>
              <a:rPr lang="en-US" sz="2300" dirty="0" err="1"/>
              <a:t>hal</a:t>
            </a:r>
            <a:r>
              <a:rPr lang="en-US" sz="2300" dirty="0"/>
              <a:t> </a:t>
            </a:r>
            <a:r>
              <a:rPr lang="en-US" sz="2300" dirty="0" err="1"/>
              <a:t>penting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pengelolaan</a:t>
            </a:r>
            <a:r>
              <a:rPr lang="en-US" sz="2300" dirty="0"/>
              <a:t> </a:t>
            </a:r>
            <a:r>
              <a:rPr lang="en-US" sz="2300" dirty="0" err="1"/>
              <a:t>jangka</a:t>
            </a:r>
            <a:r>
              <a:rPr lang="en-US" sz="2300" dirty="0"/>
              <a:t> </a:t>
            </a:r>
            <a:r>
              <a:rPr lang="en-US" sz="2300" dirty="0" err="1"/>
              <a:t>panjang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PPOK </a:t>
            </a:r>
            <a:r>
              <a:rPr lang="en-US" sz="2300" dirty="0" err="1"/>
              <a:t>stabil</a:t>
            </a:r>
            <a:r>
              <a:rPr lang="en-US" sz="2300" dirty="0"/>
              <a:t>. </a:t>
            </a:r>
            <a:endParaRPr lang="en-US" sz="2300" dirty="0" smtClean="0"/>
          </a:p>
          <a:p>
            <a:endParaRPr lang="en-US" sz="2300" dirty="0"/>
          </a:p>
          <a:p>
            <a:r>
              <a:rPr lang="en-US" sz="2300" dirty="0" err="1" smtClean="0"/>
              <a:t>Edukasi</a:t>
            </a:r>
            <a:r>
              <a:rPr lang="en-US" sz="2300" dirty="0" smtClean="0"/>
              <a:t> </a:t>
            </a:r>
            <a:r>
              <a:rPr lang="en-US" sz="2300" dirty="0" err="1"/>
              <a:t>pada</a:t>
            </a:r>
            <a:r>
              <a:rPr lang="en-US" sz="2300" dirty="0"/>
              <a:t> PPOK </a:t>
            </a:r>
            <a:r>
              <a:rPr lang="en-US" sz="2300" dirty="0" err="1"/>
              <a:t>berbeda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edukasi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asma</a:t>
            </a:r>
            <a:r>
              <a:rPr lang="en-US" sz="2300" dirty="0"/>
              <a:t>. </a:t>
            </a:r>
            <a:r>
              <a:rPr lang="en-US" sz="2300" dirty="0" err="1"/>
              <a:t>Karena</a:t>
            </a:r>
            <a:r>
              <a:rPr lang="en-US" sz="2300" dirty="0"/>
              <a:t> PPOK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penyakit</a:t>
            </a:r>
            <a:r>
              <a:rPr lang="en-US" sz="2300" dirty="0"/>
              <a:t> </a:t>
            </a:r>
            <a:r>
              <a:rPr lang="en-US" sz="2300" dirty="0" err="1"/>
              <a:t>kronik</a:t>
            </a:r>
            <a:r>
              <a:rPr lang="en-US" sz="2300" dirty="0"/>
              <a:t> yang </a:t>
            </a:r>
            <a:r>
              <a:rPr lang="en-US" sz="2300" dirty="0" err="1"/>
              <a:t>ireversibel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progresif</a:t>
            </a:r>
            <a:r>
              <a:rPr lang="en-US" sz="2300" dirty="0"/>
              <a:t>, </a:t>
            </a:r>
            <a:r>
              <a:rPr lang="en-US" sz="2300" dirty="0" err="1"/>
              <a:t>inti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edukasi</a:t>
            </a:r>
            <a:r>
              <a:rPr lang="en-US" sz="2300" dirty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menyesuaikan</a:t>
            </a:r>
            <a:r>
              <a:rPr lang="en-US" sz="2300" dirty="0"/>
              <a:t> </a:t>
            </a:r>
            <a:r>
              <a:rPr lang="en-US" sz="2300" dirty="0" err="1"/>
              <a:t>keterbatasan</a:t>
            </a:r>
            <a:r>
              <a:rPr lang="en-US" sz="2300" dirty="0"/>
              <a:t> </a:t>
            </a:r>
            <a:r>
              <a:rPr lang="en-US" sz="2300" dirty="0" err="1"/>
              <a:t>aktiviti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mencegah</a:t>
            </a:r>
            <a:r>
              <a:rPr lang="en-US" sz="2300" dirty="0"/>
              <a:t> </a:t>
            </a:r>
            <a:r>
              <a:rPr lang="en-US" sz="2300" dirty="0" err="1"/>
              <a:t>kecepatan</a:t>
            </a:r>
            <a:r>
              <a:rPr lang="en-US" sz="2300" dirty="0"/>
              <a:t> </a:t>
            </a:r>
            <a:r>
              <a:rPr lang="en-US" sz="2300" dirty="0" err="1"/>
              <a:t>perburukan</a:t>
            </a:r>
            <a:r>
              <a:rPr lang="en-US" sz="2300" dirty="0"/>
              <a:t> </a:t>
            </a: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paru</a:t>
            </a:r>
            <a:r>
              <a:rPr lang="en-US" sz="2300" dirty="0"/>
              <a:t>. </a:t>
            </a:r>
            <a:endParaRPr lang="en-US" sz="2300" dirty="0" smtClean="0"/>
          </a:p>
          <a:p>
            <a:endParaRPr lang="en-US" sz="2300" dirty="0"/>
          </a:p>
          <a:p>
            <a:r>
              <a:rPr lang="en-US" sz="2300" dirty="0" err="1" smtClean="0"/>
              <a:t>Berbeda</a:t>
            </a:r>
            <a:r>
              <a:rPr lang="en-US" sz="2300" dirty="0" smtClean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asma</a:t>
            </a:r>
            <a:r>
              <a:rPr lang="en-US" sz="2300" dirty="0"/>
              <a:t> yang </a:t>
            </a:r>
            <a:r>
              <a:rPr lang="en-US" sz="2300" dirty="0" err="1"/>
              <a:t>masih</a:t>
            </a:r>
            <a:r>
              <a:rPr lang="en-US" sz="2300" dirty="0"/>
              <a:t> </a:t>
            </a:r>
            <a:r>
              <a:rPr lang="en-US" sz="2300" dirty="0" err="1"/>
              <a:t>bersifat</a:t>
            </a:r>
            <a:r>
              <a:rPr lang="en-US" sz="2300" dirty="0"/>
              <a:t> </a:t>
            </a:r>
            <a:r>
              <a:rPr lang="en-US" sz="2300" dirty="0" err="1"/>
              <a:t>reversibel</a:t>
            </a:r>
            <a:r>
              <a:rPr lang="en-US" sz="2300" dirty="0"/>
              <a:t>, </a:t>
            </a:r>
            <a:r>
              <a:rPr lang="en-US" sz="2300" dirty="0" err="1"/>
              <a:t>menghindari</a:t>
            </a:r>
            <a:r>
              <a:rPr lang="en-US" sz="2300" dirty="0"/>
              <a:t> </a:t>
            </a:r>
            <a:r>
              <a:rPr lang="en-US" sz="2300" dirty="0" err="1"/>
              <a:t>pencetus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memperbaiki</a:t>
            </a:r>
            <a:r>
              <a:rPr lang="en-US" sz="2300" dirty="0"/>
              <a:t> </a:t>
            </a:r>
            <a:r>
              <a:rPr lang="en-US" sz="2300" dirty="0" err="1"/>
              <a:t>derajat</a:t>
            </a:r>
            <a:r>
              <a:rPr lang="en-US" sz="2300" dirty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inti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edukasi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tujuan</a:t>
            </a:r>
            <a:r>
              <a:rPr lang="en-US" sz="2300" dirty="0"/>
              <a:t> </a:t>
            </a:r>
            <a:r>
              <a:rPr lang="en-US" sz="2300" dirty="0" err="1"/>
              <a:t>pengobatan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</a:t>
            </a:r>
            <a:r>
              <a:rPr lang="en-US" sz="2300" dirty="0" err="1"/>
              <a:t>asma</a:t>
            </a:r>
            <a:r>
              <a:rPr lang="en-US" sz="2300" dirty="0"/>
              <a:t>. </a:t>
            </a:r>
            <a:endParaRPr lang="en-US" sz="2300" dirty="0" smtClean="0"/>
          </a:p>
          <a:p>
            <a:endParaRPr lang="en-US" sz="2300" dirty="0"/>
          </a:p>
          <a:p>
            <a:r>
              <a:rPr lang="en-US" sz="2300" dirty="0" err="1" smtClean="0"/>
              <a:t>Tujuan</a:t>
            </a:r>
            <a:r>
              <a:rPr lang="en-US" sz="2300" dirty="0" smtClean="0"/>
              <a:t> </a:t>
            </a:r>
            <a:r>
              <a:rPr lang="en-US" sz="2300" dirty="0" err="1"/>
              <a:t>edukasi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pasien</a:t>
            </a:r>
            <a:r>
              <a:rPr lang="en-US" sz="2300" dirty="0"/>
              <a:t> PPOK : </a:t>
            </a:r>
            <a:endParaRPr lang="en-US" sz="2300" dirty="0" smtClean="0"/>
          </a:p>
          <a:p>
            <a:pPr marL="457200" indent="-457200">
              <a:buAutoNum type="arabicPeriod"/>
            </a:pPr>
            <a:r>
              <a:rPr lang="en-US" sz="2300" dirty="0" err="1" smtClean="0"/>
              <a:t>Mengenal</a:t>
            </a:r>
            <a:r>
              <a:rPr lang="en-US" sz="2300" dirty="0" smtClean="0"/>
              <a:t> </a:t>
            </a:r>
            <a:r>
              <a:rPr lang="en-US" sz="2300" dirty="0" err="1"/>
              <a:t>perjalanan</a:t>
            </a:r>
            <a:r>
              <a:rPr lang="en-US" sz="2300" dirty="0"/>
              <a:t> </a:t>
            </a:r>
            <a:r>
              <a:rPr lang="en-US" sz="2300" dirty="0" err="1"/>
              <a:t>penyakit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pengobatan</a:t>
            </a:r>
            <a:r>
              <a:rPr lang="en-US" sz="2300" dirty="0"/>
              <a:t> </a:t>
            </a:r>
            <a:endParaRPr lang="en-US" sz="2300" dirty="0" smtClean="0"/>
          </a:p>
          <a:p>
            <a:pPr marL="457200" indent="-457200">
              <a:buAutoNum type="arabicPeriod"/>
            </a:pPr>
            <a:r>
              <a:rPr lang="en-US" sz="2300" dirty="0" err="1" smtClean="0"/>
              <a:t>Melaksanakan</a:t>
            </a:r>
            <a:r>
              <a:rPr lang="en-US" sz="2300" dirty="0" smtClean="0"/>
              <a:t> </a:t>
            </a:r>
            <a:r>
              <a:rPr lang="en-US" sz="2300" dirty="0" err="1"/>
              <a:t>pengobatan</a:t>
            </a:r>
            <a:r>
              <a:rPr lang="en-US" sz="2300" dirty="0"/>
              <a:t> yang </a:t>
            </a:r>
            <a:r>
              <a:rPr lang="en-US" sz="2300" dirty="0" err="1"/>
              <a:t>maksimal</a:t>
            </a:r>
            <a:r>
              <a:rPr lang="en-US" sz="2300" dirty="0"/>
              <a:t> </a:t>
            </a:r>
            <a:endParaRPr lang="en-US" sz="2300" dirty="0" smtClean="0"/>
          </a:p>
          <a:p>
            <a:pPr marL="457200" indent="-457200">
              <a:buAutoNum type="arabicPeriod"/>
            </a:pPr>
            <a:r>
              <a:rPr lang="en-US" sz="2300" dirty="0" err="1" smtClean="0"/>
              <a:t>Mencapai</a:t>
            </a:r>
            <a:r>
              <a:rPr lang="en-US" sz="2300" dirty="0" smtClean="0"/>
              <a:t> </a:t>
            </a:r>
            <a:r>
              <a:rPr lang="en-US" sz="2300" dirty="0" err="1"/>
              <a:t>aktiviti</a:t>
            </a:r>
            <a:r>
              <a:rPr lang="en-US" sz="2300" dirty="0"/>
              <a:t> optimal </a:t>
            </a:r>
            <a:endParaRPr lang="en-US" sz="2300" dirty="0"/>
          </a:p>
          <a:p>
            <a:pPr marL="457200" indent="-457200">
              <a:buAutoNum type="arabicPeriod"/>
            </a:pPr>
            <a:r>
              <a:rPr lang="en-US" sz="2300" dirty="0" err="1" smtClean="0"/>
              <a:t>Meningkatkan</a:t>
            </a:r>
            <a:r>
              <a:rPr lang="en-US" sz="2300" dirty="0" smtClean="0"/>
              <a:t> </a:t>
            </a:r>
            <a:r>
              <a:rPr lang="en-US" sz="2300" dirty="0" err="1"/>
              <a:t>kualiti</a:t>
            </a:r>
            <a:r>
              <a:rPr lang="en-US" sz="2300" dirty="0"/>
              <a:t> </a:t>
            </a:r>
            <a:r>
              <a:rPr lang="en-US" sz="2300" dirty="0" err="1" smtClean="0"/>
              <a:t>hidup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24633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p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0" y="806450"/>
            <a:ext cx="8919822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773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300" y="2025650"/>
            <a:ext cx="762635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/>
              <a:t>Obat</a:t>
            </a:r>
            <a:r>
              <a:rPr lang="en-US" sz="2500" dirty="0"/>
              <a:t> - </a:t>
            </a:r>
            <a:r>
              <a:rPr lang="en-US" sz="2500" dirty="0" err="1"/>
              <a:t>obatan</a:t>
            </a:r>
            <a:r>
              <a:rPr lang="en-US" sz="2500" dirty="0"/>
              <a:t> </a:t>
            </a:r>
            <a:endParaRPr lang="en-US" sz="2500" dirty="0" smtClean="0"/>
          </a:p>
          <a:p>
            <a:pPr marL="342900" indent="-342900">
              <a:buAutoNum type="alphaLcPeriod"/>
            </a:pPr>
            <a:r>
              <a:rPr lang="en-US" sz="2500" dirty="0" err="1" smtClean="0"/>
              <a:t>Bronkodilator</a:t>
            </a:r>
            <a:endParaRPr lang="en-US" sz="2500" dirty="0" smtClean="0"/>
          </a:p>
          <a:p>
            <a:pPr marL="342900" indent="-342900">
              <a:buAutoNum type="alphaLcPeriod"/>
            </a:pPr>
            <a:r>
              <a:rPr lang="en-US" sz="2500" dirty="0" err="1" smtClean="0"/>
              <a:t>Antiinflamasi</a:t>
            </a:r>
            <a:r>
              <a:rPr lang="en-US" sz="25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500" dirty="0" err="1" smtClean="0"/>
              <a:t>Antibiotik</a:t>
            </a:r>
            <a:endParaRPr lang="en-US" sz="2500" dirty="0" smtClean="0"/>
          </a:p>
          <a:p>
            <a:pPr marL="342900" indent="-342900">
              <a:buAutoNum type="alphaLcPeriod"/>
            </a:pPr>
            <a:r>
              <a:rPr lang="en-US" sz="2500" dirty="0" err="1" smtClean="0"/>
              <a:t>Antioksidan</a:t>
            </a:r>
            <a:r>
              <a:rPr lang="en-US" sz="25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500" dirty="0" err="1" smtClean="0"/>
              <a:t>Mukolitik</a:t>
            </a:r>
            <a:endParaRPr lang="en-US" sz="2500" dirty="0" smtClean="0"/>
          </a:p>
          <a:p>
            <a:pPr marL="342900" indent="-342900">
              <a:buAutoNum type="alphaLcPeriod"/>
            </a:pPr>
            <a:r>
              <a:rPr lang="en-US" sz="2500" dirty="0" err="1" smtClean="0"/>
              <a:t>Antitusif</a:t>
            </a:r>
            <a:r>
              <a:rPr lang="en-US" sz="25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500" dirty="0" err="1" smtClean="0"/>
              <a:t>Terapi</a:t>
            </a:r>
            <a:r>
              <a:rPr lang="en-US" sz="2500" dirty="0" smtClean="0"/>
              <a:t> </a:t>
            </a:r>
            <a:r>
              <a:rPr lang="en-US" sz="2500" dirty="0" err="1" smtClean="0"/>
              <a:t>oksigen</a:t>
            </a:r>
            <a:r>
              <a:rPr lang="en-US" sz="2500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sz="2500" dirty="0" err="1" smtClean="0"/>
              <a:t>Ventilasi</a:t>
            </a:r>
            <a:r>
              <a:rPr lang="en-US" sz="2500" dirty="0" smtClean="0"/>
              <a:t> </a:t>
            </a:r>
            <a:r>
              <a:rPr lang="en-US" sz="2500" dirty="0" err="1" smtClean="0"/>
              <a:t>mekanik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24489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p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958850"/>
            <a:ext cx="8687884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02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900" y="2485589"/>
            <a:ext cx="9601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/>
              <a:t>Pada</a:t>
            </a:r>
            <a:r>
              <a:rPr lang="en-US" sz="3000" dirty="0" smtClean="0"/>
              <a:t> </a:t>
            </a:r>
            <a:r>
              <a:rPr lang="en-US" sz="3000" dirty="0" err="1"/>
              <a:t>Survai</a:t>
            </a:r>
            <a:r>
              <a:rPr lang="en-US" sz="3000" dirty="0"/>
              <a:t> </a:t>
            </a:r>
            <a:r>
              <a:rPr lang="en-US" sz="3000" dirty="0" err="1"/>
              <a:t>Kesehatan</a:t>
            </a:r>
            <a:r>
              <a:rPr lang="en-US" sz="3000" dirty="0"/>
              <a:t> </a:t>
            </a:r>
            <a:r>
              <a:rPr lang="en-US" sz="3000" dirty="0" err="1"/>
              <a:t>Rumah</a:t>
            </a:r>
            <a:r>
              <a:rPr lang="en-US" sz="3000" dirty="0"/>
              <a:t> </a:t>
            </a:r>
            <a:r>
              <a:rPr lang="en-US" sz="3000" dirty="0" err="1"/>
              <a:t>Tangga</a:t>
            </a:r>
            <a:r>
              <a:rPr lang="en-US" sz="3000" dirty="0"/>
              <a:t> (SKRT) 1986 </a:t>
            </a:r>
            <a:r>
              <a:rPr lang="en-US" sz="3000" dirty="0" err="1"/>
              <a:t>asma</a:t>
            </a:r>
            <a:r>
              <a:rPr lang="en-US" sz="3000" dirty="0"/>
              <a:t>, </a:t>
            </a:r>
            <a:r>
              <a:rPr lang="en-US" sz="3000" dirty="0" err="1"/>
              <a:t>bronkitis</a:t>
            </a:r>
            <a:r>
              <a:rPr lang="en-US" sz="3000" dirty="0"/>
              <a:t> </a:t>
            </a:r>
            <a:r>
              <a:rPr lang="en-US" sz="3000" dirty="0" err="1"/>
              <a:t>kronik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emfisema</a:t>
            </a:r>
            <a:r>
              <a:rPr lang="en-US" sz="3000" dirty="0"/>
              <a:t> </a:t>
            </a:r>
            <a:r>
              <a:rPr lang="en-US" sz="3000" dirty="0" err="1"/>
              <a:t>menduduki</a:t>
            </a:r>
            <a:r>
              <a:rPr lang="en-US" sz="3000" dirty="0"/>
              <a:t> </a:t>
            </a:r>
            <a:r>
              <a:rPr lang="en-US" sz="3000" dirty="0" err="1"/>
              <a:t>peringkat</a:t>
            </a:r>
            <a:r>
              <a:rPr lang="en-US" sz="3000" dirty="0"/>
              <a:t> </a:t>
            </a:r>
            <a:r>
              <a:rPr lang="en-US" sz="3000" dirty="0" err="1"/>
              <a:t>ke</a:t>
            </a:r>
            <a:r>
              <a:rPr lang="en-US" sz="3000" dirty="0"/>
              <a:t> - 5 </a:t>
            </a:r>
            <a:r>
              <a:rPr lang="en-US" sz="3000" dirty="0" err="1"/>
              <a:t>sebagai</a:t>
            </a:r>
            <a:r>
              <a:rPr lang="en-US" sz="3000" dirty="0"/>
              <a:t> </a:t>
            </a:r>
            <a:r>
              <a:rPr lang="en-US" sz="3000" dirty="0" err="1"/>
              <a:t>penyebab</a:t>
            </a:r>
            <a:r>
              <a:rPr lang="en-US" sz="3000" dirty="0"/>
              <a:t> </a:t>
            </a:r>
            <a:r>
              <a:rPr lang="en-US" sz="3000" dirty="0" err="1"/>
              <a:t>kesakitan</a:t>
            </a:r>
            <a:r>
              <a:rPr lang="en-US" sz="3000" dirty="0"/>
              <a:t> </a:t>
            </a:r>
            <a:r>
              <a:rPr lang="en-US" sz="3000" dirty="0" err="1"/>
              <a:t>terbanyak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10 </a:t>
            </a:r>
            <a:r>
              <a:rPr lang="en-US" sz="3000" dirty="0" err="1"/>
              <a:t>penyebab</a:t>
            </a:r>
            <a:r>
              <a:rPr lang="en-US" sz="3000" dirty="0"/>
              <a:t> </a:t>
            </a:r>
            <a:r>
              <a:rPr lang="en-US" sz="3000" dirty="0" err="1"/>
              <a:t>kesakitan</a:t>
            </a:r>
            <a:r>
              <a:rPr lang="en-US" sz="3000" dirty="0"/>
              <a:t> </a:t>
            </a:r>
            <a:r>
              <a:rPr lang="en-US" sz="3000" dirty="0" err="1"/>
              <a:t>utama</a:t>
            </a:r>
            <a:r>
              <a:rPr lang="en-US" sz="3000" dirty="0"/>
              <a:t>. 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SKRT </a:t>
            </a:r>
            <a:r>
              <a:rPr lang="en-US" sz="3000" dirty="0" err="1"/>
              <a:t>Depkes</a:t>
            </a:r>
            <a:r>
              <a:rPr lang="en-US" sz="3000" dirty="0"/>
              <a:t> RI 1992 </a:t>
            </a:r>
            <a:r>
              <a:rPr lang="en-US" sz="3000" dirty="0" err="1"/>
              <a:t>menunjukkan</a:t>
            </a:r>
            <a:r>
              <a:rPr lang="en-US" sz="3000" dirty="0"/>
              <a:t> </a:t>
            </a:r>
            <a:r>
              <a:rPr lang="en-US" sz="3000" dirty="0" err="1"/>
              <a:t>angka</a:t>
            </a:r>
            <a:r>
              <a:rPr lang="en-US" sz="3000" dirty="0"/>
              <a:t> </a:t>
            </a:r>
            <a:r>
              <a:rPr lang="en-US" sz="3000" dirty="0" err="1"/>
              <a:t>kematian</a:t>
            </a:r>
            <a:r>
              <a:rPr lang="en-US" sz="3000" dirty="0"/>
              <a:t> </a:t>
            </a:r>
            <a:r>
              <a:rPr lang="en-US" sz="3000" dirty="0" err="1"/>
              <a:t>karena</a:t>
            </a:r>
            <a:r>
              <a:rPr lang="en-US" sz="3000" dirty="0"/>
              <a:t> </a:t>
            </a:r>
            <a:r>
              <a:rPr lang="en-US" sz="3000" dirty="0" err="1"/>
              <a:t>asma</a:t>
            </a:r>
            <a:r>
              <a:rPr lang="en-US" sz="3000" dirty="0"/>
              <a:t>, </a:t>
            </a:r>
            <a:r>
              <a:rPr lang="en-US" sz="3000" dirty="0" err="1"/>
              <a:t>bronkitis</a:t>
            </a:r>
            <a:r>
              <a:rPr lang="en-US" sz="3000" dirty="0"/>
              <a:t> </a:t>
            </a:r>
            <a:r>
              <a:rPr lang="en-US" sz="3000" dirty="0" err="1"/>
              <a:t>kronik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emfisema</a:t>
            </a:r>
            <a:r>
              <a:rPr lang="en-US" sz="3000" dirty="0"/>
              <a:t> </a:t>
            </a:r>
            <a:r>
              <a:rPr lang="en-US" sz="3000" dirty="0" err="1"/>
              <a:t>menduduki</a:t>
            </a:r>
            <a:r>
              <a:rPr lang="en-US" sz="3000" dirty="0"/>
              <a:t> </a:t>
            </a:r>
            <a:r>
              <a:rPr lang="en-US" sz="3000" dirty="0" err="1"/>
              <a:t>peringkat</a:t>
            </a:r>
            <a:r>
              <a:rPr lang="en-US" sz="3000" dirty="0"/>
              <a:t> </a:t>
            </a:r>
            <a:r>
              <a:rPr lang="en-US" sz="3000" dirty="0" err="1"/>
              <a:t>ke</a:t>
            </a:r>
            <a:r>
              <a:rPr lang="en-US" sz="3000" dirty="0"/>
              <a:t> - 6 </a:t>
            </a:r>
            <a:r>
              <a:rPr lang="en-US" sz="3000" dirty="0" err="1"/>
              <a:t>dari</a:t>
            </a:r>
            <a:r>
              <a:rPr lang="en-US" sz="3000" dirty="0"/>
              <a:t> 10 </a:t>
            </a:r>
            <a:r>
              <a:rPr lang="en-US" sz="3000" dirty="0" err="1"/>
              <a:t>penyebab</a:t>
            </a:r>
            <a:r>
              <a:rPr lang="en-US" sz="3000" dirty="0"/>
              <a:t> </a:t>
            </a:r>
            <a:r>
              <a:rPr lang="en-US" sz="3000" dirty="0" err="1"/>
              <a:t>tersering</a:t>
            </a:r>
            <a:r>
              <a:rPr lang="en-US" sz="3000" dirty="0"/>
              <a:t> </a:t>
            </a:r>
            <a:r>
              <a:rPr lang="en-US" sz="3000" dirty="0" err="1"/>
              <a:t>kematian</a:t>
            </a:r>
            <a:r>
              <a:rPr lang="en-US" sz="3000" dirty="0"/>
              <a:t> di Indonesia.</a:t>
            </a:r>
          </a:p>
        </p:txBody>
      </p:sp>
      <p:sp>
        <p:nvSpPr>
          <p:cNvPr id="3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err="1" smtClean="0"/>
              <a:t>Epidemiologi</a:t>
            </a:r>
            <a:endParaRPr lang="en-US" spc="15" dirty="0"/>
          </a:p>
        </p:txBody>
      </p:sp>
      <p:sp>
        <p:nvSpPr>
          <p:cNvPr id="4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607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447" y="1601455"/>
            <a:ext cx="9372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000" dirty="0" err="1" smtClean="0"/>
              <a:t>Kebiasaan</a:t>
            </a:r>
            <a:r>
              <a:rPr lang="en-US" sz="3000" dirty="0" smtClean="0"/>
              <a:t> </a:t>
            </a:r>
            <a:r>
              <a:rPr lang="en-US" sz="3000" dirty="0" err="1"/>
              <a:t>merokok</a:t>
            </a:r>
            <a:r>
              <a:rPr lang="en-US" sz="3000" dirty="0"/>
              <a:t> yang </a:t>
            </a:r>
            <a:r>
              <a:rPr lang="en-US" sz="3000" dirty="0" err="1"/>
              <a:t>masih</a:t>
            </a:r>
            <a:r>
              <a:rPr lang="en-US" sz="3000" dirty="0"/>
              <a:t> </a:t>
            </a:r>
            <a:r>
              <a:rPr lang="en-US" sz="3000" dirty="0" err="1"/>
              <a:t>tinggi</a:t>
            </a:r>
            <a:r>
              <a:rPr lang="en-US" sz="3000" dirty="0"/>
              <a:t> (</a:t>
            </a:r>
            <a:r>
              <a:rPr lang="en-US" sz="3000" dirty="0" err="1"/>
              <a:t>laki-laki</a:t>
            </a:r>
            <a:r>
              <a:rPr lang="en-US" sz="3000" dirty="0"/>
              <a:t> di </a:t>
            </a:r>
            <a:r>
              <a:rPr lang="en-US" sz="3000" dirty="0" err="1"/>
              <a:t>atas</a:t>
            </a:r>
            <a:r>
              <a:rPr lang="en-US" sz="3000" dirty="0"/>
              <a:t> 15 </a:t>
            </a:r>
            <a:r>
              <a:rPr lang="en-US" sz="3000" dirty="0" err="1"/>
              <a:t>tahun</a:t>
            </a:r>
            <a:r>
              <a:rPr lang="en-US" sz="3000" dirty="0"/>
              <a:t> 60-70 </a:t>
            </a:r>
            <a:r>
              <a:rPr lang="en-US" sz="3000" dirty="0" smtClean="0"/>
              <a:t>%)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err="1" smtClean="0"/>
              <a:t>Pertambahan</a:t>
            </a:r>
            <a:r>
              <a:rPr lang="en-US" sz="3000" dirty="0" smtClean="0"/>
              <a:t> </a:t>
            </a:r>
            <a:r>
              <a:rPr lang="en-US" sz="3000" dirty="0" err="1"/>
              <a:t>penduduk</a:t>
            </a:r>
            <a:r>
              <a:rPr lang="en-US" sz="3000" dirty="0"/>
              <a:t> </a:t>
            </a:r>
            <a:endParaRPr lang="en-US" sz="3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000" dirty="0" err="1" smtClean="0"/>
              <a:t>Meningkatnya</a:t>
            </a:r>
            <a:r>
              <a:rPr lang="en-US" sz="3000" dirty="0" smtClean="0"/>
              <a:t> </a:t>
            </a:r>
            <a:r>
              <a:rPr lang="en-US" sz="3000" dirty="0" err="1"/>
              <a:t>usia</a:t>
            </a:r>
            <a:r>
              <a:rPr lang="en-US" sz="3000" dirty="0"/>
              <a:t> rata-rata </a:t>
            </a:r>
            <a:r>
              <a:rPr lang="en-US" sz="3000" dirty="0" err="1"/>
              <a:t>penduduk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54 </a:t>
            </a:r>
            <a:r>
              <a:rPr lang="en-US" sz="3000" dirty="0" err="1"/>
              <a:t>tahun</a:t>
            </a:r>
            <a:r>
              <a:rPr lang="en-US" sz="3000" dirty="0"/>
              <a:t> </a:t>
            </a:r>
            <a:r>
              <a:rPr lang="en-US" sz="3000" dirty="0" err="1"/>
              <a:t>pada</a:t>
            </a:r>
            <a:r>
              <a:rPr lang="en-US" sz="3000" dirty="0"/>
              <a:t> </a:t>
            </a:r>
            <a:r>
              <a:rPr lang="en-US" sz="3000" dirty="0" err="1"/>
              <a:t>tahun</a:t>
            </a:r>
            <a:r>
              <a:rPr lang="en-US" sz="3000" dirty="0"/>
              <a:t> 1960-an </a:t>
            </a:r>
            <a:r>
              <a:rPr lang="en-US" sz="3000" dirty="0" err="1"/>
              <a:t>menjadi</a:t>
            </a:r>
            <a:r>
              <a:rPr lang="en-US" sz="3000" dirty="0"/>
              <a:t> 63 </a:t>
            </a:r>
            <a:r>
              <a:rPr lang="en-US" sz="3000" dirty="0" err="1"/>
              <a:t>tahun</a:t>
            </a:r>
            <a:r>
              <a:rPr lang="en-US" sz="3000" dirty="0"/>
              <a:t> </a:t>
            </a:r>
            <a:r>
              <a:rPr lang="en-US" sz="3000" dirty="0" err="1"/>
              <a:t>pada</a:t>
            </a:r>
            <a:r>
              <a:rPr lang="en-US" sz="3000" dirty="0"/>
              <a:t> </a:t>
            </a:r>
            <a:r>
              <a:rPr lang="en-US" sz="3000" dirty="0" err="1"/>
              <a:t>tahun</a:t>
            </a:r>
            <a:r>
              <a:rPr lang="en-US" sz="3000" dirty="0"/>
              <a:t> </a:t>
            </a:r>
            <a:r>
              <a:rPr lang="en-US" sz="3000" dirty="0" smtClean="0"/>
              <a:t>1990-an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err="1" smtClean="0"/>
              <a:t>Industrialisasi</a:t>
            </a:r>
            <a:r>
              <a:rPr lang="en-US" sz="3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err="1" smtClean="0"/>
              <a:t>Polusi</a:t>
            </a:r>
            <a:r>
              <a:rPr lang="en-US" sz="3000" dirty="0" smtClean="0"/>
              <a:t> </a:t>
            </a:r>
            <a:r>
              <a:rPr lang="en-US" sz="3000" dirty="0" err="1"/>
              <a:t>udara</a:t>
            </a:r>
            <a:r>
              <a:rPr lang="en-US" sz="3000" dirty="0"/>
              <a:t> </a:t>
            </a:r>
            <a:r>
              <a:rPr lang="en-US" sz="3000" dirty="0" err="1"/>
              <a:t>terutama</a:t>
            </a:r>
            <a:r>
              <a:rPr lang="en-US" sz="3000" dirty="0"/>
              <a:t> di </a:t>
            </a:r>
            <a:r>
              <a:rPr lang="en-US" sz="3000" dirty="0" err="1"/>
              <a:t>kota</a:t>
            </a:r>
            <a:r>
              <a:rPr lang="en-US" sz="3000" dirty="0"/>
              <a:t> </a:t>
            </a:r>
            <a:r>
              <a:rPr lang="en-US" sz="3000" dirty="0" err="1"/>
              <a:t>besar</a:t>
            </a:r>
            <a:r>
              <a:rPr lang="en-US" sz="3000" dirty="0"/>
              <a:t>, di </a:t>
            </a:r>
            <a:r>
              <a:rPr lang="en-US" sz="3000" dirty="0" err="1"/>
              <a:t>lokasi</a:t>
            </a:r>
            <a:r>
              <a:rPr lang="en-US" sz="3000" dirty="0"/>
              <a:t> </a:t>
            </a:r>
            <a:r>
              <a:rPr lang="en-US" sz="3000" dirty="0" err="1"/>
              <a:t>industri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di </a:t>
            </a:r>
            <a:r>
              <a:rPr lang="en-US" sz="3000" dirty="0" err="1" smtClean="0"/>
              <a:t>pertambangan</a:t>
            </a:r>
            <a:endParaRPr lang="en-US" sz="3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000" dirty="0" err="1"/>
              <a:t>Hipereaktiviti</a:t>
            </a:r>
            <a:r>
              <a:rPr lang="en-US" sz="3000" dirty="0"/>
              <a:t> </a:t>
            </a:r>
            <a:r>
              <a:rPr lang="en-US" sz="3000" dirty="0" err="1"/>
              <a:t>bronkus</a:t>
            </a:r>
            <a:r>
              <a:rPr lang="en-US" sz="3000" dirty="0"/>
              <a:t> </a:t>
            </a:r>
            <a:endParaRPr lang="en-US" sz="3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000" dirty="0" err="1"/>
              <a:t>Riwayat</a:t>
            </a:r>
            <a:r>
              <a:rPr lang="en-US" sz="3000" dirty="0"/>
              <a:t> </a:t>
            </a:r>
            <a:r>
              <a:rPr lang="en-US" sz="3000" dirty="0" err="1"/>
              <a:t>infeksi</a:t>
            </a:r>
            <a:r>
              <a:rPr lang="en-US" sz="3000" dirty="0"/>
              <a:t> </a:t>
            </a:r>
            <a:r>
              <a:rPr lang="en-US" sz="3000" dirty="0" err="1"/>
              <a:t>saluran</a:t>
            </a:r>
            <a:r>
              <a:rPr lang="en-US" sz="3000" dirty="0"/>
              <a:t> </a:t>
            </a:r>
            <a:r>
              <a:rPr lang="en-US" sz="3000" dirty="0" err="1"/>
              <a:t>napas</a:t>
            </a:r>
            <a:r>
              <a:rPr lang="en-US" sz="3000" dirty="0"/>
              <a:t> </a:t>
            </a:r>
            <a:r>
              <a:rPr lang="en-US" sz="3000" dirty="0" err="1"/>
              <a:t>bawah</a:t>
            </a:r>
            <a:r>
              <a:rPr lang="en-US" sz="3000" dirty="0"/>
              <a:t> </a:t>
            </a:r>
            <a:r>
              <a:rPr lang="en-US" sz="3000" dirty="0" err="1"/>
              <a:t>berulang</a:t>
            </a:r>
            <a:r>
              <a:rPr lang="en-US" sz="3000" dirty="0"/>
              <a:t> </a:t>
            </a:r>
            <a:endParaRPr lang="en-US" sz="3000" dirty="0"/>
          </a:p>
        </p:txBody>
      </p:sp>
      <p:sp>
        <p:nvSpPr>
          <p:cNvPr id="3" name="object 5"/>
          <p:cNvSpPr txBox="1">
            <a:spLocks/>
          </p:cNvSpPr>
          <p:nvPr/>
        </p:nvSpPr>
        <p:spPr>
          <a:xfrm>
            <a:off x="1196206" y="894661"/>
            <a:ext cx="7486498" cy="133498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z="4400" dirty="0" err="1"/>
              <a:t>Faktor</a:t>
            </a:r>
            <a:r>
              <a:rPr lang="en-US" sz="4400" dirty="0"/>
              <a:t> </a:t>
            </a:r>
            <a:r>
              <a:rPr lang="en-US" sz="4400" dirty="0" err="1"/>
              <a:t>Risiko</a:t>
            </a:r>
            <a:endParaRPr lang="en-US" sz="4400" dirty="0"/>
          </a:p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endParaRPr lang="en-US" spc="15" dirty="0"/>
          </a:p>
        </p:txBody>
      </p:sp>
      <p:sp>
        <p:nvSpPr>
          <p:cNvPr id="4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849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pp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654050"/>
            <a:ext cx="6477000" cy="647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72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4100" y="550371"/>
            <a:ext cx="426629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/>
              <a:t>PATOGENESIS DAN PATOLOGI</a:t>
            </a:r>
          </a:p>
        </p:txBody>
      </p:sp>
      <p:sp>
        <p:nvSpPr>
          <p:cNvPr id="3" name="Rectangle 2"/>
          <p:cNvSpPr/>
          <p:nvPr/>
        </p:nvSpPr>
        <p:spPr>
          <a:xfrm>
            <a:off x="317500" y="1263650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Obstruksi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napas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PPOK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ireversibel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napas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 </a:t>
            </a:r>
            <a:r>
              <a:rPr lang="en-US" dirty="0" err="1"/>
              <a:t>inflamasi</a:t>
            </a:r>
            <a:r>
              <a:rPr lang="en-US" dirty="0"/>
              <a:t>, fibrosis, </a:t>
            </a:r>
            <a:r>
              <a:rPr lang="en-US" dirty="0" err="1"/>
              <a:t>metaplasi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goblet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hipertropi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polos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obstruksi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napas</a:t>
            </a:r>
            <a:r>
              <a:rPr lang="en-US" dirty="0"/>
              <a:t>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0" y="2406650"/>
            <a:ext cx="6792913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44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1187450"/>
            <a:ext cx="763315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9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96206" y="894661"/>
            <a:ext cx="748649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1042782" rtl="0" eaLnBrk="1" latinLnBrk="0" hangingPunct="1">
              <a:spcBef>
                <a:spcPct val="0"/>
              </a:spcBef>
              <a:buNone/>
              <a:tabLst>
                <a:tab pos="4368460" algn="l"/>
              </a:tabLst>
              <a:defRPr sz="4100" b="1" kern="1200" cap="none" spc="57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46735" marR="5080" indent="-560070">
              <a:lnSpc>
                <a:spcPct val="100299"/>
              </a:lnSpc>
              <a:spcBef>
                <a:spcPts val="110"/>
              </a:spcBef>
            </a:pPr>
            <a:r>
              <a:rPr lang="en-US" spc="15" dirty="0" smtClean="0"/>
              <a:t>Diagnosis </a:t>
            </a:r>
            <a:endParaRPr lang="en-US" spc="15" dirty="0"/>
          </a:p>
        </p:txBody>
      </p:sp>
      <p:sp>
        <p:nvSpPr>
          <p:cNvPr id="3" name="object 2"/>
          <p:cNvSpPr/>
          <p:nvPr/>
        </p:nvSpPr>
        <p:spPr>
          <a:xfrm>
            <a:off x="9113063" y="521106"/>
            <a:ext cx="664210" cy="1656714"/>
          </a:xfrm>
          <a:custGeom>
            <a:avLst/>
            <a:gdLst/>
            <a:ahLst/>
            <a:cxnLst/>
            <a:rect l="l" t="t" r="r" b="b"/>
            <a:pathLst>
              <a:path w="664209" h="1656714">
                <a:moveTo>
                  <a:pt x="0" y="1656448"/>
                </a:moveTo>
                <a:lnTo>
                  <a:pt x="663797" y="1656448"/>
                </a:lnTo>
                <a:lnTo>
                  <a:pt x="6637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A4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 txBox="1"/>
          <p:nvPr/>
        </p:nvSpPr>
        <p:spPr>
          <a:xfrm>
            <a:off x="834114" y="452538"/>
            <a:ext cx="302260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700" b="1" spc="15" dirty="0">
                <a:solidFill>
                  <a:srgbClr val="C688C5"/>
                </a:solidFill>
                <a:latin typeface="Arial"/>
                <a:cs typeface="Arial"/>
              </a:rPr>
              <a:t>+</a:t>
            </a:r>
            <a:endParaRPr sz="3700" dirty="0">
              <a:latin typeface="Arial"/>
              <a:cs typeface="Arial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8965183" y="521106"/>
            <a:ext cx="95885" cy="1656714"/>
          </a:xfrm>
          <a:custGeom>
            <a:avLst/>
            <a:gdLst/>
            <a:ahLst/>
            <a:cxnLst/>
            <a:rect l="l" t="t" r="r" b="b"/>
            <a:pathLst>
              <a:path w="95884" h="1656714">
                <a:moveTo>
                  <a:pt x="0" y="1656448"/>
                </a:moveTo>
                <a:lnTo>
                  <a:pt x="95297" y="1656448"/>
                </a:lnTo>
                <a:lnTo>
                  <a:pt x="95297" y="0"/>
                </a:lnTo>
                <a:lnTo>
                  <a:pt x="0" y="0"/>
                </a:lnTo>
                <a:lnTo>
                  <a:pt x="0" y="1656448"/>
                </a:lnTo>
                <a:close/>
              </a:path>
            </a:pathLst>
          </a:custGeom>
          <a:solidFill>
            <a:srgbClr val="797B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366829" y="1554662"/>
            <a:ext cx="861105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/>
              <a:t>Gejala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tanda</a:t>
            </a:r>
            <a:r>
              <a:rPr lang="en-US" sz="2500" dirty="0"/>
              <a:t> PPOK </a:t>
            </a:r>
            <a:r>
              <a:rPr lang="en-US" sz="2500" dirty="0" err="1"/>
              <a:t>sangat</a:t>
            </a:r>
            <a:r>
              <a:rPr lang="en-US" sz="2500" dirty="0"/>
              <a:t> </a:t>
            </a:r>
            <a:r>
              <a:rPr lang="en-US" sz="2500" dirty="0" err="1"/>
              <a:t>bervariasi</a:t>
            </a:r>
            <a:r>
              <a:rPr lang="en-US" sz="2500" dirty="0"/>
              <a:t>, </a:t>
            </a:r>
            <a:r>
              <a:rPr lang="en-US" sz="2500" dirty="0" err="1"/>
              <a:t>mulai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tanpa</a:t>
            </a:r>
            <a:r>
              <a:rPr lang="en-US" sz="2500" dirty="0"/>
              <a:t> </a:t>
            </a:r>
            <a:r>
              <a:rPr lang="en-US" sz="2500" dirty="0" err="1"/>
              <a:t>gejala</a:t>
            </a:r>
            <a:r>
              <a:rPr lang="en-US" sz="2500" dirty="0"/>
              <a:t>, </a:t>
            </a:r>
            <a:r>
              <a:rPr lang="en-US" sz="2500" dirty="0" err="1"/>
              <a:t>gejala</a:t>
            </a:r>
            <a:r>
              <a:rPr lang="en-US" sz="2500" dirty="0"/>
              <a:t> </a:t>
            </a:r>
            <a:r>
              <a:rPr lang="en-US" sz="2500" dirty="0" err="1"/>
              <a:t>ringan</a:t>
            </a:r>
            <a:r>
              <a:rPr lang="en-US" sz="2500" dirty="0"/>
              <a:t> </a:t>
            </a:r>
            <a:r>
              <a:rPr lang="en-US" sz="2500" dirty="0" err="1"/>
              <a:t>hingga</a:t>
            </a:r>
            <a:r>
              <a:rPr lang="en-US" sz="2500" dirty="0"/>
              <a:t> </a:t>
            </a:r>
            <a:r>
              <a:rPr lang="en-US" sz="2500" dirty="0" err="1"/>
              <a:t>berat</a:t>
            </a:r>
            <a:r>
              <a:rPr lang="en-US" sz="2500" dirty="0"/>
              <a:t>.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pemeriksaan</a:t>
            </a:r>
            <a:r>
              <a:rPr lang="en-US" sz="2500" dirty="0"/>
              <a:t> </a:t>
            </a:r>
            <a:r>
              <a:rPr lang="en-US" sz="2500" dirty="0" err="1"/>
              <a:t>fisis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ditemukan</a:t>
            </a:r>
            <a:r>
              <a:rPr lang="en-US" sz="2500" dirty="0"/>
              <a:t> </a:t>
            </a:r>
            <a:r>
              <a:rPr lang="en-US" sz="2500" dirty="0" err="1"/>
              <a:t>kelainan</a:t>
            </a:r>
            <a:r>
              <a:rPr lang="en-US" sz="2500" dirty="0"/>
              <a:t> </a:t>
            </a:r>
            <a:r>
              <a:rPr lang="en-US" sz="2500" dirty="0" err="1"/>
              <a:t>jelas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tanda</a:t>
            </a:r>
            <a:r>
              <a:rPr lang="en-US" sz="2500" dirty="0"/>
              <a:t> </a:t>
            </a:r>
            <a:r>
              <a:rPr lang="en-US" sz="2500" dirty="0" err="1"/>
              <a:t>inflasi</a:t>
            </a:r>
            <a:r>
              <a:rPr lang="en-US" sz="2500" dirty="0"/>
              <a:t> </a:t>
            </a:r>
            <a:r>
              <a:rPr lang="en-US" sz="2500" dirty="0" err="1"/>
              <a:t>paru</a:t>
            </a:r>
            <a:r>
              <a:rPr lang="en-US" sz="2500" dirty="0"/>
              <a:t> </a:t>
            </a:r>
          </a:p>
          <a:p>
            <a:r>
              <a:rPr lang="en-US" sz="2500" dirty="0"/>
              <a:t> </a:t>
            </a:r>
          </a:p>
          <a:p>
            <a:r>
              <a:rPr lang="en-US" sz="2500" dirty="0"/>
              <a:t>Diagnosis PPOK di </a:t>
            </a:r>
            <a:r>
              <a:rPr lang="en-US" sz="2500" dirty="0" err="1"/>
              <a:t>tegakkan</a:t>
            </a:r>
            <a:r>
              <a:rPr lang="en-US" sz="2500" dirty="0"/>
              <a:t> </a:t>
            </a:r>
            <a:r>
              <a:rPr lang="en-US" sz="2500" dirty="0" err="1"/>
              <a:t>berdasarkan</a:t>
            </a:r>
            <a:r>
              <a:rPr lang="en-US" sz="2500" dirty="0"/>
              <a:t> :  </a:t>
            </a:r>
          </a:p>
          <a:p>
            <a:r>
              <a:rPr lang="en-US" sz="2500" dirty="0" err="1" smtClean="0"/>
              <a:t>Gambaran</a:t>
            </a:r>
            <a:r>
              <a:rPr lang="en-US" sz="2500" dirty="0" smtClean="0"/>
              <a:t> </a:t>
            </a:r>
            <a:r>
              <a:rPr lang="en-US" sz="2500" dirty="0" err="1"/>
              <a:t>klinis</a:t>
            </a:r>
            <a:r>
              <a:rPr lang="en-US" sz="2500" dirty="0"/>
              <a:t> </a:t>
            </a:r>
          </a:p>
          <a:p>
            <a:r>
              <a:rPr lang="en-US" sz="2500" dirty="0"/>
              <a:t> a. Anamnesis 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- </a:t>
            </a:r>
            <a:r>
              <a:rPr lang="en-US" sz="2500" dirty="0" err="1"/>
              <a:t>Keluhan</a:t>
            </a:r>
            <a:r>
              <a:rPr lang="en-US" sz="2500" dirty="0"/>
              <a:t> - </a:t>
            </a:r>
            <a:r>
              <a:rPr lang="en-US" sz="2500" dirty="0" err="1"/>
              <a:t>Riwayat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- </a:t>
            </a:r>
            <a:r>
              <a:rPr lang="en-US" sz="2500" dirty="0" err="1"/>
              <a:t>Faktor</a:t>
            </a:r>
            <a:r>
              <a:rPr lang="en-US" sz="2500" dirty="0"/>
              <a:t> </a:t>
            </a:r>
            <a:r>
              <a:rPr lang="en-US" sz="2500" dirty="0" err="1" smtClean="0"/>
              <a:t>predisposisi</a:t>
            </a:r>
            <a:endParaRPr lang="en-US" sz="2500" dirty="0" smtClean="0"/>
          </a:p>
          <a:p>
            <a:r>
              <a:rPr lang="en-US" sz="2500" dirty="0" smtClean="0"/>
              <a:t> </a:t>
            </a:r>
            <a:r>
              <a:rPr lang="en-US" sz="2500" dirty="0"/>
              <a:t>b. </a:t>
            </a:r>
            <a:r>
              <a:rPr lang="en-US" sz="2500" dirty="0" err="1"/>
              <a:t>Pemeriksaan</a:t>
            </a:r>
            <a:r>
              <a:rPr lang="en-US" sz="2500" dirty="0"/>
              <a:t> </a:t>
            </a:r>
            <a:r>
              <a:rPr lang="en-US" sz="2500" dirty="0" err="1"/>
              <a:t>fisis</a:t>
            </a:r>
            <a:r>
              <a:rPr lang="en-US" sz="2500" dirty="0"/>
              <a:t> </a:t>
            </a:r>
          </a:p>
          <a:p>
            <a:r>
              <a:rPr lang="en-US" sz="2500" dirty="0"/>
              <a:t>   </a:t>
            </a:r>
            <a:endParaRPr lang="en-US" sz="2500" dirty="0" smtClean="0"/>
          </a:p>
          <a:p>
            <a:r>
              <a:rPr lang="en-US" sz="2500" dirty="0" err="1" smtClean="0"/>
              <a:t>Pemeriksaan</a:t>
            </a:r>
            <a:r>
              <a:rPr lang="en-US" sz="2500" dirty="0" smtClean="0"/>
              <a:t> </a:t>
            </a:r>
            <a:r>
              <a:rPr lang="en-US" sz="2500" dirty="0" err="1"/>
              <a:t>penunjang</a:t>
            </a:r>
            <a:r>
              <a:rPr lang="en-US" sz="2500" dirty="0"/>
              <a:t>  </a:t>
            </a:r>
            <a:endParaRPr lang="en-US" sz="2500" dirty="0" smtClean="0"/>
          </a:p>
          <a:p>
            <a:pPr marL="457200" indent="-457200">
              <a:buAutoNum type="alphaLcPeriod"/>
            </a:pPr>
            <a:r>
              <a:rPr lang="en-US" sz="2500" dirty="0" err="1" smtClean="0"/>
              <a:t>Pemeriksaan</a:t>
            </a:r>
            <a:r>
              <a:rPr lang="en-US" sz="2500" dirty="0" smtClean="0"/>
              <a:t> </a:t>
            </a:r>
            <a:r>
              <a:rPr lang="en-US" sz="2500" dirty="0" err="1"/>
              <a:t>rutin</a:t>
            </a:r>
            <a:r>
              <a:rPr lang="en-US" sz="2500" dirty="0"/>
              <a:t> </a:t>
            </a:r>
            <a:endParaRPr lang="en-US" sz="2500" dirty="0" smtClean="0"/>
          </a:p>
          <a:p>
            <a:pPr marL="457200" indent="-457200">
              <a:buAutoNum type="alphaLcPeriod"/>
            </a:pPr>
            <a:r>
              <a:rPr lang="en-US" sz="2500" dirty="0" err="1" smtClean="0"/>
              <a:t>Pemeriksaan</a:t>
            </a:r>
            <a:r>
              <a:rPr lang="en-US" sz="2500" dirty="0" smtClean="0"/>
              <a:t> </a:t>
            </a:r>
            <a:r>
              <a:rPr lang="en-US" sz="2500" dirty="0" err="1"/>
              <a:t>khusus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3272397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256</TotalTime>
  <Words>930</Words>
  <Application>Microsoft Office PowerPoint</Application>
  <PresentationFormat>Custom</PresentationFormat>
  <Paragraphs>162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Retno ASTI WERDHANI</dc:creator>
  <cp:lastModifiedBy>BPISTI2008</cp:lastModifiedBy>
  <cp:revision>8</cp:revision>
  <dcterms:created xsi:type="dcterms:W3CDTF">2019-03-26T01:33:30Z</dcterms:created>
  <dcterms:modified xsi:type="dcterms:W3CDTF">2019-04-02T05:37:48Z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2010-01-31T00:00:00Z</vt:filetime>
  </property>
  <property fmtid="{D5CDD505-2E9C-101B-9397-08002B2CF9AE}" pid="3" name="Creator">
    <vt:lpwstr>Microsoft PowerPoint</vt:lpwstr>
  </property>
  <property fmtid="{D5CDD505-2E9C-101B-9397-08002B2CF9AE}" pid="4" name="LastSaved">
    <vt:filetime>2019-03-26T00:00:00Z</vt:filetime>
  </property>
</Properties>
</file>