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4" r:id="rId11"/>
    <p:sldId id="265" r:id="rId12"/>
    <p:sldId id="266" r:id="rId13"/>
    <p:sldId id="271" r:id="rId14"/>
    <p:sldId id="267" r:id="rId15"/>
    <p:sldId id="268" r:id="rId16"/>
    <p:sldId id="269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82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0806DC2-FB65-4A60-918E-EFB5DDEE5791}" type="datetimeFigureOut">
              <a:rPr lang="en-US" smtClean="0"/>
              <a:pPr/>
              <a:t>6/6/2009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5165C6A-4F8E-40FE-8A5A-60C1E43FC2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806DC2-FB65-4A60-918E-EFB5DDEE5791}" type="datetimeFigureOut">
              <a:rPr lang="en-US" smtClean="0"/>
              <a:pPr/>
              <a:t>6/6/2009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165C6A-4F8E-40FE-8A5A-60C1E43FC2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0806DC2-FB65-4A60-918E-EFB5DDEE5791}" type="datetimeFigureOut">
              <a:rPr lang="en-US" smtClean="0"/>
              <a:pPr/>
              <a:t>6/6/2009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5165C6A-4F8E-40FE-8A5A-60C1E43FC2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6DC2-FB65-4A60-918E-EFB5DDEE5791}" type="datetimeFigureOut">
              <a:rPr lang="en-US" smtClean="0"/>
              <a:pPr/>
              <a:t>6/6/2009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165C6A-4F8E-40FE-8A5A-60C1E43FC2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6DC2-FB65-4A60-918E-EFB5DDEE5791}" type="datetimeFigureOut">
              <a:rPr lang="en-US" smtClean="0"/>
              <a:pPr/>
              <a:t>6/6/2009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165C6A-4F8E-40FE-8A5A-60C1E43FC2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6DC2-FB65-4A60-918E-EFB5DDEE5791}" type="datetimeFigureOut">
              <a:rPr lang="en-US" smtClean="0"/>
              <a:pPr/>
              <a:t>6/6/2009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65C6A-4F8E-40FE-8A5A-60C1E43FC2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6DC2-FB65-4A60-918E-EFB5DDEE5791}" type="datetimeFigureOut">
              <a:rPr lang="en-US" smtClean="0"/>
              <a:pPr/>
              <a:t>6/6/2009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65C6A-4F8E-40FE-8A5A-60C1E43FC2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6DC2-FB65-4A60-918E-EFB5DDEE5791}" type="datetimeFigureOut">
              <a:rPr lang="en-US" smtClean="0"/>
              <a:pPr/>
              <a:t>6/6/2009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5165C6A-4F8E-40FE-8A5A-60C1E43FC2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6DC2-FB65-4A60-918E-EFB5DDEE5791}" type="datetimeFigureOut">
              <a:rPr lang="en-US" smtClean="0"/>
              <a:pPr/>
              <a:t>6/6/2009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65C6A-4F8E-40FE-8A5A-60C1E43FC2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6DC2-FB65-4A60-918E-EFB5DDEE5791}" type="datetimeFigureOut">
              <a:rPr lang="en-US" smtClean="0"/>
              <a:pPr/>
              <a:t>6/6/2009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65C6A-4F8E-40FE-8A5A-60C1E43FC2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6DC2-FB65-4A60-918E-EFB5DDEE5791}" type="datetimeFigureOut">
              <a:rPr lang="en-US" smtClean="0"/>
              <a:pPr/>
              <a:t>6/6/2009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65C6A-4F8E-40FE-8A5A-60C1E43FC2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806DC2-FB65-4A60-918E-EFB5DDEE5791}" type="datetimeFigureOut">
              <a:rPr lang="en-US" smtClean="0"/>
              <a:pPr/>
              <a:t>6/6/2009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165C6A-4F8E-40FE-8A5A-60C1E43FC2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6DC2-FB65-4A60-918E-EFB5DDEE5791}" type="datetimeFigureOut">
              <a:rPr lang="en-US" smtClean="0"/>
              <a:pPr/>
              <a:t>6/6/2009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65C6A-4F8E-40FE-8A5A-60C1E43FC2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wipe dir="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6DC2-FB65-4A60-918E-EFB5DDEE5791}" type="datetimeFigureOut">
              <a:rPr lang="en-US" smtClean="0"/>
              <a:pPr/>
              <a:t>6/6/2009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65C6A-4F8E-40FE-8A5A-60C1E43FC2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6DC2-FB65-4A60-918E-EFB5DDEE5791}" type="datetimeFigureOut">
              <a:rPr lang="en-US" smtClean="0"/>
              <a:pPr/>
              <a:t>6/6/2009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65C6A-4F8E-40FE-8A5A-60C1E43FC2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0806DC2-FB65-4A60-918E-EFB5DDEE5791}" type="datetimeFigureOut">
              <a:rPr lang="en-US" smtClean="0"/>
              <a:pPr/>
              <a:t>6/6/2009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5165C6A-4F8E-40FE-8A5A-60C1E43FC2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0806DC2-FB65-4A60-918E-EFB5DDEE5791}" type="datetimeFigureOut">
              <a:rPr lang="en-US" smtClean="0"/>
              <a:pPr/>
              <a:t>6/6/2009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5165C6A-4F8E-40FE-8A5A-60C1E43FC2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0806DC2-FB65-4A60-918E-EFB5DDEE5791}" type="datetimeFigureOut">
              <a:rPr lang="en-US" smtClean="0"/>
              <a:pPr/>
              <a:t>6/6/2009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5165C6A-4F8E-40FE-8A5A-60C1E43FC2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6DC2-FB65-4A60-918E-EFB5DDEE5791}" type="datetimeFigureOut">
              <a:rPr lang="en-US" smtClean="0"/>
              <a:pPr/>
              <a:t>6/6/2009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65C6A-4F8E-40FE-8A5A-60C1E43FC2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6DC2-FB65-4A60-918E-EFB5DDEE5791}" type="datetimeFigureOut">
              <a:rPr lang="en-US" smtClean="0"/>
              <a:pPr/>
              <a:t>6/6/2009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65C6A-4F8E-40FE-8A5A-60C1E43FC2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wipe dir="d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0806DC2-FB65-4A60-918E-EFB5DDEE5791}" type="datetimeFigureOut">
              <a:rPr lang="en-US" smtClean="0"/>
              <a:pPr/>
              <a:t>6/6/2009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5165C6A-4F8E-40FE-8A5A-60C1E43FC2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6DC2-FB65-4A60-918E-EFB5DDEE5791}" type="datetimeFigureOut">
              <a:rPr lang="en-US" smtClean="0"/>
              <a:pPr/>
              <a:t>6/6/2009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65C6A-4F8E-40FE-8A5A-60C1E43FC2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0806DC2-FB65-4A60-918E-EFB5DDEE5791}" type="datetimeFigureOut">
              <a:rPr lang="en-US" smtClean="0"/>
              <a:pPr/>
              <a:t>6/6/2009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5165C6A-4F8E-40FE-8A5A-60C1E43FC2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0806DC2-FB65-4A60-918E-EFB5DDEE5791}" type="datetimeFigureOut">
              <a:rPr lang="en-US" smtClean="0"/>
              <a:pPr/>
              <a:t>6/6/2009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5165C6A-4F8E-40FE-8A5A-60C1E43FC2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0806DC2-FB65-4A60-918E-EFB5DDEE5791}" type="datetimeFigureOut">
              <a:rPr lang="en-US" smtClean="0"/>
              <a:pPr/>
              <a:t>6/6/2009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5165C6A-4F8E-40FE-8A5A-60C1E43FC2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6DC2-FB65-4A60-918E-EFB5DDEE5791}" type="datetimeFigureOut">
              <a:rPr lang="en-US" smtClean="0"/>
              <a:pPr/>
              <a:t>6/6/2009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65C6A-4F8E-40FE-8A5A-60C1E43FC2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6DC2-FB65-4A60-918E-EFB5DDEE5791}" type="datetimeFigureOut">
              <a:rPr lang="en-US" smtClean="0"/>
              <a:pPr/>
              <a:t>6/6/2009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65C6A-4F8E-40FE-8A5A-60C1E43FC2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806DC2-FB65-4A60-918E-EFB5DDEE5791}" type="datetimeFigureOut">
              <a:rPr lang="en-US" smtClean="0"/>
              <a:pPr/>
              <a:t>6/6/2009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165C6A-4F8E-40FE-8A5A-60C1E43FC2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806DC2-FB65-4A60-918E-EFB5DDEE5791}" type="datetimeFigureOut">
              <a:rPr lang="en-US" smtClean="0"/>
              <a:pPr/>
              <a:t>6/6/2009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165C6A-4F8E-40FE-8A5A-60C1E43FC2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806DC2-FB65-4A60-918E-EFB5DDEE5791}" type="datetimeFigureOut">
              <a:rPr lang="en-US" smtClean="0"/>
              <a:pPr/>
              <a:t>6/6/2009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165C6A-4F8E-40FE-8A5A-60C1E43FC2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0806DC2-FB65-4A60-918E-EFB5DDEE5791}" type="datetimeFigureOut">
              <a:rPr lang="en-US" smtClean="0"/>
              <a:pPr/>
              <a:t>6/6/2009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165C6A-4F8E-40FE-8A5A-60C1E43FC2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806DC2-FB65-4A60-918E-EFB5DDEE5791}" type="datetimeFigureOut">
              <a:rPr lang="en-US" smtClean="0"/>
              <a:pPr/>
              <a:t>6/6/2009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165C6A-4F8E-40FE-8A5A-60C1E43FC2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806DC2-FB65-4A60-918E-EFB5DDEE5791}" type="datetimeFigureOut">
              <a:rPr lang="en-US" smtClean="0"/>
              <a:pPr/>
              <a:t>6/6/2009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165C6A-4F8E-40FE-8A5A-60C1E43FC2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0806DC2-FB65-4A60-918E-EFB5DDEE5791}" type="datetimeFigureOut">
              <a:rPr lang="en-US" smtClean="0"/>
              <a:pPr/>
              <a:t>6/6/2009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5165C6A-4F8E-40FE-8A5A-60C1E43FC2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d"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0806DC2-FB65-4A60-918E-EFB5DDEE5791}" type="datetimeFigureOut">
              <a:rPr lang="en-US" smtClean="0"/>
              <a:pPr/>
              <a:t>6/6/2009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5165C6A-4F8E-40FE-8A5A-60C1E43FC2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ipe dir="d"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0806DC2-FB65-4A60-918E-EFB5DDEE5791}" type="datetimeFigureOut">
              <a:rPr lang="en-US" smtClean="0"/>
              <a:pPr/>
              <a:t>6/6/2009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5165C6A-4F8E-40FE-8A5A-60C1E43FC2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ipe dir="d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google.co.id/imgres?imgurl=http://upload.wikimedia.org/wikipedia/commons/archive/d/da/20070124202153!Chromium(II)-acetate-dimer-3D-balls.png&amp;imgrefurl=http://commons.wikimedia.org/wiki/File:Chromium(II)-acetate-dimer-3D-balls.png&amp;usg=__k7W7bMxjJdpMzUfN_oNIF-3OeiQ=&amp;h=930&amp;w=1100&amp;sz=278&amp;hl=id&amp;start=38&amp;tbnid=hCDPSUlJ-uP5wM:&amp;tbnh=127&amp;tbnw=150&amp;prev=/images?q=chromium&amp;gbv=2&amp;ndsp=18&amp;hl=id&amp;sa=N&amp;start=36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google.co.id/imgres?imgurl=http://upload.wikimedia.org/wikipedia/commons/archive/d/da/20070124202153!Chromium(II)-acetate-dimer-3D-balls.png&amp;imgrefurl=http://commons.wikimedia.org/wiki/File:Chromium(II)-acetate-dimer-3D-balls.png&amp;usg=__k7W7bMxjJdpMzUfN_oNIF-3OeiQ=&amp;h=930&amp;w=1100&amp;sz=278&amp;hl=id&amp;start=38&amp;tbnid=hCDPSUlJ-uP5wM:&amp;tbnh=127&amp;tbnw=150&amp;prev=/images?q=chromium&amp;gbv=2&amp;ndsp=18&amp;hl=id&amp;sa=N&amp;start=36" TargetMode="Externa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google.co.id/imgres?imgurl=http://radio.spin.net.id/wp-content/uploads/2008/04/pil_vit.jpg&amp;imgrefurl=http://radio.spin.net.id/?p=683&amp;usg=___EFROWetJe4Aw-yQum9EwiogsIk=&amp;h=175&amp;w=300&amp;sz=7&amp;hl=id&amp;start=17&amp;tbnid=TwO2TW6ikn4EkM:&amp;tbnh=68&amp;tbnw=116&amp;prev=/images?q=suplementasi&amp;gbv=2&amp;hl=id&amp;sa=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google.co.id/imgres?imgurl=http://www.vitaminstoday.com.au/images/Chromium%20Picolinate%20herb%20valley.jpg&amp;imgrefurl=http://www.vitaminstoday.com.au/&amp;usg=__kGa3lRLvBZTtVqymQUJX8DjKRwY=&amp;h=450&amp;w=300&amp;sz=8&amp;hl=id&amp;start=39&amp;tbnid=DiBUVzwiu3XcIM:&amp;tbnh=127&amp;tbnw=85&amp;prev=/images?q=chromium&amp;gbv=2&amp;ndsp=18&amp;hl=id&amp;sa=N&amp;start=36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mages.google.co.id/imgres?imgurl=http://www.topnews.in/health/files/diabetes_2.jpg&amp;imgrefurl=http://onhealthyliving.com/archives/tag/diabetes&amp;usg=__clq5K_RaTTB4gvq9Mo6CVtjVtec=&amp;h=317&amp;w=400&amp;sz=27&amp;hl=id&amp;start=23&amp;tbnid=ckNvoUFe34eCOM:&amp;tbnh=98&amp;tbnw=124&amp;prev=/images?q=diabetes&amp;gbv=2&amp;ndsp=18&amp;hl=id&amp;sa=N&amp;start=1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.id/imgres?imgurl=http://pertanian.perak.gov.my/buah.gif&amp;imgrefurl=http://bisnisukm.com/peluang-bisnis-kripik-sayur-dan-buah.html&amp;usg=__SWamkwDoWaQ7tMoYrJRZ02JpDGA=&amp;h=297&amp;w=362&amp;sz=103&amp;hl=id&amp;start=4&amp;tbnid=TuWSr34XJj2FYM:&amp;tbnh=99&amp;tbnw=121&amp;prev=/images?q=sayur&amp;gbv=2&amp;hl=id" TargetMode="External"/><Relationship Id="rId3" Type="http://schemas.openxmlformats.org/officeDocument/2006/relationships/image" Target="../media/image11.jpeg"/><Relationship Id="rId7" Type="http://schemas.openxmlformats.org/officeDocument/2006/relationships/image" Target="../media/image13.jpeg"/><Relationship Id="rId2" Type="http://schemas.openxmlformats.org/officeDocument/2006/relationships/hyperlink" Target="http://images.google.co.id/imgres?imgurl=http://www.altocarelifesciences.com/healthimages/diabetes2.jpg&amp;imgrefurl=http://www.altocarelifesciences.com/diabetes.html&amp;usg=__cPRcQyKfsSKKd5XidqNti8xlZkw=&amp;h=445&amp;w=405&amp;sz=57&amp;hl=id&amp;start=20&amp;tbnid=frx2jrt76TZbfM:&amp;tbnh=127&amp;tbnw=116&amp;prev=/images?q=diabetes&amp;gbv=2&amp;ndsp=18&amp;hl=id&amp;sa=N&amp;start=1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google.co.id/imgres?imgurl=http://mylittlestories.files.wordpress.com/2009/01/sayur_.jpg&amp;imgrefurl=http://mylittlestories.wordpress.com/2009/01/19/health-secret/&amp;usg=__IxeTLUWc0FcATf8yahYlhzMbh-U=&amp;h=281&amp;w=317&amp;sz=39&amp;hl=id&amp;start=1&amp;tbnid=k9W5caSx6nJlZM:&amp;tbnh=105&amp;tbnw=118&amp;prev=/images?q=sayur&amp;gbv=2&amp;hl=id" TargetMode="External"/><Relationship Id="rId5" Type="http://schemas.openxmlformats.org/officeDocument/2006/relationships/image" Target="../media/image12.jpeg"/><Relationship Id="rId4" Type="http://schemas.openxmlformats.org/officeDocument/2006/relationships/hyperlink" Target="http://www.osage.net/~themillers92/SCFBlog/eggs2.jpg" TargetMode="External"/><Relationship Id="rId9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images.google.co.id/imgres?imgurl=http://www.kapanlagi.com/p/pregnant.jpg&amp;imgrefurl=http://www.kapanlagi.com/a/0000002603.html&amp;usg=__W0f-ax1VYm_5Al_cWegGGxjLMdw=&amp;h=333&amp;w=250&amp;sz=17&amp;hl=id&amp;start=2&amp;tbnid=6TEOE8fxwtTjBM:&amp;tbnh=119&amp;tbnw=89&amp;prev=/images?q=ibu+hamil&amp;gbv=2&amp;hl=id" TargetMode="Externa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images.google.co.id/imgres?imgurl=http://i13.photobucket.com/albums/a283/Lsoraya/bumilpreparebf.gif&amp;imgrefurl=http://asiku.wordpress.com/2006/09/15/nyusuin-ah-gampang-jaman-dulu-juga-gak-perlu-persiapan-ini-itu/&amp;usg=__lySd4o-6jnovCgPxeZm6COuzTYg=&amp;h=270&amp;w=334&amp;sz=34&amp;hl=id&amp;start=5&amp;tbnid=ZcwkdOJaK-KJAM:&amp;tbnh=96&amp;tbnw=119&amp;prev=/images?q=ibu+hamil&amp;gbv=2&amp;hl=id" TargetMode="Externa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chromium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Nanang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Prayitno</a:t>
            </a:r>
            <a:r>
              <a:rPr lang="en-US" dirty="0" smtClean="0">
                <a:solidFill>
                  <a:srgbClr val="FFFF00"/>
                </a:solidFill>
              </a:rPr>
              <a:t>, MPS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err="1" smtClean="0">
                <a:solidFill>
                  <a:srgbClr val="FFFF00"/>
                </a:solidFill>
              </a:rPr>
              <a:t>Universitas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Esa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Unggul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err="1" smtClean="0">
                <a:solidFill>
                  <a:srgbClr val="FFFF00"/>
                </a:solidFill>
              </a:rPr>
              <a:t>Jurusan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Gizi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51204" name="Picture 4" descr="http://tbn3.google.com/images?q=tbn:hCDPSUlJ-uP5wM:http://upload.wikimedia.org/wikipedia/commons/archive/d/da/20070124202153!Chromium(II)-acetate-dimer-3D-balls.pn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643174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7467600" cy="590247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 err="1" smtClean="0"/>
              <a:t>Peneliti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rutin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uji</a:t>
            </a:r>
            <a:r>
              <a:rPr lang="en-US" dirty="0" smtClean="0"/>
              <a:t> oral-glucose-tolerance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glukosa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normal </a:t>
            </a:r>
            <a:r>
              <a:rPr lang="en-US" dirty="0" err="1" smtClean="0"/>
              <a:t>yaitu</a:t>
            </a:r>
            <a:r>
              <a:rPr lang="en-US" dirty="0" smtClean="0"/>
              <a:t> 50-g glucose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kehamilan</a:t>
            </a:r>
            <a:r>
              <a:rPr lang="en-US" dirty="0" smtClean="0"/>
              <a:t>. Chromium </a:t>
            </a:r>
            <a:r>
              <a:rPr lang="en-US" dirty="0" err="1" smtClean="0"/>
              <a:t>diukur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pagi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en-US" dirty="0" err="1" smtClean="0"/>
              <a:t>Asumsi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diambil</a:t>
            </a:r>
            <a:r>
              <a:rPr lang="en-US" dirty="0" smtClean="0"/>
              <a:t> o/ </a:t>
            </a:r>
            <a:r>
              <a:rPr lang="en-US" dirty="0" err="1" smtClean="0"/>
              <a:t>peneliti</a:t>
            </a:r>
            <a:r>
              <a:rPr lang="en-US" dirty="0" smtClean="0"/>
              <a:t> </a:t>
            </a:r>
            <a:r>
              <a:rPr lang="en-US" dirty="0" err="1" smtClean="0"/>
              <a:t>rendahnya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chromium </a:t>
            </a: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tjd</a:t>
            </a:r>
            <a:r>
              <a:rPr lang="en-US" dirty="0" smtClean="0"/>
              <a:t> </a:t>
            </a:r>
            <a:r>
              <a:rPr lang="en-US" dirty="0" err="1" smtClean="0"/>
              <a:t>krn</a:t>
            </a:r>
            <a:r>
              <a:rPr lang="en-US" dirty="0" smtClean="0"/>
              <a:t> </a:t>
            </a:r>
            <a:r>
              <a:rPr lang="en-US" dirty="0" err="1" smtClean="0"/>
              <a:t>gabungan</a:t>
            </a:r>
            <a:r>
              <a:rPr lang="en-US" dirty="0" smtClean="0"/>
              <a:t> </a:t>
            </a:r>
            <a:r>
              <a:rPr lang="en-US" dirty="0" err="1" smtClean="0"/>
              <a:t>dgn</a:t>
            </a:r>
            <a:r>
              <a:rPr lang="en-US" dirty="0" smtClean="0"/>
              <a:t> insulin </a:t>
            </a:r>
            <a:r>
              <a:rPr lang="en-US" dirty="0" err="1" smtClean="0"/>
              <a:t>resistans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barangkali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hyperglycemia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hypertriglyceridemia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keduanya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7467600" cy="846158"/>
          </a:xfrm>
        </p:spPr>
        <p:txBody>
          <a:bodyPr/>
          <a:lstStyle/>
          <a:p>
            <a:r>
              <a:rPr lang="en-US" dirty="0" smtClean="0"/>
              <a:t>SUBYEK DAN METODE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7467600" cy="4873752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b="1" dirty="0" err="1" smtClean="0"/>
              <a:t>Subyek</a:t>
            </a:r>
            <a:endParaRPr lang="en-US" b="1" dirty="0" smtClean="0">
              <a:sym typeface="Wingdings" pitchFamily="2" charset="2"/>
            </a:endParaRPr>
          </a:p>
          <a:p>
            <a:r>
              <a:rPr lang="en-US" dirty="0" smtClean="0"/>
              <a:t>79 </a:t>
            </a:r>
            <a:r>
              <a:rPr lang="en-US" dirty="0" err="1" smtClean="0"/>
              <a:t>wanita</a:t>
            </a:r>
            <a:r>
              <a:rPr lang="en-US" dirty="0" smtClean="0"/>
              <a:t>  </a:t>
            </a:r>
            <a:r>
              <a:rPr lang="en-US" dirty="0" err="1" smtClean="0"/>
              <a:t>hamil</a:t>
            </a:r>
            <a:r>
              <a:rPr lang="en-US" dirty="0" smtClean="0"/>
              <a:t> </a:t>
            </a:r>
            <a:r>
              <a:rPr lang="en-US" dirty="0" err="1" smtClean="0"/>
              <a:t>dgn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glukosa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50-g glucose </a:t>
            </a:r>
            <a:r>
              <a:rPr lang="en-US" dirty="0" err="1" smtClean="0"/>
              <a:t>pada</a:t>
            </a:r>
            <a:r>
              <a:rPr lang="en-US" dirty="0" smtClean="0"/>
              <a:t> trimester </a:t>
            </a:r>
            <a:r>
              <a:rPr lang="en-US" dirty="0" err="1" smtClean="0"/>
              <a:t>ketiga</a:t>
            </a:r>
            <a:r>
              <a:rPr lang="en-US" dirty="0" smtClean="0"/>
              <a:t> </a:t>
            </a:r>
            <a:r>
              <a:rPr lang="en-US" dirty="0" err="1" smtClean="0"/>
              <a:t>kehamilan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b="1" dirty="0" err="1" smtClean="0"/>
              <a:t>Metode</a:t>
            </a:r>
            <a:endParaRPr lang="en-US" b="1" dirty="0" smtClean="0"/>
          </a:p>
          <a:p>
            <a:r>
              <a:rPr lang="en-US" dirty="0" err="1" smtClean="0"/>
              <a:t>Konsentrasi</a:t>
            </a:r>
            <a:r>
              <a:rPr lang="en-US" dirty="0" smtClean="0"/>
              <a:t> plasma </a:t>
            </a:r>
            <a:r>
              <a:rPr lang="en-US" dirty="0" err="1" smtClean="0"/>
              <a:t>glukosa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hexokinase</a:t>
            </a:r>
            <a:r>
              <a:rPr lang="en-US" dirty="0" smtClean="0"/>
              <a:t>, </a:t>
            </a:r>
          </a:p>
          <a:p>
            <a:r>
              <a:rPr lang="en-US" dirty="0" smtClean="0"/>
              <a:t>Insulin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radioimmunoassay (</a:t>
            </a:r>
            <a:r>
              <a:rPr lang="en-US" dirty="0" err="1" smtClean="0"/>
              <a:t>Phadaseph</a:t>
            </a:r>
            <a:r>
              <a:rPr lang="en-US" dirty="0" smtClean="0"/>
              <a:t> AB, Uppsala, Sweden). </a:t>
            </a:r>
          </a:p>
          <a:p>
            <a:r>
              <a:rPr lang="en-US" dirty="0" err="1" smtClean="0"/>
              <a:t>Kolesterol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uji</a:t>
            </a:r>
            <a:r>
              <a:rPr lang="en-US" dirty="0" smtClean="0"/>
              <a:t> enzyme colorimetric</a:t>
            </a:r>
          </a:p>
          <a:p>
            <a:r>
              <a:rPr lang="en-US" dirty="0" err="1" smtClean="0"/>
              <a:t>Triacylglycerols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uji</a:t>
            </a:r>
            <a:r>
              <a:rPr lang="en-US" dirty="0" smtClean="0"/>
              <a:t> enzyme colorimetric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7467600" cy="774720"/>
          </a:xfrm>
        </p:spPr>
        <p:txBody>
          <a:bodyPr/>
          <a:lstStyle/>
          <a:p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7467600" cy="5143536"/>
          </a:xfrm>
        </p:spPr>
        <p:txBody>
          <a:bodyPr>
            <a:normAutofit/>
          </a:bodyPr>
          <a:lstStyle/>
          <a:p>
            <a:r>
              <a:rPr lang="en-US" dirty="0" err="1" smtClean="0"/>
              <a:t>Tdk</a:t>
            </a:r>
            <a:r>
              <a:rPr lang="en-US" dirty="0" smtClean="0"/>
              <a:t> </a:t>
            </a:r>
            <a:r>
              <a:rPr lang="en-US" dirty="0" err="1" smtClean="0"/>
              <a:t>tdpt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bermakna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bbrpa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test </a:t>
            </a:r>
            <a:r>
              <a:rPr lang="en-US" dirty="0" err="1" smtClean="0"/>
              <a:t>diantara</a:t>
            </a:r>
            <a:r>
              <a:rPr lang="en-US" dirty="0" smtClean="0"/>
              <a:t> kelp serum chromium normal </a:t>
            </a:r>
            <a:r>
              <a:rPr lang="en-US" dirty="0" err="1" smtClean="0"/>
              <a:t>maupun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normal. </a:t>
            </a:r>
          </a:p>
          <a:p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Indeks</a:t>
            </a:r>
            <a:r>
              <a:rPr lang="en-US" dirty="0" smtClean="0"/>
              <a:t> Massa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glukosa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puasa</a:t>
            </a:r>
            <a:r>
              <a:rPr lang="en-US" dirty="0" smtClean="0"/>
              <a:t> (P = 0.002), </a:t>
            </a:r>
            <a:r>
              <a:rPr lang="en-US" dirty="0" err="1" smtClean="0"/>
              <a:t>dengan</a:t>
            </a:r>
            <a:r>
              <a:rPr lang="en-US" dirty="0" smtClean="0"/>
              <a:t> insulin </a:t>
            </a:r>
            <a:r>
              <a:rPr lang="en-US" dirty="0" err="1" smtClean="0"/>
              <a:t>puasa</a:t>
            </a:r>
            <a:r>
              <a:rPr lang="en-US" dirty="0" smtClean="0"/>
              <a:t> (P &lt; 0.001),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β (P = 0.02), </a:t>
            </a:r>
            <a:r>
              <a:rPr lang="en-US" dirty="0" err="1" smtClean="0"/>
              <a:t>dan</a:t>
            </a:r>
            <a:r>
              <a:rPr lang="en-US" dirty="0" smtClean="0"/>
              <a:t> insulin </a:t>
            </a:r>
            <a:r>
              <a:rPr lang="en-US" dirty="0" err="1" smtClean="0"/>
              <a:t>resistensi</a:t>
            </a:r>
            <a:r>
              <a:rPr lang="en-US" dirty="0" smtClean="0"/>
              <a:t> (P &lt; 0.001). </a:t>
            </a:r>
          </a:p>
          <a:p>
            <a:r>
              <a:rPr lang="en-US" dirty="0" smtClean="0"/>
              <a:t>Kadar </a:t>
            </a:r>
            <a:r>
              <a:rPr lang="en-US" dirty="0" err="1" smtClean="0"/>
              <a:t>glukosa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puasa</a:t>
            </a:r>
            <a:r>
              <a:rPr lang="en-US" dirty="0" smtClean="0"/>
              <a:t> </a:t>
            </a:r>
            <a:r>
              <a:rPr lang="en-US" dirty="0" err="1" smtClean="0"/>
              <a:t>berkorelasi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glukosa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2 jam (P &lt; 0.001),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triacylglycerols</a:t>
            </a:r>
            <a:r>
              <a:rPr lang="en-US" dirty="0" smtClean="0"/>
              <a:t> (P = 0.001). Kadar insulin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puasa</a:t>
            </a:r>
            <a:r>
              <a:rPr lang="en-US" dirty="0" smtClean="0"/>
              <a:t> </a:t>
            </a:r>
            <a:r>
              <a:rPr lang="en-US" dirty="0" err="1" smtClean="0"/>
              <a:t>berkorelasi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triacylglycerols</a:t>
            </a:r>
            <a:r>
              <a:rPr lang="en-US" dirty="0" smtClean="0"/>
              <a:t> (P = 0.007).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7467600" cy="989034"/>
          </a:xfrm>
        </p:spPr>
        <p:txBody>
          <a:bodyPr/>
          <a:lstStyle/>
          <a:p>
            <a:r>
              <a:rPr lang="en-US" dirty="0" smtClean="0"/>
              <a:t>KESIMPULAN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7467600" cy="4873752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Konsentrasi</a:t>
            </a:r>
            <a:r>
              <a:rPr lang="en-US" dirty="0" smtClean="0"/>
              <a:t> plasma chromium </a:t>
            </a: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reflect tissues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menyimpan</a:t>
            </a:r>
            <a:r>
              <a:rPr lang="en-US" dirty="0" smtClean="0"/>
              <a:t> chromium.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percobaan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supplementasi</a:t>
            </a:r>
            <a:r>
              <a:rPr lang="en-US" dirty="0" smtClean="0"/>
              <a:t> chromium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toleransi</a:t>
            </a:r>
            <a:r>
              <a:rPr lang="en-US" dirty="0" smtClean="0"/>
              <a:t> </a:t>
            </a:r>
            <a:r>
              <a:rPr lang="en-US" dirty="0" err="1" smtClean="0"/>
              <a:t>glukosa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, insulin,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lemak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. </a:t>
            </a:r>
            <a:r>
              <a:rPr lang="en-US" dirty="0" err="1" smtClean="0"/>
              <a:t>Metode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menaksir</a:t>
            </a:r>
            <a:r>
              <a:rPr lang="en-US" dirty="0" smtClean="0"/>
              <a:t> </a:t>
            </a:r>
            <a:r>
              <a:rPr lang="en-US" dirty="0" err="1" smtClean="0"/>
              <a:t>simpanan</a:t>
            </a:r>
            <a:r>
              <a:rPr lang="en-US" dirty="0" smtClean="0"/>
              <a:t> chromium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selanjutnya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Antara</a:t>
            </a:r>
            <a:r>
              <a:rPr lang="en-US" dirty="0" smtClean="0"/>
              <a:t> serum chromium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 yang </a:t>
            </a:r>
            <a:r>
              <a:rPr lang="en-US" dirty="0" err="1" smtClean="0"/>
              <a:t>diteliti</a:t>
            </a:r>
            <a:r>
              <a:rPr lang="en-US" dirty="0" smtClean="0"/>
              <a:t> (</a:t>
            </a:r>
            <a:r>
              <a:rPr lang="en-US" dirty="0" err="1" smtClean="0"/>
              <a:t>Glukosa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puasa</a:t>
            </a:r>
            <a:r>
              <a:rPr lang="en-US" dirty="0" smtClean="0"/>
              <a:t>, insulin </a:t>
            </a:r>
            <a:r>
              <a:rPr lang="en-US" dirty="0" err="1" smtClean="0"/>
              <a:t>resistans</a:t>
            </a:r>
            <a:r>
              <a:rPr lang="en-US" dirty="0" smtClean="0"/>
              <a:t>, </a:t>
            </a:r>
            <a:r>
              <a:rPr lang="en-US" dirty="0" err="1" smtClean="0"/>
              <a:t>triacyglycerols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)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yang </a:t>
            </a:r>
            <a:r>
              <a:rPr lang="en-US" dirty="0" err="1" smtClean="0"/>
              <a:t>signifikan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PENELITIAN TERDAHULU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thn</a:t>
            </a:r>
            <a:r>
              <a:rPr lang="en-US" dirty="0" smtClean="0"/>
              <a:t> 69-70an </a:t>
            </a:r>
            <a:r>
              <a:rPr lang="en-US" dirty="0" smtClean="0">
                <a:sym typeface="Wingdings" pitchFamily="2" charset="2"/>
              </a:rPr>
              <a:t> </a:t>
            </a:r>
            <a:r>
              <a:rPr lang="en-US" dirty="0" err="1" smtClean="0">
                <a:sym typeface="Wingdings" pitchFamily="2" charset="2"/>
              </a:rPr>
              <a:t>tdpt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penelitian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yg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m’bandingkan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konsentrasi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krom</a:t>
            </a:r>
            <a:r>
              <a:rPr lang="en-US" dirty="0" smtClean="0">
                <a:sym typeface="Wingdings" pitchFamily="2" charset="2"/>
              </a:rPr>
              <a:t> pd </a:t>
            </a:r>
            <a:r>
              <a:rPr lang="en-US" dirty="0" err="1" smtClean="0">
                <a:sym typeface="Wingdings" pitchFamily="2" charset="2"/>
              </a:rPr>
              <a:t>rambut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antara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wanita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dgn</a:t>
            </a:r>
            <a:r>
              <a:rPr lang="en-US" dirty="0" smtClean="0">
                <a:sym typeface="Wingdings" pitchFamily="2" charset="2"/>
              </a:rPr>
              <a:t> DM </a:t>
            </a:r>
            <a:r>
              <a:rPr lang="en-US" dirty="0" err="1" smtClean="0">
                <a:sym typeface="Wingdings" pitchFamily="2" charset="2"/>
              </a:rPr>
              <a:t>gestasional</a:t>
            </a:r>
            <a:r>
              <a:rPr lang="en-US" dirty="0" smtClean="0">
                <a:sym typeface="Wingdings" pitchFamily="2" charset="2"/>
              </a:rPr>
              <a:t> dg </a:t>
            </a:r>
            <a:r>
              <a:rPr lang="en-US" dirty="0" err="1" smtClean="0">
                <a:sym typeface="Wingdings" pitchFamily="2" charset="2"/>
              </a:rPr>
              <a:t>yg</a:t>
            </a:r>
            <a:r>
              <a:rPr lang="en-US" dirty="0" smtClean="0">
                <a:sym typeface="Wingdings" pitchFamily="2" charset="2"/>
              </a:rPr>
              <a:t> normal  </a:t>
            </a:r>
            <a:r>
              <a:rPr lang="en-US" dirty="0" err="1" smtClean="0">
                <a:sym typeface="Wingdings" pitchFamily="2" charset="2"/>
              </a:rPr>
              <a:t>didptkan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kadar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chrom</a:t>
            </a:r>
            <a:r>
              <a:rPr lang="en-US" dirty="0" smtClean="0">
                <a:sym typeface="Wingdings" pitchFamily="2" charset="2"/>
              </a:rPr>
              <a:t> pd </a:t>
            </a:r>
            <a:r>
              <a:rPr lang="en-US" dirty="0" err="1" smtClean="0">
                <a:sym typeface="Wingdings" pitchFamily="2" charset="2"/>
              </a:rPr>
              <a:t>rambut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wanita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hamil</a:t>
            </a:r>
            <a:r>
              <a:rPr lang="en-US" dirty="0" smtClean="0">
                <a:sym typeface="Wingdings" pitchFamily="2" charset="2"/>
              </a:rPr>
              <a:t> dg DM </a:t>
            </a:r>
            <a:r>
              <a:rPr lang="en-US" dirty="0" err="1" smtClean="0">
                <a:sym typeface="Wingdings" pitchFamily="2" charset="2"/>
              </a:rPr>
              <a:t>jauh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lbh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rendah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r>
              <a:rPr lang="en-US" dirty="0" smtClean="0">
                <a:sym typeface="Wingdings" pitchFamily="2" charset="2"/>
              </a:rPr>
              <a:t>Pd </a:t>
            </a:r>
            <a:r>
              <a:rPr lang="en-US" dirty="0" err="1" smtClean="0">
                <a:sym typeface="Wingdings" pitchFamily="2" charset="2"/>
              </a:rPr>
              <a:t>thn</a:t>
            </a:r>
            <a:r>
              <a:rPr lang="en-US" dirty="0" smtClean="0">
                <a:sym typeface="Wingdings" pitchFamily="2" charset="2"/>
              </a:rPr>
              <a:t> 1985  </a:t>
            </a:r>
            <a:r>
              <a:rPr lang="en-US" dirty="0" err="1" smtClean="0">
                <a:sym typeface="Wingdings" pitchFamily="2" charset="2"/>
              </a:rPr>
              <a:t>tdpt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penelitian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yg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sama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hasilnya</a:t>
            </a:r>
            <a:r>
              <a:rPr lang="en-US" dirty="0" smtClean="0">
                <a:sym typeface="Wingdings" pitchFamily="2" charset="2"/>
              </a:rPr>
              <a:t>  Pd </a:t>
            </a:r>
            <a:r>
              <a:rPr lang="en-US" dirty="0" err="1" smtClean="0">
                <a:sym typeface="Wingdings" pitchFamily="2" charset="2"/>
              </a:rPr>
              <a:t>wanita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hamil</a:t>
            </a:r>
            <a:r>
              <a:rPr lang="en-US" dirty="0" smtClean="0">
                <a:sym typeface="Wingdings" pitchFamily="2" charset="2"/>
              </a:rPr>
              <a:t> dg DM </a:t>
            </a:r>
            <a:r>
              <a:rPr lang="en-US" dirty="0" err="1" smtClean="0">
                <a:sym typeface="Wingdings" pitchFamily="2" charset="2"/>
              </a:rPr>
              <a:t>kdr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glukosa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darah</a:t>
            </a:r>
            <a:r>
              <a:rPr lang="en-US" dirty="0" smtClean="0">
                <a:sym typeface="Wingdings" pitchFamily="2" charset="2"/>
              </a:rPr>
              <a:t> ↓</a:t>
            </a:r>
          </a:p>
          <a:p>
            <a:r>
              <a:rPr lang="en-US" dirty="0" err="1" smtClean="0">
                <a:sym typeface="Wingdings" pitchFamily="2" charset="2"/>
              </a:rPr>
              <a:t>Baik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wanita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yg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hamil</a:t>
            </a:r>
            <a:r>
              <a:rPr lang="en-US" dirty="0" smtClean="0">
                <a:sym typeface="Wingdings" pitchFamily="2" charset="2"/>
              </a:rPr>
              <a:t> dg DM </a:t>
            </a:r>
            <a:r>
              <a:rPr lang="en-US" dirty="0" err="1" smtClean="0">
                <a:sym typeface="Wingdings" pitchFamily="2" charset="2"/>
              </a:rPr>
              <a:t>ataupun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yg</a:t>
            </a:r>
            <a:r>
              <a:rPr lang="en-US" dirty="0" smtClean="0">
                <a:sym typeface="Wingdings" pitchFamily="2" charset="2"/>
              </a:rPr>
              <a:t> normal </a:t>
            </a:r>
            <a:r>
              <a:rPr lang="en-US" dirty="0" err="1" smtClean="0">
                <a:sym typeface="Wingdings" pitchFamily="2" charset="2"/>
              </a:rPr>
              <a:t>kadar</a:t>
            </a:r>
            <a:r>
              <a:rPr lang="en-US" dirty="0" smtClean="0">
                <a:sym typeface="Wingdings" pitchFamily="2" charset="2"/>
              </a:rPr>
              <a:t> LDL ↓, cholesterol </a:t>
            </a:r>
            <a:r>
              <a:rPr lang="en-US" dirty="0" err="1" smtClean="0">
                <a:sym typeface="Wingdings" pitchFamily="2" charset="2"/>
              </a:rPr>
              <a:t>darahnya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jg</a:t>
            </a:r>
            <a:r>
              <a:rPr lang="en-US" dirty="0" smtClean="0">
                <a:sym typeface="Wingdings" pitchFamily="2" charset="2"/>
              </a:rPr>
              <a:t> ↓,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↑ HDL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http://tbn3.google.com/images?q=tbn:hCDPSUlJ-uP5wM:http://upload.wikimedia.org/wikipedia/commons/archive/d/da/20070124202153!Chromium(II)-acetate-dimer-3D-balls.pn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1785950"/>
            <a:ext cx="5286412" cy="4357694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571604" y="571480"/>
            <a:ext cx="59490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TERIMA KASIH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Chromium </a:t>
            </a:r>
            <a:r>
              <a:rPr lang="en-US" dirty="0" err="1" smtClean="0"/>
              <a:t>adalah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 smtClean="0"/>
              <a:t>Krom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mineral </a:t>
            </a:r>
            <a:r>
              <a:rPr lang="en-US" dirty="0" err="1" smtClean="0"/>
              <a:t>essensial</a:t>
            </a:r>
            <a:r>
              <a:rPr lang="en-US" dirty="0" smtClean="0"/>
              <a:t> yang </a:t>
            </a:r>
            <a:r>
              <a:rPr lang="en-US" dirty="0" err="1" smtClean="0"/>
              <a:t>berperan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metabolisme</a:t>
            </a:r>
            <a:r>
              <a:rPr lang="en-US" dirty="0" smtClean="0"/>
              <a:t> </a:t>
            </a:r>
            <a:r>
              <a:rPr lang="en-US" dirty="0" err="1" smtClean="0"/>
              <a:t>karbohidrat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lemak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Logam</a:t>
            </a:r>
            <a:r>
              <a:rPr lang="en-US" dirty="0" smtClean="0"/>
              <a:t> mineral yang </a:t>
            </a:r>
            <a:r>
              <a:rPr lang="en-US" dirty="0" err="1" smtClean="0"/>
              <a:t>jumlahnya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, </a:t>
            </a:r>
            <a:r>
              <a:rPr lang="en-US" dirty="0" err="1" smtClean="0"/>
              <a:t>ttp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endParaRPr lang="en-US" dirty="0" smtClean="0"/>
          </a:p>
          <a:p>
            <a:pPr>
              <a:lnSpc>
                <a:spcPct val="150000"/>
              </a:lnSpc>
            </a:pPr>
            <a:endParaRPr lang="en-US" dirty="0"/>
          </a:p>
        </p:txBody>
      </p:sp>
      <p:pic>
        <p:nvPicPr>
          <p:cNvPr id="4" name="Picture 2" descr="http://tbn2.google.com/images?q=tbn:TwO2TW6ikn4EkM:http://radio.spin.net.id/wp-content/uploads/2008/04/pil_vit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02" y="4357694"/>
            <a:ext cx="1500198" cy="2500306"/>
          </a:xfrm>
          <a:prstGeom prst="rect">
            <a:avLst/>
          </a:prstGeom>
          <a:noFill/>
        </p:spPr>
      </p:pic>
      <p:pic>
        <p:nvPicPr>
          <p:cNvPr id="5" name="Picture 7" descr="teacher_and_student_hg_clr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4643446"/>
            <a:ext cx="2159000" cy="1944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Absorpsi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ekskresi</a:t>
            </a:r>
            <a:r>
              <a:rPr lang="en-US" dirty="0" smtClean="0"/>
              <a:t> </a:t>
            </a:r>
            <a:r>
              <a:rPr lang="en-US" dirty="0" err="1" smtClean="0"/>
              <a:t>krom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Absorpsi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/>
              <a:t>sebanyak</a:t>
            </a:r>
            <a:r>
              <a:rPr lang="en-US" dirty="0" smtClean="0"/>
              <a:t> 10% </a:t>
            </a:r>
            <a:r>
              <a:rPr lang="en-US" dirty="0" err="1" smtClean="0"/>
              <a:t>hingga</a:t>
            </a:r>
            <a:r>
              <a:rPr lang="en-US" dirty="0" smtClean="0"/>
              <a:t> 25%.</a:t>
            </a:r>
          </a:p>
          <a:p>
            <a:r>
              <a:rPr lang="en-US" dirty="0" err="1" smtClean="0"/>
              <a:t>Mekanismenya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scr</a:t>
            </a:r>
            <a:r>
              <a:rPr lang="en-US" dirty="0" smtClean="0"/>
              <a:t> </a:t>
            </a:r>
            <a:r>
              <a:rPr lang="en-US" dirty="0" err="1" smtClean="0"/>
              <a:t>pasti</a:t>
            </a:r>
            <a:endParaRPr lang="en-US" dirty="0" smtClean="0"/>
          </a:p>
          <a:p>
            <a:r>
              <a:rPr lang="en-US" dirty="0" err="1" smtClean="0"/>
              <a:t>Absorpsi</a:t>
            </a:r>
            <a:r>
              <a:rPr lang="en-US" dirty="0" smtClean="0"/>
              <a:t> </a:t>
            </a:r>
            <a:r>
              <a:rPr lang="en-US" dirty="0" err="1" smtClean="0"/>
              <a:t>dibantu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asam-asam</a:t>
            </a:r>
            <a:r>
              <a:rPr lang="en-US" dirty="0" smtClean="0"/>
              <a:t> amino yang </a:t>
            </a:r>
            <a:r>
              <a:rPr lang="en-US" dirty="0" err="1" smtClean="0"/>
              <a:t>mencegah</a:t>
            </a:r>
            <a:r>
              <a:rPr lang="en-US" dirty="0" smtClean="0"/>
              <a:t> </a:t>
            </a:r>
            <a:r>
              <a:rPr lang="en-US" dirty="0" err="1" smtClean="0"/>
              <a:t>krom</a:t>
            </a:r>
            <a:r>
              <a:rPr lang="en-US" dirty="0" smtClean="0"/>
              <a:t> </a:t>
            </a:r>
            <a:r>
              <a:rPr lang="en-US" dirty="0" err="1" smtClean="0"/>
              <a:t>mengendap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media alkali </a:t>
            </a:r>
            <a:r>
              <a:rPr lang="en-US" dirty="0" err="1" smtClean="0"/>
              <a:t>usus</a:t>
            </a:r>
            <a:r>
              <a:rPr lang="en-US" dirty="0" smtClean="0"/>
              <a:t> </a:t>
            </a:r>
            <a:r>
              <a:rPr lang="en-US" dirty="0" err="1" smtClean="0"/>
              <a:t>halus</a:t>
            </a:r>
            <a:endParaRPr lang="en-US" dirty="0" smtClean="0"/>
          </a:p>
          <a:p>
            <a:r>
              <a:rPr lang="en-US" dirty="0" err="1" smtClean="0"/>
              <a:t>Ekskresi</a:t>
            </a:r>
            <a:r>
              <a:rPr lang="en-US" dirty="0" smtClean="0"/>
              <a:t> </a:t>
            </a:r>
            <a:r>
              <a:rPr lang="en-US" dirty="0" err="1" smtClean="0"/>
              <a:t>krom</a:t>
            </a:r>
            <a:r>
              <a:rPr lang="en-US" dirty="0" smtClean="0"/>
              <a:t> </a:t>
            </a:r>
            <a:r>
              <a:rPr lang="en-US" dirty="0" err="1" smtClean="0"/>
              <a:t>melaui</a:t>
            </a:r>
            <a:r>
              <a:rPr lang="en-US" dirty="0" smtClean="0"/>
              <a:t> </a:t>
            </a:r>
            <a:r>
              <a:rPr lang="en-US" dirty="0" err="1" smtClean="0"/>
              <a:t>urin</a:t>
            </a:r>
            <a:endParaRPr lang="en-US" dirty="0" smtClean="0"/>
          </a:p>
          <a:p>
            <a:r>
              <a:rPr lang="en-US" dirty="0" err="1" smtClean="0"/>
              <a:t>Ekskresi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meningkat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konsumsi</a:t>
            </a:r>
            <a:r>
              <a:rPr lang="en-US" dirty="0" smtClean="0"/>
              <a:t> </a:t>
            </a:r>
            <a:r>
              <a:rPr lang="en-US" dirty="0" err="1" smtClean="0"/>
              <a:t>gula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 yang </a:t>
            </a:r>
            <a:r>
              <a:rPr lang="en-US" dirty="0" err="1" smtClean="0"/>
              <a:t>tinggi</a:t>
            </a:r>
            <a:r>
              <a:rPr lang="en-US" dirty="0" smtClean="0"/>
              <a:t>,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trauma </a:t>
            </a:r>
            <a:r>
              <a:rPr lang="en-US" dirty="0" err="1" smtClean="0"/>
              <a:t>fisik</a:t>
            </a:r>
            <a:endParaRPr lang="en-US" dirty="0"/>
          </a:p>
        </p:txBody>
      </p:sp>
      <p:pic>
        <p:nvPicPr>
          <p:cNvPr id="36866" name="Picture 2" descr="http://tbn0.google.com/images?q=tbn:DiBUVzwiu3XcIM:http://www.vitaminstoday.com.au/images/Chromium%2520Picolinate%2520herb%2520valley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64" y="5286388"/>
            <a:ext cx="1452567" cy="1285884"/>
          </a:xfrm>
          <a:prstGeom prst="rect">
            <a:avLst/>
          </a:prstGeom>
          <a:noFill/>
        </p:spPr>
      </p:pic>
      <p:pic>
        <p:nvPicPr>
          <p:cNvPr id="5" name="Picture 9" descr="grandma_bake_pie_hg_clr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768" y="0"/>
            <a:ext cx="1152525" cy="230346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krom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metabolisme</a:t>
            </a:r>
            <a:r>
              <a:rPr lang="en-US" dirty="0" smtClean="0"/>
              <a:t> </a:t>
            </a:r>
            <a:r>
              <a:rPr lang="en-US" dirty="0" err="1" smtClean="0"/>
              <a:t>karbohidrat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lemak</a:t>
            </a:r>
            <a:endParaRPr lang="en-US" dirty="0" smtClean="0"/>
          </a:p>
          <a:p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dgn</a:t>
            </a:r>
            <a:r>
              <a:rPr lang="en-US" dirty="0" smtClean="0"/>
              <a:t> insulin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memudahkan</a:t>
            </a:r>
            <a:r>
              <a:rPr lang="en-US" dirty="0" smtClean="0"/>
              <a:t> </a:t>
            </a:r>
            <a:r>
              <a:rPr lang="en-US" dirty="0" err="1" smtClean="0"/>
              <a:t>masuknya</a:t>
            </a:r>
            <a:r>
              <a:rPr lang="en-US" dirty="0" smtClean="0"/>
              <a:t> </a:t>
            </a:r>
            <a:r>
              <a:rPr lang="en-US" dirty="0" err="1" smtClean="0"/>
              <a:t>glukosa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sel-sel</a:t>
            </a:r>
            <a:endParaRPr lang="en-US" dirty="0" smtClean="0"/>
          </a:p>
          <a:p>
            <a:r>
              <a:rPr lang="en-US" dirty="0" err="1" smtClean="0"/>
              <a:t>Mengendalikan</a:t>
            </a:r>
            <a:r>
              <a:rPr lang="en-US" dirty="0" smtClean="0"/>
              <a:t> </a:t>
            </a:r>
            <a:r>
              <a:rPr lang="en-US" dirty="0" err="1" smtClean="0"/>
              <a:t>metabolisme</a:t>
            </a:r>
            <a:r>
              <a:rPr lang="en-US" dirty="0" smtClean="0"/>
              <a:t> insulin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endParaRPr lang="en-US" dirty="0" smtClean="0"/>
          </a:p>
          <a:p>
            <a:r>
              <a:rPr lang="en-US" dirty="0" err="1" smtClean="0"/>
              <a:t>Dgn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kromium</a:t>
            </a:r>
            <a:r>
              <a:rPr lang="en-US" dirty="0" smtClean="0"/>
              <a:t> </a:t>
            </a:r>
            <a:r>
              <a:rPr lang="en-US" dirty="0" err="1" smtClean="0"/>
              <a:t>pemanfaatan</a:t>
            </a:r>
            <a:r>
              <a:rPr lang="en-US" dirty="0" smtClean="0"/>
              <a:t> insulin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efisien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keseimbangan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gula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terjaga</a:t>
            </a:r>
            <a:endParaRPr lang="en-US" dirty="0"/>
          </a:p>
        </p:txBody>
      </p:sp>
      <p:pic>
        <p:nvPicPr>
          <p:cNvPr id="35842" name="Picture 2" descr="http://tbn3.google.com/images?q=tbn:ckNvoUFe34eCOM:http://www.topnews.in/health/files/diabetes_2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209558"/>
            <a:ext cx="2752736" cy="150493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krom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krom</a:t>
            </a:r>
            <a:r>
              <a:rPr lang="en-US" dirty="0" smtClean="0"/>
              <a:t> </a:t>
            </a:r>
            <a:r>
              <a:rPr lang="en-US" dirty="0" err="1" smtClean="0"/>
              <a:t>terbaik</a:t>
            </a:r>
            <a:r>
              <a:rPr lang="en-US" dirty="0" smtClean="0"/>
              <a:t> </a:t>
            </a:r>
            <a:r>
              <a:rPr lang="en-US" dirty="0" err="1" smtClean="0"/>
              <a:t>adl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nabati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kromium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didapatkan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err="1" smtClean="0"/>
              <a:t>wholegrains</a:t>
            </a:r>
            <a:r>
              <a:rPr lang="en-US" dirty="0" smtClean="0"/>
              <a:t> (</a:t>
            </a:r>
            <a:r>
              <a:rPr lang="en-US" dirty="0" err="1" smtClean="0"/>
              <a:t>beras</a:t>
            </a:r>
            <a:r>
              <a:rPr lang="en-US" dirty="0" smtClean="0"/>
              <a:t> </a:t>
            </a:r>
            <a:r>
              <a:rPr lang="en-US" dirty="0" err="1" smtClean="0"/>
              <a:t>merah</a:t>
            </a:r>
            <a:r>
              <a:rPr lang="en-US" dirty="0" smtClean="0"/>
              <a:t>, </a:t>
            </a:r>
            <a:r>
              <a:rPr lang="en-US" i="1" dirty="0" smtClean="0"/>
              <a:t>raw oats</a:t>
            </a:r>
            <a:r>
              <a:rPr lang="en-US" dirty="0" smtClean="0"/>
              <a:t>, </a:t>
            </a:r>
            <a:r>
              <a:rPr lang="en-US" dirty="0" err="1" smtClean="0"/>
              <a:t>kedelai,dsb</a:t>
            </a:r>
            <a:r>
              <a:rPr lang="en-US" dirty="0" smtClean="0"/>
              <a:t>),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sayuran</a:t>
            </a:r>
            <a:r>
              <a:rPr lang="en-US" dirty="0" smtClean="0"/>
              <a:t> </a:t>
            </a:r>
            <a:r>
              <a:rPr lang="en-US" dirty="0" err="1" smtClean="0"/>
              <a:t>segar</a:t>
            </a:r>
            <a:r>
              <a:rPr lang="en-US" dirty="0" smtClean="0"/>
              <a:t>, </a:t>
            </a:r>
            <a:r>
              <a:rPr lang="en-US" dirty="0" err="1" smtClean="0"/>
              <a:t>kentang</a:t>
            </a:r>
            <a:r>
              <a:rPr lang="en-US" dirty="0" smtClean="0"/>
              <a:t>, </a:t>
            </a:r>
            <a:r>
              <a:rPr lang="en-US" dirty="0" err="1" smtClean="0"/>
              <a:t>ikan</a:t>
            </a:r>
            <a:r>
              <a:rPr lang="en-US" dirty="0" smtClean="0"/>
              <a:t> </a:t>
            </a:r>
            <a:r>
              <a:rPr lang="en-US" dirty="0" err="1" smtClean="0"/>
              <a:t>laut</a:t>
            </a:r>
            <a:r>
              <a:rPr lang="en-US" dirty="0" smtClean="0"/>
              <a:t>, </a:t>
            </a:r>
            <a:r>
              <a:rPr lang="en-US" dirty="0" err="1" smtClean="0"/>
              <a:t>jamur</a:t>
            </a:r>
            <a:r>
              <a:rPr lang="en-US" dirty="0" smtClean="0"/>
              <a:t> </a:t>
            </a:r>
            <a:r>
              <a:rPr lang="en-US" i="1" dirty="0" err="1" smtClean="0"/>
              <a:t>reishi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i="1" dirty="0" smtClean="0"/>
              <a:t>shiitake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kuning</a:t>
            </a:r>
            <a:r>
              <a:rPr lang="en-US" dirty="0" smtClean="0"/>
              <a:t> </a:t>
            </a:r>
            <a:r>
              <a:rPr lang="en-US" dirty="0" err="1" smtClean="0"/>
              <a:t>telur</a:t>
            </a:r>
            <a:r>
              <a:rPr lang="en-US" dirty="0" smtClean="0"/>
              <a:t> (</a:t>
            </a:r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berlebihan</a:t>
            </a:r>
            <a:r>
              <a:rPr lang="en-US" dirty="0" smtClean="0"/>
              <a:t>).</a:t>
            </a:r>
            <a:endParaRPr lang="en-US" dirty="0"/>
          </a:p>
        </p:txBody>
      </p:sp>
      <p:pic>
        <p:nvPicPr>
          <p:cNvPr id="34818" name="Picture 2" descr="http://tbn2.google.com/images?q=tbn:frx2jrt76TZbfM:http://www.altocarelifesciences.com/healthimages/diabetes2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4357694"/>
            <a:ext cx="1857388" cy="1852618"/>
          </a:xfrm>
          <a:prstGeom prst="rect">
            <a:avLst/>
          </a:prstGeom>
          <a:noFill/>
        </p:spPr>
      </p:pic>
      <p:pic>
        <p:nvPicPr>
          <p:cNvPr id="34820" name="Picture 4" descr="Lihat gambar ukuran penuh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15074" y="500042"/>
            <a:ext cx="1785950" cy="1262066"/>
          </a:xfrm>
          <a:prstGeom prst="rect">
            <a:avLst/>
          </a:prstGeom>
          <a:noFill/>
        </p:spPr>
      </p:pic>
      <p:pic>
        <p:nvPicPr>
          <p:cNvPr id="34822" name="Picture 6" descr="http://tbn1.google.com/images?q=tbn:k9W5caSx6nJlZM:http://mylittlestories.files.wordpress.com/2009/01/sayur_.jpg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928926" y="5429264"/>
            <a:ext cx="2000264" cy="1000125"/>
          </a:xfrm>
          <a:prstGeom prst="rect">
            <a:avLst/>
          </a:prstGeom>
          <a:noFill/>
        </p:spPr>
      </p:pic>
      <p:pic>
        <p:nvPicPr>
          <p:cNvPr id="34824" name="Picture 8" descr="http://tbn2.google.com/images?q=tbn:TuWSr34XJj2FYM:http://pertanian.perak.gov.my/buah.gif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858016" y="2357430"/>
            <a:ext cx="1152525" cy="135732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Kelebihan</a:t>
            </a:r>
            <a:r>
              <a:rPr lang="en-US" dirty="0" smtClean="0"/>
              <a:t> &amp; </a:t>
            </a:r>
            <a:r>
              <a:rPr lang="en-US" dirty="0" err="1" smtClean="0"/>
              <a:t>kekurangan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Krom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Kelebihan</a:t>
            </a:r>
            <a:r>
              <a:rPr lang="en-US" dirty="0" smtClean="0"/>
              <a:t> </a:t>
            </a:r>
            <a:r>
              <a:rPr lang="en-US" dirty="0" err="1" smtClean="0"/>
              <a:t>krom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ditemukan</a:t>
            </a:r>
            <a:endParaRPr lang="en-US" dirty="0" smtClean="0"/>
          </a:p>
          <a:p>
            <a:pPr algn="just"/>
            <a:r>
              <a:rPr lang="en-US" dirty="0" err="1" smtClean="0"/>
              <a:t>Percobaan</a:t>
            </a:r>
            <a:r>
              <a:rPr lang="en-US" dirty="0" smtClean="0"/>
              <a:t> pd </a:t>
            </a:r>
            <a:r>
              <a:rPr lang="en-US" dirty="0" err="1" smtClean="0"/>
              <a:t>hewan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kekurangan</a:t>
            </a:r>
            <a:r>
              <a:rPr lang="en-US" dirty="0" smtClean="0"/>
              <a:t> </a:t>
            </a:r>
            <a:r>
              <a:rPr lang="en-US" dirty="0" err="1" smtClean="0"/>
              <a:t>krom</a:t>
            </a:r>
            <a:r>
              <a:rPr lang="en-US" dirty="0" smtClean="0"/>
              <a:t> </a:t>
            </a:r>
            <a:r>
              <a:rPr lang="en-US" dirty="0" err="1" smtClean="0"/>
              <a:t>dpt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gang </a:t>
            </a:r>
            <a:r>
              <a:rPr lang="en-US" dirty="0" err="1" smtClean="0"/>
              <a:t>toleransi</a:t>
            </a:r>
            <a:r>
              <a:rPr lang="en-US" dirty="0" smtClean="0"/>
              <a:t> </a:t>
            </a:r>
            <a:r>
              <a:rPr lang="en-US" dirty="0" err="1" smtClean="0"/>
              <a:t>thdp</a:t>
            </a:r>
            <a:r>
              <a:rPr lang="en-US" dirty="0" smtClean="0"/>
              <a:t> </a:t>
            </a:r>
            <a:r>
              <a:rPr lang="en-US" dirty="0" err="1" smtClean="0"/>
              <a:t>glukosa</a:t>
            </a:r>
            <a:r>
              <a:rPr lang="en-US" dirty="0" smtClean="0"/>
              <a:t>, </a:t>
            </a:r>
            <a:r>
              <a:rPr lang="en-US" dirty="0" err="1" smtClean="0"/>
              <a:t>walaupun</a:t>
            </a:r>
            <a:r>
              <a:rPr lang="en-US" dirty="0" smtClean="0"/>
              <a:t> </a:t>
            </a:r>
            <a:r>
              <a:rPr lang="en-US" dirty="0" err="1" smtClean="0"/>
              <a:t>konsentrasi</a:t>
            </a:r>
            <a:r>
              <a:rPr lang="en-US" dirty="0" smtClean="0"/>
              <a:t> insulin normal. </a:t>
            </a:r>
          </a:p>
          <a:p>
            <a:pPr algn="just"/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defisiensi</a:t>
            </a:r>
            <a:r>
              <a:rPr lang="en-US" dirty="0" smtClean="0"/>
              <a:t> </a:t>
            </a:r>
            <a:r>
              <a:rPr lang="en-US" dirty="0" err="1" smtClean="0"/>
              <a:t>krom</a:t>
            </a:r>
            <a:r>
              <a:rPr lang="en-US" dirty="0" smtClean="0"/>
              <a:t> </a:t>
            </a:r>
            <a:r>
              <a:rPr lang="en-US" dirty="0" err="1" smtClean="0"/>
              <a:t>dpt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sindroma</a:t>
            </a:r>
            <a:r>
              <a:rPr lang="en-US" dirty="0" smtClean="0"/>
              <a:t> </a:t>
            </a:r>
            <a:r>
              <a:rPr lang="en-US" dirty="0" err="1" smtClean="0"/>
              <a:t>mirip</a:t>
            </a:r>
            <a:r>
              <a:rPr lang="en-US" dirty="0" smtClean="0"/>
              <a:t> diabetes. </a:t>
            </a:r>
            <a:r>
              <a:rPr lang="en-US" dirty="0" err="1" smtClean="0"/>
              <a:t>Krom</a:t>
            </a:r>
            <a:r>
              <a:rPr lang="en-US" dirty="0" smtClean="0"/>
              <a:t> </a:t>
            </a:r>
            <a:r>
              <a:rPr lang="en-US" dirty="0" err="1" smtClean="0"/>
              <a:t>diduga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ikatan</a:t>
            </a:r>
            <a:r>
              <a:rPr lang="en-US" dirty="0" smtClean="0"/>
              <a:t> </a:t>
            </a:r>
            <a:r>
              <a:rPr lang="en-US" dirty="0" err="1" smtClean="0"/>
              <a:t>organik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toleransi</a:t>
            </a:r>
            <a:r>
              <a:rPr lang="en-US" dirty="0" smtClean="0"/>
              <a:t> </a:t>
            </a:r>
            <a:r>
              <a:rPr lang="en-US" dirty="0" err="1" smtClean="0"/>
              <a:t>glukosa</a:t>
            </a:r>
            <a:r>
              <a:rPr lang="en-US" dirty="0" smtClean="0"/>
              <a:t> (glucose tolerance factor)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asam</a:t>
            </a:r>
            <a:r>
              <a:rPr lang="en-US" dirty="0" smtClean="0"/>
              <a:t> </a:t>
            </a:r>
            <a:r>
              <a:rPr lang="en-US" dirty="0" err="1" smtClean="0"/>
              <a:t>nikotinat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glutation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404" y="428604"/>
            <a:ext cx="7239000" cy="822944"/>
          </a:xfrm>
        </p:spPr>
        <p:txBody>
          <a:bodyPr>
            <a:noAutofit/>
          </a:bodyPr>
          <a:lstStyle/>
          <a:p>
            <a:pPr algn="r"/>
            <a:r>
              <a:rPr lang="en-US" sz="2600" b="1" dirty="0" smtClean="0"/>
              <a:t>SERUM KROMIUM TIDAK MEMPENGARUHI TOLERANSI GLUKOSA PADA AKHIR KEHAMILAN</a:t>
            </a:r>
            <a:endParaRPr lang="en-US" sz="2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760557"/>
            <a:ext cx="8686800" cy="45259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Clr>
                <a:srgbClr val="0000FF"/>
              </a:buClr>
            </a:pPr>
            <a:r>
              <a:rPr lang="en-US" sz="2400" dirty="0" err="1" smtClean="0">
                <a:solidFill>
                  <a:srgbClr val="0000FF"/>
                </a:solidFill>
              </a:rPr>
              <a:t>Latar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Belakang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sym typeface="Wingdings" pitchFamily="2" charset="2"/>
              </a:rPr>
              <a:t> </a:t>
            </a:r>
            <a:r>
              <a:rPr lang="en-US" sz="2400" dirty="0" smtClean="0">
                <a:solidFill>
                  <a:srgbClr val="0000FF"/>
                </a:solidFill>
              </a:rPr>
              <a:t>Chromium </a:t>
            </a:r>
            <a:r>
              <a:rPr lang="en-US" sz="2400" dirty="0" err="1" smtClean="0">
                <a:solidFill>
                  <a:srgbClr val="0000FF"/>
                </a:solidFill>
              </a:rPr>
              <a:t>adalah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elemen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penting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pada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gizi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manusia</a:t>
            </a:r>
            <a:r>
              <a:rPr lang="en-US" sz="2400" dirty="0" smtClean="0">
                <a:solidFill>
                  <a:srgbClr val="0000FF"/>
                </a:solidFill>
              </a:rPr>
              <a:t>. </a:t>
            </a:r>
            <a:r>
              <a:rPr lang="en-US" sz="2400" dirty="0" err="1" smtClean="0">
                <a:solidFill>
                  <a:srgbClr val="0000FF"/>
                </a:solidFill>
              </a:rPr>
              <a:t>Konsentrasi</a:t>
            </a:r>
            <a:r>
              <a:rPr lang="en-US" sz="2400" dirty="0" smtClean="0">
                <a:solidFill>
                  <a:srgbClr val="0000FF"/>
                </a:solidFill>
              </a:rPr>
              <a:t> chromium </a:t>
            </a:r>
            <a:r>
              <a:rPr lang="en-US" sz="2400" dirty="0" err="1" smtClean="0">
                <a:solidFill>
                  <a:srgbClr val="0000FF"/>
                </a:solidFill>
              </a:rPr>
              <a:t>selama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kehamilan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atau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di</a:t>
            </a:r>
            <a:r>
              <a:rPr lang="en-US" sz="2400" dirty="0" smtClean="0">
                <a:solidFill>
                  <a:srgbClr val="0000FF"/>
                </a:solidFill>
              </a:rPr>
              <a:t> DM </a:t>
            </a:r>
            <a:r>
              <a:rPr lang="en-US" sz="2400" dirty="0" err="1" smtClean="0">
                <a:solidFill>
                  <a:srgbClr val="0000FF"/>
                </a:solidFill>
              </a:rPr>
              <a:t>pada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kehamilan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tidak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dapat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dikarakteristikkan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dengan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baik</a:t>
            </a:r>
            <a:r>
              <a:rPr lang="en-US" sz="2400" dirty="0" smtClean="0">
                <a:solidFill>
                  <a:srgbClr val="0000FF"/>
                </a:solidFill>
              </a:rPr>
              <a:t>.</a:t>
            </a:r>
          </a:p>
          <a:p>
            <a:pPr algn="just">
              <a:lnSpc>
                <a:spcPct val="150000"/>
              </a:lnSpc>
              <a:buClr>
                <a:srgbClr val="0000FF"/>
              </a:buClr>
            </a:pPr>
            <a:r>
              <a:rPr lang="en-US" sz="2400" dirty="0" err="1" smtClean="0">
                <a:solidFill>
                  <a:srgbClr val="0000FF"/>
                </a:solidFill>
              </a:rPr>
              <a:t>Objektif</a:t>
            </a: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sym typeface="Wingdings" pitchFamily="2" charset="2"/>
              </a:rPr>
              <a:t>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Objektif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pada</a:t>
            </a:r>
            <a:r>
              <a:rPr lang="en-US" sz="2400" dirty="0" smtClean="0">
                <a:solidFill>
                  <a:srgbClr val="0000FF"/>
                </a:solidFill>
              </a:rPr>
              <a:t> study </a:t>
            </a:r>
            <a:r>
              <a:rPr lang="en-US" sz="2400" dirty="0" err="1" smtClean="0">
                <a:solidFill>
                  <a:srgbClr val="0000FF"/>
                </a:solidFill>
              </a:rPr>
              <a:t>ini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telah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ditetapkan</a:t>
            </a:r>
            <a:r>
              <a:rPr lang="en-US" sz="2400" dirty="0" smtClean="0">
                <a:solidFill>
                  <a:srgbClr val="0000FF"/>
                </a:solidFill>
              </a:rPr>
              <a:t> yang </a:t>
            </a:r>
            <a:r>
              <a:rPr lang="en-US" sz="2400" dirty="0" err="1" smtClean="0">
                <a:solidFill>
                  <a:srgbClr val="0000FF"/>
                </a:solidFill>
              </a:rPr>
              <a:t>memiliki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konsentrasi</a:t>
            </a:r>
            <a:r>
              <a:rPr lang="en-US" sz="2400" dirty="0" smtClean="0">
                <a:solidFill>
                  <a:srgbClr val="0000FF"/>
                </a:solidFill>
              </a:rPr>
              <a:t> plasma chromium yang </a:t>
            </a:r>
            <a:r>
              <a:rPr lang="en-US" sz="2400" dirty="0" err="1" smtClean="0">
                <a:solidFill>
                  <a:srgbClr val="0000FF"/>
                </a:solidFill>
              </a:rPr>
              <a:t>rendah</a:t>
            </a:r>
            <a:r>
              <a:rPr lang="en-US" sz="2400" dirty="0" smtClean="0">
                <a:solidFill>
                  <a:srgbClr val="0000FF"/>
                </a:solidFill>
              </a:rPr>
              <a:t> (≤3 </a:t>
            </a:r>
            <a:r>
              <a:rPr lang="en-US" sz="2400" dirty="0" err="1" smtClean="0">
                <a:solidFill>
                  <a:srgbClr val="0000FF"/>
                </a:solidFill>
              </a:rPr>
              <a:t>nmol</a:t>
            </a:r>
            <a:r>
              <a:rPr lang="en-US" sz="2400" dirty="0" smtClean="0">
                <a:solidFill>
                  <a:srgbClr val="0000FF"/>
                </a:solidFill>
              </a:rPr>
              <a:t>/L), yang </a:t>
            </a:r>
            <a:r>
              <a:rPr lang="en-US" sz="2400" dirty="0" err="1" smtClean="0">
                <a:solidFill>
                  <a:srgbClr val="0000FF"/>
                </a:solidFill>
              </a:rPr>
              <a:t>diasosiasikan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dengan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perubahan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glukosa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darah</a:t>
            </a:r>
            <a:r>
              <a:rPr lang="en-US" sz="2400" dirty="0" smtClean="0">
                <a:solidFill>
                  <a:srgbClr val="0000FF"/>
                </a:solidFill>
              </a:rPr>
              <a:t>, insulin, </a:t>
            </a:r>
            <a:r>
              <a:rPr lang="en-US" sz="2400" dirty="0" err="1" smtClean="0">
                <a:solidFill>
                  <a:srgbClr val="0000FF"/>
                </a:solidFill>
              </a:rPr>
              <a:t>atau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kadar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lemak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darah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selama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kehamilan</a:t>
            </a:r>
            <a:endParaRPr lang="en-US" sz="2400" dirty="0" smtClean="0">
              <a:solidFill>
                <a:srgbClr val="0000FF"/>
              </a:solidFill>
            </a:endParaRPr>
          </a:p>
          <a:p>
            <a:pPr algn="just">
              <a:lnSpc>
                <a:spcPct val="150000"/>
              </a:lnSpc>
              <a:buClr>
                <a:srgbClr val="0000FF"/>
              </a:buClr>
              <a:buNone/>
            </a:pPr>
            <a:endParaRPr lang="en-US" sz="2400" dirty="0" smtClean="0">
              <a:solidFill>
                <a:srgbClr val="0000FF"/>
              </a:solidFill>
            </a:endParaRPr>
          </a:p>
        </p:txBody>
      </p:sp>
      <p:pic>
        <p:nvPicPr>
          <p:cNvPr id="32770" name="Picture 2" descr="http://tbn2.google.com/images?q=tbn:6TEOE8fxwtTjBM:http://www.kapanlagi.com/p/pregnant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428604"/>
            <a:ext cx="1285884" cy="121444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7239000" cy="822944"/>
          </a:xfrm>
        </p:spPr>
        <p:txBody>
          <a:bodyPr>
            <a:noAutofit/>
          </a:bodyPr>
          <a:lstStyle/>
          <a:p>
            <a:r>
              <a:rPr lang="en-US" sz="2600" b="1" dirty="0" err="1" smtClean="0">
                <a:solidFill>
                  <a:srgbClr val="0000FF"/>
                </a:solidFill>
              </a:rPr>
              <a:t>Lanjutan</a:t>
            </a:r>
            <a:r>
              <a:rPr lang="en-US" sz="2600" b="1" dirty="0" smtClean="0">
                <a:solidFill>
                  <a:srgbClr val="0000FF"/>
                </a:solidFill>
              </a:rPr>
              <a:t>…</a:t>
            </a:r>
            <a:endParaRPr lang="en-US" sz="26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554162"/>
            <a:ext cx="8686800" cy="45259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Clr>
                <a:srgbClr val="0000FF"/>
              </a:buClr>
            </a:pPr>
            <a:r>
              <a:rPr lang="en-US" sz="2400" dirty="0" smtClean="0">
                <a:solidFill>
                  <a:srgbClr val="0000FF"/>
                </a:solidFill>
              </a:rPr>
              <a:t>Design </a:t>
            </a:r>
            <a:r>
              <a:rPr lang="en-US" sz="2400" b="1" dirty="0" smtClean="0">
                <a:solidFill>
                  <a:srgbClr val="0000FF"/>
                </a:solidFill>
                <a:sym typeface="Wingdings" pitchFamily="2" charset="2"/>
              </a:rPr>
              <a:t>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Desain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penelitian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ini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menggunakan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desain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Prospektif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dan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dilakukan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di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Klinik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Kandungan</a:t>
            </a:r>
            <a:r>
              <a:rPr lang="en-US" sz="2400" dirty="0" smtClean="0">
                <a:solidFill>
                  <a:srgbClr val="0000FF"/>
                </a:solidFill>
              </a:rPr>
              <a:t>. </a:t>
            </a:r>
            <a:r>
              <a:rPr lang="en-US" sz="2400" dirty="0" err="1" smtClean="0">
                <a:solidFill>
                  <a:srgbClr val="0000FF"/>
                </a:solidFill>
              </a:rPr>
              <a:t>Sampelnya</a:t>
            </a:r>
            <a:r>
              <a:rPr lang="en-US" sz="2400" dirty="0" smtClean="0">
                <a:solidFill>
                  <a:srgbClr val="0000FF"/>
                </a:solidFill>
              </a:rPr>
              <a:t> = 79 </a:t>
            </a:r>
            <a:r>
              <a:rPr lang="en-US" sz="2400" dirty="0" err="1" smtClean="0">
                <a:solidFill>
                  <a:srgbClr val="0000FF"/>
                </a:solidFill>
              </a:rPr>
              <a:t>wanita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hamil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dgn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kadar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glukosa</a:t>
            </a:r>
            <a:r>
              <a:rPr lang="en-US" sz="2400" dirty="0" smtClean="0">
                <a:solidFill>
                  <a:srgbClr val="0000FF"/>
                </a:solidFill>
              </a:rPr>
              <a:t> 50-g </a:t>
            </a:r>
            <a:r>
              <a:rPr lang="en-US" sz="2400" dirty="0" err="1" smtClean="0">
                <a:solidFill>
                  <a:srgbClr val="0000FF"/>
                </a:solidFill>
              </a:rPr>
              <a:t>glukosa</a:t>
            </a:r>
            <a:r>
              <a:rPr lang="en-US" sz="2400" dirty="0" smtClean="0">
                <a:solidFill>
                  <a:srgbClr val="0000FF"/>
                </a:solidFill>
              </a:rPr>
              <a:t>.</a:t>
            </a:r>
          </a:p>
          <a:p>
            <a:pPr algn="just">
              <a:lnSpc>
                <a:spcPct val="150000"/>
              </a:lnSpc>
              <a:buClr>
                <a:srgbClr val="0000FF"/>
              </a:buClr>
            </a:pPr>
            <a:r>
              <a:rPr lang="en-US" sz="2400" dirty="0" err="1" smtClean="0">
                <a:solidFill>
                  <a:srgbClr val="0000FF"/>
                </a:solidFill>
              </a:rPr>
              <a:t>Uji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Statistik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sym typeface="Wingdings" pitchFamily="2" charset="2"/>
              </a:rPr>
              <a:t> </a:t>
            </a:r>
            <a:r>
              <a:rPr lang="en-US" sz="2400" dirty="0" err="1" smtClean="0">
                <a:solidFill>
                  <a:srgbClr val="0000FF"/>
                </a:solidFill>
                <a:sym typeface="Wingdings" pitchFamily="2" charset="2"/>
              </a:rPr>
              <a:t>menggunakan</a:t>
            </a:r>
            <a:r>
              <a:rPr lang="en-US" sz="2400" dirty="0" smtClean="0">
                <a:solidFill>
                  <a:srgbClr val="0000FF"/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sym typeface="Wingdings" pitchFamily="2" charset="2"/>
              </a:rPr>
              <a:t>analisis</a:t>
            </a:r>
            <a:r>
              <a:rPr lang="en-US" sz="2400" dirty="0" smtClean="0">
                <a:solidFill>
                  <a:srgbClr val="0000FF"/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sym typeface="Wingdings" pitchFamily="2" charset="2"/>
              </a:rPr>
              <a:t>nonparametrik</a:t>
            </a:r>
            <a:r>
              <a:rPr lang="en-US" sz="2400" dirty="0" smtClean="0">
                <a:solidFill>
                  <a:srgbClr val="0000FF"/>
                </a:solidFill>
                <a:sym typeface="Wingdings" pitchFamily="2" charset="2"/>
              </a:rPr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Mann-Whitney. </a:t>
            </a:r>
          </a:p>
          <a:p>
            <a:pPr algn="just">
              <a:lnSpc>
                <a:spcPct val="150000"/>
              </a:lnSpc>
              <a:buClr>
                <a:srgbClr val="0000FF"/>
              </a:buClr>
            </a:pPr>
            <a:r>
              <a:rPr lang="en-US" sz="2400" dirty="0" err="1" smtClean="0">
                <a:solidFill>
                  <a:srgbClr val="0000FF"/>
                </a:solidFill>
              </a:rPr>
              <a:t>Dianalisis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dengan</a:t>
            </a:r>
            <a:r>
              <a:rPr lang="en-US" sz="2400" dirty="0" smtClean="0">
                <a:solidFill>
                  <a:srgbClr val="0000FF"/>
                </a:solidFill>
              </a:rPr>
              <a:t> SPSS (version 6), </a:t>
            </a:r>
            <a:r>
              <a:rPr lang="en-US" sz="2400" dirty="0" err="1" smtClean="0">
                <a:solidFill>
                  <a:srgbClr val="0000FF"/>
                </a:solidFill>
              </a:rPr>
              <a:t>dengan</a:t>
            </a:r>
            <a:r>
              <a:rPr lang="en-US" sz="2400" dirty="0" smtClean="0">
                <a:solidFill>
                  <a:srgbClr val="0000FF"/>
                </a:solidFill>
              </a:rPr>
              <a:t> α </a:t>
            </a:r>
            <a:r>
              <a:rPr lang="en-US" sz="2400" dirty="0" err="1" smtClean="0">
                <a:solidFill>
                  <a:srgbClr val="0000FF"/>
                </a:solidFill>
              </a:rPr>
              <a:t>sebesar</a:t>
            </a:r>
            <a:r>
              <a:rPr lang="en-US" sz="2400" dirty="0" smtClean="0">
                <a:solidFill>
                  <a:srgbClr val="0000FF"/>
                </a:solidFill>
              </a:rPr>
              <a:t> 5%</a:t>
            </a:r>
          </a:p>
          <a:p>
            <a:pPr algn="just">
              <a:lnSpc>
                <a:spcPct val="150000"/>
              </a:lnSpc>
              <a:buClr>
                <a:srgbClr val="0000FF"/>
              </a:buClr>
            </a:pPr>
            <a:endParaRPr lang="en-US" sz="2400" dirty="0" smtClean="0">
              <a:solidFill>
                <a:srgbClr val="0000FF"/>
              </a:solidFill>
            </a:endParaRPr>
          </a:p>
        </p:txBody>
      </p:sp>
      <p:pic>
        <p:nvPicPr>
          <p:cNvPr id="19460" name="Picture 4" descr="http://tbn0.google.com/images?q=tbn:ZcwkdOJaK-KJAM:http://i13.photobucket.com/albums/a283/Lsoraya/bumilpreparebf.gif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357166"/>
            <a:ext cx="2919425" cy="121444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7467600" cy="703282"/>
          </a:xfrm>
        </p:spPr>
        <p:txBody>
          <a:bodyPr/>
          <a:lstStyle/>
          <a:p>
            <a:r>
              <a:rPr lang="en-US" dirty="0" smtClean="0"/>
              <a:t>PENDAHULUAN…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7158" y="1341330"/>
            <a:ext cx="7467600" cy="4873752"/>
          </a:xfrm>
        </p:spPr>
        <p:txBody>
          <a:bodyPr/>
          <a:lstStyle/>
          <a:p>
            <a:pPr algn="just"/>
            <a:r>
              <a:rPr lang="en-US" dirty="0" err="1" smtClean="0"/>
              <a:t>Kekurangan</a:t>
            </a:r>
            <a:r>
              <a:rPr lang="en-US" dirty="0" smtClean="0"/>
              <a:t> chromium </a:t>
            </a:r>
            <a:r>
              <a:rPr lang="en-US" dirty="0" err="1" smtClean="0"/>
              <a:t>hasilnya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diabetes mellitus. </a:t>
            </a:r>
            <a:r>
              <a:rPr lang="en-US" dirty="0" err="1" smtClean="0"/>
              <a:t>Fenomena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kali </a:t>
            </a:r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yang </a:t>
            </a:r>
            <a:r>
              <a:rPr lang="en-US" dirty="0" err="1" smtClean="0"/>
              <a:t>menerima</a:t>
            </a:r>
            <a:r>
              <a:rPr lang="en-US" dirty="0" smtClean="0"/>
              <a:t> total </a:t>
            </a:r>
            <a:r>
              <a:rPr lang="en-US" dirty="0" err="1" smtClean="0"/>
              <a:t>parenteral</a:t>
            </a:r>
            <a:r>
              <a:rPr lang="en-US" dirty="0" smtClean="0"/>
              <a:t> </a:t>
            </a:r>
            <a:r>
              <a:rPr lang="en-US" dirty="0" err="1" smtClean="0"/>
              <a:t>nutrisi</a:t>
            </a:r>
            <a:r>
              <a:rPr lang="en-US" dirty="0" smtClean="0"/>
              <a:t> (TPN)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lama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ditambahkan</a:t>
            </a:r>
            <a:r>
              <a:rPr lang="en-US" dirty="0" smtClean="0"/>
              <a:t> </a:t>
            </a:r>
            <a:r>
              <a:rPr lang="en-US" dirty="0" err="1" smtClean="0"/>
              <a:t>chromim</a:t>
            </a:r>
            <a:r>
              <a:rPr lang="en-US" dirty="0" smtClean="0"/>
              <a:t> Diabetes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ditanggulangi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terapi</a:t>
            </a:r>
            <a:r>
              <a:rPr lang="en-US" dirty="0" smtClean="0"/>
              <a:t> chromium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209</TotalTime>
  <Words>751</Words>
  <Application>Microsoft Office PowerPoint</Application>
  <PresentationFormat>On-screen Show (4:3)</PresentationFormat>
  <Paragraphs>57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Opulent</vt:lpstr>
      <vt:lpstr>Trek</vt:lpstr>
      <vt:lpstr>Oriel</vt:lpstr>
      <vt:lpstr>chromium</vt:lpstr>
      <vt:lpstr>Chromium adalah…</vt:lpstr>
      <vt:lpstr>Absorpsi dan ekskresi krom</vt:lpstr>
      <vt:lpstr>Fungsi krom</vt:lpstr>
      <vt:lpstr>Sumber krom</vt:lpstr>
      <vt:lpstr>Kelebihan &amp; kekurangan  Krom</vt:lpstr>
      <vt:lpstr>SERUM KROMIUM TIDAK MEMPENGARUHI TOLERANSI GLUKOSA PADA AKHIR KEHAMILAN</vt:lpstr>
      <vt:lpstr>Lanjutan…</vt:lpstr>
      <vt:lpstr>PENDAHULUAN…</vt:lpstr>
      <vt:lpstr>Slide 10</vt:lpstr>
      <vt:lpstr>SUBYEK DAN METODE</vt:lpstr>
      <vt:lpstr>Hasil penelitian</vt:lpstr>
      <vt:lpstr>KESIMPULAN</vt:lpstr>
      <vt:lpstr>PENELITIAN TERDAHULU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chromium</dc:title>
  <dc:creator>EKA </dc:creator>
  <cp:lastModifiedBy>USer</cp:lastModifiedBy>
  <cp:revision>20</cp:revision>
  <dcterms:created xsi:type="dcterms:W3CDTF">2009-05-23T01:17:46Z</dcterms:created>
  <dcterms:modified xsi:type="dcterms:W3CDTF">2009-06-06T03:03:02Z</dcterms:modified>
</cp:coreProperties>
</file>