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25" r:id="rId2"/>
    <p:sldId id="322" r:id="rId3"/>
    <p:sldId id="268" r:id="rId4"/>
    <p:sldId id="323" r:id="rId5"/>
    <p:sldId id="269" r:id="rId6"/>
    <p:sldId id="270" r:id="rId7"/>
    <p:sldId id="271" r:id="rId8"/>
    <p:sldId id="272" r:id="rId9"/>
    <p:sldId id="273" r:id="rId10"/>
    <p:sldId id="274" r:id="rId11"/>
    <p:sldId id="32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2" r:id="rId28"/>
    <p:sldId id="294" r:id="rId29"/>
    <p:sldId id="295" r:id="rId30"/>
    <p:sldId id="296" r:id="rId31"/>
    <p:sldId id="313" r:id="rId32"/>
    <p:sldId id="314" r:id="rId33"/>
    <p:sldId id="315" r:id="rId34"/>
    <p:sldId id="317" r:id="rId35"/>
    <p:sldId id="319" r:id="rId36"/>
    <p:sldId id="320" r:id="rId37"/>
    <p:sldId id="321" r:id="rId38"/>
  </p:sldIdLst>
  <p:sldSz cx="12801600" cy="9601200" type="A3"/>
  <p:notesSz cx="12801600" cy="96012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464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71308"/>
            <a:ext cx="9601200" cy="3342640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0035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158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5" y="511175"/>
            <a:ext cx="2760345" cy="81365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0" y="511175"/>
            <a:ext cx="8121015" cy="813657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0312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9203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4"/>
            <a:ext cx="11041380" cy="3993832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49"/>
            <a:ext cx="11041380" cy="2100262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50479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729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6"/>
            <a:ext cx="11041380" cy="1855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8" y="2353628"/>
            <a:ext cx="5415676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8" y="3507105"/>
            <a:ext cx="5415676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0" y="2353628"/>
            <a:ext cx="5442347" cy="1153477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0" y="3507105"/>
            <a:ext cx="5442347" cy="51584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349576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2850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08907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29747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42347" y="1382396"/>
            <a:ext cx="6480810" cy="6823075"/>
          </a:xfrm>
        </p:spPr>
        <p:txBody>
          <a:bodyPr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4146634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6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1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1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72176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 bwMode="auto">
          <a:xfrm>
            <a:off x="0" y="320040"/>
            <a:ext cx="12801600" cy="957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733800" y="4943476"/>
            <a:ext cx="90678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128016" tIns="64008" rIns="128016" bIns="6400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id-I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Pert. </a:t>
            </a:r>
            <a:r>
              <a:rPr lang="id-ID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Asuhan </a:t>
            </a:r>
            <a:r>
              <a:rPr lang="id-ID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Gizi Rawat Jalan dan Rawat Inap</a:t>
            </a:r>
          </a:p>
          <a:p>
            <a:pPr algn="ctr" eaLnBrk="1" hangingPunct="1">
              <a:defRPr/>
            </a:pPr>
            <a:r>
              <a:rPr lang="id-ID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Mertien Sa’pang; Laras Sitoayu;</a:t>
            </a:r>
          </a:p>
          <a:p>
            <a:pPr algn="ctr" eaLnBrk="1" hangingPunct="1">
              <a:defRPr/>
            </a:pPr>
            <a:r>
              <a:rPr lang="id-ID" sz="3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Anugrah Novianti</a:t>
            </a:r>
            <a:endParaRPr lang="en-US" sz="3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0"/>
            <a:ext cx="320040" cy="9601200"/>
          </a:xfrm>
          <a:custGeom>
            <a:avLst/>
            <a:gdLst/>
            <a:ahLst/>
            <a:cxnLst/>
            <a:rect l="l" t="t" r="r" b="b"/>
            <a:pathLst>
              <a:path w="320040" h="9601200">
                <a:moveTo>
                  <a:pt x="0" y="9601200"/>
                </a:moveTo>
                <a:lnTo>
                  <a:pt x="320040" y="9601200"/>
                </a:lnTo>
                <a:lnTo>
                  <a:pt x="32004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9BA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0080" cy="9601200"/>
          </a:xfrm>
          <a:custGeom>
            <a:avLst/>
            <a:gdLst/>
            <a:ahLst/>
            <a:cxnLst/>
            <a:rect l="l" t="t" r="r" b="b"/>
            <a:pathLst>
              <a:path w="640080" h="9601200">
                <a:moveTo>
                  <a:pt x="0" y="9601200"/>
                </a:moveTo>
                <a:lnTo>
                  <a:pt x="640080" y="9601200"/>
                </a:lnTo>
                <a:lnTo>
                  <a:pt x="64008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6A809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21440" y="0"/>
            <a:ext cx="969644" cy="9601200"/>
          </a:xfrm>
          <a:custGeom>
            <a:avLst/>
            <a:gdLst/>
            <a:ahLst/>
            <a:cxnLst/>
            <a:rect l="l" t="t" r="r" b="b"/>
            <a:pathLst>
              <a:path w="969645" h="9601200">
                <a:moveTo>
                  <a:pt x="0" y="9601200"/>
                </a:moveTo>
                <a:lnTo>
                  <a:pt x="969263" y="9601200"/>
                </a:lnTo>
                <a:lnTo>
                  <a:pt x="969263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6A8092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90704" y="0"/>
            <a:ext cx="311150" cy="9601200"/>
          </a:xfrm>
          <a:custGeom>
            <a:avLst/>
            <a:gdLst/>
            <a:ahLst/>
            <a:cxnLst/>
            <a:rect l="l" t="t" r="r" b="b"/>
            <a:pathLst>
              <a:path w="311150" h="9601200">
                <a:moveTo>
                  <a:pt x="0" y="0"/>
                </a:moveTo>
                <a:lnTo>
                  <a:pt x="0" y="9601197"/>
                </a:lnTo>
                <a:lnTo>
                  <a:pt x="310896" y="9601197"/>
                </a:lnTo>
                <a:lnTo>
                  <a:pt x="3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6546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34" y="0"/>
            <a:ext cx="12590145" cy="2397760"/>
          </a:xfrm>
          <a:custGeom>
            <a:avLst/>
            <a:gdLst/>
            <a:ahLst/>
            <a:cxnLst/>
            <a:rect l="l" t="t" r="r" b="b"/>
            <a:pathLst>
              <a:path w="12590145" h="2397760">
                <a:moveTo>
                  <a:pt x="12589765" y="0"/>
                </a:moveTo>
                <a:lnTo>
                  <a:pt x="0" y="0"/>
                </a:lnTo>
                <a:lnTo>
                  <a:pt x="0" y="1922272"/>
                </a:lnTo>
                <a:lnTo>
                  <a:pt x="6294883" y="2397252"/>
                </a:lnTo>
                <a:lnTo>
                  <a:pt x="12589765" y="1922272"/>
                </a:lnTo>
                <a:lnTo>
                  <a:pt x="12589765" y="0"/>
                </a:lnTo>
                <a:close/>
              </a:path>
            </a:pathLst>
          </a:custGeom>
          <a:solidFill>
            <a:srgbClr val="9A6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34" y="0"/>
            <a:ext cx="12590145" cy="2397760"/>
          </a:xfrm>
          <a:custGeom>
            <a:avLst/>
            <a:gdLst/>
            <a:ahLst/>
            <a:cxnLst/>
            <a:rect l="l" t="t" r="r" b="b"/>
            <a:pathLst>
              <a:path w="12590145" h="2397760">
                <a:moveTo>
                  <a:pt x="12589765" y="0"/>
                </a:moveTo>
                <a:lnTo>
                  <a:pt x="12589765" y="1922272"/>
                </a:lnTo>
                <a:lnTo>
                  <a:pt x="6294883" y="2397252"/>
                </a:lnTo>
                <a:lnTo>
                  <a:pt x="0" y="1922272"/>
                </a:lnTo>
                <a:lnTo>
                  <a:pt x="0" y="0"/>
                </a:lnTo>
              </a:path>
            </a:pathLst>
          </a:custGeom>
          <a:ln w="12192">
            <a:solidFill>
              <a:srgbClr val="707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64560" y="480694"/>
            <a:ext cx="7269480" cy="1891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 marR="5080" indent="-365760">
              <a:lnSpc>
                <a:spcPct val="100000"/>
              </a:lnSpc>
            </a:pPr>
            <a:r>
              <a:rPr sz="6000" b="1" spc="-185" dirty="0">
                <a:solidFill>
                  <a:srgbClr val="FFFFFF"/>
                </a:solidFill>
                <a:latin typeface="Arial"/>
                <a:cs typeface="Arial"/>
              </a:rPr>
              <a:t>KEGIATAN </a:t>
            </a:r>
            <a:r>
              <a:rPr sz="6000" b="1" spc="-25" dirty="0">
                <a:solidFill>
                  <a:srgbClr val="FFFFFF"/>
                </a:solidFill>
                <a:latin typeface="Arial"/>
                <a:cs typeface="Arial"/>
              </a:rPr>
              <a:t>ASUHAN  </a:t>
            </a:r>
            <a:r>
              <a:rPr sz="6000" b="1" spc="135" dirty="0">
                <a:solidFill>
                  <a:srgbClr val="FFFFFF"/>
                </a:solidFill>
                <a:latin typeface="Arial"/>
                <a:cs typeface="Arial"/>
              </a:rPr>
              <a:t>GIZI </a:t>
            </a:r>
            <a:r>
              <a:rPr sz="6000" b="1" spc="-229" dirty="0">
                <a:solidFill>
                  <a:srgbClr val="FFFFFF"/>
                </a:solidFill>
                <a:latin typeface="Arial"/>
                <a:cs typeface="Arial"/>
              </a:rPr>
              <a:t>RAWAT</a:t>
            </a:r>
            <a:r>
              <a:rPr sz="6000" b="1" spc="-2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6000" b="1" spc="55" dirty="0">
                <a:solidFill>
                  <a:srgbClr val="FFFFFF"/>
                </a:solidFill>
                <a:latin typeface="Arial"/>
                <a:cs typeface="Arial"/>
              </a:rPr>
              <a:t>INAP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4444" y="2560319"/>
            <a:ext cx="5327903" cy="3639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6747" y="2586227"/>
            <a:ext cx="5372100" cy="35615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6352032"/>
            <a:ext cx="3962400" cy="2855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19015" y="6481571"/>
            <a:ext cx="4128516" cy="25984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63000" y="6455664"/>
            <a:ext cx="4038599" cy="2743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763570"/>
            <a:ext cx="11041380" cy="1393824"/>
          </a:xfrm>
        </p:spPr>
        <p:txBody>
          <a:bodyPr/>
          <a:lstStyle/>
          <a:p>
            <a:pPr algn="ctr"/>
            <a:r>
              <a:rPr lang="id-ID" b="1" dirty="0" smtClean="0"/>
              <a:t>Tujuan Asuhan Gizi Rawat Inap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905000"/>
            <a:ext cx="7730490" cy="2549525"/>
          </a:xfrm>
        </p:spPr>
        <p:txBody>
          <a:bodyPr>
            <a:noAutofit/>
          </a:bodyPr>
          <a:lstStyle/>
          <a:p>
            <a:pPr algn="just"/>
            <a:r>
              <a:rPr lang="id-ID" sz="3200" dirty="0"/>
              <a:t>Memberikan pelayanan gizi kepada pasien rawat inap agar memperoleh asupan makanan yang sesuai kondisi kesehatannya dalam upaya mempercepat proses penyembuhan, mempertahankan dan meningkatkan status gizi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219200" y="4731094"/>
            <a:ext cx="6545580" cy="136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Sasaran</a:t>
            </a:r>
            <a:endParaRPr lang="id-ID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19200" y="6019800"/>
            <a:ext cx="7730490" cy="254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960120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001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802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6027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4033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039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0510" indent="-240030" algn="l" defTabSz="960120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/>
              <a:t>Pasien dan </a:t>
            </a:r>
            <a:r>
              <a:rPr lang="id-ID" sz="3200" dirty="0" smtClean="0"/>
              <a:t>keluarga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365650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28834" y="829202"/>
            <a:ext cx="8992870" cy="12567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425" marR="5080" indent="-213360">
              <a:lnSpc>
                <a:spcPts val="4860"/>
              </a:lnSpc>
              <a:tabLst>
                <a:tab pos="6662420" algn="l"/>
              </a:tabLst>
            </a:pPr>
            <a:r>
              <a:rPr sz="4500" b="1" spc="5" dirty="0">
                <a:solidFill>
                  <a:srgbClr val="354049"/>
                </a:solidFill>
              </a:rPr>
              <a:t>Skrining </a:t>
            </a:r>
            <a:r>
              <a:rPr sz="4500" b="1" spc="-114" dirty="0">
                <a:solidFill>
                  <a:srgbClr val="354049"/>
                </a:solidFill>
              </a:rPr>
              <a:t>Gizi </a:t>
            </a:r>
            <a:r>
              <a:rPr sz="4500" b="1" spc="-90" dirty="0">
                <a:solidFill>
                  <a:srgbClr val="354049"/>
                </a:solidFill>
              </a:rPr>
              <a:t>Pada </a:t>
            </a:r>
            <a:r>
              <a:rPr sz="4500" b="1" spc="-35" dirty="0">
                <a:solidFill>
                  <a:srgbClr val="354049"/>
                </a:solidFill>
              </a:rPr>
              <a:t>Pengkajian </a:t>
            </a:r>
            <a:r>
              <a:rPr sz="4500" b="1" spc="-65" dirty="0">
                <a:solidFill>
                  <a:srgbClr val="354049"/>
                </a:solidFill>
              </a:rPr>
              <a:t>Awal  </a:t>
            </a:r>
            <a:r>
              <a:rPr sz="4500" b="1" spc="-95" dirty="0">
                <a:solidFill>
                  <a:srgbClr val="354049"/>
                </a:solidFill>
              </a:rPr>
              <a:t>Pasien</a:t>
            </a:r>
            <a:r>
              <a:rPr sz="4500" b="1" spc="90" dirty="0">
                <a:solidFill>
                  <a:srgbClr val="354049"/>
                </a:solidFill>
              </a:rPr>
              <a:t> </a:t>
            </a:r>
            <a:r>
              <a:rPr sz="4500" b="1" spc="5" dirty="0">
                <a:solidFill>
                  <a:srgbClr val="354049"/>
                </a:solidFill>
              </a:rPr>
              <a:t>Terintegrasi</a:t>
            </a:r>
            <a:r>
              <a:rPr sz="4500" b="1" spc="95" dirty="0">
                <a:solidFill>
                  <a:srgbClr val="354049"/>
                </a:solidFill>
              </a:rPr>
              <a:t> </a:t>
            </a:r>
            <a:r>
              <a:rPr sz="4500" b="1" spc="-165" dirty="0">
                <a:solidFill>
                  <a:srgbClr val="354049"/>
                </a:solidFill>
              </a:rPr>
              <a:t>(</a:t>
            </a:r>
            <a:r>
              <a:rPr sz="4500" b="1" spc="-165" dirty="0" smtClean="0">
                <a:solidFill>
                  <a:srgbClr val="354049"/>
                </a:solidFill>
              </a:rPr>
              <a:t>JCI.</a:t>
            </a:r>
            <a:r>
              <a:rPr sz="4500" b="1" spc="-105" dirty="0" smtClean="0">
                <a:solidFill>
                  <a:srgbClr val="354049"/>
                </a:solidFill>
              </a:rPr>
              <a:t>AOP1.4</a:t>
            </a:r>
            <a:r>
              <a:rPr sz="4500" b="1" spc="-105" dirty="0">
                <a:solidFill>
                  <a:srgbClr val="354049"/>
                </a:solidFill>
              </a:rPr>
              <a:t>)</a:t>
            </a:r>
            <a:endParaRPr sz="4500" b="1" dirty="0"/>
          </a:p>
        </p:txBody>
      </p:sp>
      <p:sp>
        <p:nvSpPr>
          <p:cNvPr id="4" name="object 4"/>
          <p:cNvSpPr/>
          <p:nvPr/>
        </p:nvSpPr>
        <p:spPr>
          <a:xfrm>
            <a:off x="528827" y="2555748"/>
            <a:ext cx="5824728" cy="6091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93128" y="3475789"/>
            <a:ext cx="5323205" cy="41442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ts val="4105"/>
              </a:lnSpc>
            </a:pPr>
            <a:r>
              <a:rPr sz="3600" spc="-5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2800" spc="30" dirty="0">
                <a:latin typeface="Arial"/>
                <a:cs typeface="Arial"/>
              </a:rPr>
              <a:t>Mengidentifikasi</a:t>
            </a:r>
            <a:r>
              <a:rPr sz="2800" spc="-345" dirty="0">
                <a:latin typeface="Arial"/>
                <a:cs typeface="Arial"/>
              </a:rPr>
              <a:t> </a:t>
            </a:r>
            <a:r>
              <a:rPr sz="2800" spc="65" dirty="0">
                <a:latin typeface="Arial"/>
                <a:cs typeface="Arial"/>
              </a:rPr>
              <a:t>adanya</a:t>
            </a:r>
            <a:endParaRPr sz="2800" dirty="0">
              <a:latin typeface="Arial"/>
              <a:cs typeface="Arial"/>
            </a:endParaRPr>
          </a:p>
          <a:p>
            <a:pPr marL="271145" marR="211454" algn="just">
              <a:lnSpc>
                <a:spcPct val="90000"/>
              </a:lnSpc>
              <a:spcBef>
                <a:spcPts val="215"/>
              </a:spcBef>
              <a:tabLst>
                <a:tab pos="2950845" algn="l"/>
              </a:tabLst>
            </a:pPr>
            <a:r>
              <a:rPr sz="2800" spc="60" dirty="0">
                <a:latin typeface="Arial"/>
                <a:cs typeface="Arial"/>
              </a:rPr>
              <a:t>risiko </a:t>
            </a:r>
            <a:r>
              <a:rPr sz="2800" spc="35" dirty="0">
                <a:latin typeface="Arial"/>
                <a:cs typeface="Arial"/>
              </a:rPr>
              <a:t>malnutrisi.  </a:t>
            </a:r>
            <a:endParaRPr sz="2800" spc="35" dirty="0" smtClean="0">
              <a:latin typeface="Arial"/>
              <a:cs typeface="Arial"/>
            </a:endParaRPr>
          </a:p>
          <a:p>
            <a:pPr marL="271145" marR="211454" algn="just">
              <a:lnSpc>
                <a:spcPct val="90000"/>
              </a:lnSpc>
              <a:spcBef>
                <a:spcPts val="215"/>
              </a:spcBef>
              <a:tabLst>
                <a:tab pos="2950845" algn="l"/>
              </a:tabLst>
            </a:pPr>
            <a:endParaRPr sz="2800" spc="35" dirty="0" smtClean="0">
              <a:latin typeface="Arial"/>
              <a:cs typeface="Arial"/>
            </a:endParaRPr>
          </a:p>
          <a:p>
            <a:pPr marL="271145" marR="211454" algn="just">
              <a:lnSpc>
                <a:spcPct val="90000"/>
              </a:lnSpc>
              <a:spcBef>
                <a:spcPts val="215"/>
              </a:spcBef>
              <a:tabLst>
                <a:tab pos="2950845" algn="l"/>
              </a:tabLst>
            </a:pPr>
            <a:r>
              <a:rPr sz="2800" spc="-70" dirty="0" err="1" smtClean="0">
                <a:latin typeface="Arial"/>
                <a:cs typeface="Arial"/>
              </a:rPr>
              <a:t>Perawat</a:t>
            </a:r>
            <a:r>
              <a:rPr sz="2800" spc="-70" dirty="0" smtClean="0">
                <a:latin typeface="Arial"/>
                <a:cs typeface="Arial"/>
              </a:rPr>
              <a:t> </a:t>
            </a:r>
            <a:r>
              <a:rPr sz="2800" spc="30" dirty="0">
                <a:latin typeface="Arial"/>
                <a:cs typeface="Arial"/>
              </a:rPr>
              <a:t>melakukan  skrining </a:t>
            </a:r>
            <a:r>
              <a:rPr sz="2800" spc="10" dirty="0">
                <a:latin typeface="Arial"/>
                <a:cs typeface="Arial"/>
              </a:rPr>
              <a:t>gizi </a:t>
            </a:r>
            <a:r>
              <a:rPr sz="2800" spc="70" dirty="0">
                <a:latin typeface="Arial"/>
                <a:cs typeface="Arial"/>
              </a:rPr>
              <a:t>pada  </a:t>
            </a:r>
            <a:r>
              <a:rPr sz="2800" spc="30" dirty="0">
                <a:latin typeface="Arial"/>
                <a:cs typeface="Arial"/>
              </a:rPr>
              <a:t>pengkajian </a:t>
            </a:r>
            <a:r>
              <a:rPr sz="2800" dirty="0">
                <a:latin typeface="Arial"/>
                <a:cs typeface="Arial"/>
              </a:rPr>
              <a:t>awal </a:t>
            </a:r>
            <a:r>
              <a:rPr sz="2800" spc="15" dirty="0">
                <a:latin typeface="Arial"/>
                <a:cs typeface="Arial"/>
              </a:rPr>
              <a:t>pasien  </a:t>
            </a:r>
            <a:r>
              <a:rPr sz="2800" spc="30" dirty="0">
                <a:latin typeface="Arial"/>
                <a:cs typeface="Arial"/>
              </a:rPr>
              <a:t>terintegrasi.	</a:t>
            </a:r>
            <a:endParaRPr sz="2800" spc="30" dirty="0" smtClean="0">
              <a:latin typeface="Arial"/>
              <a:cs typeface="Arial"/>
            </a:endParaRPr>
          </a:p>
          <a:p>
            <a:pPr marL="271145" marR="211454" algn="just">
              <a:lnSpc>
                <a:spcPct val="90000"/>
              </a:lnSpc>
              <a:spcBef>
                <a:spcPts val="215"/>
              </a:spcBef>
              <a:tabLst>
                <a:tab pos="2950845" algn="l"/>
              </a:tabLst>
            </a:pPr>
            <a:endParaRPr sz="2800" spc="30" dirty="0" smtClean="0">
              <a:latin typeface="Arial"/>
              <a:cs typeface="Arial"/>
            </a:endParaRPr>
          </a:p>
          <a:p>
            <a:pPr marL="271145" marR="211454" algn="just">
              <a:lnSpc>
                <a:spcPct val="90000"/>
              </a:lnSpc>
              <a:spcBef>
                <a:spcPts val="215"/>
              </a:spcBef>
              <a:tabLst>
                <a:tab pos="2950845" algn="l"/>
              </a:tabLst>
            </a:pPr>
            <a:r>
              <a:rPr sz="2800" spc="-75" dirty="0" err="1" smtClean="0">
                <a:latin typeface="Arial"/>
                <a:cs typeface="Arial"/>
              </a:rPr>
              <a:t>Pasien</a:t>
            </a:r>
            <a:r>
              <a:rPr sz="2800" spc="-75" dirty="0" smtClean="0">
                <a:latin typeface="Arial"/>
                <a:cs typeface="Arial"/>
              </a:rPr>
              <a:t>  </a:t>
            </a:r>
            <a:r>
              <a:rPr sz="2800" spc="40" dirty="0">
                <a:latin typeface="Arial"/>
                <a:cs typeface="Arial"/>
              </a:rPr>
              <a:t>akan </a:t>
            </a:r>
            <a:r>
              <a:rPr sz="2800" spc="105" dirty="0">
                <a:latin typeface="Arial"/>
                <a:cs typeface="Arial"/>
              </a:rPr>
              <a:t>di </a:t>
            </a:r>
            <a:r>
              <a:rPr sz="2800" spc="35" dirty="0">
                <a:latin typeface="Arial"/>
                <a:cs typeface="Arial"/>
              </a:rPr>
              <a:t>refer </a:t>
            </a:r>
            <a:r>
              <a:rPr sz="2800" spc="-15" dirty="0">
                <a:latin typeface="Arial"/>
                <a:cs typeface="Arial"/>
              </a:rPr>
              <a:t>ke  </a:t>
            </a:r>
            <a:r>
              <a:rPr sz="2800" spc="80" dirty="0">
                <a:latin typeface="Arial"/>
                <a:cs typeface="Arial"/>
              </a:rPr>
              <a:t>Nutritionis </a:t>
            </a:r>
            <a:r>
              <a:rPr sz="2800" spc="265" dirty="0">
                <a:latin typeface="Arial"/>
                <a:cs typeface="Arial"/>
              </a:rPr>
              <a:t>&amp; </a:t>
            </a:r>
            <a:r>
              <a:rPr sz="2800" spc="15" dirty="0">
                <a:latin typeface="Arial"/>
                <a:cs typeface="Arial"/>
              </a:rPr>
              <a:t>Dietisien  </a:t>
            </a:r>
            <a:r>
              <a:rPr sz="2800" spc="75" dirty="0">
                <a:latin typeface="Arial"/>
                <a:cs typeface="Arial"/>
              </a:rPr>
              <a:t>untuk </a:t>
            </a:r>
            <a:r>
              <a:rPr sz="2800" spc="30" dirty="0">
                <a:latin typeface="Arial"/>
                <a:cs typeface="Arial"/>
              </a:rPr>
              <a:t>pengkajian </a:t>
            </a:r>
            <a:r>
              <a:rPr sz="2800" spc="10" dirty="0">
                <a:latin typeface="Arial"/>
                <a:cs typeface="Arial"/>
              </a:rPr>
              <a:t>gizi  </a:t>
            </a:r>
            <a:r>
              <a:rPr sz="2800" spc="35" dirty="0">
                <a:latin typeface="Arial"/>
                <a:cs typeface="Arial"/>
              </a:rPr>
              <a:t>lanjut.</a:t>
            </a:r>
            <a:endParaRPr sz="2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78352" y="263652"/>
            <a:ext cx="8971915" cy="94410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marR="690245" algn="r">
              <a:lnSpc>
                <a:spcPct val="100000"/>
              </a:lnSpc>
              <a:spcBef>
                <a:spcPts val="640"/>
              </a:spcBef>
            </a:pP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PELATIHAN   PELAYANAN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PEMENUHAN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KOMPETENSI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R="683895" algn="r"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578352" y="263652"/>
            <a:ext cx="8971788" cy="90876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459" y="263652"/>
            <a:ext cx="3023616" cy="37307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488" y="4223003"/>
            <a:ext cx="3578860" cy="2731135"/>
          </a:xfrm>
          <a:custGeom>
            <a:avLst/>
            <a:gdLst/>
            <a:ahLst/>
            <a:cxnLst/>
            <a:rect l="l" t="t" r="r" b="b"/>
            <a:pathLst>
              <a:path w="3578860" h="2731134">
                <a:moveTo>
                  <a:pt x="0" y="2731008"/>
                </a:moveTo>
                <a:lnTo>
                  <a:pt x="3578352" y="2731008"/>
                </a:lnTo>
                <a:lnTo>
                  <a:pt x="3578352" y="0"/>
                </a:lnTo>
                <a:lnTo>
                  <a:pt x="0" y="0"/>
                </a:lnTo>
                <a:lnTo>
                  <a:pt x="0" y="2731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9804" y="4267835"/>
            <a:ext cx="3441700" cy="2467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635" algn="ctr">
              <a:lnSpc>
                <a:spcPct val="90000"/>
              </a:lnSpc>
            </a:pPr>
            <a:r>
              <a:rPr sz="3600" spc="-145" dirty="0">
                <a:solidFill>
                  <a:srgbClr val="666666"/>
                </a:solidFill>
                <a:latin typeface="Arial"/>
                <a:cs typeface="Arial"/>
              </a:rPr>
              <a:t>ASUHAN </a:t>
            </a:r>
            <a:r>
              <a:rPr sz="3600" spc="-260" dirty="0">
                <a:solidFill>
                  <a:srgbClr val="666666"/>
                </a:solidFill>
                <a:latin typeface="Arial"/>
                <a:cs typeface="Arial"/>
              </a:rPr>
              <a:t>GIZI  </a:t>
            </a:r>
            <a:r>
              <a:rPr sz="3600" spc="-215" dirty="0">
                <a:solidFill>
                  <a:srgbClr val="666666"/>
                </a:solidFill>
                <a:latin typeface="Arial"/>
                <a:cs typeface="Arial"/>
              </a:rPr>
              <a:t>MENGGUNAKAN  </a:t>
            </a:r>
            <a:r>
              <a:rPr sz="3600" spc="-150" dirty="0">
                <a:solidFill>
                  <a:srgbClr val="666666"/>
                </a:solidFill>
                <a:latin typeface="Arial"/>
                <a:cs typeface="Arial"/>
              </a:rPr>
              <a:t>TEHNOLOGI  </a:t>
            </a:r>
            <a:r>
              <a:rPr sz="3600" spc="-204" dirty="0">
                <a:solidFill>
                  <a:srgbClr val="666666"/>
                </a:solidFill>
                <a:latin typeface="Arial"/>
                <a:cs typeface="Arial"/>
              </a:rPr>
              <a:t>INFORMASI </a:t>
            </a:r>
            <a:r>
              <a:rPr sz="3600" spc="-285" dirty="0">
                <a:solidFill>
                  <a:srgbClr val="666666"/>
                </a:solidFill>
                <a:latin typeface="Arial"/>
                <a:cs typeface="Arial"/>
              </a:rPr>
              <a:t>(EHR  </a:t>
            </a:r>
            <a:r>
              <a:rPr sz="3600" spc="-145" dirty="0">
                <a:solidFill>
                  <a:srgbClr val="666666"/>
                </a:solidFill>
                <a:latin typeface="Arial"/>
                <a:cs typeface="Arial"/>
              </a:rPr>
              <a:t>ASUHAN</a:t>
            </a:r>
            <a:r>
              <a:rPr sz="3600" spc="5" dirty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3600" spc="-225" dirty="0">
                <a:solidFill>
                  <a:srgbClr val="666666"/>
                </a:solidFill>
                <a:latin typeface="Arial"/>
                <a:cs typeface="Arial"/>
              </a:rPr>
              <a:t>GIZI)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2155317" y="859408"/>
            <a:ext cx="9350883" cy="52732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885">
              <a:lnSpc>
                <a:spcPct val="100000"/>
              </a:lnSpc>
            </a:pPr>
            <a:r>
              <a:rPr sz="4400" b="1" spc="-755" dirty="0">
                <a:solidFill>
                  <a:srgbClr val="354049"/>
                </a:solidFill>
                <a:latin typeface="Arial Black"/>
                <a:cs typeface="Arial Black"/>
              </a:rPr>
              <a:t>KEBIJAKAN  </a:t>
            </a:r>
            <a:r>
              <a:rPr sz="4400" b="1" spc="-650" dirty="0">
                <a:solidFill>
                  <a:srgbClr val="354049"/>
                </a:solidFill>
                <a:latin typeface="Arial Black"/>
                <a:cs typeface="Arial Black"/>
              </a:rPr>
              <a:t>DALAM  </a:t>
            </a:r>
            <a:r>
              <a:rPr sz="4400" b="1" spc="-600" dirty="0">
                <a:solidFill>
                  <a:srgbClr val="354049"/>
                </a:solidFill>
                <a:latin typeface="Arial Black"/>
                <a:cs typeface="Arial Black"/>
              </a:rPr>
              <a:t>JCI.</a:t>
            </a:r>
            <a:r>
              <a:rPr sz="4400" b="1" spc="135" dirty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sz="4400" b="1" spc="-440" dirty="0">
                <a:solidFill>
                  <a:srgbClr val="354049"/>
                </a:solidFill>
                <a:latin typeface="Arial Black"/>
                <a:cs typeface="Arial Black"/>
              </a:rPr>
              <a:t>COP</a:t>
            </a:r>
            <a:endParaRPr sz="4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 dirty="0">
              <a:latin typeface="Times New Roman"/>
              <a:cs typeface="Times New Roman"/>
            </a:endParaRPr>
          </a:p>
          <a:p>
            <a:pPr marL="469900" indent="-4572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sz="3200" spc="15" dirty="0" err="1" smtClean="0">
                <a:solidFill>
                  <a:srgbClr val="6F2F9F"/>
                </a:solidFill>
                <a:latin typeface="Arial"/>
                <a:cs typeface="Arial"/>
              </a:rPr>
              <a:t>Kegiatan</a:t>
            </a:r>
            <a:r>
              <a:rPr sz="3200" spc="-790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6F2F9F"/>
                </a:solidFill>
                <a:latin typeface="Arial"/>
                <a:cs typeface="Arial"/>
              </a:rPr>
              <a:t>Pelayanan </a:t>
            </a:r>
            <a:r>
              <a:rPr sz="3200" spc="-114" dirty="0">
                <a:solidFill>
                  <a:srgbClr val="6F2F9F"/>
                </a:solidFill>
                <a:latin typeface="Arial"/>
                <a:cs typeface="Arial"/>
              </a:rPr>
              <a:t>Gizi</a:t>
            </a:r>
            <a:endParaRPr sz="3200" dirty="0">
              <a:latin typeface="Arial"/>
              <a:cs typeface="Arial"/>
            </a:endParaRPr>
          </a:p>
          <a:p>
            <a:pPr marL="469900" indent="-457200" algn="just">
              <a:lnSpc>
                <a:spcPct val="100000"/>
              </a:lnSpc>
              <a:spcBef>
                <a:spcPts val="969"/>
              </a:spcBef>
              <a:buFont typeface="Wingdings" panose="05000000000000000000" pitchFamily="2" charset="2"/>
              <a:buChar char="v"/>
            </a:pPr>
            <a:r>
              <a:rPr sz="3200" spc="5" dirty="0" err="1" smtClean="0">
                <a:solidFill>
                  <a:srgbClr val="6F2F9F"/>
                </a:solidFill>
                <a:latin typeface="Arial"/>
                <a:cs typeface="Arial"/>
              </a:rPr>
              <a:t>Skrining</a:t>
            </a:r>
            <a:r>
              <a:rPr sz="3200" spc="5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6F2F9F"/>
                </a:solidFill>
                <a:latin typeface="Arial"/>
                <a:cs typeface="Arial"/>
              </a:rPr>
              <a:t>Gizi </a:t>
            </a:r>
            <a:r>
              <a:rPr sz="3200" spc="85" dirty="0">
                <a:solidFill>
                  <a:srgbClr val="6F2F9F"/>
                </a:solidFill>
                <a:latin typeface="Arial"/>
                <a:cs typeface="Arial"/>
              </a:rPr>
              <a:t>oleh </a:t>
            </a:r>
            <a:r>
              <a:rPr sz="3200" spc="15" dirty="0">
                <a:solidFill>
                  <a:srgbClr val="6F2F9F"/>
                </a:solidFill>
                <a:latin typeface="Arial"/>
                <a:cs typeface="Arial"/>
              </a:rPr>
              <a:t>perawat </a:t>
            </a:r>
            <a:r>
              <a:rPr sz="3200" spc="40" dirty="0">
                <a:solidFill>
                  <a:srgbClr val="6F2F9F"/>
                </a:solidFill>
                <a:latin typeface="Arial"/>
                <a:cs typeface="Arial"/>
              </a:rPr>
              <a:t>1x24</a:t>
            </a:r>
            <a:r>
              <a:rPr sz="3200" spc="-5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55" dirty="0">
                <a:solidFill>
                  <a:srgbClr val="6F2F9F"/>
                </a:solidFill>
                <a:latin typeface="Arial"/>
                <a:cs typeface="Arial"/>
              </a:rPr>
              <a:t>jam</a:t>
            </a:r>
            <a:endParaRPr sz="3200" dirty="0">
              <a:latin typeface="Arial"/>
              <a:cs typeface="Arial"/>
            </a:endParaRPr>
          </a:p>
          <a:p>
            <a:pPr marL="457200" marR="5080" indent="-457200" algn="just">
              <a:lnSpc>
                <a:spcPts val="4750"/>
              </a:lnSpc>
              <a:spcBef>
                <a:spcPts val="1575"/>
              </a:spcBef>
              <a:buFont typeface="Wingdings" panose="05000000000000000000" pitchFamily="2" charset="2"/>
              <a:buChar char="v"/>
            </a:pPr>
            <a:r>
              <a:rPr sz="3200" spc="-10" dirty="0" err="1" smtClean="0">
                <a:solidFill>
                  <a:srgbClr val="6F2F9F"/>
                </a:solidFill>
                <a:latin typeface="Arial"/>
                <a:cs typeface="Arial"/>
              </a:rPr>
              <a:t>Penentuan</a:t>
            </a:r>
            <a:r>
              <a:rPr sz="3200" spc="-10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100" dirty="0">
                <a:solidFill>
                  <a:srgbClr val="6F2F9F"/>
                </a:solidFill>
                <a:latin typeface="Arial"/>
                <a:cs typeface="Arial"/>
              </a:rPr>
              <a:t>Preskripsi/order </a:t>
            </a:r>
            <a:r>
              <a:rPr sz="3200" spc="130" dirty="0">
                <a:solidFill>
                  <a:srgbClr val="6F2F9F"/>
                </a:solidFill>
                <a:latin typeface="Arial"/>
                <a:cs typeface="Arial"/>
              </a:rPr>
              <a:t>diet </a:t>
            </a:r>
            <a:r>
              <a:rPr sz="3200" spc="85" dirty="0">
                <a:solidFill>
                  <a:srgbClr val="6F2F9F"/>
                </a:solidFill>
                <a:latin typeface="Arial"/>
                <a:cs typeface="Arial"/>
              </a:rPr>
              <a:t>oleh  </a:t>
            </a:r>
            <a:r>
              <a:rPr sz="3200" spc="135" dirty="0">
                <a:solidFill>
                  <a:srgbClr val="6F2F9F"/>
                </a:solidFill>
                <a:latin typeface="Arial"/>
                <a:cs typeface="Arial"/>
              </a:rPr>
              <a:t>dokter </a:t>
            </a:r>
            <a:r>
              <a:rPr sz="3200" spc="40" dirty="0">
                <a:solidFill>
                  <a:srgbClr val="6F2F9F"/>
                </a:solidFill>
                <a:latin typeface="Arial"/>
                <a:cs typeface="Arial"/>
              </a:rPr>
              <a:t>1x24</a:t>
            </a:r>
            <a:r>
              <a:rPr sz="3200" spc="-10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6F2F9F"/>
                </a:solidFill>
                <a:latin typeface="Arial"/>
                <a:cs typeface="Arial"/>
              </a:rPr>
              <a:t>jam</a:t>
            </a:r>
            <a:endParaRPr sz="3200" dirty="0">
              <a:latin typeface="Arial"/>
              <a:cs typeface="Arial"/>
            </a:endParaRPr>
          </a:p>
          <a:p>
            <a:pPr marL="457200" marR="564515" indent="-457200" algn="just">
              <a:lnSpc>
                <a:spcPts val="4750"/>
              </a:lnSpc>
              <a:spcBef>
                <a:spcPts val="1505"/>
              </a:spcBef>
              <a:buFont typeface="Wingdings" panose="05000000000000000000" pitchFamily="2" charset="2"/>
              <a:buChar char="v"/>
            </a:pPr>
            <a:r>
              <a:rPr sz="3200" spc="-35" dirty="0" err="1" smtClean="0">
                <a:solidFill>
                  <a:srgbClr val="6F2F9F"/>
                </a:solidFill>
                <a:latin typeface="Arial"/>
                <a:cs typeface="Arial"/>
              </a:rPr>
              <a:t>Asesmen</a:t>
            </a:r>
            <a:r>
              <a:rPr sz="3200" spc="-35" dirty="0" smtClean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6F2F9F"/>
                </a:solidFill>
                <a:latin typeface="Arial"/>
                <a:cs typeface="Arial"/>
              </a:rPr>
              <a:t>Gizi </a:t>
            </a:r>
            <a:r>
              <a:rPr sz="3200" spc="85" dirty="0">
                <a:solidFill>
                  <a:srgbClr val="6F2F9F"/>
                </a:solidFill>
                <a:latin typeface="Arial"/>
                <a:cs typeface="Arial"/>
              </a:rPr>
              <a:t>pada </a:t>
            </a:r>
            <a:r>
              <a:rPr sz="3200" spc="25" dirty="0">
                <a:solidFill>
                  <a:srgbClr val="6F2F9F"/>
                </a:solidFill>
                <a:latin typeface="Arial"/>
                <a:cs typeface="Arial"/>
              </a:rPr>
              <a:t>pasien</a:t>
            </a:r>
            <a:r>
              <a:rPr sz="3200" spc="-55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60" dirty="0">
                <a:solidFill>
                  <a:srgbClr val="6F2F9F"/>
                </a:solidFill>
                <a:latin typeface="Arial"/>
                <a:cs typeface="Arial"/>
              </a:rPr>
              <a:t>berisiko  </a:t>
            </a:r>
            <a:r>
              <a:rPr sz="3200" spc="80" dirty="0">
                <a:solidFill>
                  <a:srgbClr val="6F2F9F"/>
                </a:solidFill>
                <a:latin typeface="Arial"/>
                <a:cs typeface="Arial"/>
              </a:rPr>
              <a:t>malnutrisi </a:t>
            </a:r>
            <a:r>
              <a:rPr sz="3200" spc="85" dirty="0">
                <a:solidFill>
                  <a:srgbClr val="6F2F9F"/>
                </a:solidFill>
                <a:latin typeface="Arial"/>
                <a:cs typeface="Arial"/>
              </a:rPr>
              <a:t>oleh </a:t>
            </a:r>
            <a:r>
              <a:rPr sz="3200" spc="20" dirty="0">
                <a:solidFill>
                  <a:srgbClr val="6F2F9F"/>
                </a:solidFill>
                <a:latin typeface="Arial"/>
                <a:cs typeface="Arial"/>
              </a:rPr>
              <a:t>Dietisien </a:t>
            </a:r>
            <a:r>
              <a:rPr sz="3200" spc="40" dirty="0">
                <a:solidFill>
                  <a:srgbClr val="6F2F9F"/>
                </a:solidFill>
                <a:latin typeface="Arial"/>
                <a:cs typeface="Arial"/>
              </a:rPr>
              <a:t>2x24</a:t>
            </a:r>
            <a:r>
              <a:rPr sz="3200" spc="1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6F2F9F"/>
                </a:solidFill>
                <a:latin typeface="Arial"/>
                <a:cs typeface="Arial"/>
              </a:rPr>
              <a:t>jam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0070" y="797932"/>
            <a:ext cx="8566530" cy="71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82490" algn="l"/>
              </a:tabLst>
            </a:pPr>
            <a:r>
              <a:rPr b="1" spc="-450" dirty="0">
                <a:solidFill>
                  <a:srgbClr val="354049"/>
                </a:solidFill>
                <a:latin typeface="Arial Black"/>
                <a:cs typeface="Arial Black"/>
              </a:rPr>
              <a:t>Elemen</a:t>
            </a:r>
            <a:r>
              <a:rPr b="1" spc="-155" dirty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b="1" spc="-425" dirty="0">
                <a:solidFill>
                  <a:srgbClr val="354049"/>
                </a:solidFill>
                <a:latin typeface="Arial Black"/>
                <a:cs typeface="Arial Black"/>
              </a:rPr>
              <a:t>Pengukuran	</a:t>
            </a:r>
            <a:r>
              <a:rPr b="1" spc="-160" dirty="0" smtClean="0">
                <a:solidFill>
                  <a:srgbClr val="354049"/>
                </a:solidFill>
                <a:latin typeface="Arial Black"/>
                <a:cs typeface="Arial Black"/>
              </a:rPr>
              <a:t>PP/COP</a:t>
            </a:r>
            <a:r>
              <a:rPr b="1" spc="-254" dirty="0" smtClean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b="1" spc="-300" dirty="0">
                <a:solidFill>
                  <a:srgbClr val="354049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36217" y="2074418"/>
            <a:ext cx="10318750" cy="520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650"/>
              </a:lnSpc>
            </a:pPr>
            <a:r>
              <a:rPr sz="3200" spc="-5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3200" spc="5" dirty="0">
                <a:solidFill>
                  <a:srgbClr val="465461"/>
                </a:solidFill>
                <a:latin typeface="Arial"/>
                <a:cs typeface="Arial"/>
              </a:rPr>
              <a:t>Makanan </a:t>
            </a:r>
            <a:r>
              <a:rPr sz="3200" spc="75" dirty="0">
                <a:solidFill>
                  <a:srgbClr val="465461"/>
                </a:solidFill>
                <a:latin typeface="Arial"/>
                <a:cs typeface="Arial"/>
              </a:rPr>
              <a:t>dan </a:t>
            </a:r>
            <a:r>
              <a:rPr sz="3200" spc="35" dirty="0">
                <a:solidFill>
                  <a:srgbClr val="465461"/>
                </a:solidFill>
                <a:latin typeface="Arial"/>
                <a:cs typeface="Arial"/>
              </a:rPr>
              <a:t>zat </a:t>
            </a:r>
            <a:r>
              <a:rPr sz="3200" spc="10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3200" spc="25" dirty="0">
                <a:solidFill>
                  <a:srgbClr val="465461"/>
                </a:solidFill>
                <a:latin typeface="Arial"/>
                <a:cs typeface="Arial"/>
              </a:rPr>
              <a:t>yang </a:t>
            </a:r>
            <a:r>
              <a:rPr sz="3200" spc="5" dirty="0">
                <a:solidFill>
                  <a:srgbClr val="465461"/>
                </a:solidFill>
                <a:latin typeface="Arial"/>
                <a:cs typeface="Arial"/>
              </a:rPr>
              <a:t>sesuai </a:t>
            </a:r>
            <a:r>
              <a:rPr sz="3200" spc="45" dirty="0">
                <a:solidFill>
                  <a:srgbClr val="465461"/>
                </a:solidFill>
                <a:latin typeface="Arial"/>
                <a:cs typeface="Arial"/>
              </a:rPr>
              <a:t>kebutuhan</a:t>
            </a:r>
            <a:r>
              <a:rPr sz="3200" spc="13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465461"/>
                </a:solidFill>
                <a:latin typeface="Arial"/>
                <a:cs typeface="Arial"/>
              </a:rPr>
              <a:t>pasien</a:t>
            </a:r>
            <a:endParaRPr sz="3200" dirty="0">
              <a:latin typeface="Arial"/>
              <a:cs typeface="Arial"/>
            </a:endParaRPr>
          </a:p>
          <a:p>
            <a:pPr marL="271780">
              <a:lnSpc>
                <a:spcPts val="3650"/>
              </a:lnSpc>
            </a:pPr>
            <a:r>
              <a:rPr sz="3200" spc="55" dirty="0">
                <a:solidFill>
                  <a:srgbClr val="465461"/>
                </a:solidFill>
                <a:latin typeface="Arial"/>
                <a:cs typeface="Arial"/>
              </a:rPr>
              <a:t>tersedia</a:t>
            </a:r>
            <a:endParaRPr sz="3200" dirty="0">
              <a:latin typeface="Arial"/>
              <a:cs typeface="Arial"/>
            </a:endParaRPr>
          </a:p>
          <a:p>
            <a:pPr marL="271780" marR="5080" indent="-259079">
              <a:lnSpc>
                <a:spcPts val="3460"/>
              </a:lnSpc>
              <a:spcBef>
                <a:spcPts val="1550"/>
              </a:spcBef>
            </a:pPr>
            <a:r>
              <a:rPr sz="3200" spc="-5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3200" spc="10" dirty="0">
                <a:solidFill>
                  <a:srgbClr val="465461"/>
                </a:solidFill>
                <a:latin typeface="Arial"/>
                <a:cs typeface="Arial"/>
              </a:rPr>
              <a:t>Setiap </a:t>
            </a:r>
            <a:r>
              <a:rPr sz="3200" spc="1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3200" spc="40" dirty="0">
                <a:solidFill>
                  <a:srgbClr val="465461"/>
                </a:solidFill>
                <a:latin typeface="Arial"/>
                <a:cs typeface="Arial"/>
              </a:rPr>
              <a:t>sudah </a:t>
            </a:r>
            <a:r>
              <a:rPr sz="3200" spc="35" dirty="0">
                <a:solidFill>
                  <a:srgbClr val="465461"/>
                </a:solidFill>
                <a:latin typeface="Arial"/>
                <a:cs typeface="Arial"/>
              </a:rPr>
              <a:t>dipesan </a:t>
            </a:r>
            <a:r>
              <a:rPr sz="3200" spc="40" dirty="0">
                <a:solidFill>
                  <a:srgbClr val="465461"/>
                </a:solidFill>
                <a:latin typeface="Arial"/>
                <a:cs typeface="Arial"/>
              </a:rPr>
              <a:t>makanan </a:t>
            </a:r>
            <a:r>
              <a:rPr sz="3200" spc="15" dirty="0">
                <a:solidFill>
                  <a:srgbClr val="465461"/>
                </a:solidFill>
                <a:latin typeface="Arial"/>
                <a:cs typeface="Arial"/>
              </a:rPr>
              <a:t>sebelum </a:t>
            </a:r>
            <a:r>
              <a:rPr sz="3200" spc="25" dirty="0">
                <a:solidFill>
                  <a:srgbClr val="465461"/>
                </a:solidFill>
                <a:latin typeface="Arial"/>
                <a:cs typeface="Arial"/>
              </a:rPr>
              <a:t>waktu  </a:t>
            </a:r>
            <a:r>
              <a:rPr sz="3200" spc="35" dirty="0">
                <a:solidFill>
                  <a:srgbClr val="465461"/>
                </a:solidFill>
                <a:latin typeface="Arial"/>
                <a:cs typeface="Arial"/>
              </a:rPr>
              <a:t>makan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650"/>
              </a:lnSpc>
              <a:spcBef>
                <a:spcPts val="1060"/>
              </a:spcBef>
            </a:pPr>
            <a:r>
              <a:rPr sz="3200" spc="-5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3200" spc="-15" dirty="0">
                <a:solidFill>
                  <a:srgbClr val="465461"/>
                </a:solidFill>
                <a:latin typeface="Arial"/>
                <a:cs typeface="Arial"/>
              </a:rPr>
              <a:t>Pilihan </a:t>
            </a:r>
            <a:r>
              <a:rPr sz="3200" spc="25" dirty="0">
                <a:solidFill>
                  <a:srgbClr val="465461"/>
                </a:solidFill>
                <a:latin typeface="Arial"/>
                <a:cs typeface="Arial"/>
              </a:rPr>
              <a:t>menu </a:t>
            </a:r>
            <a:r>
              <a:rPr sz="3200" spc="35" dirty="0">
                <a:solidFill>
                  <a:srgbClr val="465461"/>
                </a:solidFill>
                <a:latin typeface="Arial"/>
                <a:cs typeface="Arial"/>
              </a:rPr>
              <a:t>berdasarkan </a:t>
            </a:r>
            <a:r>
              <a:rPr sz="3200" spc="50" dirty="0">
                <a:solidFill>
                  <a:srgbClr val="465461"/>
                </a:solidFill>
                <a:latin typeface="Arial"/>
                <a:cs typeface="Arial"/>
              </a:rPr>
              <a:t>status </a:t>
            </a:r>
            <a:r>
              <a:rPr sz="3200" spc="10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3200" spc="75" dirty="0">
                <a:solidFill>
                  <a:srgbClr val="465461"/>
                </a:solidFill>
                <a:latin typeface="Arial"/>
                <a:cs typeface="Arial"/>
              </a:rPr>
              <a:t>dan</a:t>
            </a:r>
            <a:r>
              <a:rPr sz="3200" spc="13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3200" spc="45" dirty="0">
                <a:solidFill>
                  <a:srgbClr val="465461"/>
                </a:solidFill>
                <a:latin typeface="Arial"/>
                <a:cs typeface="Arial"/>
              </a:rPr>
              <a:t>kebutuhan</a:t>
            </a:r>
            <a:endParaRPr sz="3200" dirty="0">
              <a:latin typeface="Arial"/>
              <a:cs typeface="Arial"/>
            </a:endParaRPr>
          </a:p>
          <a:p>
            <a:pPr marL="271780">
              <a:lnSpc>
                <a:spcPts val="3650"/>
              </a:lnSpc>
            </a:pPr>
            <a:r>
              <a:rPr sz="3200" spc="35" dirty="0">
                <a:solidFill>
                  <a:srgbClr val="465461"/>
                </a:solidFill>
                <a:latin typeface="Arial"/>
                <a:cs typeface="Arial"/>
              </a:rPr>
              <a:t>nya</a:t>
            </a:r>
            <a:endParaRPr sz="3200" dirty="0">
              <a:latin typeface="Arial"/>
              <a:cs typeface="Arial"/>
            </a:endParaRPr>
          </a:p>
          <a:p>
            <a:pPr marL="271780" marR="1163955" indent="-259079">
              <a:lnSpc>
                <a:spcPts val="3460"/>
              </a:lnSpc>
              <a:spcBef>
                <a:spcPts val="1545"/>
              </a:spcBef>
            </a:pPr>
            <a:r>
              <a:rPr sz="3200" spc="-5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3200" spc="-6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3200" spc="55" dirty="0">
                <a:solidFill>
                  <a:srgbClr val="465461"/>
                </a:solidFill>
                <a:latin typeface="Arial"/>
                <a:cs typeface="Arial"/>
              </a:rPr>
              <a:t>mendapat </a:t>
            </a:r>
            <a:r>
              <a:rPr sz="3200" spc="25" dirty="0">
                <a:solidFill>
                  <a:srgbClr val="465461"/>
                </a:solidFill>
                <a:latin typeface="Arial"/>
                <a:cs typeface="Arial"/>
              </a:rPr>
              <a:t>keragaman </a:t>
            </a:r>
            <a:r>
              <a:rPr sz="3200" spc="45" dirty="0">
                <a:solidFill>
                  <a:srgbClr val="465461"/>
                </a:solidFill>
                <a:latin typeface="Arial"/>
                <a:cs typeface="Arial"/>
              </a:rPr>
              <a:t>pilihan </a:t>
            </a:r>
            <a:r>
              <a:rPr sz="3200" spc="30" dirty="0">
                <a:solidFill>
                  <a:srgbClr val="465461"/>
                </a:solidFill>
                <a:latin typeface="Arial"/>
                <a:cs typeface="Arial"/>
              </a:rPr>
              <a:t>menu </a:t>
            </a:r>
            <a:r>
              <a:rPr sz="3200" spc="20" dirty="0">
                <a:solidFill>
                  <a:srgbClr val="465461"/>
                </a:solidFill>
                <a:latin typeface="Arial"/>
                <a:cs typeface="Arial"/>
              </a:rPr>
              <a:t>yang  </a:t>
            </a:r>
            <a:r>
              <a:rPr sz="3200" spc="40" dirty="0">
                <a:solidFill>
                  <a:srgbClr val="465461"/>
                </a:solidFill>
                <a:latin typeface="Arial"/>
                <a:cs typeface="Arial"/>
              </a:rPr>
              <a:t>konsisten </a:t>
            </a:r>
            <a:r>
              <a:rPr sz="3200" spc="5" dirty="0">
                <a:solidFill>
                  <a:srgbClr val="465461"/>
                </a:solidFill>
                <a:latin typeface="Arial"/>
                <a:cs typeface="Arial"/>
              </a:rPr>
              <a:t>sesuai </a:t>
            </a:r>
            <a:r>
              <a:rPr sz="3200" spc="40" dirty="0">
                <a:solidFill>
                  <a:srgbClr val="465461"/>
                </a:solidFill>
                <a:latin typeface="Arial"/>
                <a:cs typeface="Arial"/>
              </a:rPr>
              <a:t>dengan</a:t>
            </a:r>
            <a:r>
              <a:rPr sz="3200" spc="11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3200" spc="50" dirty="0">
                <a:solidFill>
                  <a:srgbClr val="465461"/>
                </a:solidFill>
                <a:latin typeface="Arial"/>
                <a:cs typeface="Arial"/>
              </a:rPr>
              <a:t>kondisi</a:t>
            </a:r>
            <a:endParaRPr sz="3200" dirty="0">
              <a:latin typeface="Arial"/>
              <a:cs typeface="Arial"/>
            </a:endParaRPr>
          </a:p>
          <a:p>
            <a:pPr marL="271780" marR="168275" indent="-259079">
              <a:lnSpc>
                <a:spcPts val="3460"/>
              </a:lnSpc>
              <a:spcBef>
                <a:spcPts val="1500"/>
              </a:spcBef>
            </a:pPr>
            <a:r>
              <a:rPr sz="3200" spc="-5" dirty="0">
                <a:solidFill>
                  <a:srgbClr val="00AF50"/>
                </a:solidFill>
                <a:latin typeface="Trebuchet MS"/>
                <a:cs typeface="Trebuchet MS"/>
              </a:rPr>
              <a:t>› </a:t>
            </a:r>
            <a:r>
              <a:rPr sz="3200" spc="40" dirty="0">
                <a:solidFill>
                  <a:srgbClr val="00AF50"/>
                </a:solidFill>
                <a:latin typeface="Arial"/>
                <a:cs typeface="Arial"/>
              </a:rPr>
              <a:t>Jika </a:t>
            </a:r>
            <a:r>
              <a:rPr sz="3200" spc="20" dirty="0">
                <a:solidFill>
                  <a:srgbClr val="00AF50"/>
                </a:solidFill>
                <a:latin typeface="Arial"/>
                <a:cs typeface="Arial"/>
              </a:rPr>
              <a:t>keluarga </a:t>
            </a:r>
            <a:r>
              <a:rPr sz="3200" spc="25" dirty="0">
                <a:solidFill>
                  <a:srgbClr val="00AF50"/>
                </a:solidFill>
                <a:latin typeface="Arial"/>
                <a:cs typeface="Arial"/>
              </a:rPr>
              <a:t>yang </a:t>
            </a:r>
            <a:r>
              <a:rPr sz="3200" spc="75" dirty="0">
                <a:solidFill>
                  <a:srgbClr val="00AF50"/>
                </a:solidFill>
                <a:latin typeface="Arial"/>
                <a:cs typeface="Arial"/>
              </a:rPr>
              <a:t>menyiapkan/membawa </a:t>
            </a:r>
            <a:r>
              <a:rPr sz="3200" spc="15" dirty="0">
                <a:solidFill>
                  <a:srgbClr val="00AF50"/>
                </a:solidFill>
                <a:latin typeface="Arial"/>
                <a:cs typeface="Arial"/>
              </a:rPr>
              <a:t>makanan,  </a:t>
            </a:r>
            <a:r>
              <a:rPr sz="3200" spc="30" dirty="0">
                <a:solidFill>
                  <a:srgbClr val="00AF50"/>
                </a:solidFill>
                <a:latin typeface="Arial"/>
                <a:cs typeface="Arial"/>
              </a:rPr>
              <a:t>harus </a:t>
            </a:r>
            <a:r>
              <a:rPr sz="3200" spc="65" dirty="0">
                <a:solidFill>
                  <a:srgbClr val="00AF50"/>
                </a:solidFill>
                <a:latin typeface="Arial"/>
                <a:cs typeface="Arial"/>
              </a:rPr>
              <a:t>diberi </a:t>
            </a:r>
            <a:r>
              <a:rPr sz="3200" spc="30" dirty="0">
                <a:solidFill>
                  <a:srgbClr val="00AF50"/>
                </a:solidFill>
                <a:latin typeface="Arial"/>
                <a:cs typeface="Arial"/>
              </a:rPr>
              <a:t>edukasi </a:t>
            </a:r>
            <a:r>
              <a:rPr sz="3200" spc="70" dirty="0">
                <a:solidFill>
                  <a:srgbClr val="00AF50"/>
                </a:solidFill>
                <a:latin typeface="Arial"/>
                <a:cs typeface="Arial"/>
              </a:rPr>
              <a:t>tentang </a:t>
            </a:r>
            <a:r>
              <a:rPr sz="3200" spc="95" dirty="0">
                <a:solidFill>
                  <a:srgbClr val="00AF50"/>
                </a:solidFill>
                <a:latin typeface="Arial"/>
                <a:cs typeface="Arial"/>
              </a:rPr>
              <a:t>diet</a:t>
            </a:r>
            <a:r>
              <a:rPr sz="3200" spc="85" dirty="0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sz="3200" spc="15" dirty="0">
                <a:solidFill>
                  <a:srgbClr val="00AF50"/>
                </a:solidFill>
                <a:latin typeface="Arial"/>
                <a:cs typeface="Arial"/>
              </a:rPr>
              <a:t>pasien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0" y="838200"/>
            <a:ext cx="7546848" cy="7109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2127885" algn="l"/>
              </a:tabLst>
            </a:pPr>
            <a:r>
              <a:rPr b="1" spc="-340" dirty="0" err="1" smtClean="0">
                <a:solidFill>
                  <a:srgbClr val="354049"/>
                </a:solidFill>
                <a:latin typeface="Arial Black"/>
                <a:cs typeface="Arial Black"/>
              </a:rPr>
              <a:t>Standar</a:t>
            </a:r>
            <a:r>
              <a:rPr b="1" spc="-340" dirty="0" smtClean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b="1" spc="-160" dirty="0" smtClean="0">
                <a:solidFill>
                  <a:srgbClr val="354049"/>
                </a:solidFill>
                <a:latin typeface="Arial Black"/>
                <a:cs typeface="Arial Black"/>
              </a:rPr>
              <a:t>PP/COP</a:t>
            </a:r>
            <a:r>
              <a:rPr b="1" spc="-250" dirty="0" smtClean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b="1" spc="-300" dirty="0">
                <a:solidFill>
                  <a:srgbClr val="354049"/>
                </a:solidFill>
                <a:latin typeface="Arial Black"/>
                <a:cs typeface="Arial Black"/>
              </a:rPr>
              <a:t>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2345" y="2225167"/>
            <a:ext cx="9484360" cy="4831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spc="-10" dirty="0">
                <a:solidFill>
                  <a:srgbClr val="465461"/>
                </a:solidFill>
                <a:latin typeface="Trebuchet MS"/>
                <a:cs typeface="Trebuchet MS"/>
              </a:rPr>
              <a:t>›</a:t>
            </a:r>
            <a:r>
              <a:rPr sz="4000" spc="-710" dirty="0">
                <a:solidFill>
                  <a:srgbClr val="465461"/>
                </a:solidFill>
                <a:latin typeface="Trebuchet MS"/>
                <a:cs typeface="Trebuchet MS"/>
              </a:rPr>
              <a:t> </a:t>
            </a:r>
            <a:r>
              <a:rPr sz="4000" spc="-155" dirty="0">
                <a:solidFill>
                  <a:srgbClr val="465461"/>
                </a:solidFill>
                <a:latin typeface="Arial"/>
                <a:cs typeface="Arial"/>
              </a:rPr>
              <a:t>COP.5</a:t>
            </a:r>
            <a:endParaRPr sz="4000">
              <a:latin typeface="Arial"/>
              <a:cs typeface="Arial"/>
            </a:endParaRPr>
          </a:p>
          <a:p>
            <a:pPr marL="271780">
              <a:lnSpc>
                <a:spcPts val="4560"/>
              </a:lnSpc>
              <a:spcBef>
                <a:spcPts val="1020"/>
              </a:spcBef>
            </a:pPr>
            <a:r>
              <a:rPr sz="4000" spc="-8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4000" spc="20" dirty="0">
                <a:solidFill>
                  <a:srgbClr val="465461"/>
                </a:solidFill>
                <a:latin typeface="Arial"/>
                <a:cs typeface="Arial"/>
              </a:rPr>
              <a:t>beresiko </a:t>
            </a:r>
            <a:r>
              <a:rPr sz="4000" spc="70" dirty="0">
                <a:solidFill>
                  <a:srgbClr val="465461"/>
                </a:solidFill>
                <a:latin typeface="Arial"/>
                <a:cs typeface="Arial"/>
              </a:rPr>
              <a:t>malnutrisi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(kurang</a:t>
            </a:r>
            <a:r>
              <a:rPr sz="4000" spc="38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465461"/>
                </a:solidFill>
                <a:latin typeface="Arial"/>
                <a:cs typeface="Arial"/>
              </a:rPr>
              <a:t>gizi)</a:t>
            </a:r>
            <a:endParaRPr sz="4000">
              <a:latin typeface="Arial"/>
              <a:cs typeface="Arial"/>
            </a:endParaRPr>
          </a:p>
          <a:p>
            <a:pPr marL="271780">
              <a:lnSpc>
                <a:spcPts val="4560"/>
              </a:lnSpc>
            </a:pPr>
            <a:r>
              <a:rPr sz="4000" spc="40" dirty="0">
                <a:solidFill>
                  <a:srgbClr val="465461"/>
                </a:solidFill>
                <a:latin typeface="Arial"/>
                <a:cs typeface="Arial"/>
              </a:rPr>
              <a:t>menerima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terapi</a:t>
            </a:r>
            <a:r>
              <a:rPr sz="4000" spc="9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</a:t>
            </a:r>
            <a:endParaRPr sz="4000">
              <a:latin typeface="Arial"/>
              <a:cs typeface="Arial"/>
            </a:endParaRPr>
          </a:p>
          <a:p>
            <a:pPr marL="271780" marR="5080" indent="-259079">
              <a:lnSpc>
                <a:spcPct val="90000"/>
              </a:lnSpc>
              <a:spcBef>
                <a:spcPts val="1500"/>
              </a:spcBef>
              <a:tabLst>
                <a:tab pos="2906395" algn="l"/>
                <a:tab pos="7759700" algn="l"/>
              </a:tabLst>
            </a:pPr>
            <a:r>
              <a:rPr sz="4000" spc="-10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4000" spc="-35" dirty="0">
                <a:solidFill>
                  <a:srgbClr val="465461"/>
                </a:solidFill>
                <a:latin typeface="Arial"/>
                <a:cs typeface="Arial"/>
              </a:rPr>
              <a:t>Tujuan </a:t>
            </a:r>
            <a:r>
              <a:rPr sz="4000" spc="-120" dirty="0">
                <a:solidFill>
                  <a:srgbClr val="465461"/>
                </a:solidFill>
                <a:latin typeface="Arial"/>
                <a:cs typeface="Arial"/>
              </a:rPr>
              <a:t>: </a:t>
            </a:r>
            <a:r>
              <a:rPr sz="4000" spc="35" dirty="0">
                <a:solidFill>
                  <a:srgbClr val="465461"/>
                </a:solidFill>
                <a:latin typeface="Arial"/>
                <a:cs typeface="Arial"/>
              </a:rPr>
              <a:t>Mengidentifikasi </a:t>
            </a:r>
            <a:r>
              <a:rPr sz="4000" spc="70" dirty="0">
                <a:solidFill>
                  <a:srgbClr val="465461"/>
                </a:solidFill>
                <a:latin typeface="Arial"/>
                <a:cs typeface="Arial"/>
              </a:rPr>
              <a:t>adanya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risiko  </a:t>
            </a:r>
            <a:r>
              <a:rPr sz="4000" spc="35" dirty="0">
                <a:solidFill>
                  <a:srgbClr val="465461"/>
                </a:solidFill>
                <a:latin typeface="Arial"/>
                <a:cs typeface="Arial"/>
              </a:rPr>
              <a:t>malnutrisi.	</a:t>
            </a:r>
            <a:r>
              <a:rPr sz="4000" spc="-85" dirty="0">
                <a:solidFill>
                  <a:srgbClr val="465461"/>
                </a:solidFill>
                <a:latin typeface="Arial"/>
                <a:cs typeface="Arial"/>
              </a:rPr>
              <a:t>Pada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465461"/>
                </a:solidFill>
                <a:latin typeface="Arial"/>
                <a:cs typeface="Arial"/>
              </a:rPr>
              <a:t>asesmen</a:t>
            </a:r>
            <a:r>
              <a:rPr sz="4000" spc="8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465461"/>
                </a:solidFill>
                <a:latin typeface="Arial"/>
                <a:cs typeface="Arial"/>
              </a:rPr>
              <a:t>awal </a:t>
            </a:r>
            <a:r>
              <a:rPr sz="4000" spc="12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15" dirty="0">
                <a:solidFill>
                  <a:srgbClr val="465461"/>
                </a:solidFill>
                <a:latin typeface="Arial"/>
                <a:cs typeface="Arial"/>
              </a:rPr>
              <a:t>keperawatan </a:t>
            </a:r>
            <a:r>
              <a:rPr sz="4000" spc="20" dirty="0">
                <a:solidFill>
                  <a:srgbClr val="465461"/>
                </a:solidFill>
                <a:latin typeface="Arial"/>
                <a:cs typeface="Arial"/>
              </a:rPr>
              <a:t>pasien</a:t>
            </a:r>
            <a:r>
              <a:rPr sz="4000" spc="2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114" dirty="0">
                <a:solidFill>
                  <a:srgbClr val="465461"/>
                </a:solidFill>
                <a:latin typeface="Arial"/>
                <a:cs typeface="Arial"/>
              </a:rPr>
              <a:t>di</a:t>
            </a:r>
            <a:r>
              <a:rPr sz="4000" spc="10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465461"/>
                </a:solidFill>
                <a:latin typeface="Arial"/>
                <a:cs typeface="Arial"/>
              </a:rPr>
              <a:t>skrining.	</a:t>
            </a:r>
            <a:r>
              <a:rPr sz="4000" spc="-90" dirty="0">
                <a:solidFill>
                  <a:srgbClr val="465461"/>
                </a:solidFill>
                <a:latin typeface="Arial"/>
                <a:cs typeface="Arial"/>
              </a:rPr>
              <a:t>Pasien  </a:t>
            </a:r>
            <a:r>
              <a:rPr sz="4000" spc="40" dirty="0">
                <a:solidFill>
                  <a:srgbClr val="465461"/>
                </a:solidFill>
                <a:latin typeface="Arial"/>
                <a:cs typeface="Arial"/>
              </a:rPr>
              <a:t>akan </a:t>
            </a:r>
            <a:r>
              <a:rPr sz="4000" spc="114" dirty="0">
                <a:solidFill>
                  <a:srgbClr val="465461"/>
                </a:solidFill>
                <a:latin typeface="Arial"/>
                <a:cs typeface="Arial"/>
              </a:rPr>
              <a:t>di </a:t>
            </a:r>
            <a:r>
              <a:rPr sz="4000" spc="35" dirty="0">
                <a:solidFill>
                  <a:srgbClr val="465461"/>
                </a:solidFill>
                <a:latin typeface="Arial"/>
                <a:cs typeface="Arial"/>
              </a:rPr>
              <a:t>refer </a:t>
            </a:r>
            <a:r>
              <a:rPr sz="4000" spc="-15" dirty="0">
                <a:solidFill>
                  <a:srgbClr val="465461"/>
                </a:solidFill>
                <a:latin typeface="Arial"/>
                <a:cs typeface="Arial"/>
              </a:rPr>
              <a:t>ke </a:t>
            </a:r>
            <a:r>
              <a:rPr sz="4000" spc="150" dirty="0">
                <a:solidFill>
                  <a:srgbClr val="465461"/>
                </a:solidFill>
                <a:latin typeface="Arial"/>
                <a:cs typeface="Arial"/>
              </a:rPr>
              <a:t>dietisien/ahli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4000" spc="8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4000" spc="25" dirty="0">
                <a:solidFill>
                  <a:srgbClr val="465461"/>
                </a:solidFill>
                <a:latin typeface="Arial"/>
                <a:cs typeface="Arial"/>
              </a:rPr>
              <a:t>asesment</a:t>
            </a:r>
            <a:r>
              <a:rPr sz="40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85" dirty="0">
                <a:solidFill>
                  <a:srgbClr val="465461"/>
                </a:solidFill>
                <a:latin typeface="Arial"/>
                <a:cs typeface="Arial"/>
              </a:rPr>
              <a:t>lanjut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1704594" y="903223"/>
            <a:ext cx="9774555" cy="70618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spc="-500" dirty="0">
                <a:solidFill>
                  <a:srgbClr val="354049"/>
                </a:solidFill>
                <a:latin typeface="Arial Black"/>
                <a:cs typeface="Arial Black"/>
              </a:rPr>
              <a:t>Elemen</a:t>
            </a:r>
            <a:r>
              <a:rPr sz="4000" b="1" spc="-240" dirty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sz="4000" b="1" spc="-475" dirty="0">
                <a:solidFill>
                  <a:srgbClr val="354049"/>
                </a:solidFill>
                <a:latin typeface="Arial Black"/>
                <a:cs typeface="Arial Black"/>
              </a:rPr>
              <a:t>Pengukuran</a:t>
            </a:r>
            <a:endParaRPr sz="4000">
              <a:latin typeface="Arial Black"/>
              <a:cs typeface="Arial Black"/>
            </a:endParaRPr>
          </a:p>
          <a:p>
            <a:pPr marL="271780" marR="1161415" indent="-259079">
              <a:lnSpc>
                <a:spcPct val="90000"/>
              </a:lnSpc>
              <a:spcBef>
                <a:spcPts val="3120"/>
              </a:spcBef>
            </a:pPr>
            <a:r>
              <a:rPr sz="4000" spc="-10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4000" spc="-8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4000" dirty="0">
                <a:solidFill>
                  <a:srgbClr val="465461"/>
                </a:solidFill>
                <a:latin typeface="Arial"/>
                <a:cs typeface="Arial"/>
              </a:rPr>
              <a:t>yg </a:t>
            </a:r>
            <a:r>
              <a:rPr sz="4000" spc="114" dirty="0">
                <a:solidFill>
                  <a:srgbClr val="465461"/>
                </a:solidFill>
                <a:latin typeface="Arial"/>
                <a:cs typeface="Arial"/>
              </a:rPr>
              <a:t>di </a:t>
            </a:r>
            <a:r>
              <a:rPr sz="4000" spc="30" dirty="0">
                <a:solidFill>
                  <a:srgbClr val="465461"/>
                </a:solidFill>
                <a:latin typeface="Arial"/>
                <a:cs typeface="Arial"/>
              </a:rPr>
              <a:t>skrining </a:t>
            </a:r>
            <a:r>
              <a:rPr sz="4000" spc="60" dirty="0">
                <a:solidFill>
                  <a:srgbClr val="465461"/>
                </a:solidFill>
                <a:latin typeface="Arial"/>
                <a:cs typeface="Arial"/>
              </a:rPr>
              <a:t>didiagnosis  </a:t>
            </a:r>
            <a:r>
              <a:rPr sz="4000" spc="40" dirty="0">
                <a:solidFill>
                  <a:srgbClr val="465461"/>
                </a:solidFill>
                <a:latin typeface="Arial"/>
                <a:cs typeface="Arial"/>
              </a:rPr>
              <a:t>bermasalah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4000" spc="40" dirty="0">
                <a:solidFill>
                  <a:srgbClr val="465461"/>
                </a:solidFill>
                <a:latin typeface="Arial"/>
                <a:cs typeface="Arial"/>
              </a:rPr>
              <a:t>(berisiko </a:t>
            </a:r>
            <a:r>
              <a:rPr sz="4000" spc="55" dirty="0">
                <a:solidFill>
                  <a:srgbClr val="465461"/>
                </a:solidFill>
                <a:latin typeface="Arial"/>
                <a:cs typeface="Arial"/>
              </a:rPr>
              <a:t>malnutrisi)  </a:t>
            </a:r>
            <a:r>
              <a:rPr sz="4000" spc="40" dirty="0">
                <a:solidFill>
                  <a:srgbClr val="465461"/>
                </a:solidFill>
                <a:latin typeface="Arial"/>
                <a:cs typeface="Arial"/>
              </a:rPr>
              <a:t>menerima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terapi</a:t>
            </a:r>
            <a:r>
              <a:rPr sz="4000" spc="9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</a:t>
            </a:r>
            <a:endParaRPr sz="4000">
              <a:latin typeface="Arial"/>
              <a:cs typeface="Arial"/>
            </a:endParaRPr>
          </a:p>
          <a:p>
            <a:pPr marL="271780" marR="1255395" indent="-259079">
              <a:lnSpc>
                <a:spcPct val="90000"/>
              </a:lnSpc>
              <a:spcBef>
                <a:spcPts val="1500"/>
              </a:spcBef>
            </a:pPr>
            <a:r>
              <a:rPr sz="4000" spc="-10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4000" spc="-70" dirty="0">
                <a:solidFill>
                  <a:srgbClr val="465461"/>
                </a:solidFill>
                <a:latin typeface="Arial"/>
                <a:cs typeface="Arial"/>
              </a:rPr>
              <a:t>Proses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kolaborasi </a:t>
            </a:r>
            <a:r>
              <a:rPr sz="4000" spc="55" dirty="0">
                <a:solidFill>
                  <a:srgbClr val="465461"/>
                </a:solidFill>
                <a:latin typeface="Arial"/>
                <a:cs typeface="Arial"/>
              </a:rPr>
              <a:t>digunakan</a:t>
            </a:r>
            <a:r>
              <a:rPr sz="4000" spc="-39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80" dirty="0">
                <a:solidFill>
                  <a:srgbClr val="465461"/>
                </a:solidFill>
                <a:latin typeface="Arial"/>
                <a:cs typeface="Arial"/>
              </a:rPr>
              <a:t>dalam  </a:t>
            </a:r>
            <a:r>
              <a:rPr sz="4000" spc="15" dirty="0">
                <a:solidFill>
                  <a:srgbClr val="465461"/>
                </a:solidFill>
                <a:latin typeface="Arial"/>
                <a:cs typeface="Arial"/>
              </a:rPr>
              <a:t>merencanakan, </a:t>
            </a:r>
            <a:r>
              <a:rPr sz="4000" spc="25" dirty="0">
                <a:solidFill>
                  <a:srgbClr val="465461"/>
                </a:solidFill>
                <a:latin typeface="Arial"/>
                <a:cs typeface="Arial"/>
              </a:rPr>
              <a:t>melaksanakan </a:t>
            </a:r>
            <a:r>
              <a:rPr sz="4000" spc="90" dirty="0">
                <a:solidFill>
                  <a:srgbClr val="465461"/>
                </a:solidFill>
                <a:latin typeface="Arial"/>
                <a:cs typeface="Arial"/>
              </a:rPr>
              <a:t>dan  </a:t>
            </a:r>
            <a:r>
              <a:rPr sz="4000" spc="-5" dirty="0">
                <a:solidFill>
                  <a:srgbClr val="465461"/>
                </a:solidFill>
                <a:latin typeface="Arial"/>
                <a:cs typeface="Arial"/>
              </a:rPr>
              <a:t>pengawasan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terapi</a:t>
            </a:r>
            <a:r>
              <a:rPr sz="4000" spc="204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560"/>
              </a:lnSpc>
              <a:spcBef>
                <a:spcPts val="1019"/>
              </a:spcBef>
            </a:pPr>
            <a:r>
              <a:rPr sz="4000" spc="-10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4000" spc="-55" dirty="0">
                <a:solidFill>
                  <a:srgbClr val="465461"/>
                </a:solidFill>
                <a:latin typeface="Arial"/>
                <a:cs typeface="Arial"/>
              </a:rPr>
              <a:t>Respon </a:t>
            </a:r>
            <a:r>
              <a:rPr sz="4000" spc="20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4000" spc="85" dirty="0">
                <a:solidFill>
                  <a:srgbClr val="465461"/>
                </a:solidFill>
                <a:latin typeface="Arial"/>
                <a:cs typeface="Arial"/>
              </a:rPr>
              <a:t>terhadap </a:t>
            </a:r>
            <a:r>
              <a:rPr sz="4000" spc="35" dirty="0">
                <a:solidFill>
                  <a:srgbClr val="465461"/>
                </a:solidFill>
                <a:latin typeface="Arial"/>
                <a:cs typeface="Arial"/>
              </a:rPr>
              <a:t>intervensi</a:t>
            </a:r>
            <a:r>
              <a:rPr sz="4000" spc="-29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terapi</a:t>
            </a:r>
            <a:endParaRPr sz="4000">
              <a:latin typeface="Arial"/>
              <a:cs typeface="Arial"/>
            </a:endParaRPr>
          </a:p>
          <a:p>
            <a:pPr marL="271780">
              <a:lnSpc>
                <a:spcPts val="4560"/>
              </a:lnSpc>
            </a:pP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</a:t>
            </a:r>
            <a:r>
              <a:rPr sz="40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15" dirty="0">
                <a:solidFill>
                  <a:srgbClr val="465461"/>
                </a:solidFill>
                <a:latin typeface="Arial"/>
                <a:cs typeface="Arial"/>
              </a:rPr>
              <a:t>diawasi</a:t>
            </a:r>
            <a:endParaRPr sz="4000">
              <a:latin typeface="Arial"/>
              <a:cs typeface="Arial"/>
            </a:endParaRPr>
          </a:p>
          <a:p>
            <a:pPr marL="271780" marR="5080" indent="-259079">
              <a:lnSpc>
                <a:spcPts val="4320"/>
              </a:lnSpc>
              <a:spcBef>
                <a:spcPts val="1565"/>
              </a:spcBef>
            </a:pPr>
            <a:r>
              <a:rPr sz="4000" spc="-10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4000" spc="-55" dirty="0">
                <a:solidFill>
                  <a:srgbClr val="465461"/>
                </a:solidFill>
                <a:latin typeface="Arial"/>
                <a:cs typeface="Arial"/>
              </a:rPr>
              <a:t>Respon </a:t>
            </a:r>
            <a:r>
              <a:rPr sz="4000" spc="20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4000" spc="85" dirty="0">
                <a:solidFill>
                  <a:srgbClr val="465461"/>
                </a:solidFill>
                <a:latin typeface="Arial"/>
                <a:cs typeface="Arial"/>
              </a:rPr>
              <a:t>terhadap </a:t>
            </a:r>
            <a:r>
              <a:rPr sz="4000" spc="35" dirty="0">
                <a:solidFill>
                  <a:srgbClr val="465461"/>
                </a:solidFill>
                <a:latin typeface="Arial"/>
                <a:cs typeface="Arial"/>
              </a:rPr>
              <a:t>intervensi</a:t>
            </a:r>
            <a:r>
              <a:rPr sz="4000" spc="-29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65" dirty="0">
                <a:solidFill>
                  <a:srgbClr val="465461"/>
                </a:solidFill>
                <a:latin typeface="Arial"/>
                <a:cs typeface="Arial"/>
              </a:rPr>
              <a:t>terapi  </a:t>
            </a:r>
            <a:r>
              <a:rPr sz="4000" spc="10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4000" spc="100" dirty="0">
                <a:solidFill>
                  <a:srgbClr val="465461"/>
                </a:solidFill>
                <a:latin typeface="Arial"/>
                <a:cs typeface="Arial"/>
              </a:rPr>
              <a:t>dicatat </a:t>
            </a:r>
            <a:r>
              <a:rPr sz="4000" spc="80" dirty="0">
                <a:solidFill>
                  <a:srgbClr val="465461"/>
                </a:solidFill>
                <a:latin typeface="Arial"/>
                <a:cs typeface="Arial"/>
              </a:rPr>
              <a:t>dalam </a:t>
            </a:r>
            <a:r>
              <a:rPr sz="4000" spc="5" dirty="0">
                <a:solidFill>
                  <a:srgbClr val="465461"/>
                </a:solidFill>
                <a:latin typeface="Arial"/>
                <a:cs typeface="Arial"/>
              </a:rPr>
              <a:t>rekam</a:t>
            </a:r>
            <a:r>
              <a:rPr sz="4000" spc="13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000" spc="45" dirty="0">
                <a:solidFill>
                  <a:srgbClr val="465461"/>
                </a:solidFill>
                <a:latin typeface="Arial"/>
                <a:cs typeface="Arial"/>
              </a:rPr>
              <a:t>medik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110" y="511176"/>
            <a:ext cx="11041380" cy="1771575"/>
          </a:xfrm>
          <a:prstGeom prst="rect">
            <a:avLst/>
          </a:prstGeom>
        </p:spPr>
        <p:txBody>
          <a:bodyPr vert="horz" wrap="square" lIns="0" tIns="599440" rIns="0" bIns="0" rtlCol="0">
            <a:spAutoFit/>
          </a:bodyPr>
          <a:lstStyle/>
          <a:p>
            <a:pPr marL="91440">
              <a:lnSpc>
                <a:spcPts val="4485"/>
              </a:lnSpc>
            </a:pPr>
            <a:r>
              <a:rPr b="1" spc="65" smtClean="0">
                <a:solidFill>
                  <a:srgbClr val="354049"/>
                </a:solidFill>
              </a:rPr>
              <a:t/>
            </a:r>
            <a:br>
              <a:rPr b="1" spc="65" smtClean="0">
                <a:solidFill>
                  <a:srgbClr val="354049"/>
                </a:solidFill>
              </a:rPr>
            </a:br>
            <a:r>
              <a:rPr b="1" spc="65" smtClean="0">
                <a:solidFill>
                  <a:srgbClr val="354049"/>
                </a:solidFill>
              </a:rPr>
              <a:t>Standar</a:t>
            </a:r>
            <a:endParaRPr b="1" spc="65" dirty="0">
              <a:solidFill>
                <a:srgbClr val="354049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876800" y="784486"/>
            <a:ext cx="2520569" cy="5770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4485"/>
              </a:lnSpc>
            </a:pPr>
            <a:r>
              <a:rPr sz="3750" b="1" spc="-95" dirty="0">
                <a:solidFill>
                  <a:srgbClr val="354049"/>
                </a:solidFill>
                <a:latin typeface="Arial"/>
                <a:cs typeface="Arial"/>
              </a:rPr>
              <a:t>JCI</a:t>
            </a:r>
            <a:r>
              <a:rPr sz="3750" b="1" spc="-30" dirty="0">
                <a:solidFill>
                  <a:srgbClr val="354049"/>
                </a:solidFill>
                <a:latin typeface="Arial"/>
                <a:cs typeface="Arial"/>
              </a:rPr>
              <a:t> </a:t>
            </a:r>
            <a:r>
              <a:rPr sz="3750" b="1" spc="-390" dirty="0" smtClean="0">
                <a:solidFill>
                  <a:srgbClr val="354049"/>
                </a:solidFill>
                <a:latin typeface="Arial"/>
                <a:cs typeface="Arial"/>
              </a:rPr>
              <a:t>PFE </a:t>
            </a:r>
            <a:endParaRPr sz="3750" b="1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9201" y="2211958"/>
            <a:ext cx="10124820" cy="33686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spc="-325" dirty="0">
                <a:solidFill>
                  <a:srgbClr val="465461"/>
                </a:solidFill>
                <a:latin typeface="Trebuchet MS"/>
                <a:cs typeface="Trebuchet MS"/>
              </a:rPr>
              <a:t>›</a:t>
            </a:r>
            <a:r>
              <a:rPr sz="4400" spc="-325" dirty="0">
                <a:solidFill>
                  <a:srgbClr val="465461"/>
                </a:solidFill>
                <a:latin typeface="Arial"/>
                <a:cs typeface="Arial"/>
              </a:rPr>
              <a:t>PFE</a:t>
            </a:r>
            <a:r>
              <a:rPr sz="4400" spc="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400" spc="125" dirty="0">
                <a:solidFill>
                  <a:srgbClr val="465461"/>
                </a:solidFill>
                <a:latin typeface="Arial"/>
                <a:cs typeface="Arial"/>
              </a:rPr>
              <a:t>4</a:t>
            </a:r>
            <a:endParaRPr sz="4400" dirty="0">
              <a:latin typeface="Arial"/>
              <a:cs typeface="Arial"/>
            </a:endParaRPr>
          </a:p>
          <a:p>
            <a:pPr marL="271780" marR="5080" indent="-259079" algn="just">
              <a:lnSpc>
                <a:spcPct val="90000"/>
              </a:lnSpc>
              <a:spcBef>
                <a:spcPts val="1500"/>
              </a:spcBef>
              <a:tabLst>
                <a:tab pos="3312795" algn="l"/>
              </a:tabLst>
            </a:pPr>
            <a:r>
              <a:rPr sz="4400" spc="-20" dirty="0">
                <a:solidFill>
                  <a:srgbClr val="465461"/>
                </a:solidFill>
                <a:latin typeface="Trebuchet MS"/>
                <a:cs typeface="Trebuchet MS"/>
              </a:rPr>
              <a:t>›</a:t>
            </a:r>
            <a:r>
              <a:rPr sz="4400" spc="-20" dirty="0" err="1">
                <a:solidFill>
                  <a:srgbClr val="465461"/>
                </a:solidFill>
                <a:latin typeface="Arial"/>
                <a:cs typeface="Arial"/>
              </a:rPr>
              <a:t>Elemen</a:t>
            </a:r>
            <a:r>
              <a:rPr sz="4400" spc="8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400" spc="125" dirty="0" smtClean="0">
                <a:solidFill>
                  <a:srgbClr val="465461"/>
                </a:solidFill>
                <a:latin typeface="Arial"/>
                <a:cs typeface="Arial"/>
              </a:rPr>
              <a:t>3 </a:t>
            </a:r>
            <a:r>
              <a:rPr sz="4400" dirty="0" err="1" smtClean="0">
                <a:solidFill>
                  <a:srgbClr val="465461"/>
                </a:solidFill>
                <a:latin typeface="Arial"/>
                <a:cs typeface="Arial"/>
              </a:rPr>
              <a:t>Terkait</a:t>
            </a:r>
            <a:r>
              <a:rPr sz="4400" dirty="0" smtClean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400" spc="60" dirty="0">
                <a:solidFill>
                  <a:srgbClr val="465461"/>
                </a:solidFill>
                <a:latin typeface="Arial"/>
                <a:cs typeface="Arial"/>
              </a:rPr>
              <a:t>dengan </a:t>
            </a:r>
            <a:r>
              <a:rPr sz="4400" spc="3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4400" spc="55" dirty="0">
                <a:solidFill>
                  <a:srgbClr val="465461"/>
                </a:solidFill>
                <a:latin typeface="Arial"/>
                <a:cs typeface="Arial"/>
              </a:rPr>
              <a:t>pelayanan </a:t>
            </a:r>
            <a:r>
              <a:rPr sz="4400" spc="35" dirty="0">
                <a:solidFill>
                  <a:srgbClr val="465461"/>
                </a:solidFill>
                <a:latin typeface="Arial"/>
                <a:cs typeface="Arial"/>
              </a:rPr>
              <a:t>yang </a:t>
            </a:r>
            <a:r>
              <a:rPr sz="4400" spc="55" dirty="0">
                <a:solidFill>
                  <a:srgbClr val="465461"/>
                </a:solidFill>
                <a:latin typeface="Arial"/>
                <a:cs typeface="Arial"/>
              </a:rPr>
              <a:t>diberikan, </a:t>
            </a:r>
            <a:r>
              <a:rPr sz="4400" spc="25" dirty="0">
                <a:solidFill>
                  <a:srgbClr val="465461"/>
                </a:solidFill>
                <a:latin typeface="Arial"/>
                <a:cs typeface="Arial"/>
              </a:rPr>
              <a:t>pasien  </a:t>
            </a:r>
            <a:r>
              <a:rPr sz="4400" spc="110" dirty="0">
                <a:solidFill>
                  <a:srgbClr val="465461"/>
                </a:solidFill>
                <a:latin typeface="Arial"/>
                <a:cs typeface="Arial"/>
              </a:rPr>
              <a:t>dan </a:t>
            </a:r>
            <a:r>
              <a:rPr sz="4400" spc="25" dirty="0">
                <a:solidFill>
                  <a:srgbClr val="465461"/>
                </a:solidFill>
                <a:latin typeface="Arial"/>
                <a:cs typeface="Arial"/>
              </a:rPr>
              <a:t>keluarga </a:t>
            </a:r>
            <a:r>
              <a:rPr sz="4400" spc="95" dirty="0">
                <a:solidFill>
                  <a:srgbClr val="465461"/>
                </a:solidFill>
                <a:latin typeface="Arial"/>
                <a:cs typeface="Arial"/>
              </a:rPr>
              <a:t>diberi </a:t>
            </a:r>
            <a:r>
              <a:rPr sz="4400" spc="45" dirty="0">
                <a:solidFill>
                  <a:srgbClr val="465461"/>
                </a:solidFill>
                <a:latin typeface="Arial"/>
                <a:cs typeface="Arial"/>
              </a:rPr>
              <a:t>edukasi  </a:t>
            </a:r>
            <a:r>
              <a:rPr sz="4400" spc="125" dirty="0">
                <a:solidFill>
                  <a:srgbClr val="465461"/>
                </a:solidFill>
                <a:latin typeface="Arial"/>
                <a:cs typeface="Arial"/>
              </a:rPr>
              <a:t>penyuluhan/konseling </a:t>
            </a:r>
            <a:r>
              <a:rPr sz="4400" spc="15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4400" spc="110" dirty="0">
                <a:solidFill>
                  <a:srgbClr val="465461"/>
                </a:solidFill>
                <a:latin typeface="Arial"/>
                <a:cs typeface="Arial"/>
              </a:rPr>
              <a:t>dan  </a:t>
            </a:r>
            <a:r>
              <a:rPr sz="4400" spc="114" dirty="0">
                <a:solidFill>
                  <a:srgbClr val="465461"/>
                </a:solidFill>
                <a:latin typeface="Arial"/>
                <a:cs typeface="Arial"/>
              </a:rPr>
              <a:t>dietetik</a:t>
            </a:r>
            <a:endParaRPr sz="4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757330" y="2707704"/>
            <a:ext cx="9910445" cy="5879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marR="5080" indent="-259079" algn="just">
              <a:lnSpc>
                <a:spcPct val="80000"/>
              </a:lnSpc>
            </a:pPr>
            <a:r>
              <a:rPr sz="3700" spc="-5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3700" spc="40" dirty="0">
                <a:solidFill>
                  <a:srgbClr val="465461"/>
                </a:solidFill>
                <a:latin typeface="Arial"/>
                <a:cs typeface="Arial"/>
              </a:rPr>
              <a:t>Identifikasi </a:t>
            </a:r>
            <a:r>
              <a:rPr sz="3700" spc="1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3700" spc="20" dirty="0">
                <a:solidFill>
                  <a:srgbClr val="465461"/>
                </a:solidFill>
                <a:latin typeface="Arial"/>
                <a:cs typeface="Arial"/>
              </a:rPr>
              <a:t>secara benar,</a:t>
            </a:r>
            <a:r>
              <a:rPr sz="3700" spc="-19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kegiatannya  </a:t>
            </a:r>
            <a:r>
              <a:rPr sz="3700" spc="75" dirty="0">
                <a:solidFill>
                  <a:srgbClr val="465461"/>
                </a:solidFill>
                <a:latin typeface="Arial"/>
                <a:cs typeface="Arial"/>
              </a:rPr>
              <a:t>antara </a:t>
            </a:r>
            <a:r>
              <a:rPr sz="3700" spc="65" dirty="0">
                <a:solidFill>
                  <a:srgbClr val="465461"/>
                </a:solidFill>
                <a:latin typeface="Arial"/>
                <a:cs typeface="Arial"/>
              </a:rPr>
              <a:t>lain </a:t>
            </a:r>
            <a:r>
              <a:rPr sz="3700" spc="40" dirty="0">
                <a:solidFill>
                  <a:srgbClr val="465461"/>
                </a:solidFill>
                <a:latin typeface="Arial"/>
                <a:cs typeface="Arial"/>
              </a:rPr>
              <a:t>pelabelan </a:t>
            </a:r>
            <a:r>
              <a:rPr sz="3700" spc="70" dirty="0">
                <a:solidFill>
                  <a:srgbClr val="465461"/>
                </a:solidFill>
                <a:latin typeface="Arial"/>
                <a:cs typeface="Arial"/>
              </a:rPr>
              <a:t>pada </a:t>
            </a:r>
            <a:r>
              <a:rPr sz="3700" spc="80" dirty="0">
                <a:solidFill>
                  <a:srgbClr val="465461"/>
                </a:solidFill>
                <a:latin typeface="Arial"/>
                <a:cs typeface="Arial"/>
              </a:rPr>
              <a:t>alat </a:t>
            </a:r>
            <a:r>
              <a:rPr sz="3700" spc="30" dirty="0">
                <a:solidFill>
                  <a:srgbClr val="465461"/>
                </a:solidFill>
                <a:latin typeface="Arial"/>
                <a:cs typeface="Arial"/>
              </a:rPr>
              <a:t>makan  </a:t>
            </a:r>
            <a:r>
              <a:rPr sz="3700" spc="1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(piring </a:t>
            </a:r>
            <a:r>
              <a:rPr sz="3700" spc="-5" dirty="0">
                <a:solidFill>
                  <a:srgbClr val="465461"/>
                </a:solidFill>
                <a:latin typeface="Arial"/>
                <a:cs typeface="Arial"/>
              </a:rPr>
              <a:t>snack, </a:t>
            </a:r>
            <a:r>
              <a:rPr sz="3700" spc="95" dirty="0">
                <a:solidFill>
                  <a:srgbClr val="465461"/>
                </a:solidFill>
                <a:latin typeface="Arial"/>
                <a:cs typeface="Arial"/>
              </a:rPr>
              <a:t>plato </a:t>
            </a:r>
            <a:r>
              <a:rPr sz="3700" spc="70" dirty="0">
                <a:solidFill>
                  <a:srgbClr val="465461"/>
                </a:solidFill>
                <a:latin typeface="Arial"/>
                <a:cs typeface="Arial"/>
              </a:rPr>
              <a:t>atau </a:t>
            </a:r>
            <a:r>
              <a:rPr sz="3700" spc="140" dirty="0">
                <a:solidFill>
                  <a:srgbClr val="465461"/>
                </a:solidFill>
                <a:latin typeface="Arial"/>
                <a:cs typeface="Arial"/>
              </a:rPr>
              <a:t>botol 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makanan </a:t>
            </a:r>
            <a:r>
              <a:rPr sz="3700" spc="20" dirty="0">
                <a:solidFill>
                  <a:srgbClr val="465461"/>
                </a:solidFill>
                <a:latin typeface="Arial"/>
                <a:cs typeface="Arial"/>
              </a:rPr>
              <a:t>cair), </a:t>
            </a:r>
            <a:r>
              <a:rPr sz="3700" spc="70" dirty="0">
                <a:solidFill>
                  <a:srgbClr val="465461"/>
                </a:solidFill>
                <a:latin typeface="Arial"/>
                <a:cs typeface="Arial"/>
              </a:rPr>
              <a:t>pada </a:t>
            </a:r>
            <a:r>
              <a:rPr sz="3700" spc="40" dirty="0">
                <a:solidFill>
                  <a:srgbClr val="465461"/>
                </a:solidFill>
                <a:latin typeface="Arial"/>
                <a:cs typeface="Arial"/>
              </a:rPr>
              <a:t>saat </a:t>
            </a:r>
            <a:r>
              <a:rPr sz="3700" spc="30" dirty="0">
                <a:solidFill>
                  <a:srgbClr val="465461"/>
                </a:solidFill>
                <a:latin typeface="Arial"/>
                <a:cs typeface="Arial"/>
              </a:rPr>
              <a:t>memberikan  </a:t>
            </a:r>
            <a:r>
              <a:rPr sz="3700" spc="40" dirty="0">
                <a:solidFill>
                  <a:srgbClr val="465461"/>
                </a:solidFill>
                <a:latin typeface="Arial"/>
                <a:cs typeface="Arial"/>
              </a:rPr>
              <a:t>makanan </a:t>
            </a:r>
            <a:r>
              <a:rPr sz="3700" spc="30" dirty="0">
                <a:solidFill>
                  <a:srgbClr val="465461"/>
                </a:solidFill>
                <a:latin typeface="Arial"/>
                <a:cs typeface="Arial"/>
              </a:rPr>
              <a:t>pramusaji </a:t>
            </a:r>
            <a:r>
              <a:rPr sz="3700" spc="60" dirty="0">
                <a:solidFill>
                  <a:srgbClr val="465461"/>
                </a:solidFill>
                <a:latin typeface="Arial"/>
                <a:cs typeface="Arial"/>
              </a:rPr>
              <a:t>mencocokkan </a:t>
            </a:r>
            <a:r>
              <a:rPr sz="3700" spc="45" dirty="0">
                <a:solidFill>
                  <a:srgbClr val="465461"/>
                </a:solidFill>
                <a:latin typeface="Arial"/>
                <a:cs typeface="Arial"/>
              </a:rPr>
              <a:t>nama </a:t>
            </a:r>
            <a:r>
              <a:rPr sz="3700" spc="85" dirty="0">
                <a:solidFill>
                  <a:srgbClr val="465461"/>
                </a:solidFill>
                <a:latin typeface="Arial"/>
                <a:cs typeface="Arial"/>
              </a:rPr>
              <a:t>dan  </a:t>
            </a:r>
            <a:r>
              <a:rPr sz="3700" spc="60" dirty="0">
                <a:solidFill>
                  <a:srgbClr val="465461"/>
                </a:solidFill>
                <a:latin typeface="Arial"/>
                <a:cs typeface="Arial"/>
              </a:rPr>
              <a:t>tanggal </a:t>
            </a:r>
            <a:r>
              <a:rPr sz="3700" spc="70" dirty="0">
                <a:solidFill>
                  <a:srgbClr val="465461"/>
                </a:solidFill>
                <a:latin typeface="Arial"/>
                <a:cs typeface="Arial"/>
              </a:rPr>
              <a:t>lahir pada </a:t>
            </a:r>
            <a:r>
              <a:rPr sz="3700" spc="50" dirty="0">
                <a:solidFill>
                  <a:srgbClr val="465461"/>
                </a:solidFill>
                <a:latin typeface="Arial"/>
                <a:cs typeface="Arial"/>
              </a:rPr>
              <a:t>label </a:t>
            </a:r>
            <a:r>
              <a:rPr sz="3700" spc="45" dirty="0">
                <a:solidFill>
                  <a:srgbClr val="465461"/>
                </a:solidFill>
                <a:latin typeface="Arial"/>
                <a:cs typeface="Arial"/>
              </a:rPr>
              <a:t>dengan </a:t>
            </a:r>
            <a:r>
              <a:rPr sz="3700" spc="10" dirty="0">
                <a:solidFill>
                  <a:srgbClr val="465461"/>
                </a:solidFill>
                <a:latin typeface="Arial"/>
                <a:cs typeface="Arial"/>
              </a:rPr>
              <a:t>gelang  </a:t>
            </a:r>
            <a:r>
              <a:rPr sz="3700" spc="80" dirty="0">
                <a:solidFill>
                  <a:srgbClr val="465461"/>
                </a:solidFill>
                <a:latin typeface="Arial"/>
                <a:cs typeface="Arial"/>
              </a:rPr>
              <a:t>identitas </a:t>
            </a:r>
            <a:r>
              <a:rPr sz="3700" spc="15" dirty="0">
                <a:solidFill>
                  <a:srgbClr val="465461"/>
                </a:solidFill>
                <a:latin typeface="Arial"/>
                <a:cs typeface="Arial"/>
              </a:rPr>
              <a:t>pasien </a:t>
            </a:r>
            <a:r>
              <a:rPr sz="3700" spc="50" dirty="0">
                <a:solidFill>
                  <a:srgbClr val="465461"/>
                </a:solidFill>
                <a:latin typeface="Arial"/>
                <a:cs typeface="Arial"/>
              </a:rPr>
              <a:t>agar </a:t>
            </a:r>
            <a:r>
              <a:rPr sz="3700" spc="95" dirty="0">
                <a:solidFill>
                  <a:srgbClr val="465461"/>
                </a:solidFill>
                <a:latin typeface="Arial"/>
                <a:cs typeface="Arial"/>
              </a:rPr>
              <a:t>tidak </a:t>
            </a:r>
            <a:r>
              <a:rPr sz="3700" spc="85" dirty="0">
                <a:solidFill>
                  <a:srgbClr val="465461"/>
                </a:solidFill>
                <a:latin typeface="Arial"/>
                <a:cs typeface="Arial"/>
              </a:rPr>
              <a:t>terjadi </a:t>
            </a:r>
            <a:r>
              <a:rPr sz="3700" spc="25" dirty="0">
                <a:solidFill>
                  <a:srgbClr val="465461"/>
                </a:solidFill>
                <a:latin typeface="Arial"/>
                <a:cs typeface="Arial"/>
              </a:rPr>
              <a:t>kesalahan 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pemberian</a:t>
            </a:r>
            <a:r>
              <a:rPr sz="37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makanan</a:t>
            </a:r>
            <a:endParaRPr sz="3700" dirty="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endParaRPr sz="3700" dirty="0">
              <a:latin typeface="Times New Roman"/>
              <a:cs typeface="Times New Roman"/>
            </a:endParaRPr>
          </a:p>
          <a:p>
            <a:pPr marL="271145" marR="431800" indent="-259079" algn="just">
              <a:lnSpc>
                <a:spcPct val="75700"/>
              </a:lnSpc>
              <a:spcBef>
                <a:spcPts val="2490"/>
              </a:spcBef>
              <a:tabLst>
                <a:tab pos="2275840" algn="l"/>
              </a:tabLst>
            </a:pPr>
            <a:r>
              <a:rPr sz="3700" spc="-10" dirty="0">
                <a:solidFill>
                  <a:srgbClr val="465461"/>
                </a:solidFill>
                <a:latin typeface="Trebuchet MS"/>
                <a:cs typeface="Trebuchet MS"/>
              </a:rPr>
              <a:t>› </a:t>
            </a:r>
            <a:r>
              <a:rPr sz="3700" spc="-40" dirty="0">
                <a:solidFill>
                  <a:srgbClr val="465461"/>
                </a:solidFill>
                <a:latin typeface="Arial"/>
                <a:cs typeface="Arial"/>
              </a:rPr>
              <a:t>Semua </a:t>
            </a:r>
            <a:r>
              <a:rPr sz="3700" spc="55" dirty="0">
                <a:solidFill>
                  <a:srgbClr val="465461"/>
                </a:solidFill>
                <a:latin typeface="Arial"/>
                <a:cs typeface="Arial"/>
              </a:rPr>
              <a:t>tenaga </a:t>
            </a:r>
            <a:r>
              <a:rPr sz="3700" spc="10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harus mengetahui </a:t>
            </a:r>
            <a:r>
              <a:rPr sz="3700" spc="80" dirty="0">
                <a:solidFill>
                  <a:srgbClr val="465461"/>
                </a:solidFill>
                <a:latin typeface="Arial"/>
                <a:cs typeface="Arial"/>
              </a:rPr>
              <a:t>dan  </a:t>
            </a:r>
            <a:r>
              <a:rPr sz="3700" spc="25" dirty="0">
                <a:solidFill>
                  <a:srgbClr val="465461"/>
                </a:solidFill>
                <a:latin typeface="Arial"/>
                <a:cs typeface="Arial"/>
              </a:rPr>
              <a:t>melaksanakan </a:t>
            </a:r>
            <a:r>
              <a:rPr sz="3700" spc="20" dirty="0">
                <a:solidFill>
                  <a:srgbClr val="465461"/>
                </a:solidFill>
                <a:latin typeface="Arial"/>
                <a:cs typeface="Arial"/>
              </a:rPr>
              <a:t>kebersihan </a:t>
            </a:r>
            <a:r>
              <a:rPr sz="3700" spc="65" dirty="0">
                <a:solidFill>
                  <a:srgbClr val="465461"/>
                </a:solidFill>
                <a:latin typeface="Arial"/>
                <a:cs typeface="Arial"/>
              </a:rPr>
              <a:t>tangan </a:t>
            </a:r>
            <a:r>
              <a:rPr sz="3700" spc="90" dirty="0">
                <a:solidFill>
                  <a:srgbClr val="465461"/>
                </a:solidFill>
                <a:latin typeface="Arial"/>
                <a:cs typeface="Arial"/>
              </a:rPr>
              <a:t>terkait </a:t>
            </a:r>
            <a:r>
              <a:rPr sz="3900" i="1" spc="-20" dirty="0">
                <a:solidFill>
                  <a:srgbClr val="465461"/>
                </a:solidFill>
                <a:latin typeface="Arial"/>
                <a:cs typeface="Arial"/>
              </a:rPr>
              <a:t>5  </a:t>
            </a:r>
            <a:r>
              <a:rPr sz="3900" i="1" spc="-40" dirty="0">
                <a:solidFill>
                  <a:srgbClr val="465461"/>
                </a:solidFill>
                <a:latin typeface="Arial"/>
                <a:cs typeface="Arial"/>
              </a:rPr>
              <a:t>moment	</a:t>
            </a:r>
            <a:r>
              <a:rPr sz="3700" spc="85" dirty="0">
                <a:solidFill>
                  <a:srgbClr val="465461"/>
                </a:solidFill>
                <a:latin typeface="Arial"/>
                <a:cs typeface="Arial"/>
              </a:rPr>
              <a:t>dan </a:t>
            </a:r>
            <a:r>
              <a:rPr sz="3700" dirty="0">
                <a:solidFill>
                  <a:srgbClr val="465461"/>
                </a:solidFill>
                <a:latin typeface="Arial"/>
                <a:cs typeface="Arial"/>
              </a:rPr>
              <a:t>sesuai </a:t>
            </a:r>
            <a:r>
              <a:rPr sz="3700" spc="95" dirty="0">
                <a:solidFill>
                  <a:srgbClr val="465461"/>
                </a:solidFill>
                <a:latin typeface="Arial"/>
                <a:cs typeface="Arial"/>
              </a:rPr>
              <a:t>6 </a:t>
            </a:r>
            <a:r>
              <a:rPr sz="3700" spc="35" dirty="0">
                <a:solidFill>
                  <a:srgbClr val="465461"/>
                </a:solidFill>
                <a:latin typeface="Arial"/>
                <a:cs typeface="Arial"/>
              </a:rPr>
              <a:t>langkah </a:t>
            </a:r>
            <a:r>
              <a:rPr sz="3700" spc="75" dirty="0">
                <a:solidFill>
                  <a:srgbClr val="465461"/>
                </a:solidFill>
                <a:latin typeface="Arial"/>
                <a:cs typeface="Arial"/>
              </a:rPr>
              <a:t>cuci</a:t>
            </a:r>
            <a:r>
              <a:rPr sz="3700" spc="4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3700" spc="65" dirty="0">
                <a:solidFill>
                  <a:srgbClr val="465461"/>
                </a:solidFill>
                <a:latin typeface="Arial"/>
                <a:cs typeface="Arial"/>
              </a:rPr>
              <a:t>tangan</a:t>
            </a:r>
            <a:endParaRPr sz="3700" dirty="0">
              <a:latin typeface="Arial"/>
              <a:cs typeface="Arial"/>
            </a:endParaRPr>
          </a:p>
        </p:txBody>
      </p:sp>
      <p:sp>
        <p:nvSpPr>
          <p:cNvPr id="5" name="object 2"/>
          <p:cNvSpPr txBox="1">
            <a:spLocks/>
          </p:cNvSpPr>
          <p:nvPr/>
        </p:nvSpPr>
        <p:spPr>
          <a:xfrm>
            <a:off x="0" y="800072"/>
            <a:ext cx="12801600" cy="1744836"/>
          </a:xfrm>
          <a:prstGeom prst="rect">
            <a:avLst/>
          </a:prstGeom>
        </p:spPr>
        <p:txBody>
          <a:bodyPr vert="horz" wrap="square" lIns="0" tIns="508761" rIns="0" bIns="0" rtlCol="0" anchor="ctr">
            <a:spAutoFit/>
          </a:bodyPr>
          <a:lstStyle/>
          <a:p>
            <a:pPr marL="516890" marR="0" lvl="0" indent="0" algn="l" defTabSz="960120" rtl="0" eaLnBrk="1" fontAlgn="auto" latinLnBrk="0" hangingPunct="1">
              <a:lnSpc>
                <a:spcPts val="477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Standar JCI IPSG (International Patient Safety Goals)</a:t>
            </a:r>
            <a:endParaRPr kumimoji="0" lang="id-ID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2559" t="17021" r="31976" b="17021"/>
          <a:stretch/>
        </p:blipFill>
        <p:spPr>
          <a:xfrm>
            <a:off x="2590800" y="533400"/>
            <a:ext cx="8305800" cy="844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585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554736" y="2022348"/>
            <a:ext cx="11894820" cy="701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1085824"/>
            <a:ext cx="12801600" cy="597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26135" marR="5080" indent="-814069">
              <a:lnSpc>
                <a:spcPts val="4079"/>
              </a:lnSpc>
            </a:pPr>
            <a:r>
              <a:rPr sz="6000" b="1" spc="-315" dirty="0">
                <a:solidFill>
                  <a:srgbClr val="354049"/>
                </a:solidFill>
                <a:latin typeface="+mn-lt"/>
                <a:cs typeface="Arial" pitchFamily="34" charset="0"/>
              </a:rPr>
              <a:t>Contoh </a:t>
            </a:r>
            <a:r>
              <a:rPr sz="6000" b="1" spc="-370" dirty="0">
                <a:solidFill>
                  <a:srgbClr val="354049"/>
                </a:solidFill>
                <a:latin typeface="+mn-lt"/>
                <a:cs typeface="Arial" pitchFamily="34" charset="0"/>
              </a:rPr>
              <a:t>Alur </a:t>
            </a:r>
            <a:r>
              <a:rPr sz="6000" b="1" spc="-400" dirty="0">
                <a:solidFill>
                  <a:srgbClr val="354049"/>
                </a:solidFill>
                <a:latin typeface="+mn-lt"/>
                <a:cs typeface="Arial" pitchFamily="34" charset="0"/>
              </a:rPr>
              <a:t>Asuhan </a:t>
            </a:r>
            <a:r>
              <a:rPr sz="6000" b="1" spc="-385" dirty="0">
                <a:solidFill>
                  <a:srgbClr val="354049"/>
                </a:solidFill>
                <a:latin typeface="+mn-lt"/>
                <a:cs typeface="Arial" pitchFamily="34" charset="0"/>
              </a:rPr>
              <a:t>Gizi  </a:t>
            </a:r>
            <a:r>
              <a:rPr sz="6000" b="1" spc="-565" dirty="0">
                <a:solidFill>
                  <a:srgbClr val="354049"/>
                </a:solidFill>
                <a:latin typeface="+mn-lt"/>
                <a:cs typeface="Arial" pitchFamily="34" charset="0"/>
              </a:rPr>
              <a:t>Rawat  </a:t>
            </a:r>
            <a:r>
              <a:rPr sz="6000" b="1" spc="-355" dirty="0">
                <a:solidFill>
                  <a:srgbClr val="354049"/>
                </a:solidFill>
                <a:latin typeface="+mn-lt"/>
                <a:cs typeface="Arial" pitchFamily="34" charset="0"/>
              </a:rPr>
              <a:t>Criticall</a:t>
            </a:r>
            <a:r>
              <a:rPr sz="6000" b="1" spc="-509" dirty="0">
                <a:solidFill>
                  <a:srgbClr val="354049"/>
                </a:solidFill>
                <a:latin typeface="+mn-lt"/>
                <a:cs typeface="Arial" pitchFamily="34" charset="0"/>
              </a:rPr>
              <a:t> </a:t>
            </a:r>
            <a:r>
              <a:rPr sz="6000" b="1" spc="-405" dirty="0">
                <a:solidFill>
                  <a:srgbClr val="354049"/>
                </a:solidFill>
                <a:latin typeface="+mn-lt"/>
                <a:cs typeface="Arial" pitchFamily="34" charset="0"/>
              </a:rPr>
              <a:t>Ill</a:t>
            </a:r>
          </a:p>
        </p:txBody>
      </p:sp>
      <p:sp>
        <p:nvSpPr>
          <p:cNvPr id="4" name="object 4"/>
          <p:cNvSpPr/>
          <p:nvPr/>
        </p:nvSpPr>
        <p:spPr>
          <a:xfrm>
            <a:off x="591179" y="1901238"/>
            <a:ext cx="11894820" cy="7138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22020" y="560634"/>
            <a:ext cx="11041380" cy="1239570"/>
          </a:xfrm>
          <a:prstGeom prst="rect">
            <a:avLst/>
          </a:prstGeom>
        </p:spPr>
        <p:txBody>
          <a:bodyPr vert="horz" wrap="square" lIns="0" tIns="569214" rIns="0" bIns="0" rtlCol="0">
            <a:spAutoFit/>
          </a:bodyPr>
          <a:lstStyle/>
          <a:p>
            <a:pPr marL="349250" algn="ctr">
              <a:lnSpc>
                <a:spcPts val="4775"/>
              </a:lnSpc>
            </a:pPr>
            <a:r>
              <a:rPr sz="6000" b="1" spc="-370" dirty="0">
                <a:solidFill>
                  <a:srgbClr val="354049"/>
                </a:solidFill>
                <a:latin typeface="+mn-lt"/>
                <a:cs typeface="Arial" pitchFamily="34" charset="0"/>
              </a:rPr>
              <a:t>Contoh Alur Asuhan Gizi Ruang Rawat</a:t>
            </a:r>
          </a:p>
        </p:txBody>
      </p:sp>
      <p:sp>
        <p:nvSpPr>
          <p:cNvPr id="4" name="object 4"/>
          <p:cNvSpPr/>
          <p:nvPr/>
        </p:nvSpPr>
        <p:spPr>
          <a:xfrm>
            <a:off x="494538" y="1815876"/>
            <a:ext cx="11896344" cy="7271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5494020" y="275602"/>
            <a:ext cx="7056120" cy="89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2000" y="1013106"/>
            <a:ext cx="4458589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  <a:tabLst>
                <a:tab pos="2663190" algn="l"/>
              </a:tabLst>
            </a:pPr>
            <a:r>
              <a:rPr sz="4000" b="1" spc="-475" dirty="0">
                <a:solidFill>
                  <a:srgbClr val="354049"/>
                </a:solidFill>
                <a:latin typeface="Arial Black"/>
                <a:cs typeface="Arial Black"/>
              </a:rPr>
              <a:t>Deteksi </a:t>
            </a:r>
            <a:r>
              <a:rPr sz="4000" b="1" spc="-395" dirty="0">
                <a:solidFill>
                  <a:srgbClr val="354049"/>
                </a:solidFill>
                <a:latin typeface="Arial Black"/>
                <a:cs typeface="Arial Black"/>
              </a:rPr>
              <a:t>Dini  </a:t>
            </a:r>
            <a:r>
              <a:rPr sz="4000" b="1" spc="-455" dirty="0">
                <a:solidFill>
                  <a:srgbClr val="354049"/>
                </a:solidFill>
                <a:latin typeface="Arial Black"/>
                <a:cs typeface="Arial Black"/>
              </a:rPr>
              <a:t>D</a:t>
            </a:r>
            <a:r>
              <a:rPr sz="4000" b="1" spc="-370" dirty="0">
                <a:solidFill>
                  <a:srgbClr val="354049"/>
                </a:solidFill>
                <a:latin typeface="Arial Black"/>
                <a:cs typeface="Arial Black"/>
              </a:rPr>
              <a:t>i</a:t>
            </a:r>
            <a:r>
              <a:rPr sz="4000" b="1" spc="-420" dirty="0">
                <a:solidFill>
                  <a:srgbClr val="354049"/>
                </a:solidFill>
                <a:latin typeface="Arial Black"/>
                <a:cs typeface="Arial Black"/>
              </a:rPr>
              <a:t>a</a:t>
            </a:r>
            <a:r>
              <a:rPr sz="4000" b="1" spc="-415" dirty="0">
                <a:solidFill>
                  <a:srgbClr val="354049"/>
                </a:solidFill>
                <a:latin typeface="Arial Black"/>
                <a:cs typeface="Arial Black"/>
              </a:rPr>
              <a:t>g</a:t>
            </a:r>
            <a:r>
              <a:rPr sz="4000" b="1" spc="-385" dirty="0">
                <a:solidFill>
                  <a:srgbClr val="354049"/>
                </a:solidFill>
                <a:latin typeface="Arial Black"/>
                <a:cs typeface="Arial Black"/>
              </a:rPr>
              <a:t>n</a:t>
            </a:r>
            <a:r>
              <a:rPr sz="4000" b="1" spc="-400" dirty="0">
                <a:solidFill>
                  <a:srgbClr val="354049"/>
                </a:solidFill>
                <a:latin typeface="Arial Black"/>
                <a:cs typeface="Arial Black"/>
              </a:rPr>
              <a:t>osi</a:t>
            </a:r>
            <a:r>
              <a:rPr sz="4000" b="1" spc="-450" dirty="0">
                <a:solidFill>
                  <a:srgbClr val="354049"/>
                </a:solidFill>
                <a:latin typeface="Arial Black"/>
                <a:cs typeface="Arial Black"/>
              </a:rPr>
              <a:t>s</a:t>
            </a:r>
            <a:r>
              <a:rPr sz="4000" b="1" dirty="0">
                <a:solidFill>
                  <a:srgbClr val="354049"/>
                </a:solidFill>
                <a:latin typeface="Arial Black"/>
                <a:cs typeface="Arial Black"/>
              </a:rPr>
              <a:t>	</a:t>
            </a:r>
            <a:r>
              <a:rPr sz="4000" b="1" spc="-680" dirty="0">
                <a:solidFill>
                  <a:srgbClr val="354049"/>
                </a:solidFill>
                <a:latin typeface="Arial Black"/>
                <a:cs typeface="Arial Black"/>
              </a:rPr>
              <a:t>G</a:t>
            </a:r>
            <a:r>
              <a:rPr sz="4000" b="1" spc="-370" dirty="0">
                <a:solidFill>
                  <a:srgbClr val="354049"/>
                </a:solidFill>
                <a:latin typeface="Arial Black"/>
                <a:cs typeface="Arial Black"/>
              </a:rPr>
              <a:t>i</a:t>
            </a:r>
            <a:r>
              <a:rPr sz="4000" b="1" spc="-295" dirty="0">
                <a:solidFill>
                  <a:srgbClr val="354049"/>
                </a:solidFill>
                <a:latin typeface="Arial Black"/>
                <a:cs typeface="Arial Black"/>
              </a:rPr>
              <a:t>zi  </a:t>
            </a:r>
            <a:r>
              <a:rPr sz="4000" b="1" spc="-415" dirty="0">
                <a:solidFill>
                  <a:srgbClr val="354049"/>
                </a:solidFill>
                <a:latin typeface="Arial Black"/>
                <a:cs typeface="Arial Black"/>
              </a:rPr>
              <a:t>Malnutrisi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4151" y="6111240"/>
            <a:ext cx="2368296" cy="32247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94020" y="275602"/>
            <a:ext cx="7056120" cy="9043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4151" y="3532632"/>
            <a:ext cx="4686300" cy="22783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76016" y="6211823"/>
            <a:ext cx="2318004" cy="3124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/>
          <p:nvPr/>
        </p:nvSpPr>
        <p:spPr>
          <a:xfrm>
            <a:off x="653795" y="0"/>
            <a:ext cx="4356100" cy="9601200"/>
          </a:xfrm>
          <a:custGeom>
            <a:avLst/>
            <a:gdLst/>
            <a:ahLst/>
            <a:cxnLst/>
            <a:rect l="l" t="t" r="r" b="b"/>
            <a:pathLst>
              <a:path w="4356100" h="9601200">
                <a:moveTo>
                  <a:pt x="0" y="9601200"/>
                </a:moveTo>
                <a:lnTo>
                  <a:pt x="4355592" y="9601200"/>
                </a:lnTo>
                <a:lnTo>
                  <a:pt x="4355592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58" y="761"/>
            <a:ext cx="0" cy="9601200"/>
          </a:xfrm>
          <a:custGeom>
            <a:avLst/>
            <a:gdLst/>
            <a:ahLst/>
            <a:cxnLst/>
            <a:rect l="l" t="t" r="r" b="b"/>
            <a:pathLst>
              <a:path h="9601200">
                <a:moveTo>
                  <a:pt x="0" y="0"/>
                </a:moveTo>
                <a:lnTo>
                  <a:pt x="0" y="960119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78891" y="447802"/>
            <a:ext cx="4315460" cy="822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400" spc="-370" dirty="0">
                <a:solidFill>
                  <a:srgbClr val="FFFFFF"/>
                </a:solidFill>
              </a:rPr>
              <a:t>SKRINING</a:t>
            </a:r>
            <a:r>
              <a:rPr sz="5400" spc="30" dirty="0">
                <a:solidFill>
                  <a:srgbClr val="FFFFFF"/>
                </a:solidFill>
              </a:rPr>
              <a:t> </a:t>
            </a:r>
            <a:r>
              <a:rPr sz="5400" spc="-385" dirty="0">
                <a:solidFill>
                  <a:srgbClr val="FFFFFF"/>
                </a:solidFill>
              </a:rPr>
              <a:t>GIZI</a:t>
            </a:r>
            <a:endParaRPr sz="5400" dirty="0"/>
          </a:p>
        </p:txBody>
      </p:sp>
      <p:sp>
        <p:nvSpPr>
          <p:cNvPr id="7" name="object 7"/>
          <p:cNvSpPr/>
          <p:nvPr/>
        </p:nvSpPr>
        <p:spPr>
          <a:xfrm>
            <a:off x="6300215" y="400811"/>
            <a:ext cx="6099047" cy="85664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18515" y="1542668"/>
            <a:ext cx="4126865" cy="1851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2759" marR="5080" indent="-480059">
              <a:lnSpc>
                <a:spcPts val="3260"/>
              </a:lnSpc>
            </a:pPr>
            <a:r>
              <a:rPr sz="3400" spc="-80" dirty="0">
                <a:solidFill>
                  <a:srgbClr val="FFFFFF"/>
                </a:solidFill>
                <a:latin typeface="Arial"/>
                <a:cs typeface="Arial"/>
              </a:rPr>
              <a:t>1. 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Penurunan </a:t>
            </a:r>
            <a:r>
              <a:rPr sz="3400" spc="-10" dirty="0">
                <a:solidFill>
                  <a:srgbClr val="FFFFFF"/>
                </a:solidFill>
                <a:latin typeface="Arial"/>
                <a:cs typeface="Arial"/>
              </a:rPr>
              <a:t>Berat  </a:t>
            </a:r>
            <a:r>
              <a:rPr sz="3400" spc="10" dirty="0">
                <a:solidFill>
                  <a:srgbClr val="FFFFFF"/>
                </a:solidFill>
                <a:latin typeface="Arial"/>
                <a:cs typeface="Arial"/>
              </a:rPr>
              <a:t>Badan </a:t>
            </a:r>
            <a:r>
              <a:rPr sz="3400" spc="85" dirty="0">
                <a:solidFill>
                  <a:srgbClr val="FFFFFF"/>
                </a:solidFill>
                <a:latin typeface="Arial"/>
                <a:cs typeface="Arial"/>
              </a:rPr>
              <a:t>6 </a:t>
            </a:r>
            <a:r>
              <a:rPr sz="3400" spc="-110" dirty="0">
                <a:solidFill>
                  <a:srgbClr val="FFFFFF"/>
                </a:solidFill>
                <a:latin typeface="Arial"/>
                <a:cs typeface="Arial"/>
              </a:rPr>
              <a:t>Kg </a:t>
            </a:r>
            <a:r>
              <a:rPr sz="3400" spc="70" dirty="0">
                <a:solidFill>
                  <a:srgbClr val="FFFFFF"/>
                </a:solidFill>
                <a:latin typeface="Arial"/>
                <a:cs typeface="Arial"/>
              </a:rPr>
              <a:t>dalam  </a:t>
            </a:r>
            <a:r>
              <a:rPr sz="3400" spc="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3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50" dirty="0">
                <a:solidFill>
                  <a:srgbClr val="FFFFFF"/>
                </a:solidFill>
                <a:latin typeface="Arial"/>
                <a:cs typeface="Arial"/>
              </a:rPr>
              <a:t>bulan</a:t>
            </a:r>
            <a:endParaRPr sz="3400" dirty="0">
              <a:latin typeface="Arial"/>
              <a:cs typeface="Arial"/>
            </a:endParaRPr>
          </a:p>
          <a:p>
            <a:pPr marL="492759">
              <a:lnSpc>
                <a:spcPts val="4070"/>
              </a:lnSpc>
              <a:spcBef>
                <a:spcPts val="715"/>
              </a:spcBef>
            </a:pPr>
            <a:r>
              <a:rPr sz="3400" spc="55" dirty="0">
                <a:solidFill>
                  <a:srgbClr val="FFFFFF"/>
                </a:solidFill>
                <a:latin typeface="Arial"/>
                <a:cs typeface="Arial"/>
              </a:rPr>
              <a:t>skor </a:t>
            </a:r>
            <a:r>
              <a:rPr sz="3400" spc="-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8515" y="3585210"/>
            <a:ext cx="3995420" cy="2262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52780" marR="5080" indent="-640715">
              <a:lnSpc>
                <a:spcPct val="80000"/>
              </a:lnSpc>
              <a:tabLst>
                <a:tab pos="652780" algn="l"/>
              </a:tabLst>
            </a:pPr>
            <a:r>
              <a:rPr sz="3400" spc="-80" dirty="0">
                <a:solidFill>
                  <a:srgbClr val="FFFFFF"/>
                </a:solidFill>
                <a:latin typeface="Arial"/>
                <a:cs typeface="Arial"/>
              </a:rPr>
              <a:t>2.	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Asupan </a:t>
            </a:r>
            <a:r>
              <a:rPr sz="3400" spc="25" dirty="0">
                <a:solidFill>
                  <a:srgbClr val="FFFFFF"/>
                </a:solidFill>
                <a:latin typeface="Arial"/>
                <a:cs typeface="Arial"/>
              </a:rPr>
              <a:t>kurang </a:t>
            </a:r>
            <a:r>
              <a:rPr sz="340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20" dirty="0">
                <a:solidFill>
                  <a:srgbClr val="FFFFFF"/>
                </a:solidFill>
                <a:latin typeface="Arial"/>
                <a:cs typeface="Arial"/>
              </a:rPr>
              <a:t>kaena </a:t>
            </a:r>
            <a:r>
              <a:rPr sz="3400" spc="80" dirty="0">
                <a:solidFill>
                  <a:srgbClr val="FFFFFF"/>
                </a:solidFill>
                <a:latin typeface="Arial"/>
                <a:cs typeface="Arial"/>
              </a:rPr>
              <a:t>ada  </a:t>
            </a:r>
            <a:r>
              <a:rPr sz="3400" spc="45" dirty="0">
                <a:solidFill>
                  <a:srgbClr val="FFFFFF"/>
                </a:solidFill>
                <a:latin typeface="Arial"/>
                <a:cs typeface="Arial"/>
              </a:rPr>
              <a:t>penurunan</a:t>
            </a:r>
            <a:r>
              <a:rPr sz="3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30" dirty="0">
                <a:solidFill>
                  <a:srgbClr val="FFFFFF"/>
                </a:solidFill>
                <a:latin typeface="Arial"/>
                <a:cs typeface="Arial"/>
              </a:rPr>
              <a:t>nafsu  </a:t>
            </a:r>
            <a:r>
              <a:rPr sz="3400" spc="35" dirty="0">
                <a:solidFill>
                  <a:srgbClr val="FFFFFF"/>
                </a:solidFill>
                <a:latin typeface="Arial"/>
                <a:cs typeface="Arial"/>
              </a:rPr>
              <a:t>makan </a:t>
            </a:r>
            <a:r>
              <a:rPr sz="3400" spc="-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4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-270" dirty="0">
                <a:solidFill>
                  <a:srgbClr val="FFFFFF"/>
                </a:solidFill>
                <a:latin typeface="Arial"/>
                <a:cs typeface="Arial"/>
              </a:rPr>
              <a:t>Ya</a:t>
            </a:r>
            <a:endParaRPr sz="3400">
              <a:latin typeface="Arial"/>
              <a:cs typeface="Arial"/>
            </a:endParaRPr>
          </a:p>
          <a:p>
            <a:pPr marL="652780">
              <a:lnSpc>
                <a:spcPts val="4070"/>
              </a:lnSpc>
              <a:spcBef>
                <a:spcPts val="685"/>
              </a:spcBef>
            </a:pPr>
            <a:r>
              <a:rPr sz="3400" spc="55" dirty="0">
                <a:solidFill>
                  <a:srgbClr val="FFFFFF"/>
                </a:solidFill>
                <a:latin typeface="Arial"/>
                <a:cs typeface="Arial"/>
              </a:rPr>
              <a:t>skor </a:t>
            </a:r>
            <a:r>
              <a:rPr sz="3400" spc="-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8515" y="5935471"/>
            <a:ext cx="4182745" cy="517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070"/>
              </a:lnSpc>
            </a:pPr>
            <a:r>
              <a:rPr sz="3400" spc="-110" dirty="0">
                <a:solidFill>
                  <a:srgbClr val="FFFFFF"/>
                </a:solidFill>
                <a:latin typeface="Arial"/>
                <a:cs typeface="Arial"/>
              </a:rPr>
              <a:t>TOTAL </a:t>
            </a:r>
            <a:r>
              <a:rPr sz="3400" spc="-215" dirty="0">
                <a:solidFill>
                  <a:srgbClr val="FFFFFF"/>
                </a:solidFill>
                <a:latin typeface="Arial"/>
                <a:cs typeface="Arial"/>
              </a:rPr>
              <a:t>SKOR </a:t>
            </a:r>
            <a:r>
              <a:rPr sz="3400" spc="-185" dirty="0">
                <a:solidFill>
                  <a:srgbClr val="FFFFFF"/>
                </a:solidFill>
                <a:latin typeface="Arial"/>
                <a:cs typeface="Arial"/>
              </a:rPr>
              <a:t>MST </a:t>
            </a:r>
            <a:r>
              <a:rPr sz="3400" spc="-100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r>
              <a:rPr sz="3400" spc="6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8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06098" y="4489830"/>
            <a:ext cx="200025" cy="179705"/>
          </a:xfrm>
          <a:custGeom>
            <a:avLst/>
            <a:gdLst/>
            <a:ahLst/>
            <a:cxnLst/>
            <a:rect l="l" t="t" r="r" b="b"/>
            <a:pathLst>
              <a:path w="200025" h="179704">
                <a:moveTo>
                  <a:pt x="199390" y="95250"/>
                </a:moveTo>
                <a:lnTo>
                  <a:pt x="189166" y="129732"/>
                </a:lnTo>
                <a:lnTo>
                  <a:pt x="165893" y="157083"/>
                </a:lnTo>
                <a:lnTo>
                  <a:pt x="132953" y="174599"/>
                </a:lnTo>
                <a:lnTo>
                  <a:pt x="93725" y="179578"/>
                </a:lnTo>
                <a:lnTo>
                  <a:pt x="55364" y="170392"/>
                </a:lnTo>
                <a:lnTo>
                  <a:pt x="24955" y="149431"/>
                </a:lnTo>
                <a:lnTo>
                  <a:pt x="5500" y="119731"/>
                </a:lnTo>
                <a:lnTo>
                  <a:pt x="0" y="84328"/>
                </a:lnTo>
                <a:lnTo>
                  <a:pt x="10223" y="49845"/>
                </a:lnTo>
                <a:lnTo>
                  <a:pt x="33496" y="22494"/>
                </a:lnTo>
                <a:lnTo>
                  <a:pt x="66436" y="4978"/>
                </a:lnTo>
                <a:lnTo>
                  <a:pt x="105664" y="0"/>
                </a:lnTo>
                <a:lnTo>
                  <a:pt x="142563" y="8582"/>
                </a:lnTo>
                <a:lnTo>
                  <a:pt x="172354" y="28178"/>
                </a:lnTo>
                <a:lnTo>
                  <a:pt x="192264" y="56132"/>
                </a:lnTo>
                <a:lnTo>
                  <a:pt x="199517" y="89789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207622" y="5122290"/>
            <a:ext cx="200025" cy="179705"/>
          </a:xfrm>
          <a:custGeom>
            <a:avLst/>
            <a:gdLst/>
            <a:ahLst/>
            <a:cxnLst/>
            <a:rect l="l" t="t" r="r" b="b"/>
            <a:pathLst>
              <a:path w="200025" h="179704">
                <a:moveTo>
                  <a:pt x="199390" y="95250"/>
                </a:moveTo>
                <a:lnTo>
                  <a:pt x="189166" y="129732"/>
                </a:lnTo>
                <a:lnTo>
                  <a:pt x="165893" y="157083"/>
                </a:lnTo>
                <a:lnTo>
                  <a:pt x="132953" y="174599"/>
                </a:lnTo>
                <a:lnTo>
                  <a:pt x="93725" y="179578"/>
                </a:lnTo>
                <a:lnTo>
                  <a:pt x="55364" y="170392"/>
                </a:lnTo>
                <a:lnTo>
                  <a:pt x="24955" y="149431"/>
                </a:lnTo>
                <a:lnTo>
                  <a:pt x="5500" y="119731"/>
                </a:lnTo>
                <a:lnTo>
                  <a:pt x="0" y="84328"/>
                </a:lnTo>
                <a:lnTo>
                  <a:pt x="10223" y="49845"/>
                </a:lnTo>
                <a:lnTo>
                  <a:pt x="33496" y="22494"/>
                </a:lnTo>
                <a:lnTo>
                  <a:pt x="66436" y="4978"/>
                </a:lnTo>
                <a:lnTo>
                  <a:pt x="105663" y="0"/>
                </a:lnTo>
                <a:lnTo>
                  <a:pt x="142563" y="8582"/>
                </a:lnTo>
                <a:lnTo>
                  <a:pt x="172354" y="28178"/>
                </a:lnTo>
                <a:lnTo>
                  <a:pt x="192264" y="56132"/>
                </a:lnTo>
                <a:lnTo>
                  <a:pt x="199517" y="89788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217909" y="5361178"/>
            <a:ext cx="131445" cy="239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-5" dirty="0">
                <a:solidFill>
                  <a:srgbClr val="465461"/>
                </a:solidFill>
                <a:latin typeface="Arial"/>
                <a:cs typeface="Arial"/>
              </a:rPr>
              <a:t>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624316" y="5465064"/>
            <a:ext cx="201295" cy="239395"/>
          </a:xfrm>
          <a:custGeom>
            <a:avLst/>
            <a:gdLst/>
            <a:ahLst/>
            <a:cxnLst/>
            <a:rect l="l" t="t" r="r" b="b"/>
            <a:pathLst>
              <a:path w="201295" h="239395">
                <a:moveTo>
                  <a:pt x="0" y="138684"/>
                </a:moveTo>
                <a:lnTo>
                  <a:pt x="20502" y="182022"/>
                </a:lnTo>
                <a:lnTo>
                  <a:pt x="41624" y="217932"/>
                </a:lnTo>
                <a:lnTo>
                  <a:pt x="63936" y="238982"/>
                </a:lnTo>
                <a:lnTo>
                  <a:pt x="88010" y="237744"/>
                </a:lnTo>
                <a:lnTo>
                  <a:pt x="119836" y="195333"/>
                </a:lnTo>
                <a:lnTo>
                  <a:pt x="157162" y="121348"/>
                </a:lnTo>
                <a:lnTo>
                  <a:pt x="188202" y="51077"/>
                </a:lnTo>
                <a:lnTo>
                  <a:pt x="201167" y="19812"/>
                </a:lnTo>
                <a:lnTo>
                  <a:pt x="201167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508235" y="6556247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3"/>
                </a:moveTo>
                <a:lnTo>
                  <a:pt x="20385" y="182022"/>
                </a:lnTo>
                <a:lnTo>
                  <a:pt x="41354" y="217931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107168" y="6777228"/>
            <a:ext cx="247650" cy="447040"/>
          </a:xfrm>
          <a:custGeom>
            <a:avLst/>
            <a:gdLst/>
            <a:ahLst/>
            <a:cxnLst/>
            <a:rect l="l" t="t" r="r" b="b"/>
            <a:pathLst>
              <a:path w="247650" h="447040">
                <a:moveTo>
                  <a:pt x="185800" y="290195"/>
                </a:moveTo>
                <a:lnTo>
                  <a:pt x="158241" y="248624"/>
                </a:lnTo>
                <a:lnTo>
                  <a:pt x="143351" y="219471"/>
                </a:lnTo>
                <a:lnTo>
                  <a:pt x="144510" y="186628"/>
                </a:lnTo>
                <a:lnTo>
                  <a:pt x="165100" y="133985"/>
                </a:lnTo>
                <a:lnTo>
                  <a:pt x="187374" y="92797"/>
                </a:lnTo>
                <a:lnTo>
                  <a:pt x="214709" y="48990"/>
                </a:lnTo>
                <a:lnTo>
                  <a:pt x="237876" y="14184"/>
                </a:lnTo>
                <a:lnTo>
                  <a:pt x="247650" y="0"/>
                </a:lnTo>
                <a:lnTo>
                  <a:pt x="243988" y="28515"/>
                </a:lnTo>
                <a:lnTo>
                  <a:pt x="241315" y="57435"/>
                </a:lnTo>
                <a:lnTo>
                  <a:pt x="227075" y="111633"/>
                </a:lnTo>
                <a:lnTo>
                  <a:pt x="192353" y="144416"/>
                </a:lnTo>
                <a:lnTo>
                  <a:pt x="139793" y="163556"/>
                </a:lnTo>
                <a:lnTo>
                  <a:pt x="81887" y="172998"/>
                </a:lnTo>
                <a:lnTo>
                  <a:pt x="31126" y="176685"/>
                </a:lnTo>
                <a:lnTo>
                  <a:pt x="0" y="178562"/>
                </a:lnTo>
                <a:lnTo>
                  <a:pt x="15398" y="184626"/>
                </a:lnTo>
                <a:lnTo>
                  <a:pt x="30702" y="190976"/>
                </a:lnTo>
                <a:lnTo>
                  <a:pt x="46148" y="196707"/>
                </a:lnTo>
                <a:lnTo>
                  <a:pt x="61975" y="200914"/>
                </a:lnTo>
                <a:lnTo>
                  <a:pt x="89099" y="203312"/>
                </a:lnTo>
                <a:lnTo>
                  <a:pt x="122328" y="203219"/>
                </a:lnTo>
                <a:lnTo>
                  <a:pt x="157313" y="203133"/>
                </a:lnTo>
                <a:lnTo>
                  <a:pt x="189706" y="205549"/>
                </a:lnTo>
                <a:lnTo>
                  <a:pt x="215157" y="212966"/>
                </a:lnTo>
                <a:lnTo>
                  <a:pt x="229318" y="227881"/>
                </a:lnTo>
                <a:lnTo>
                  <a:pt x="227840" y="252792"/>
                </a:lnTo>
                <a:lnTo>
                  <a:pt x="206375" y="290195"/>
                </a:lnTo>
                <a:lnTo>
                  <a:pt x="191531" y="302555"/>
                </a:lnTo>
                <a:lnTo>
                  <a:pt x="173259" y="311165"/>
                </a:lnTo>
                <a:lnTo>
                  <a:pt x="156082" y="320466"/>
                </a:lnTo>
                <a:lnTo>
                  <a:pt x="144525" y="334899"/>
                </a:lnTo>
                <a:lnTo>
                  <a:pt x="138793" y="361521"/>
                </a:lnTo>
                <a:lnTo>
                  <a:pt x="139430" y="389572"/>
                </a:lnTo>
                <a:lnTo>
                  <a:pt x="142615" y="418195"/>
                </a:lnTo>
                <a:lnTo>
                  <a:pt x="144525" y="446532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0039" y="6660388"/>
            <a:ext cx="10499725" cy="183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68350" algn="r">
              <a:lnSpc>
                <a:spcPct val="100000"/>
              </a:lnSpc>
            </a:pP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0</a:t>
            </a:r>
            <a:r>
              <a:rPr sz="1100" spc="-5" dirty="0">
                <a:solidFill>
                  <a:srgbClr val="465461"/>
                </a:solidFill>
                <a:latin typeface="Arial"/>
                <a:cs typeface="Arial"/>
              </a:rPr>
              <a:t>9</a:t>
            </a: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.00</a:t>
            </a:r>
            <a:endParaRPr sz="11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Times New Roman"/>
              <a:cs typeface="Times New Roman"/>
            </a:endParaRPr>
          </a:p>
          <a:p>
            <a:pPr marR="5080" algn="r">
              <a:lnSpc>
                <a:spcPts val="1210"/>
              </a:lnSpc>
              <a:spcBef>
                <a:spcPts val="5"/>
              </a:spcBef>
            </a:pP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Karima</a:t>
            </a:r>
            <a:r>
              <a:rPr sz="1100" spc="-10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465461"/>
                </a:solidFill>
                <a:latin typeface="Arial"/>
                <a:cs typeface="Arial"/>
              </a:rPr>
              <a:t>RA</a:t>
            </a:r>
            <a:endParaRPr sz="1100">
              <a:latin typeface="Arial"/>
              <a:cs typeface="Arial"/>
            </a:endParaRPr>
          </a:p>
          <a:p>
            <a:pPr marL="12700" marR="6343650" indent="17780">
              <a:lnSpc>
                <a:spcPct val="80000"/>
              </a:lnSpc>
              <a:spcBef>
                <a:spcPts val="705"/>
              </a:spcBef>
            </a:pPr>
            <a:r>
              <a:rPr sz="3400" spc="-70" dirty="0">
                <a:solidFill>
                  <a:srgbClr val="FFFFFF"/>
                </a:solidFill>
                <a:latin typeface="Arial"/>
                <a:cs typeface="Arial"/>
              </a:rPr>
              <a:t>Pasien </a:t>
            </a:r>
            <a:r>
              <a:rPr sz="3400" spc="35" dirty="0">
                <a:solidFill>
                  <a:srgbClr val="FFFFFF"/>
                </a:solidFill>
                <a:latin typeface="Arial"/>
                <a:cs typeface="Arial"/>
              </a:rPr>
              <a:t>dengan  </a:t>
            </a:r>
            <a:r>
              <a:rPr sz="3400" spc="50" dirty="0">
                <a:solidFill>
                  <a:srgbClr val="FFFFFF"/>
                </a:solidFill>
                <a:latin typeface="Arial"/>
                <a:cs typeface="Arial"/>
              </a:rPr>
              <a:t>diagnosa </a:t>
            </a:r>
            <a:r>
              <a:rPr sz="3400" dirty="0">
                <a:solidFill>
                  <a:srgbClr val="FFFFFF"/>
                </a:solidFill>
                <a:latin typeface="Arial"/>
                <a:cs typeface="Arial"/>
              </a:rPr>
              <a:t>khusus </a:t>
            </a:r>
            <a:r>
              <a:rPr sz="3400" spc="-100" dirty="0">
                <a:solidFill>
                  <a:srgbClr val="FFFFFF"/>
                </a:solidFill>
                <a:latin typeface="Arial"/>
                <a:cs typeface="Arial"/>
              </a:rPr>
              <a:t>: </a:t>
            </a:r>
            <a:r>
              <a:rPr sz="3400" spc="-270" dirty="0">
                <a:solidFill>
                  <a:srgbClr val="FFFFFF"/>
                </a:solidFill>
                <a:latin typeface="Arial"/>
                <a:cs typeface="Arial"/>
              </a:rPr>
              <a:t>Ya  </a:t>
            </a:r>
            <a:r>
              <a:rPr sz="3400" spc="25" dirty="0">
                <a:solidFill>
                  <a:srgbClr val="FFFFFF"/>
                </a:solidFill>
                <a:latin typeface="Arial"/>
                <a:cs typeface="Arial"/>
              </a:rPr>
              <a:t>(bedah</a:t>
            </a:r>
            <a:r>
              <a:rPr sz="34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400" spc="5" dirty="0">
                <a:solidFill>
                  <a:srgbClr val="FFFFFF"/>
                </a:solidFill>
                <a:latin typeface="Arial"/>
                <a:cs typeface="Arial"/>
              </a:rPr>
              <a:t>digestive)</a:t>
            </a:r>
            <a:endParaRPr sz="3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0300716" y="6001511"/>
            <a:ext cx="700405" cy="1905"/>
          </a:xfrm>
          <a:custGeom>
            <a:avLst/>
            <a:gdLst/>
            <a:ahLst/>
            <a:cxnLst/>
            <a:rect l="l" t="t" r="r" b="b"/>
            <a:pathLst>
              <a:path w="700404" h="1904">
                <a:moveTo>
                  <a:pt x="0" y="0"/>
                </a:moveTo>
                <a:lnTo>
                  <a:pt x="700024" y="1524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/>
          <p:nvPr/>
        </p:nvSpPr>
        <p:spPr>
          <a:xfrm>
            <a:off x="653794" y="0"/>
            <a:ext cx="5366005" cy="9601200"/>
          </a:xfrm>
          <a:custGeom>
            <a:avLst/>
            <a:gdLst/>
            <a:ahLst/>
            <a:cxnLst/>
            <a:rect l="l" t="t" r="r" b="b"/>
            <a:pathLst>
              <a:path w="4356100" h="9601200">
                <a:moveTo>
                  <a:pt x="0" y="9601200"/>
                </a:moveTo>
                <a:lnTo>
                  <a:pt x="4355592" y="9601200"/>
                </a:lnTo>
                <a:lnTo>
                  <a:pt x="4355592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58" y="761"/>
            <a:ext cx="0" cy="9601200"/>
          </a:xfrm>
          <a:custGeom>
            <a:avLst/>
            <a:gdLst/>
            <a:ahLst/>
            <a:cxnLst/>
            <a:rect l="l" t="t" r="r" b="b"/>
            <a:pathLst>
              <a:path h="9601200">
                <a:moveTo>
                  <a:pt x="0" y="0"/>
                </a:moveTo>
                <a:lnTo>
                  <a:pt x="0" y="960119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515" y="272033"/>
            <a:ext cx="3965575" cy="1440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90000"/>
              </a:lnSpc>
            </a:pPr>
            <a:r>
              <a:rPr sz="3500" spc="-114" dirty="0">
                <a:solidFill>
                  <a:srgbClr val="FFFFFF"/>
                </a:solidFill>
              </a:rPr>
              <a:t>KUNJUNGAN </a:t>
            </a:r>
            <a:r>
              <a:rPr sz="3500" spc="-175" dirty="0">
                <a:solidFill>
                  <a:srgbClr val="FFFFFF"/>
                </a:solidFill>
              </a:rPr>
              <a:t>AWAL  </a:t>
            </a:r>
            <a:r>
              <a:rPr sz="3500" spc="-229" dirty="0">
                <a:solidFill>
                  <a:srgbClr val="FFFFFF"/>
                </a:solidFill>
              </a:rPr>
              <a:t>DIETISIEN </a:t>
            </a:r>
            <a:r>
              <a:rPr sz="3500" spc="-275" dirty="0">
                <a:solidFill>
                  <a:srgbClr val="FFFFFF"/>
                </a:solidFill>
              </a:rPr>
              <a:t>PADA  </a:t>
            </a:r>
            <a:r>
              <a:rPr sz="3500" spc="-290" dirty="0">
                <a:solidFill>
                  <a:srgbClr val="FFFFFF"/>
                </a:solidFill>
              </a:rPr>
              <a:t>PASIEN</a:t>
            </a:r>
            <a:r>
              <a:rPr sz="3500" spc="-20" dirty="0">
                <a:solidFill>
                  <a:srgbClr val="FFFFFF"/>
                </a:solidFill>
              </a:rPr>
              <a:t> </a:t>
            </a:r>
            <a:r>
              <a:rPr sz="3500" spc="-210" dirty="0">
                <a:solidFill>
                  <a:srgbClr val="FFFFFF"/>
                </a:solidFill>
              </a:rPr>
              <a:t>BARU</a:t>
            </a:r>
            <a:endParaRPr sz="3500" dirty="0"/>
          </a:p>
        </p:txBody>
      </p:sp>
      <p:sp>
        <p:nvSpPr>
          <p:cNvPr id="8" name="object 8"/>
          <p:cNvSpPr txBox="1">
            <a:spLocks noGrp="1"/>
          </p:cNvSpPr>
          <p:nvPr>
            <p:ph sz="half" idx="1"/>
          </p:nvPr>
        </p:nvSpPr>
        <p:spPr>
          <a:xfrm>
            <a:off x="880110" y="2555875"/>
            <a:ext cx="5440680" cy="52117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0855" marR="316230" indent="-478155">
              <a:lnSpc>
                <a:spcPct val="80000"/>
              </a:lnSpc>
              <a:buAutoNum type="arabicPeriod"/>
              <a:tabLst>
                <a:tab pos="490855" algn="l"/>
                <a:tab pos="491490" algn="l"/>
              </a:tabLst>
            </a:pPr>
            <a:r>
              <a:rPr spc="5" dirty="0">
                <a:solidFill>
                  <a:schemeClr val="bg1"/>
                </a:solidFill>
              </a:rPr>
              <a:t>Diagnosa </a:t>
            </a:r>
            <a:r>
              <a:rPr spc="-95" dirty="0">
                <a:solidFill>
                  <a:schemeClr val="bg1"/>
                </a:solidFill>
              </a:rPr>
              <a:t>: </a:t>
            </a:r>
            <a:r>
              <a:rPr spc="-75" dirty="0">
                <a:solidFill>
                  <a:schemeClr val="bg1"/>
                </a:solidFill>
              </a:rPr>
              <a:t>Ca  </a:t>
            </a:r>
            <a:r>
              <a:rPr spc="20" dirty="0">
                <a:solidFill>
                  <a:schemeClr val="bg1"/>
                </a:solidFill>
              </a:rPr>
              <a:t>Caput </a:t>
            </a:r>
            <a:r>
              <a:rPr spc="-55" dirty="0">
                <a:solidFill>
                  <a:schemeClr val="bg1"/>
                </a:solidFill>
              </a:rPr>
              <a:t>Pankreas  </a:t>
            </a:r>
            <a:r>
              <a:rPr spc="-50" dirty="0">
                <a:solidFill>
                  <a:schemeClr val="bg1"/>
                </a:solidFill>
              </a:rPr>
              <a:t>Post </a:t>
            </a:r>
            <a:r>
              <a:rPr spc="-15" dirty="0">
                <a:solidFill>
                  <a:schemeClr val="bg1"/>
                </a:solidFill>
              </a:rPr>
              <a:t>Wipple  </a:t>
            </a:r>
            <a:r>
              <a:rPr spc="35" dirty="0">
                <a:solidFill>
                  <a:schemeClr val="bg1"/>
                </a:solidFill>
              </a:rPr>
              <a:t>dengan </a:t>
            </a:r>
            <a:r>
              <a:rPr spc="-190" dirty="0">
                <a:solidFill>
                  <a:schemeClr val="bg1"/>
                </a:solidFill>
              </a:rPr>
              <a:t>DM </a:t>
            </a:r>
            <a:r>
              <a:rPr dirty="0">
                <a:solidFill>
                  <a:schemeClr val="bg1"/>
                </a:solidFill>
              </a:rPr>
              <a:t>Tipe</a:t>
            </a:r>
            <a:r>
              <a:rPr spc="265" dirty="0">
                <a:solidFill>
                  <a:schemeClr val="bg1"/>
                </a:solidFill>
              </a:rPr>
              <a:t> </a:t>
            </a:r>
            <a:r>
              <a:rPr spc="75" dirty="0">
                <a:solidFill>
                  <a:schemeClr val="bg1"/>
                </a:solidFill>
              </a:rPr>
              <a:t>2</a:t>
            </a:r>
          </a:p>
          <a:p>
            <a:pPr marL="490855" marR="429259" indent="-478155">
              <a:lnSpc>
                <a:spcPts val="2980"/>
              </a:lnSpc>
              <a:spcBef>
                <a:spcPts val="1470"/>
              </a:spcBef>
              <a:buAutoNum type="arabicPeriod"/>
              <a:tabLst>
                <a:tab pos="490855" algn="l"/>
                <a:tab pos="491490" algn="l"/>
              </a:tabLst>
            </a:pPr>
            <a:r>
              <a:rPr spc="-35" dirty="0">
                <a:solidFill>
                  <a:schemeClr val="bg1"/>
                </a:solidFill>
              </a:rPr>
              <a:t>Risiko </a:t>
            </a:r>
            <a:r>
              <a:rPr spc="55" dirty="0">
                <a:solidFill>
                  <a:schemeClr val="bg1"/>
                </a:solidFill>
              </a:rPr>
              <a:t>malnutrisi </a:t>
            </a:r>
            <a:r>
              <a:rPr spc="-95" dirty="0">
                <a:solidFill>
                  <a:schemeClr val="bg1"/>
                </a:solidFill>
              </a:rPr>
              <a:t>:  </a:t>
            </a:r>
            <a:r>
              <a:rPr spc="-35" dirty="0">
                <a:solidFill>
                  <a:schemeClr val="bg1"/>
                </a:solidFill>
              </a:rPr>
              <a:t>Risiko</a:t>
            </a:r>
            <a:r>
              <a:rPr spc="-5" dirty="0">
                <a:solidFill>
                  <a:schemeClr val="bg1"/>
                </a:solidFill>
              </a:rPr>
              <a:t> </a:t>
            </a:r>
            <a:r>
              <a:rPr spc="-15" dirty="0">
                <a:solidFill>
                  <a:schemeClr val="bg1"/>
                </a:solidFill>
              </a:rPr>
              <a:t>Sedang</a:t>
            </a:r>
          </a:p>
          <a:p>
            <a:pPr marL="490855" indent="-478155">
              <a:lnSpc>
                <a:spcPct val="100000"/>
              </a:lnSpc>
              <a:spcBef>
                <a:spcPts val="780"/>
              </a:spcBef>
              <a:buAutoNum type="arabicPeriod"/>
              <a:tabLst>
                <a:tab pos="490855" algn="l"/>
                <a:tab pos="491490" algn="l"/>
              </a:tabLst>
            </a:pPr>
            <a:r>
              <a:rPr spc="25" dirty="0">
                <a:solidFill>
                  <a:schemeClr val="bg1"/>
                </a:solidFill>
              </a:rPr>
              <a:t>Kondisi </a:t>
            </a:r>
            <a:r>
              <a:rPr spc="-30" dirty="0">
                <a:solidFill>
                  <a:schemeClr val="bg1"/>
                </a:solidFill>
              </a:rPr>
              <a:t>Khusus </a:t>
            </a:r>
            <a:r>
              <a:rPr spc="-95" dirty="0">
                <a:solidFill>
                  <a:schemeClr val="bg1"/>
                </a:solidFill>
              </a:rPr>
              <a:t>:</a:t>
            </a:r>
            <a:r>
              <a:rPr spc="150" dirty="0">
                <a:solidFill>
                  <a:schemeClr val="bg1"/>
                </a:solidFill>
              </a:rPr>
              <a:t> </a:t>
            </a:r>
            <a:r>
              <a:rPr spc="-254" dirty="0">
                <a:solidFill>
                  <a:schemeClr val="bg1"/>
                </a:solidFill>
              </a:rPr>
              <a:t>Ya</a:t>
            </a:r>
          </a:p>
          <a:p>
            <a:pPr marL="490855" marR="615950" indent="-478155">
              <a:lnSpc>
                <a:spcPts val="2980"/>
              </a:lnSpc>
              <a:spcBef>
                <a:spcPts val="1470"/>
              </a:spcBef>
              <a:buAutoNum type="arabicPeriod"/>
              <a:tabLst>
                <a:tab pos="490855" algn="l"/>
                <a:tab pos="491490" algn="l"/>
              </a:tabLst>
            </a:pPr>
            <a:r>
              <a:rPr spc="-15" dirty="0">
                <a:solidFill>
                  <a:schemeClr val="bg1"/>
                </a:solidFill>
              </a:rPr>
              <a:t>Alergi </a:t>
            </a:r>
            <a:r>
              <a:rPr dirty="0">
                <a:solidFill>
                  <a:schemeClr val="bg1"/>
                </a:solidFill>
              </a:rPr>
              <a:t>Makanan </a:t>
            </a:r>
            <a:r>
              <a:rPr spc="-95" dirty="0">
                <a:solidFill>
                  <a:schemeClr val="bg1"/>
                </a:solidFill>
              </a:rPr>
              <a:t>:  </a:t>
            </a:r>
            <a:r>
              <a:rPr spc="30" dirty="0">
                <a:solidFill>
                  <a:schemeClr val="bg1"/>
                </a:solidFill>
              </a:rPr>
              <a:t>Tidak</a:t>
            </a:r>
            <a:r>
              <a:rPr spc="-20" dirty="0">
                <a:solidFill>
                  <a:schemeClr val="bg1"/>
                </a:solidFill>
              </a:rPr>
              <a:t> </a:t>
            </a:r>
            <a:r>
              <a:rPr spc="10" dirty="0">
                <a:solidFill>
                  <a:schemeClr val="bg1"/>
                </a:solidFill>
              </a:rPr>
              <a:t>Ada</a:t>
            </a:r>
          </a:p>
          <a:p>
            <a:pPr marL="490855" indent="-478155">
              <a:lnSpc>
                <a:spcPts val="3350"/>
              </a:lnSpc>
              <a:spcBef>
                <a:spcPts val="780"/>
              </a:spcBef>
              <a:buAutoNum type="arabicPeriod"/>
              <a:tabLst>
                <a:tab pos="490855" algn="l"/>
                <a:tab pos="491490" algn="l"/>
              </a:tabLst>
            </a:pPr>
            <a:r>
              <a:rPr spc="-20" dirty="0">
                <a:solidFill>
                  <a:schemeClr val="bg1"/>
                </a:solidFill>
              </a:rPr>
              <a:t>Preskripsi </a:t>
            </a:r>
            <a:r>
              <a:rPr spc="5" dirty="0">
                <a:solidFill>
                  <a:schemeClr val="bg1"/>
                </a:solidFill>
              </a:rPr>
              <a:t>Diet </a:t>
            </a:r>
            <a:r>
              <a:rPr spc="-90" dirty="0">
                <a:solidFill>
                  <a:schemeClr val="bg1"/>
                </a:solidFill>
              </a:rPr>
              <a:t>:</a:t>
            </a:r>
            <a:r>
              <a:rPr spc="125" dirty="0">
                <a:solidFill>
                  <a:schemeClr val="bg1"/>
                </a:solidFill>
              </a:rPr>
              <a:t> </a:t>
            </a:r>
            <a:r>
              <a:rPr spc="5" dirty="0">
                <a:solidFill>
                  <a:schemeClr val="bg1"/>
                </a:solidFill>
              </a:rPr>
              <a:t>Diet</a:t>
            </a:r>
          </a:p>
          <a:p>
            <a:pPr marL="490855">
              <a:lnSpc>
                <a:spcPts val="3350"/>
              </a:lnSpc>
            </a:pPr>
            <a:r>
              <a:rPr spc="-30" dirty="0">
                <a:solidFill>
                  <a:schemeClr val="bg1"/>
                </a:solidFill>
              </a:rPr>
              <a:t>Khusus</a:t>
            </a:r>
          </a:p>
          <a:p>
            <a:pPr marL="490855" marR="478155" indent="-478155">
              <a:lnSpc>
                <a:spcPct val="80000"/>
              </a:lnSpc>
              <a:spcBef>
                <a:spcPts val="1500"/>
              </a:spcBef>
              <a:buAutoNum type="arabicPeriod" startAt="6"/>
              <a:tabLst>
                <a:tab pos="490855" algn="l"/>
                <a:tab pos="491490" algn="l"/>
              </a:tabLst>
            </a:pPr>
            <a:r>
              <a:rPr spc="30" dirty="0">
                <a:solidFill>
                  <a:schemeClr val="bg1"/>
                </a:solidFill>
              </a:rPr>
              <a:t>Tindak </a:t>
            </a:r>
            <a:r>
              <a:rPr spc="35" dirty="0">
                <a:solidFill>
                  <a:schemeClr val="bg1"/>
                </a:solidFill>
              </a:rPr>
              <a:t>Lanjut </a:t>
            </a:r>
            <a:r>
              <a:rPr spc="-95" dirty="0">
                <a:solidFill>
                  <a:schemeClr val="bg1"/>
                </a:solidFill>
              </a:rPr>
              <a:t>:  </a:t>
            </a:r>
            <a:r>
              <a:rPr spc="-55" dirty="0">
                <a:solidFill>
                  <a:schemeClr val="bg1"/>
                </a:solidFill>
              </a:rPr>
              <a:t>Perlu </a:t>
            </a:r>
            <a:r>
              <a:rPr spc="-10" dirty="0">
                <a:solidFill>
                  <a:schemeClr val="bg1"/>
                </a:solidFill>
              </a:rPr>
              <a:t>Asuhan</a:t>
            </a:r>
            <a:r>
              <a:rPr spc="140" dirty="0">
                <a:solidFill>
                  <a:schemeClr val="bg1"/>
                </a:solidFill>
              </a:rPr>
              <a:t> </a:t>
            </a:r>
            <a:r>
              <a:rPr spc="-85" dirty="0">
                <a:solidFill>
                  <a:schemeClr val="bg1"/>
                </a:solidFill>
              </a:rPr>
              <a:t>Gizi</a:t>
            </a:r>
          </a:p>
        </p:txBody>
      </p:sp>
      <p:sp>
        <p:nvSpPr>
          <p:cNvPr id="7" name="object 7"/>
          <p:cNvSpPr/>
          <p:nvPr/>
        </p:nvSpPr>
        <p:spPr>
          <a:xfrm>
            <a:off x="6019800" y="432816"/>
            <a:ext cx="6582156" cy="9168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00771" y="2743200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4">
                <a:moveTo>
                  <a:pt x="0" y="138683"/>
                </a:moveTo>
                <a:lnTo>
                  <a:pt x="20385" y="182022"/>
                </a:lnTo>
                <a:lnTo>
                  <a:pt x="41354" y="217931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1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0771" y="3300984"/>
            <a:ext cx="200025" cy="238125"/>
          </a:xfrm>
          <a:custGeom>
            <a:avLst/>
            <a:gdLst/>
            <a:ahLst/>
            <a:cxnLst/>
            <a:rect l="l" t="t" r="r" b="b"/>
            <a:pathLst>
              <a:path w="200025" h="238125">
                <a:moveTo>
                  <a:pt x="0" y="137921"/>
                </a:moveTo>
                <a:lnTo>
                  <a:pt x="20385" y="180982"/>
                </a:lnTo>
                <a:lnTo>
                  <a:pt x="41354" y="216661"/>
                </a:lnTo>
                <a:lnTo>
                  <a:pt x="63490" y="237577"/>
                </a:lnTo>
                <a:lnTo>
                  <a:pt x="87375" y="236346"/>
                </a:lnTo>
                <a:lnTo>
                  <a:pt x="118955" y="194188"/>
                </a:lnTo>
                <a:lnTo>
                  <a:pt x="155987" y="120634"/>
                </a:lnTo>
                <a:lnTo>
                  <a:pt x="186781" y="50770"/>
                </a:lnTo>
                <a:lnTo>
                  <a:pt x="199644" y="19685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01043" y="4200144"/>
            <a:ext cx="201295" cy="239395"/>
          </a:xfrm>
          <a:custGeom>
            <a:avLst/>
            <a:gdLst/>
            <a:ahLst/>
            <a:cxnLst/>
            <a:rect l="l" t="t" r="r" b="b"/>
            <a:pathLst>
              <a:path w="201295" h="239395">
                <a:moveTo>
                  <a:pt x="0" y="138683"/>
                </a:moveTo>
                <a:lnTo>
                  <a:pt x="20502" y="182022"/>
                </a:lnTo>
                <a:lnTo>
                  <a:pt x="41624" y="217931"/>
                </a:lnTo>
                <a:lnTo>
                  <a:pt x="63936" y="238982"/>
                </a:lnTo>
                <a:lnTo>
                  <a:pt x="88010" y="237743"/>
                </a:lnTo>
                <a:lnTo>
                  <a:pt x="119836" y="195333"/>
                </a:lnTo>
                <a:lnTo>
                  <a:pt x="157162" y="121348"/>
                </a:lnTo>
                <a:lnTo>
                  <a:pt x="188202" y="51077"/>
                </a:lnTo>
                <a:lnTo>
                  <a:pt x="201167" y="19811"/>
                </a:lnTo>
                <a:lnTo>
                  <a:pt x="201167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01043" y="4043171"/>
            <a:ext cx="201295" cy="239395"/>
          </a:xfrm>
          <a:custGeom>
            <a:avLst/>
            <a:gdLst/>
            <a:ahLst/>
            <a:cxnLst/>
            <a:rect l="l" t="t" r="r" b="b"/>
            <a:pathLst>
              <a:path w="201295" h="239395">
                <a:moveTo>
                  <a:pt x="0" y="138683"/>
                </a:moveTo>
                <a:lnTo>
                  <a:pt x="20502" y="182022"/>
                </a:lnTo>
                <a:lnTo>
                  <a:pt x="41624" y="217931"/>
                </a:lnTo>
                <a:lnTo>
                  <a:pt x="63936" y="238982"/>
                </a:lnTo>
                <a:lnTo>
                  <a:pt x="88010" y="237743"/>
                </a:lnTo>
                <a:lnTo>
                  <a:pt x="119836" y="195333"/>
                </a:lnTo>
                <a:lnTo>
                  <a:pt x="157162" y="121348"/>
                </a:lnTo>
                <a:lnTo>
                  <a:pt x="188202" y="51077"/>
                </a:lnTo>
                <a:lnTo>
                  <a:pt x="201167" y="19812"/>
                </a:lnTo>
                <a:lnTo>
                  <a:pt x="201167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01043" y="3843528"/>
            <a:ext cx="201295" cy="239395"/>
          </a:xfrm>
          <a:custGeom>
            <a:avLst/>
            <a:gdLst/>
            <a:ahLst/>
            <a:cxnLst/>
            <a:rect l="l" t="t" r="r" b="b"/>
            <a:pathLst>
              <a:path w="201295" h="239395">
                <a:moveTo>
                  <a:pt x="0" y="138684"/>
                </a:moveTo>
                <a:lnTo>
                  <a:pt x="20502" y="182022"/>
                </a:lnTo>
                <a:lnTo>
                  <a:pt x="41624" y="217932"/>
                </a:lnTo>
                <a:lnTo>
                  <a:pt x="63936" y="238982"/>
                </a:lnTo>
                <a:lnTo>
                  <a:pt x="88010" y="237744"/>
                </a:lnTo>
                <a:lnTo>
                  <a:pt x="119836" y="195333"/>
                </a:lnTo>
                <a:lnTo>
                  <a:pt x="157162" y="121348"/>
                </a:lnTo>
                <a:lnTo>
                  <a:pt x="188202" y="51077"/>
                </a:lnTo>
                <a:lnTo>
                  <a:pt x="201167" y="19812"/>
                </a:lnTo>
                <a:lnTo>
                  <a:pt x="201167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501883" y="4600955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4"/>
                </a:moveTo>
                <a:lnTo>
                  <a:pt x="20385" y="182022"/>
                </a:lnTo>
                <a:lnTo>
                  <a:pt x="41354" y="217932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01328" y="4300728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4"/>
                </a:moveTo>
                <a:lnTo>
                  <a:pt x="20385" y="182022"/>
                </a:lnTo>
                <a:lnTo>
                  <a:pt x="41354" y="217932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101328" y="4200144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3"/>
                </a:moveTo>
                <a:lnTo>
                  <a:pt x="20385" y="182022"/>
                </a:lnTo>
                <a:lnTo>
                  <a:pt x="41354" y="217931"/>
                </a:lnTo>
                <a:lnTo>
                  <a:pt x="63490" y="238982"/>
                </a:lnTo>
                <a:lnTo>
                  <a:pt x="87375" y="237743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1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101328" y="4043171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3"/>
                </a:moveTo>
                <a:lnTo>
                  <a:pt x="20385" y="182022"/>
                </a:lnTo>
                <a:lnTo>
                  <a:pt x="41354" y="217931"/>
                </a:lnTo>
                <a:lnTo>
                  <a:pt x="63490" y="238982"/>
                </a:lnTo>
                <a:lnTo>
                  <a:pt x="87375" y="237743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101328" y="3899915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4"/>
                </a:moveTo>
                <a:lnTo>
                  <a:pt x="20385" y="182022"/>
                </a:lnTo>
                <a:lnTo>
                  <a:pt x="41354" y="217932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00643" y="4901184"/>
            <a:ext cx="201295" cy="238125"/>
          </a:xfrm>
          <a:custGeom>
            <a:avLst/>
            <a:gdLst/>
            <a:ahLst/>
            <a:cxnLst/>
            <a:rect l="l" t="t" r="r" b="b"/>
            <a:pathLst>
              <a:path w="201295" h="238125">
                <a:moveTo>
                  <a:pt x="0" y="137921"/>
                </a:moveTo>
                <a:lnTo>
                  <a:pt x="20502" y="180982"/>
                </a:lnTo>
                <a:lnTo>
                  <a:pt x="41624" y="216661"/>
                </a:lnTo>
                <a:lnTo>
                  <a:pt x="63936" y="237577"/>
                </a:lnTo>
                <a:lnTo>
                  <a:pt x="88010" y="236346"/>
                </a:lnTo>
                <a:lnTo>
                  <a:pt x="119836" y="194188"/>
                </a:lnTo>
                <a:lnTo>
                  <a:pt x="157162" y="120634"/>
                </a:lnTo>
                <a:lnTo>
                  <a:pt x="188202" y="50770"/>
                </a:lnTo>
                <a:lnTo>
                  <a:pt x="201167" y="19685"/>
                </a:lnTo>
                <a:lnTo>
                  <a:pt x="201167" y="0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017256" y="2287778"/>
            <a:ext cx="325437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solidFill>
                  <a:srgbClr val="465461"/>
                </a:solidFill>
                <a:latin typeface="Arial"/>
                <a:cs typeface="Arial"/>
              </a:rPr>
              <a:t>Ca </a:t>
            </a: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Caput Pankreas Post Wipple  dengan </a:t>
            </a:r>
            <a:r>
              <a:rPr sz="1100" spc="-5" dirty="0">
                <a:solidFill>
                  <a:srgbClr val="465461"/>
                </a:solidFill>
                <a:latin typeface="Arial"/>
                <a:cs typeface="Arial"/>
              </a:rPr>
              <a:t>DM </a:t>
            </a: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Tipe</a:t>
            </a:r>
            <a:r>
              <a:rPr sz="1100" spc="-14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2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202039" y="2821051"/>
            <a:ext cx="200025" cy="179705"/>
          </a:xfrm>
          <a:custGeom>
            <a:avLst/>
            <a:gdLst/>
            <a:ahLst/>
            <a:cxnLst/>
            <a:rect l="l" t="t" r="r" b="b"/>
            <a:pathLst>
              <a:path w="200025" h="179705">
                <a:moveTo>
                  <a:pt x="199389" y="95250"/>
                </a:moveTo>
                <a:lnTo>
                  <a:pt x="189166" y="129732"/>
                </a:lnTo>
                <a:lnTo>
                  <a:pt x="165893" y="157083"/>
                </a:lnTo>
                <a:lnTo>
                  <a:pt x="132953" y="174599"/>
                </a:lnTo>
                <a:lnTo>
                  <a:pt x="93725" y="179577"/>
                </a:lnTo>
                <a:lnTo>
                  <a:pt x="55364" y="170392"/>
                </a:lnTo>
                <a:lnTo>
                  <a:pt x="24955" y="149431"/>
                </a:lnTo>
                <a:lnTo>
                  <a:pt x="5500" y="119731"/>
                </a:lnTo>
                <a:lnTo>
                  <a:pt x="0" y="84327"/>
                </a:lnTo>
                <a:lnTo>
                  <a:pt x="10223" y="49845"/>
                </a:lnTo>
                <a:lnTo>
                  <a:pt x="33496" y="22494"/>
                </a:lnTo>
                <a:lnTo>
                  <a:pt x="66436" y="4978"/>
                </a:lnTo>
                <a:lnTo>
                  <a:pt x="105663" y="0"/>
                </a:lnTo>
                <a:lnTo>
                  <a:pt x="142563" y="8582"/>
                </a:lnTo>
                <a:lnTo>
                  <a:pt x="172354" y="28178"/>
                </a:lnTo>
                <a:lnTo>
                  <a:pt x="192264" y="56132"/>
                </a:lnTo>
                <a:lnTo>
                  <a:pt x="199516" y="89789"/>
                </a:lnTo>
              </a:path>
            </a:pathLst>
          </a:custGeom>
          <a:ln w="6096">
            <a:solidFill>
              <a:srgbClr val="9BAA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317606" y="1060322"/>
            <a:ext cx="365760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10" dirty="0">
                <a:solidFill>
                  <a:srgbClr val="465461"/>
                </a:solidFill>
                <a:latin typeface="Arial"/>
                <a:cs typeface="Arial"/>
              </a:rPr>
              <a:t>Ny.</a:t>
            </a:r>
            <a:r>
              <a:rPr sz="1100" spc="-9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465461"/>
                </a:solidFill>
                <a:latin typeface="Arial"/>
                <a:cs typeface="Arial"/>
              </a:rPr>
              <a:t>S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/>
          <p:nvPr/>
        </p:nvSpPr>
        <p:spPr>
          <a:xfrm>
            <a:off x="653795" y="0"/>
            <a:ext cx="4356100" cy="9601200"/>
          </a:xfrm>
          <a:custGeom>
            <a:avLst/>
            <a:gdLst/>
            <a:ahLst/>
            <a:cxnLst/>
            <a:rect l="l" t="t" r="r" b="b"/>
            <a:pathLst>
              <a:path w="4356100" h="9601200">
                <a:moveTo>
                  <a:pt x="0" y="9601200"/>
                </a:moveTo>
                <a:lnTo>
                  <a:pt x="4355592" y="9601200"/>
                </a:lnTo>
                <a:lnTo>
                  <a:pt x="4355592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0080" cy="9601200"/>
          </a:xfrm>
          <a:custGeom>
            <a:avLst/>
            <a:gdLst/>
            <a:ahLst/>
            <a:cxnLst/>
            <a:rect l="l" t="t" r="r" b="b"/>
            <a:pathLst>
              <a:path w="640080" h="9601200">
                <a:moveTo>
                  <a:pt x="0" y="9601200"/>
                </a:moveTo>
                <a:lnTo>
                  <a:pt x="640080" y="9601200"/>
                </a:lnTo>
                <a:lnTo>
                  <a:pt x="64008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6A809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58" y="761"/>
            <a:ext cx="0" cy="9601200"/>
          </a:xfrm>
          <a:custGeom>
            <a:avLst/>
            <a:gdLst/>
            <a:ahLst/>
            <a:cxnLst/>
            <a:rect l="l" t="t" r="r" b="b"/>
            <a:pathLst>
              <a:path h="9601200">
                <a:moveTo>
                  <a:pt x="0" y="0"/>
                </a:moveTo>
                <a:lnTo>
                  <a:pt x="0" y="960119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81559" y="0"/>
            <a:ext cx="320040" cy="9601200"/>
          </a:xfrm>
          <a:custGeom>
            <a:avLst/>
            <a:gdLst/>
            <a:ahLst/>
            <a:cxnLst/>
            <a:rect l="l" t="t" r="r" b="b"/>
            <a:pathLst>
              <a:path w="320040" h="9601200">
                <a:moveTo>
                  <a:pt x="0" y="9601200"/>
                </a:moveTo>
                <a:lnTo>
                  <a:pt x="320040" y="9601200"/>
                </a:lnTo>
                <a:lnTo>
                  <a:pt x="32004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3742" y="467232"/>
            <a:ext cx="2950845" cy="685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spc="-409" dirty="0">
                <a:solidFill>
                  <a:srgbClr val="FFFFFF"/>
                </a:solidFill>
              </a:rPr>
              <a:t>CARE</a:t>
            </a:r>
            <a:r>
              <a:rPr sz="4500" spc="5" dirty="0">
                <a:solidFill>
                  <a:srgbClr val="FFFFFF"/>
                </a:solidFill>
              </a:rPr>
              <a:t> </a:t>
            </a:r>
            <a:r>
              <a:rPr sz="4500" spc="-240" dirty="0">
                <a:solidFill>
                  <a:srgbClr val="FFFFFF"/>
                </a:solidFill>
              </a:rPr>
              <a:t>PLAN</a:t>
            </a:r>
            <a:endParaRPr sz="4500"/>
          </a:p>
        </p:txBody>
      </p:sp>
      <p:sp>
        <p:nvSpPr>
          <p:cNvPr id="7" name="object 7"/>
          <p:cNvSpPr/>
          <p:nvPr/>
        </p:nvSpPr>
        <p:spPr>
          <a:xfrm>
            <a:off x="5109971" y="1563624"/>
            <a:ext cx="7214616" cy="5141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83742" y="1491615"/>
            <a:ext cx="4083685" cy="75031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b="1" spc="-165" dirty="0">
                <a:solidFill>
                  <a:srgbClr val="FFFFFF"/>
                </a:solidFill>
                <a:latin typeface="Arial Black"/>
                <a:cs typeface="Arial Black"/>
              </a:rPr>
              <a:t>Tanggal/  </a:t>
            </a:r>
            <a:r>
              <a:rPr sz="2600" b="1" spc="-305" dirty="0">
                <a:solidFill>
                  <a:srgbClr val="FFFFFF"/>
                </a:solidFill>
                <a:latin typeface="Arial Black"/>
                <a:cs typeface="Arial Black"/>
              </a:rPr>
              <a:t>jam</a:t>
            </a:r>
            <a:r>
              <a:rPr sz="2600" b="1" spc="-2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  <a:tabLst>
                <a:tab pos="2530475" algn="l"/>
              </a:tabLst>
            </a:pP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18</a:t>
            </a:r>
            <a:r>
              <a:rPr sz="2600" spc="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Maret</a:t>
            </a: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85" dirty="0">
                <a:solidFill>
                  <a:srgbClr val="FFFFFF"/>
                </a:solidFill>
                <a:latin typeface="Arial"/>
                <a:cs typeface="Arial"/>
              </a:rPr>
              <a:t>2016/	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10.00</a:t>
            </a:r>
            <a:endParaRPr sz="2600">
              <a:latin typeface="Arial"/>
              <a:cs typeface="Arial"/>
            </a:endParaRPr>
          </a:p>
          <a:p>
            <a:pPr marL="12700" marR="53340">
              <a:lnSpc>
                <a:spcPct val="128099"/>
              </a:lnSpc>
              <a:tabLst>
                <a:tab pos="2465070" algn="l"/>
              </a:tabLst>
            </a:pPr>
            <a:r>
              <a:rPr sz="2600" b="1" spc="-240" dirty="0">
                <a:solidFill>
                  <a:srgbClr val="FFFFFF"/>
                </a:solidFill>
                <a:latin typeface="Arial Black"/>
                <a:cs typeface="Arial Black"/>
              </a:rPr>
              <a:t>Daftar</a:t>
            </a:r>
            <a:r>
              <a:rPr sz="26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b="1" spc="-285" dirty="0">
                <a:solidFill>
                  <a:srgbClr val="FFFFFF"/>
                </a:solidFill>
                <a:latin typeface="Arial Black"/>
                <a:cs typeface="Arial Black"/>
              </a:rPr>
              <a:t>Masalah	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sz="2600" spc="30" dirty="0">
                <a:solidFill>
                  <a:srgbClr val="FFFFFF"/>
                </a:solidFill>
                <a:latin typeface="Arial"/>
                <a:cs typeface="Arial"/>
              </a:rPr>
              <a:t>Malnutrisi 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Energi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Protein</a:t>
            </a:r>
            <a:endParaRPr sz="2600">
              <a:latin typeface="Arial"/>
              <a:cs typeface="Arial"/>
            </a:endParaRPr>
          </a:p>
          <a:p>
            <a:pPr marL="12700" marR="53340">
              <a:lnSpc>
                <a:spcPct val="80000"/>
              </a:lnSpc>
              <a:spcBef>
                <a:spcPts val="1500"/>
              </a:spcBef>
            </a:pPr>
            <a:r>
              <a:rPr sz="2600" b="1" spc="-290" dirty="0">
                <a:solidFill>
                  <a:srgbClr val="FFFFFF"/>
                </a:solidFill>
                <a:latin typeface="Arial Black"/>
                <a:cs typeface="Arial Black"/>
              </a:rPr>
              <a:t>Intervensi </a:t>
            </a:r>
            <a:r>
              <a:rPr sz="2600" b="1" spc="-270" dirty="0">
                <a:solidFill>
                  <a:srgbClr val="FFFFFF"/>
                </a:solidFill>
                <a:latin typeface="Arial Black"/>
                <a:cs typeface="Arial Black"/>
              </a:rPr>
              <a:t>(Farmakologis </a:t>
            </a:r>
            <a:r>
              <a:rPr sz="2600" b="1" spc="-385" dirty="0">
                <a:solidFill>
                  <a:srgbClr val="FFFFFF"/>
                </a:solidFill>
                <a:latin typeface="Arial Black"/>
                <a:cs typeface="Arial Black"/>
              </a:rPr>
              <a:t>&amp;  </a:t>
            </a:r>
            <a:r>
              <a:rPr sz="2600" b="1" spc="-250" dirty="0">
                <a:solidFill>
                  <a:srgbClr val="FFFFFF"/>
                </a:solidFill>
                <a:latin typeface="Arial Black"/>
                <a:cs typeface="Arial Black"/>
              </a:rPr>
              <a:t>Non </a:t>
            </a:r>
            <a:r>
              <a:rPr sz="2600" b="1" spc="-270" dirty="0">
                <a:solidFill>
                  <a:srgbClr val="FFFFFF"/>
                </a:solidFill>
                <a:latin typeface="Arial Black"/>
                <a:cs typeface="Arial Black"/>
              </a:rPr>
              <a:t>Farmakologis)</a:t>
            </a:r>
            <a:r>
              <a:rPr sz="2600" b="1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b="1" spc="-220" dirty="0">
                <a:solidFill>
                  <a:srgbClr val="FFFFFF"/>
                </a:solidFill>
                <a:latin typeface="Arial Black"/>
                <a:cs typeface="Arial Black"/>
              </a:rPr>
              <a:t>:</a:t>
            </a:r>
            <a:endParaRPr sz="2600">
              <a:latin typeface="Arial Black"/>
              <a:cs typeface="Arial Black"/>
            </a:endParaRPr>
          </a:p>
          <a:p>
            <a:pPr marL="12700" marR="163830">
              <a:lnSpc>
                <a:spcPct val="80000"/>
              </a:lnSpc>
              <a:spcBef>
                <a:spcPts val="1500"/>
              </a:spcBef>
            </a:pP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Diet </a:t>
            </a:r>
            <a:r>
              <a:rPr sz="2600" spc="-155" dirty="0">
                <a:solidFill>
                  <a:srgbClr val="FFFFFF"/>
                </a:solidFill>
                <a:latin typeface="Arial"/>
                <a:cs typeface="Arial"/>
              </a:rPr>
              <a:t>DM </a:t>
            </a:r>
            <a:r>
              <a:rPr sz="2600" spc="-15" dirty="0">
                <a:solidFill>
                  <a:srgbClr val="FFFFFF"/>
                </a:solidFill>
                <a:latin typeface="Arial"/>
                <a:cs typeface="Arial"/>
              </a:rPr>
              <a:t>1700 </a:t>
            </a:r>
            <a:r>
              <a:rPr sz="2600" spc="25" dirty="0">
                <a:solidFill>
                  <a:srgbClr val="FFFFFF"/>
                </a:solidFill>
                <a:latin typeface="Arial"/>
                <a:cs typeface="Arial"/>
              </a:rPr>
              <a:t>kkal </a:t>
            </a:r>
            <a:r>
              <a:rPr sz="2600" spc="7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2600" spc="-45" dirty="0">
                <a:solidFill>
                  <a:srgbClr val="FFFFFF"/>
                </a:solidFill>
                <a:latin typeface="Arial"/>
                <a:cs typeface="Arial"/>
              </a:rPr>
              <a:t>Porsi,  </a:t>
            </a:r>
            <a:r>
              <a:rPr sz="2600" spc="55" dirty="0">
                <a:solidFill>
                  <a:srgbClr val="FFFFFF"/>
                </a:solidFill>
                <a:latin typeface="Arial"/>
                <a:cs typeface="Arial"/>
              </a:rPr>
              <a:t>protein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61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gram </a:t>
            </a: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bentuk 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Lunak</a:t>
            </a:r>
            <a:endParaRPr sz="2600">
              <a:latin typeface="Arial"/>
              <a:cs typeface="Arial"/>
            </a:endParaRPr>
          </a:p>
          <a:p>
            <a:pPr marL="12700" marR="5715">
              <a:lnSpc>
                <a:spcPct val="80000"/>
              </a:lnSpc>
              <a:spcBef>
                <a:spcPts val="1500"/>
              </a:spcBef>
            </a:pPr>
            <a:r>
              <a:rPr sz="2600" b="1" spc="-305" dirty="0">
                <a:solidFill>
                  <a:srgbClr val="FFFFFF"/>
                </a:solidFill>
                <a:latin typeface="Arial Black"/>
                <a:cs typeface="Arial Black"/>
              </a:rPr>
              <a:t>Tujuan </a:t>
            </a:r>
            <a:r>
              <a:rPr sz="2600" b="1" spc="-225" dirty="0">
                <a:solidFill>
                  <a:srgbClr val="FFFFFF"/>
                </a:solidFill>
                <a:latin typeface="Arial Black"/>
                <a:cs typeface="Arial Black"/>
              </a:rPr>
              <a:t>dan </a:t>
            </a:r>
            <a:r>
              <a:rPr sz="2600" b="1" spc="-295" dirty="0">
                <a:solidFill>
                  <a:srgbClr val="FFFFFF"/>
                </a:solidFill>
                <a:latin typeface="Arial Black"/>
                <a:cs typeface="Arial Black"/>
              </a:rPr>
              <a:t>Keluaran  </a:t>
            </a:r>
            <a:r>
              <a:rPr sz="2600" b="1" spc="-254" dirty="0">
                <a:solidFill>
                  <a:srgbClr val="FFFFFF"/>
                </a:solidFill>
                <a:latin typeface="Arial Black"/>
                <a:cs typeface="Arial Black"/>
              </a:rPr>
              <a:t>(outcome) </a:t>
            </a:r>
            <a:r>
              <a:rPr sz="2600" b="1" spc="-220" dirty="0">
                <a:solidFill>
                  <a:srgbClr val="FFFFFF"/>
                </a:solidFill>
                <a:latin typeface="Arial Black"/>
                <a:cs typeface="Arial Black"/>
              </a:rPr>
              <a:t>: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Memenuhi  </a:t>
            </a: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kebutuhan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energi </a:t>
            </a:r>
            <a:r>
              <a:rPr sz="2600" spc="60" dirty="0">
                <a:solidFill>
                  <a:srgbClr val="FFFFFF"/>
                </a:solidFill>
                <a:latin typeface="Arial"/>
                <a:cs typeface="Arial"/>
              </a:rPr>
              <a:t>dan  </a:t>
            </a:r>
            <a:r>
              <a:rPr sz="2600" spc="55" dirty="0">
                <a:solidFill>
                  <a:srgbClr val="FFFFFF"/>
                </a:solidFill>
                <a:latin typeface="Arial"/>
                <a:cs typeface="Arial"/>
              </a:rPr>
              <a:t>protein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minimal </a:t>
            </a:r>
            <a:r>
              <a:rPr sz="2600" spc="70" dirty="0">
                <a:solidFill>
                  <a:srgbClr val="FFFFFF"/>
                </a:solidFill>
                <a:latin typeface="Arial"/>
                <a:cs typeface="Arial"/>
              </a:rPr>
              <a:t>80</a:t>
            </a:r>
            <a:r>
              <a:rPr sz="26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90" dirty="0">
                <a:solidFill>
                  <a:srgbClr val="FFFFFF"/>
                </a:solidFill>
                <a:latin typeface="Arial"/>
                <a:cs typeface="Arial"/>
              </a:rPr>
              <a:t>%</a:t>
            </a:r>
            <a:endParaRPr sz="2600">
              <a:latin typeface="Arial"/>
              <a:cs typeface="Arial"/>
            </a:endParaRPr>
          </a:p>
          <a:p>
            <a:pPr marL="21590" marR="5080" algn="just">
              <a:lnSpc>
                <a:spcPct val="80000"/>
              </a:lnSpc>
              <a:spcBef>
                <a:spcPts val="1500"/>
              </a:spcBef>
            </a:pPr>
            <a:r>
              <a:rPr sz="2600" spc="40" dirty="0">
                <a:solidFill>
                  <a:srgbClr val="FFFFFF"/>
                </a:solidFill>
                <a:latin typeface="Arial"/>
                <a:cs typeface="Arial"/>
              </a:rPr>
              <a:t>Optimalisasi status </a:t>
            </a:r>
            <a:r>
              <a:rPr sz="2600" spc="10" dirty="0">
                <a:solidFill>
                  <a:srgbClr val="FFFFFF"/>
                </a:solidFill>
                <a:latin typeface="Arial"/>
                <a:cs typeface="Arial"/>
              </a:rPr>
              <a:t>gizi  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secara </a:t>
            </a:r>
            <a:r>
              <a:rPr sz="2600" spc="45" dirty="0">
                <a:solidFill>
                  <a:srgbClr val="FFFFFF"/>
                </a:solidFill>
                <a:latin typeface="Arial"/>
                <a:cs typeface="Arial"/>
              </a:rPr>
              <a:t>bertahap </a:t>
            </a:r>
            <a:r>
              <a:rPr sz="2600" spc="35" dirty="0">
                <a:solidFill>
                  <a:srgbClr val="FFFFFF"/>
                </a:solidFill>
                <a:latin typeface="Arial"/>
                <a:cs typeface="Arial"/>
              </a:rPr>
              <a:t>menjadi 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18,5</a:t>
            </a:r>
            <a:r>
              <a:rPr sz="26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185" dirty="0">
                <a:solidFill>
                  <a:srgbClr val="FFFFFF"/>
                </a:solidFill>
                <a:latin typeface="Arial"/>
                <a:cs typeface="Arial"/>
              </a:rPr>
              <a:t>kg/m2</a:t>
            </a:r>
            <a:endParaRPr sz="2600">
              <a:latin typeface="Arial"/>
              <a:cs typeface="Arial"/>
            </a:endParaRPr>
          </a:p>
          <a:p>
            <a:pPr marL="12700" marR="108585">
              <a:lnSpc>
                <a:spcPct val="128099"/>
              </a:lnSpc>
              <a:tabLst>
                <a:tab pos="3883660" algn="l"/>
              </a:tabLst>
            </a:pPr>
            <a:r>
              <a:rPr sz="2600" b="1" spc="-325" dirty="0">
                <a:solidFill>
                  <a:srgbClr val="FFFFFF"/>
                </a:solidFill>
                <a:latin typeface="Arial Black"/>
                <a:cs typeface="Arial Black"/>
              </a:rPr>
              <a:t>W</a:t>
            </a:r>
            <a:r>
              <a:rPr sz="2600" b="1" spc="-24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600" b="1" spc="-43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2600" b="1" spc="-280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600" b="1" spc="-250" dirty="0">
                <a:solidFill>
                  <a:srgbClr val="FFFFFF"/>
                </a:solidFill>
                <a:latin typeface="Arial Black"/>
                <a:cs typeface="Arial Black"/>
              </a:rPr>
              <a:t>u</a:t>
            </a:r>
            <a:r>
              <a:rPr sz="2600" b="1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b="1" spc="-285" dirty="0">
                <a:solidFill>
                  <a:srgbClr val="FFFFFF"/>
                </a:solidFill>
                <a:latin typeface="Arial Black"/>
                <a:cs typeface="Arial Black"/>
              </a:rPr>
              <a:t>e</a:t>
            </a:r>
            <a:r>
              <a:rPr sz="2600" b="1" spc="-370" dirty="0">
                <a:solidFill>
                  <a:srgbClr val="FFFFFF"/>
                </a:solidFill>
                <a:latin typeface="Arial Black"/>
                <a:cs typeface="Arial Black"/>
              </a:rPr>
              <a:t>v</a:t>
            </a:r>
            <a:r>
              <a:rPr sz="2600" b="1" spc="-24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600" b="1" spc="-254" dirty="0">
                <a:solidFill>
                  <a:srgbClr val="FFFFFF"/>
                </a:solidFill>
                <a:latin typeface="Arial Black"/>
                <a:cs typeface="Arial Black"/>
              </a:rPr>
              <a:t>lua</a:t>
            </a:r>
            <a:r>
              <a:rPr sz="2600" b="1" spc="-275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2600" b="1" spc="-24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600" b="1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600" b="1" spc="-220" dirty="0">
                <a:solidFill>
                  <a:srgbClr val="FFFFFF"/>
                </a:solidFill>
                <a:latin typeface="Arial Black"/>
                <a:cs typeface="Arial Black"/>
              </a:rPr>
              <a:t>(</a:t>
            </a:r>
            <a:r>
              <a:rPr sz="2600" b="1" spc="-229" dirty="0">
                <a:solidFill>
                  <a:srgbClr val="FFFFFF"/>
                </a:solidFill>
                <a:latin typeface="Arial Black"/>
                <a:cs typeface="Arial Black"/>
              </a:rPr>
              <a:t>t</a:t>
            </a:r>
            <a:r>
              <a:rPr sz="2600" b="1" spc="-24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600" b="1" spc="-240" dirty="0">
                <a:solidFill>
                  <a:srgbClr val="FFFFFF"/>
                </a:solidFill>
                <a:latin typeface="Arial Black"/>
                <a:cs typeface="Arial Black"/>
              </a:rPr>
              <a:t>n</a:t>
            </a:r>
            <a:r>
              <a:rPr sz="2600" b="1" spc="-250" dirty="0">
                <a:solidFill>
                  <a:srgbClr val="FFFFFF"/>
                </a:solidFill>
                <a:latin typeface="Arial Black"/>
                <a:cs typeface="Arial Black"/>
              </a:rPr>
              <a:t>ggal)</a:t>
            </a:r>
            <a:r>
              <a:rPr sz="2600" b="1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:  </a:t>
            </a:r>
            <a:r>
              <a:rPr sz="2600" spc="-5" dirty="0">
                <a:solidFill>
                  <a:srgbClr val="FFFFFF"/>
                </a:solidFill>
                <a:latin typeface="Arial"/>
                <a:cs typeface="Arial"/>
              </a:rPr>
              <a:t>21 </a:t>
            </a:r>
            <a:r>
              <a:rPr sz="2600" spc="5" dirty="0">
                <a:solidFill>
                  <a:srgbClr val="FFFFFF"/>
                </a:solidFill>
                <a:latin typeface="Arial"/>
                <a:cs typeface="Arial"/>
              </a:rPr>
              <a:t>Maret</a:t>
            </a:r>
            <a:r>
              <a:rPr sz="26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20" dirty="0">
                <a:solidFill>
                  <a:srgbClr val="FFFFFF"/>
                </a:solidFill>
                <a:latin typeface="Arial"/>
                <a:cs typeface="Arial"/>
              </a:rPr>
              <a:t>2016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172212" y="300227"/>
            <a:ext cx="12430125" cy="91563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5434965">
              <a:lnSpc>
                <a:spcPct val="100000"/>
              </a:lnSpc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72212" y="300227"/>
            <a:ext cx="12429744" cy="88331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63218" y="3905630"/>
            <a:ext cx="12954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Diet Lunak 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DM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1700</a:t>
            </a:r>
            <a:r>
              <a:rPr sz="2000" spc="-13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K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66822" y="3759580"/>
            <a:ext cx="8750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18/3/16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5301" y="3658108"/>
            <a:ext cx="83185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Karima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10098" y="3922014"/>
            <a:ext cx="10179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C00000"/>
                </a:solidFill>
                <a:latin typeface="Arial"/>
                <a:cs typeface="Arial"/>
              </a:rPr>
              <a:t>DIETISIEN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79547" y="4094607"/>
            <a:ext cx="2261870" cy="9251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Diisi oleh</a:t>
            </a:r>
            <a:r>
              <a:rPr sz="2000" spc="-7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C00000"/>
                </a:solidFill>
                <a:latin typeface="Arial"/>
                <a:cs typeface="Arial"/>
              </a:rPr>
              <a:t>penunggu  pasien/pasien  sendiri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36009" y="3845052"/>
            <a:ext cx="103505" cy="400050"/>
          </a:xfrm>
          <a:custGeom>
            <a:avLst/>
            <a:gdLst/>
            <a:ahLst/>
            <a:cxnLst/>
            <a:rect l="l" t="t" r="r" b="b"/>
            <a:pathLst>
              <a:path w="103504" h="400050">
                <a:moveTo>
                  <a:pt x="51895" y="25124"/>
                </a:moveTo>
                <a:lnTo>
                  <a:pt x="45500" y="36009"/>
                </a:lnTo>
                <a:lnTo>
                  <a:pt x="44068" y="400050"/>
                </a:lnTo>
                <a:lnTo>
                  <a:pt x="56768" y="400050"/>
                </a:lnTo>
                <a:lnTo>
                  <a:pt x="58200" y="36044"/>
                </a:lnTo>
                <a:lnTo>
                  <a:pt x="51895" y="25124"/>
                </a:lnTo>
                <a:close/>
              </a:path>
              <a:path w="103504" h="400050">
                <a:moveTo>
                  <a:pt x="59227" y="12573"/>
                </a:moveTo>
                <a:lnTo>
                  <a:pt x="58292" y="12573"/>
                </a:lnTo>
                <a:lnTo>
                  <a:pt x="58200" y="36044"/>
                </a:lnTo>
                <a:lnTo>
                  <a:pt x="90550" y="92075"/>
                </a:lnTo>
                <a:lnTo>
                  <a:pt x="92328" y="95123"/>
                </a:lnTo>
                <a:lnTo>
                  <a:pt x="96265" y="96138"/>
                </a:lnTo>
                <a:lnTo>
                  <a:pt x="99313" y="94487"/>
                </a:lnTo>
                <a:lnTo>
                  <a:pt x="102362" y="92710"/>
                </a:lnTo>
                <a:lnTo>
                  <a:pt x="103377" y="88773"/>
                </a:lnTo>
                <a:lnTo>
                  <a:pt x="59227" y="12573"/>
                </a:lnTo>
                <a:close/>
              </a:path>
              <a:path w="103504" h="400050">
                <a:moveTo>
                  <a:pt x="51942" y="0"/>
                </a:moveTo>
                <a:lnTo>
                  <a:pt x="0" y="88392"/>
                </a:lnTo>
                <a:lnTo>
                  <a:pt x="1015" y="92328"/>
                </a:lnTo>
                <a:lnTo>
                  <a:pt x="3937" y="94107"/>
                </a:lnTo>
                <a:lnTo>
                  <a:pt x="6985" y="95885"/>
                </a:lnTo>
                <a:lnTo>
                  <a:pt x="10921" y="94869"/>
                </a:lnTo>
                <a:lnTo>
                  <a:pt x="45480" y="36044"/>
                </a:lnTo>
                <a:lnTo>
                  <a:pt x="45592" y="12573"/>
                </a:lnTo>
                <a:lnTo>
                  <a:pt x="59227" y="12573"/>
                </a:lnTo>
                <a:lnTo>
                  <a:pt x="51942" y="0"/>
                </a:lnTo>
                <a:close/>
              </a:path>
              <a:path w="103504" h="400050">
                <a:moveTo>
                  <a:pt x="58280" y="15748"/>
                </a:moveTo>
                <a:lnTo>
                  <a:pt x="57403" y="15748"/>
                </a:lnTo>
                <a:lnTo>
                  <a:pt x="51895" y="25124"/>
                </a:lnTo>
                <a:lnTo>
                  <a:pt x="58200" y="36044"/>
                </a:lnTo>
                <a:lnTo>
                  <a:pt x="58280" y="15748"/>
                </a:lnTo>
                <a:close/>
              </a:path>
              <a:path w="103504" h="400050">
                <a:moveTo>
                  <a:pt x="58292" y="12573"/>
                </a:moveTo>
                <a:lnTo>
                  <a:pt x="45592" y="12573"/>
                </a:lnTo>
                <a:lnTo>
                  <a:pt x="45500" y="36009"/>
                </a:lnTo>
                <a:lnTo>
                  <a:pt x="51895" y="25124"/>
                </a:lnTo>
                <a:lnTo>
                  <a:pt x="46481" y="15748"/>
                </a:lnTo>
                <a:lnTo>
                  <a:pt x="58280" y="15748"/>
                </a:lnTo>
                <a:lnTo>
                  <a:pt x="58292" y="12573"/>
                </a:lnTo>
                <a:close/>
              </a:path>
              <a:path w="103504" h="400050">
                <a:moveTo>
                  <a:pt x="57403" y="15748"/>
                </a:moveTo>
                <a:lnTo>
                  <a:pt x="46481" y="15748"/>
                </a:lnTo>
                <a:lnTo>
                  <a:pt x="51895" y="25124"/>
                </a:lnTo>
                <a:lnTo>
                  <a:pt x="57403" y="15748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85615" y="3433571"/>
            <a:ext cx="800100" cy="500380"/>
          </a:xfrm>
          <a:custGeom>
            <a:avLst/>
            <a:gdLst/>
            <a:ahLst/>
            <a:cxnLst/>
            <a:rect l="l" t="t" r="r" b="b"/>
            <a:pathLst>
              <a:path w="800100" h="500379">
                <a:moveTo>
                  <a:pt x="800100" y="0"/>
                </a:moveTo>
                <a:lnTo>
                  <a:pt x="797974" y="79004"/>
                </a:lnTo>
                <a:lnTo>
                  <a:pt x="792057" y="147614"/>
                </a:lnTo>
                <a:lnTo>
                  <a:pt x="783037" y="201716"/>
                </a:lnTo>
                <a:lnTo>
                  <a:pt x="758444" y="249936"/>
                </a:lnTo>
                <a:lnTo>
                  <a:pt x="441706" y="249936"/>
                </a:lnTo>
                <a:lnTo>
                  <a:pt x="428546" y="262676"/>
                </a:lnTo>
                <a:lnTo>
                  <a:pt x="417112" y="298155"/>
                </a:lnTo>
                <a:lnTo>
                  <a:pt x="408092" y="352257"/>
                </a:lnTo>
                <a:lnTo>
                  <a:pt x="402175" y="420867"/>
                </a:lnTo>
                <a:lnTo>
                  <a:pt x="400050" y="499872"/>
                </a:lnTo>
                <a:lnTo>
                  <a:pt x="397924" y="420867"/>
                </a:lnTo>
                <a:lnTo>
                  <a:pt x="392007" y="352257"/>
                </a:lnTo>
                <a:lnTo>
                  <a:pt x="382987" y="298155"/>
                </a:lnTo>
                <a:lnTo>
                  <a:pt x="371553" y="262676"/>
                </a:lnTo>
                <a:lnTo>
                  <a:pt x="358394" y="249936"/>
                </a:lnTo>
                <a:lnTo>
                  <a:pt x="41656" y="249936"/>
                </a:lnTo>
                <a:lnTo>
                  <a:pt x="28496" y="237195"/>
                </a:lnTo>
                <a:lnTo>
                  <a:pt x="17062" y="201716"/>
                </a:lnTo>
                <a:lnTo>
                  <a:pt x="8042" y="147614"/>
                </a:lnTo>
                <a:lnTo>
                  <a:pt x="2125" y="79004"/>
                </a:lnTo>
                <a:lnTo>
                  <a:pt x="0" y="0"/>
                </a:lnTo>
              </a:path>
            </a:pathLst>
          </a:custGeom>
          <a:ln w="6096">
            <a:solidFill>
              <a:srgbClr val="465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01384" y="4200144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3"/>
                </a:moveTo>
                <a:lnTo>
                  <a:pt x="20385" y="182022"/>
                </a:lnTo>
                <a:lnTo>
                  <a:pt x="41354" y="217931"/>
                </a:lnTo>
                <a:lnTo>
                  <a:pt x="63490" y="238982"/>
                </a:lnTo>
                <a:lnTo>
                  <a:pt x="87375" y="237743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3" y="19811"/>
                </a:lnTo>
                <a:lnTo>
                  <a:pt x="199643" y="0"/>
                </a:lnTo>
              </a:path>
            </a:pathLst>
          </a:custGeom>
          <a:ln w="6096">
            <a:solidFill>
              <a:srgbClr val="465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400543" y="4242815"/>
            <a:ext cx="201295" cy="239395"/>
          </a:xfrm>
          <a:custGeom>
            <a:avLst/>
            <a:gdLst/>
            <a:ahLst/>
            <a:cxnLst/>
            <a:rect l="l" t="t" r="r" b="b"/>
            <a:pathLst>
              <a:path w="201295" h="239395">
                <a:moveTo>
                  <a:pt x="0" y="138684"/>
                </a:moveTo>
                <a:lnTo>
                  <a:pt x="20502" y="182022"/>
                </a:lnTo>
                <a:lnTo>
                  <a:pt x="41624" y="217932"/>
                </a:lnTo>
                <a:lnTo>
                  <a:pt x="63936" y="238982"/>
                </a:lnTo>
                <a:lnTo>
                  <a:pt x="88010" y="237744"/>
                </a:lnTo>
                <a:lnTo>
                  <a:pt x="119836" y="195333"/>
                </a:lnTo>
                <a:lnTo>
                  <a:pt x="157162" y="121348"/>
                </a:lnTo>
                <a:lnTo>
                  <a:pt x="188202" y="51077"/>
                </a:lnTo>
                <a:lnTo>
                  <a:pt x="201167" y="19812"/>
                </a:lnTo>
                <a:lnTo>
                  <a:pt x="201167" y="0"/>
                </a:lnTo>
              </a:path>
            </a:pathLst>
          </a:custGeom>
          <a:ln w="6096">
            <a:solidFill>
              <a:srgbClr val="465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01228" y="4242815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4"/>
                </a:moveTo>
                <a:lnTo>
                  <a:pt x="20385" y="182022"/>
                </a:lnTo>
                <a:lnTo>
                  <a:pt x="41354" y="217932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465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101328" y="4242815"/>
            <a:ext cx="200025" cy="239395"/>
          </a:xfrm>
          <a:custGeom>
            <a:avLst/>
            <a:gdLst/>
            <a:ahLst/>
            <a:cxnLst/>
            <a:rect l="l" t="t" r="r" b="b"/>
            <a:pathLst>
              <a:path w="200025" h="239395">
                <a:moveTo>
                  <a:pt x="0" y="138684"/>
                </a:moveTo>
                <a:lnTo>
                  <a:pt x="20385" y="182022"/>
                </a:lnTo>
                <a:lnTo>
                  <a:pt x="41354" y="217932"/>
                </a:lnTo>
                <a:lnTo>
                  <a:pt x="63490" y="238982"/>
                </a:lnTo>
                <a:lnTo>
                  <a:pt x="87375" y="237744"/>
                </a:lnTo>
                <a:lnTo>
                  <a:pt x="118955" y="195333"/>
                </a:lnTo>
                <a:lnTo>
                  <a:pt x="155987" y="121348"/>
                </a:lnTo>
                <a:lnTo>
                  <a:pt x="186781" y="51077"/>
                </a:lnTo>
                <a:lnTo>
                  <a:pt x="199644" y="19812"/>
                </a:lnTo>
                <a:lnTo>
                  <a:pt x="199644" y="0"/>
                </a:lnTo>
              </a:path>
            </a:pathLst>
          </a:custGeom>
          <a:ln w="6096">
            <a:solidFill>
              <a:srgbClr val="46546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/>
          <p:nvPr/>
        </p:nvSpPr>
        <p:spPr>
          <a:xfrm>
            <a:off x="653795" y="0"/>
            <a:ext cx="4356100" cy="1000125"/>
          </a:xfrm>
          <a:custGeom>
            <a:avLst/>
            <a:gdLst/>
            <a:ahLst/>
            <a:cxnLst/>
            <a:rect l="l" t="t" r="r" b="b"/>
            <a:pathLst>
              <a:path w="4356100" h="1000125">
                <a:moveTo>
                  <a:pt x="0" y="999744"/>
                </a:moveTo>
                <a:lnTo>
                  <a:pt x="4355592" y="999744"/>
                </a:lnTo>
                <a:lnTo>
                  <a:pt x="4355592" y="0"/>
                </a:lnTo>
                <a:lnTo>
                  <a:pt x="0" y="0"/>
                </a:lnTo>
                <a:lnTo>
                  <a:pt x="0" y="999744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0080" cy="9601200"/>
          </a:xfrm>
          <a:custGeom>
            <a:avLst/>
            <a:gdLst/>
            <a:ahLst/>
            <a:cxnLst/>
            <a:rect l="l" t="t" r="r" b="b"/>
            <a:pathLst>
              <a:path w="640080" h="9601200">
                <a:moveTo>
                  <a:pt x="0" y="9601200"/>
                </a:moveTo>
                <a:lnTo>
                  <a:pt x="640080" y="9601200"/>
                </a:lnTo>
                <a:lnTo>
                  <a:pt x="64008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6A809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4558" y="761"/>
            <a:ext cx="0" cy="9601200"/>
          </a:xfrm>
          <a:custGeom>
            <a:avLst/>
            <a:gdLst/>
            <a:ahLst/>
            <a:cxnLst/>
            <a:rect l="l" t="t" r="r" b="b"/>
            <a:pathLst>
              <a:path h="9601200">
                <a:moveTo>
                  <a:pt x="0" y="0"/>
                </a:moveTo>
                <a:lnTo>
                  <a:pt x="0" y="9601199"/>
                </a:lnTo>
              </a:path>
            </a:pathLst>
          </a:custGeom>
          <a:ln w="198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81559" y="0"/>
            <a:ext cx="320040" cy="9601200"/>
          </a:xfrm>
          <a:custGeom>
            <a:avLst/>
            <a:gdLst/>
            <a:ahLst/>
            <a:cxnLst/>
            <a:rect l="l" t="t" r="r" b="b"/>
            <a:pathLst>
              <a:path w="320040" h="9601200">
                <a:moveTo>
                  <a:pt x="0" y="9601200"/>
                </a:moveTo>
                <a:lnTo>
                  <a:pt x="320040" y="9601200"/>
                </a:lnTo>
                <a:lnTo>
                  <a:pt x="32004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4654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18515" y="328803"/>
            <a:ext cx="3075305" cy="62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890"/>
              </a:lnSpc>
            </a:pPr>
            <a:r>
              <a:rPr sz="4100" spc="-315" dirty="0">
                <a:solidFill>
                  <a:srgbClr val="FFFFFF"/>
                </a:solidFill>
              </a:rPr>
              <a:t>RE-ASESMEN</a:t>
            </a:r>
            <a:endParaRPr sz="4100"/>
          </a:p>
        </p:txBody>
      </p:sp>
      <p:sp>
        <p:nvSpPr>
          <p:cNvPr id="7" name="object 7"/>
          <p:cNvSpPr/>
          <p:nvPr/>
        </p:nvSpPr>
        <p:spPr>
          <a:xfrm>
            <a:off x="6760464" y="606551"/>
            <a:ext cx="5841491" cy="8194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8368" y="999743"/>
            <a:ext cx="6361430" cy="8601710"/>
          </a:xfrm>
          <a:custGeom>
            <a:avLst/>
            <a:gdLst/>
            <a:ahLst/>
            <a:cxnLst/>
            <a:rect l="l" t="t" r="r" b="b"/>
            <a:pathLst>
              <a:path w="6361430" h="8601710">
                <a:moveTo>
                  <a:pt x="0" y="8601456"/>
                </a:moveTo>
                <a:lnTo>
                  <a:pt x="6361176" y="8601456"/>
                </a:lnTo>
                <a:lnTo>
                  <a:pt x="6361176" y="0"/>
                </a:lnTo>
                <a:lnTo>
                  <a:pt x="0" y="0"/>
                </a:lnTo>
                <a:lnTo>
                  <a:pt x="0" y="86014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37717" y="1024255"/>
            <a:ext cx="6026150" cy="352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b="1" spc="-240" dirty="0">
                <a:solidFill>
                  <a:srgbClr val="FFFFFF"/>
                </a:solidFill>
                <a:latin typeface="Arial Black"/>
                <a:cs typeface="Arial Black"/>
              </a:rPr>
              <a:t>Asesmen</a:t>
            </a:r>
            <a:r>
              <a:rPr sz="1900" b="1" spc="-18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b="1" spc="-200" dirty="0">
                <a:solidFill>
                  <a:srgbClr val="FFFFFF"/>
                </a:solidFill>
                <a:latin typeface="Arial Black"/>
                <a:cs typeface="Arial Black"/>
              </a:rPr>
              <a:t>Gizi</a:t>
            </a:r>
            <a:endParaRPr sz="1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850" spc="-277" baseline="10233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1900" b="1" spc="-185" dirty="0">
                <a:solidFill>
                  <a:srgbClr val="FFFFFF"/>
                </a:solidFill>
                <a:latin typeface="Arial Black"/>
                <a:cs typeface="Arial Black"/>
              </a:rPr>
              <a:t>Antropometri</a:t>
            </a:r>
            <a:endParaRPr sz="1900">
              <a:latin typeface="Arial Black"/>
              <a:cs typeface="Arial Black"/>
            </a:endParaRPr>
          </a:p>
          <a:p>
            <a:pPr marL="172720">
              <a:lnSpc>
                <a:spcPct val="100000"/>
              </a:lnSpc>
              <a:spcBef>
                <a:spcPts val="1040"/>
              </a:spcBef>
            </a:pP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BB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39</a:t>
            </a:r>
            <a:r>
              <a:rPr sz="1900" spc="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kg</a:t>
            </a:r>
            <a:endParaRPr sz="1900">
              <a:latin typeface="Arial"/>
              <a:cs typeface="Arial"/>
            </a:endParaRPr>
          </a:p>
          <a:p>
            <a:pPr marL="172720" marR="4188460" indent="-160020">
              <a:lnSpc>
                <a:spcPct val="106300"/>
              </a:lnSpc>
            </a:pPr>
            <a:r>
              <a:rPr sz="2850" spc="-292" baseline="10233" dirty="0">
                <a:solidFill>
                  <a:srgbClr val="E3C333"/>
                </a:solidFill>
                <a:latin typeface="Wingdings"/>
                <a:cs typeface="Wingdings"/>
              </a:rPr>
              <a:t></a:t>
            </a:r>
            <a:r>
              <a:rPr sz="1900" b="1" spc="-195" dirty="0">
                <a:solidFill>
                  <a:srgbClr val="E3C333"/>
                </a:solidFill>
                <a:latin typeface="Arial Black"/>
                <a:cs typeface="Arial Black"/>
              </a:rPr>
              <a:t>Biokimia  </a:t>
            </a:r>
            <a:r>
              <a:rPr sz="1900" spc="10" dirty="0">
                <a:solidFill>
                  <a:srgbClr val="E3C333"/>
                </a:solidFill>
                <a:latin typeface="Arial"/>
                <a:cs typeface="Arial"/>
              </a:rPr>
              <a:t>Albumin </a:t>
            </a:r>
            <a:r>
              <a:rPr sz="1900" spc="50" dirty="0">
                <a:solidFill>
                  <a:srgbClr val="E3C333"/>
                </a:solidFill>
                <a:latin typeface="Arial"/>
                <a:cs typeface="Arial"/>
              </a:rPr>
              <a:t>=</a:t>
            </a:r>
            <a:r>
              <a:rPr sz="1900" spc="-10" dirty="0">
                <a:solidFill>
                  <a:srgbClr val="E3C333"/>
                </a:solidFill>
                <a:latin typeface="Arial"/>
                <a:cs typeface="Arial"/>
              </a:rPr>
              <a:t> </a:t>
            </a:r>
            <a:r>
              <a:rPr sz="1900" spc="20" dirty="0">
                <a:solidFill>
                  <a:srgbClr val="E3C333"/>
                </a:solidFill>
                <a:latin typeface="Arial"/>
                <a:cs typeface="Arial"/>
              </a:rPr>
              <a:t>2,94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50" spc="-225" baseline="10233" dirty="0">
                <a:solidFill>
                  <a:srgbClr val="E3C333"/>
                </a:solidFill>
                <a:latin typeface="Wingdings"/>
                <a:cs typeface="Wingdings"/>
              </a:rPr>
              <a:t></a:t>
            </a:r>
            <a:r>
              <a:rPr sz="1900" b="1" spc="-150" dirty="0">
                <a:solidFill>
                  <a:srgbClr val="E3C333"/>
                </a:solidFill>
                <a:latin typeface="Arial Black"/>
                <a:cs typeface="Arial Black"/>
              </a:rPr>
              <a:t>Klinis/Fisik</a:t>
            </a:r>
            <a:endParaRPr sz="1900">
              <a:latin typeface="Arial Black"/>
              <a:cs typeface="Arial Black"/>
            </a:endParaRPr>
          </a:p>
          <a:p>
            <a:pPr marL="172720" marR="5080">
              <a:lnSpc>
                <a:spcPct val="80000"/>
              </a:lnSpc>
              <a:spcBef>
                <a:spcPts val="600"/>
              </a:spcBef>
            </a:pPr>
            <a:r>
              <a:rPr sz="1900" spc="-80" dirty="0">
                <a:solidFill>
                  <a:srgbClr val="E3C333"/>
                </a:solidFill>
                <a:latin typeface="Arial"/>
                <a:cs typeface="Arial"/>
              </a:rPr>
              <a:t>TD </a:t>
            </a:r>
            <a:r>
              <a:rPr sz="1900" spc="50" dirty="0">
                <a:solidFill>
                  <a:srgbClr val="E3C333"/>
                </a:solidFill>
                <a:latin typeface="Arial"/>
                <a:cs typeface="Arial"/>
              </a:rPr>
              <a:t>= </a:t>
            </a:r>
            <a:r>
              <a:rPr sz="1900" spc="114" dirty="0">
                <a:solidFill>
                  <a:srgbClr val="E3C333"/>
                </a:solidFill>
                <a:latin typeface="Arial"/>
                <a:cs typeface="Arial"/>
              </a:rPr>
              <a:t>120/80 </a:t>
            </a:r>
            <a:r>
              <a:rPr sz="1900" spc="-30" dirty="0">
                <a:solidFill>
                  <a:srgbClr val="E3C333"/>
                </a:solidFill>
                <a:latin typeface="Arial"/>
                <a:cs typeface="Arial"/>
              </a:rPr>
              <a:t>mmHg; </a:t>
            </a:r>
            <a:r>
              <a:rPr sz="1900" spc="-60" dirty="0">
                <a:solidFill>
                  <a:srgbClr val="E3C333"/>
                </a:solidFill>
                <a:latin typeface="Arial"/>
                <a:cs typeface="Arial"/>
              </a:rPr>
              <a:t>N </a:t>
            </a:r>
            <a:r>
              <a:rPr sz="1900" spc="50" dirty="0">
                <a:solidFill>
                  <a:srgbClr val="E3C333"/>
                </a:solidFill>
                <a:latin typeface="Arial"/>
                <a:cs typeface="Arial"/>
              </a:rPr>
              <a:t>= </a:t>
            </a:r>
            <a:r>
              <a:rPr sz="1900" spc="45" dirty="0">
                <a:solidFill>
                  <a:srgbClr val="E3C333"/>
                </a:solidFill>
                <a:latin typeface="Arial"/>
                <a:cs typeface="Arial"/>
              </a:rPr>
              <a:t>84 </a:t>
            </a:r>
            <a:r>
              <a:rPr sz="1900" spc="100" dirty="0">
                <a:solidFill>
                  <a:srgbClr val="E3C333"/>
                </a:solidFill>
                <a:latin typeface="Arial"/>
                <a:cs typeface="Arial"/>
              </a:rPr>
              <a:t>x/mnt; </a:t>
            </a:r>
            <a:r>
              <a:rPr sz="1900" spc="-150" dirty="0">
                <a:solidFill>
                  <a:srgbClr val="E3C333"/>
                </a:solidFill>
                <a:latin typeface="Arial"/>
                <a:cs typeface="Arial"/>
              </a:rPr>
              <a:t>RR= </a:t>
            </a:r>
            <a:r>
              <a:rPr sz="1900" spc="85" dirty="0">
                <a:solidFill>
                  <a:srgbClr val="E3C333"/>
                </a:solidFill>
                <a:latin typeface="Arial"/>
                <a:cs typeface="Arial"/>
              </a:rPr>
              <a:t>20x/mnt; </a:t>
            </a:r>
            <a:r>
              <a:rPr sz="1900" spc="-55" dirty="0">
                <a:solidFill>
                  <a:srgbClr val="E3C333"/>
                </a:solidFill>
                <a:latin typeface="Arial"/>
                <a:cs typeface="Arial"/>
              </a:rPr>
              <a:t>S=  </a:t>
            </a:r>
            <a:r>
              <a:rPr sz="1900" spc="-5" dirty="0">
                <a:solidFill>
                  <a:srgbClr val="E3C333"/>
                </a:solidFill>
                <a:latin typeface="Arial"/>
                <a:cs typeface="Arial"/>
              </a:rPr>
              <a:t>36,8ºC.</a:t>
            </a:r>
            <a:endParaRPr sz="19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40"/>
              </a:spcBef>
            </a:pPr>
            <a:r>
              <a:rPr sz="1900" dirty="0">
                <a:solidFill>
                  <a:srgbClr val="E3C333"/>
                </a:solidFill>
                <a:latin typeface="Arial"/>
                <a:cs typeface="Arial"/>
              </a:rPr>
              <a:t>Nafsu </a:t>
            </a:r>
            <a:r>
              <a:rPr sz="1900" spc="10" dirty="0">
                <a:solidFill>
                  <a:srgbClr val="E3C333"/>
                </a:solidFill>
                <a:latin typeface="Arial"/>
                <a:cs typeface="Arial"/>
              </a:rPr>
              <a:t>makan</a:t>
            </a:r>
            <a:r>
              <a:rPr sz="1900" spc="20" dirty="0">
                <a:solidFill>
                  <a:srgbClr val="E3C333"/>
                </a:solidFill>
                <a:latin typeface="Arial"/>
                <a:cs typeface="Arial"/>
              </a:rPr>
              <a:t> </a:t>
            </a:r>
            <a:r>
              <a:rPr sz="1900" spc="15" dirty="0">
                <a:solidFill>
                  <a:srgbClr val="E3C333"/>
                </a:solidFill>
                <a:latin typeface="Arial"/>
                <a:cs typeface="Arial"/>
              </a:rPr>
              <a:t>baik</a:t>
            </a:r>
            <a:endParaRPr sz="19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45"/>
              </a:spcBef>
            </a:pPr>
            <a:r>
              <a:rPr sz="1900" dirty="0">
                <a:solidFill>
                  <a:srgbClr val="E3C333"/>
                </a:solidFill>
                <a:latin typeface="Arial"/>
                <a:cs typeface="Arial"/>
              </a:rPr>
              <a:t>Nyeri </a:t>
            </a:r>
            <a:r>
              <a:rPr sz="1900" spc="35" dirty="0">
                <a:solidFill>
                  <a:srgbClr val="E3C333"/>
                </a:solidFill>
                <a:latin typeface="Arial"/>
                <a:cs typeface="Arial"/>
              </a:rPr>
              <a:t>perut </a:t>
            </a:r>
            <a:r>
              <a:rPr sz="1900" spc="45" dirty="0">
                <a:solidFill>
                  <a:srgbClr val="E3C333"/>
                </a:solidFill>
                <a:latin typeface="Arial"/>
                <a:cs typeface="Arial"/>
              </a:rPr>
              <a:t>tidak</a:t>
            </a:r>
            <a:r>
              <a:rPr sz="1900" spc="70" dirty="0">
                <a:solidFill>
                  <a:srgbClr val="E3C333"/>
                </a:solidFill>
                <a:latin typeface="Arial"/>
                <a:cs typeface="Arial"/>
              </a:rPr>
              <a:t> </a:t>
            </a:r>
            <a:r>
              <a:rPr sz="1900" spc="35" dirty="0">
                <a:solidFill>
                  <a:srgbClr val="E3C333"/>
                </a:solidFill>
                <a:latin typeface="Arial"/>
                <a:cs typeface="Arial"/>
              </a:rPr>
              <a:t>ada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2850" spc="-270" baseline="10233" dirty="0">
                <a:solidFill>
                  <a:srgbClr val="E3C333"/>
                </a:solidFill>
                <a:latin typeface="Wingdings"/>
                <a:cs typeface="Wingdings"/>
              </a:rPr>
              <a:t></a:t>
            </a:r>
            <a:r>
              <a:rPr sz="1900" b="1" spc="-180" dirty="0">
                <a:solidFill>
                  <a:srgbClr val="E3C333"/>
                </a:solidFill>
                <a:latin typeface="Arial Black"/>
                <a:cs typeface="Arial Black"/>
              </a:rPr>
              <a:t>Asupan</a:t>
            </a:r>
            <a:r>
              <a:rPr sz="1900" b="1" spc="-160" dirty="0">
                <a:solidFill>
                  <a:srgbClr val="E3C333"/>
                </a:solidFill>
                <a:latin typeface="Arial Black"/>
                <a:cs typeface="Arial Black"/>
              </a:rPr>
              <a:t> </a:t>
            </a:r>
            <a:r>
              <a:rPr sz="1900" b="1" spc="-235" dirty="0">
                <a:solidFill>
                  <a:srgbClr val="E3C333"/>
                </a:solidFill>
                <a:latin typeface="Arial Black"/>
                <a:cs typeface="Arial Black"/>
              </a:rPr>
              <a:t>makan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69015" y="4565141"/>
            <a:ext cx="1289050" cy="294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900" spc="30" dirty="0">
                <a:solidFill>
                  <a:srgbClr val="E3C333"/>
                </a:solidFill>
                <a:latin typeface="Arial"/>
                <a:cs typeface="Arial"/>
              </a:rPr>
              <a:t>+ </a:t>
            </a:r>
            <a:r>
              <a:rPr sz="1900" spc="-5" dirty="0">
                <a:solidFill>
                  <a:srgbClr val="E3C333"/>
                </a:solidFill>
                <a:latin typeface="Arial"/>
                <a:cs typeface="Arial"/>
              </a:rPr>
              <a:t>Roti</a:t>
            </a:r>
            <a:r>
              <a:rPr sz="1900" spc="-35" dirty="0">
                <a:solidFill>
                  <a:srgbClr val="E3C333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E3C333"/>
                </a:solidFill>
                <a:latin typeface="Arial"/>
                <a:cs typeface="Arial"/>
              </a:rPr>
              <a:t>porsi</a:t>
            </a:r>
            <a:endParaRPr sz="1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7717" y="4621529"/>
            <a:ext cx="4363720" cy="1200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2720" marR="5080">
              <a:lnSpc>
                <a:spcPts val="1820"/>
              </a:lnSpc>
            </a:pPr>
            <a:r>
              <a:rPr sz="1900" spc="-95" dirty="0">
                <a:solidFill>
                  <a:srgbClr val="E3C333"/>
                </a:solidFill>
                <a:latin typeface="Arial"/>
                <a:cs typeface="Arial"/>
              </a:rPr>
              <a:t>TDM </a:t>
            </a:r>
            <a:r>
              <a:rPr sz="1900" spc="15" dirty="0">
                <a:solidFill>
                  <a:srgbClr val="E3C333"/>
                </a:solidFill>
                <a:latin typeface="Arial"/>
                <a:cs typeface="Arial"/>
              </a:rPr>
              <a:t>1300 </a:t>
            </a:r>
            <a:r>
              <a:rPr sz="1900" spc="10" dirty="0">
                <a:solidFill>
                  <a:srgbClr val="E3C333"/>
                </a:solidFill>
                <a:latin typeface="Arial"/>
                <a:cs typeface="Arial"/>
              </a:rPr>
              <a:t>kkal </a:t>
            </a:r>
            <a:r>
              <a:rPr sz="1900" spc="-65" dirty="0">
                <a:solidFill>
                  <a:srgbClr val="E3C333"/>
                </a:solidFill>
                <a:latin typeface="Arial"/>
                <a:cs typeface="Arial"/>
              </a:rPr>
              <a:t>+MC </a:t>
            </a:r>
            <a:r>
              <a:rPr sz="1900" spc="10" dirty="0">
                <a:solidFill>
                  <a:srgbClr val="E3C333"/>
                </a:solidFill>
                <a:latin typeface="Arial"/>
                <a:cs typeface="Arial"/>
              </a:rPr>
              <a:t>Komersial </a:t>
            </a:r>
            <a:r>
              <a:rPr sz="1900" spc="45" dirty="0">
                <a:solidFill>
                  <a:srgbClr val="E3C333"/>
                </a:solidFill>
                <a:latin typeface="Arial"/>
                <a:cs typeface="Arial"/>
              </a:rPr>
              <a:t>200 </a:t>
            </a:r>
            <a:r>
              <a:rPr sz="1900" spc="25" dirty="0">
                <a:solidFill>
                  <a:srgbClr val="E3C333"/>
                </a:solidFill>
                <a:latin typeface="Arial"/>
                <a:cs typeface="Arial"/>
              </a:rPr>
              <a:t>ml  </a:t>
            </a:r>
            <a:r>
              <a:rPr sz="1900" spc="20" dirty="0">
                <a:solidFill>
                  <a:srgbClr val="E3C333"/>
                </a:solidFill>
                <a:latin typeface="Arial"/>
                <a:cs typeface="Arial"/>
              </a:rPr>
              <a:t>ke-4 </a:t>
            </a:r>
            <a:r>
              <a:rPr sz="1900" spc="30" dirty="0">
                <a:solidFill>
                  <a:srgbClr val="E3C333"/>
                </a:solidFill>
                <a:latin typeface="Arial"/>
                <a:cs typeface="Arial"/>
              </a:rPr>
              <a:t>+ </a:t>
            </a:r>
            <a:r>
              <a:rPr sz="1900" spc="-10" dirty="0">
                <a:solidFill>
                  <a:srgbClr val="E3C333"/>
                </a:solidFill>
                <a:latin typeface="Arial"/>
                <a:cs typeface="Arial"/>
              </a:rPr>
              <a:t>Sayur </a:t>
            </a:r>
            <a:r>
              <a:rPr sz="1900" spc="-5" dirty="0">
                <a:solidFill>
                  <a:srgbClr val="E3C333"/>
                </a:solidFill>
                <a:latin typeface="Arial"/>
                <a:cs typeface="Arial"/>
              </a:rPr>
              <a:t>Berkuah (Luar</a:t>
            </a:r>
            <a:r>
              <a:rPr sz="1900" spc="150" dirty="0">
                <a:solidFill>
                  <a:srgbClr val="E3C333"/>
                </a:solidFill>
                <a:latin typeface="Arial"/>
                <a:cs typeface="Arial"/>
              </a:rPr>
              <a:t> </a:t>
            </a:r>
            <a:r>
              <a:rPr sz="1900" spc="-145" dirty="0">
                <a:solidFill>
                  <a:srgbClr val="E3C333"/>
                </a:solidFill>
                <a:latin typeface="Arial"/>
                <a:cs typeface="Arial"/>
              </a:rPr>
              <a:t>RS)</a:t>
            </a:r>
            <a:endParaRPr sz="19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160"/>
              </a:spcBef>
            </a:pPr>
            <a:r>
              <a:rPr sz="1900" spc="-245" dirty="0">
                <a:solidFill>
                  <a:srgbClr val="E3C333"/>
                </a:solidFill>
                <a:latin typeface="Arial"/>
                <a:cs typeface="Arial"/>
              </a:rPr>
              <a:t>E  </a:t>
            </a:r>
            <a:r>
              <a:rPr sz="1900" dirty="0">
                <a:solidFill>
                  <a:srgbClr val="E3C333"/>
                </a:solidFill>
                <a:latin typeface="Arial"/>
                <a:cs typeface="Arial"/>
              </a:rPr>
              <a:t>=1750 </a:t>
            </a:r>
            <a:r>
              <a:rPr sz="1900" spc="-5" dirty="0">
                <a:solidFill>
                  <a:srgbClr val="E3C333"/>
                </a:solidFill>
                <a:latin typeface="Arial"/>
                <a:cs typeface="Arial"/>
              </a:rPr>
              <a:t>kkal, </a:t>
            </a:r>
            <a:r>
              <a:rPr sz="1900" spc="-25" dirty="0">
                <a:solidFill>
                  <a:srgbClr val="E3C333"/>
                </a:solidFill>
                <a:latin typeface="Arial"/>
                <a:cs typeface="Arial"/>
              </a:rPr>
              <a:t>P=63g, </a:t>
            </a:r>
            <a:r>
              <a:rPr sz="1900" spc="-5" dirty="0">
                <a:solidFill>
                  <a:srgbClr val="E3C333"/>
                </a:solidFill>
                <a:latin typeface="Arial"/>
                <a:cs typeface="Arial"/>
              </a:rPr>
              <a:t>L=45g,</a:t>
            </a:r>
            <a:r>
              <a:rPr sz="1900" spc="229" dirty="0">
                <a:solidFill>
                  <a:srgbClr val="E3C333"/>
                </a:solidFill>
                <a:latin typeface="Arial"/>
                <a:cs typeface="Arial"/>
              </a:rPr>
              <a:t> </a:t>
            </a:r>
            <a:r>
              <a:rPr sz="1900" spc="-15" dirty="0">
                <a:solidFill>
                  <a:srgbClr val="E3C333"/>
                </a:solidFill>
                <a:latin typeface="Arial"/>
                <a:cs typeface="Arial"/>
              </a:rPr>
              <a:t>KH=261g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900" b="1" spc="-190" dirty="0">
                <a:solidFill>
                  <a:srgbClr val="E3C333"/>
                </a:solidFill>
                <a:latin typeface="Arial Black"/>
                <a:cs typeface="Arial Black"/>
              </a:rPr>
              <a:t>Diagnosa</a:t>
            </a:r>
            <a:r>
              <a:rPr sz="1900" b="1" spc="-160" dirty="0">
                <a:solidFill>
                  <a:srgbClr val="E3C333"/>
                </a:solidFill>
                <a:latin typeface="Arial Black"/>
                <a:cs typeface="Arial Black"/>
              </a:rPr>
              <a:t> </a:t>
            </a:r>
            <a:r>
              <a:rPr sz="1900" b="1" spc="-200" dirty="0">
                <a:solidFill>
                  <a:srgbClr val="E3C333"/>
                </a:solidFill>
                <a:latin typeface="Arial Black"/>
                <a:cs typeface="Arial Black"/>
              </a:rPr>
              <a:t>Gizi</a:t>
            </a:r>
            <a:endParaRPr sz="19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37717" y="5911088"/>
            <a:ext cx="6251575" cy="3370579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72720" marR="5080" algn="just">
              <a:lnSpc>
                <a:spcPts val="1820"/>
              </a:lnSpc>
              <a:spcBef>
                <a:spcPts val="440"/>
              </a:spcBef>
            </a:pP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Malnutrisi </a:t>
            </a:r>
            <a:r>
              <a:rPr sz="1900" b="1" spc="-240" dirty="0">
                <a:solidFill>
                  <a:srgbClr val="FFFFFF"/>
                </a:solidFill>
                <a:latin typeface="Arial Black"/>
                <a:cs typeface="Arial Black"/>
              </a:rPr>
              <a:t>(NI </a:t>
            </a:r>
            <a:r>
              <a:rPr sz="1900" b="1" spc="-180" dirty="0">
                <a:solidFill>
                  <a:srgbClr val="FFFFFF"/>
                </a:solidFill>
                <a:latin typeface="Arial Black"/>
                <a:cs typeface="Arial Black"/>
              </a:rPr>
              <a:t>5.2)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berkaitan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dengan peningkatan  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kebutuhan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zat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gizi </a:t>
            </a:r>
            <a:r>
              <a:rPr sz="1900" spc="50" dirty="0">
                <a:solidFill>
                  <a:srgbClr val="FFFFFF"/>
                </a:solidFill>
                <a:latin typeface="Arial"/>
                <a:cs typeface="Arial"/>
              </a:rPr>
              <a:t>ditandai 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sz="1900" spc="60" dirty="0">
                <a:solidFill>
                  <a:srgbClr val="FFFFFF"/>
                </a:solidFill>
                <a:latin typeface="Arial"/>
                <a:cs typeface="Arial"/>
              </a:rPr>
              <a:t>%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asupan makan  </a:t>
            </a:r>
            <a:r>
              <a:rPr sz="1900" spc="-170" dirty="0">
                <a:solidFill>
                  <a:srgbClr val="FFFFFF"/>
                </a:solidFill>
                <a:latin typeface="Arial"/>
                <a:cs typeface="Arial"/>
              </a:rPr>
              <a:t>SMRS </a:t>
            </a:r>
            <a:r>
              <a:rPr sz="1900" spc="-20" dirty="0">
                <a:solidFill>
                  <a:srgbClr val="FFFFFF"/>
                </a:solidFill>
                <a:latin typeface="Arial"/>
                <a:cs typeface="Arial"/>
              </a:rPr>
              <a:t>E=72%,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L=74%,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KH=55% </a:t>
            </a:r>
            <a:r>
              <a:rPr sz="1900" spc="45" dirty="0">
                <a:solidFill>
                  <a:srgbClr val="FFFFFF"/>
                </a:solidFill>
                <a:latin typeface="Arial"/>
                <a:cs typeface="Arial"/>
              </a:rPr>
              <a:t>dan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status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gizi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kurang  </a:t>
            </a:r>
            <a:r>
              <a:rPr sz="1900" spc="-75" dirty="0">
                <a:solidFill>
                  <a:srgbClr val="FFFFFF"/>
                </a:solidFill>
                <a:latin typeface="Arial"/>
                <a:cs typeface="Arial"/>
              </a:rPr>
              <a:t>(IMT</a:t>
            </a:r>
            <a:r>
              <a:rPr sz="1900" spc="-40" dirty="0">
                <a:solidFill>
                  <a:srgbClr val="FFFFFF"/>
                </a:solidFill>
                <a:latin typeface="Arial"/>
                <a:cs typeface="Arial"/>
              </a:rPr>
              <a:t> 17,3)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1900" b="1" spc="-215" dirty="0">
                <a:solidFill>
                  <a:srgbClr val="FFFFFF"/>
                </a:solidFill>
                <a:latin typeface="Arial Black"/>
                <a:cs typeface="Arial Black"/>
              </a:rPr>
              <a:t>Intervensi</a:t>
            </a:r>
            <a:r>
              <a:rPr sz="1900" b="1" spc="-1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b="1" spc="-200" dirty="0">
                <a:solidFill>
                  <a:srgbClr val="FFFFFF"/>
                </a:solidFill>
                <a:latin typeface="Arial Black"/>
                <a:cs typeface="Arial Black"/>
              </a:rPr>
              <a:t>Gizi</a:t>
            </a:r>
            <a:endParaRPr sz="1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850" baseline="10233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Diet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Lunak </a:t>
            </a:r>
            <a:r>
              <a:rPr sz="1900" spc="-120" dirty="0">
                <a:solidFill>
                  <a:srgbClr val="FFFFFF"/>
                </a:solidFill>
                <a:latin typeface="Arial"/>
                <a:cs typeface="Arial"/>
              </a:rPr>
              <a:t>DM </a:t>
            </a:r>
            <a:r>
              <a:rPr sz="1900" spc="-10" dirty="0">
                <a:solidFill>
                  <a:srgbClr val="FFFFFF"/>
                </a:solidFill>
                <a:latin typeface="Arial"/>
                <a:cs typeface="Arial"/>
              </a:rPr>
              <a:t>1700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kkal, </a:t>
            </a:r>
            <a:r>
              <a:rPr sz="1900" spc="35" dirty="0">
                <a:solidFill>
                  <a:srgbClr val="FFFFFF"/>
                </a:solidFill>
                <a:latin typeface="Arial"/>
                <a:cs typeface="Arial"/>
              </a:rPr>
              <a:t>protein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61</a:t>
            </a:r>
            <a:r>
              <a:rPr sz="1900" spc="4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5" dirty="0">
                <a:solidFill>
                  <a:srgbClr val="FFFFFF"/>
                </a:solidFill>
                <a:latin typeface="Arial"/>
                <a:cs typeface="Arial"/>
              </a:rPr>
              <a:t>gram</a:t>
            </a:r>
            <a:endParaRPr sz="1900">
              <a:latin typeface="Arial"/>
              <a:cs typeface="Arial"/>
            </a:endParaRPr>
          </a:p>
          <a:p>
            <a:pPr marL="172720" marR="333375">
              <a:lnSpc>
                <a:spcPts val="1820"/>
              </a:lnSpc>
              <a:spcBef>
                <a:spcPts val="1485"/>
              </a:spcBef>
            </a:pPr>
            <a:r>
              <a:rPr sz="1900" spc="-95" dirty="0">
                <a:solidFill>
                  <a:srgbClr val="FFFFFF"/>
                </a:solidFill>
                <a:latin typeface="Arial"/>
                <a:cs typeface="Arial"/>
              </a:rPr>
              <a:t>TDM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1300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kkal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900" spc="-114" dirty="0">
                <a:solidFill>
                  <a:srgbClr val="FFFFFF"/>
                </a:solidFill>
                <a:latin typeface="Arial"/>
                <a:cs typeface="Arial"/>
              </a:rPr>
              <a:t>MC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komersial 1x200ml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Roti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porsi 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ke-4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1900" b="1" spc="-185" dirty="0">
                <a:solidFill>
                  <a:srgbClr val="FFFFFF"/>
                </a:solidFill>
                <a:latin typeface="Arial Black"/>
                <a:cs typeface="Arial Black"/>
              </a:rPr>
              <a:t>Monitoring </a:t>
            </a:r>
            <a:r>
              <a:rPr sz="1900" b="1" spc="-285" dirty="0">
                <a:solidFill>
                  <a:srgbClr val="FFFFFF"/>
                </a:solidFill>
                <a:latin typeface="Arial Black"/>
                <a:cs typeface="Arial Black"/>
              </a:rPr>
              <a:t>&amp;</a:t>
            </a:r>
            <a:r>
              <a:rPr sz="1900" b="1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b="1" spc="-220" dirty="0">
                <a:solidFill>
                  <a:srgbClr val="FFFFFF"/>
                </a:solidFill>
                <a:latin typeface="Arial Black"/>
                <a:cs typeface="Arial Black"/>
              </a:rPr>
              <a:t>Evaluasi</a:t>
            </a:r>
            <a:endParaRPr sz="19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850" spc="-7" baseline="10233" dirty="0">
                <a:solidFill>
                  <a:srgbClr val="FFFFFF"/>
                </a:solidFill>
                <a:latin typeface="Wingdings"/>
                <a:cs typeface="Wingdings"/>
              </a:rPr>
              <a:t></a:t>
            </a:r>
            <a:r>
              <a:rPr sz="1900" spc="-5" dirty="0">
                <a:solidFill>
                  <a:srgbClr val="FFFFFF"/>
                </a:solidFill>
                <a:latin typeface="Arial"/>
                <a:cs typeface="Arial"/>
              </a:rPr>
              <a:t>Asupan </a:t>
            </a:r>
            <a:r>
              <a:rPr sz="1900" dirty="0">
                <a:solidFill>
                  <a:srgbClr val="FFFFFF"/>
                </a:solidFill>
                <a:latin typeface="Arial"/>
                <a:cs typeface="Arial"/>
              </a:rPr>
              <a:t>makan, </a:t>
            </a:r>
            <a:r>
              <a:rPr sz="1900" spc="30" dirty="0">
                <a:solidFill>
                  <a:srgbClr val="FFFFFF"/>
                </a:solidFill>
                <a:latin typeface="Arial"/>
                <a:cs typeface="Arial"/>
              </a:rPr>
              <a:t>daya </a:t>
            </a:r>
            <a:r>
              <a:rPr sz="1900" spc="20" dirty="0">
                <a:solidFill>
                  <a:srgbClr val="FFFFFF"/>
                </a:solidFill>
                <a:latin typeface="Arial"/>
                <a:cs typeface="Arial"/>
              </a:rPr>
              <a:t>terima, </a:t>
            </a:r>
            <a:r>
              <a:rPr sz="1900" spc="15" dirty="0">
                <a:solidFill>
                  <a:srgbClr val="FFFFFF"/>
                </a:solidFill>
                <a:latin typeface="Arial"/>
                <a:cs typeface="Arial"/>
              </a:rPr>
              <a:t>berat </a:t>
            </a:r>
            <a:r>
              <a:rPr sz="1900" spc="10" dirty="0">
                <a:solidFill>
                  <a:srgbClr val="FFFFFF"/>
                </a:solidFill>
                <a:latin typeface="Arial"/>
                <a:cs typeface="Arial"/>
              </a:rPr>
              <a:t>badan,</a:t>
            </a:r>
            <a:r>
              <a:rPr sz="1900" spc="2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00" spc="25" dirty="0">
                <a:solidFill>
                  <a:srgbClr val="FFFFFF"/>
                </a:solidFill>
                <a:latin typeface="Arial"/>
                <a:cs typeface="Arial"/>
              </a:rPr>
              <a:t>biokimia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737616" y="2374390"/>
            <a:ext cx="5909945" cy="6971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580"/>
              </a:spcBef>
            </a:pPr>
            <a:endParaRPr sz="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89838" rIns="0" bIns="0" rtlCol="0">
            <a:spAutoFit/>
          </a:bodyPr>
          <a:lstStyle/>
          <a:p>
            <a:pPr marL="2431415">
              <a:lnSpc>
                <a:spcPts val="4485"/>
              </a:lnSpc>
            </a:pPr>
            <a:r>
              <a:rPr b="1" spc="-470" dirty="0">
                <a:latin typeface="Arial Black"/>
                <a:cs typeface="Arial Black"/>
              </a:rPr>
              <a:t>Buku </a:t>
            </a:r>
            <a:r>
              <a:rPr b="1" spc="-310" dirty="0">
                <a:latin typeface="Arial Black"/>
                <a:cs typeface="Arial Black"/>
              </a:rPr>
              <a:t>dan </a:t>
            </a:r>
            <a:r>
              <a:rPr b="1" spc="-340" dirty="0">
                <a:latin typeface="Arial Black"/>
                <a:cs typeface="Arial Black"/>
              </a:rPr>
              <a:t>Modul</a:t>
            </a:r>
            <a:r>
              <a:rPr b="1" spc="280" dirty="0">
                <a:latin typeface="Arial Black"/>
                <a:cs typeface="Arial Black"/>
              </a:rPr>
              <a:t> </a:t>
            </a:r>
            <a:r>
              <a:rPr b="1" spc="-409" dirty="0">
                <a:latin typeface="Arial Black"/>
                <a:cs typeface="Arial Black"/>
              </a:rPr>
              <a:t>Penunjang</a:t>
            </a:r>
          </a:p>
        </p:txBody>
      </p:sp>
      <p:sp>
        <p:nvSpPr>
          <p:cNvPr id="4" name="object 4"/>
          <p:cNvSpPr/>
          <p:nvPr/>
        </p:nvSpPr>
        <p:spPr>
          <a:xfrm>
            <a:off x="7086600" y="2407920"/>
            <a:ext cx="2497835" cy="59740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0" y="2426208"/>
            <a:ext cx="2680716" cy="5955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616" y="2374390"/>
            <a:ext cx="5876544" cy="66614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2290317" y="783590"/>
            <a:ext cx="8407400" cy="153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105"/>
              </a:lnSpc>
            </a:pPr>
            <a:r>
              <a:rPr sz="3600" spc="-114" dirty="0">
                <a:latin typeface="Arial"/>
                <a:cs typeface="Arial"/>
              </a:rPr>
              <a:t>BUKU</a:t>
            </a:r>
            <a:r>
              <a:rPr sz="3600" spc="-5" dirty="0">
                <a:latin typeface="Arial"/>
                <a:cs typeface="Arial"/>
              </a:rPr>
              <a:t> </a:t>
            </a:r>
            <a:r>
              <a:rPr sz="3600" spc="-235" dirty="0">
                <a:latin typeface="Arial"/>
                <a:cs typeface="Arial"/>
              </a:rPr>
              <a:t>PEGANGAN/REFERENSI</a:t>
            </a:r>
            <a:endParaRPr sz="3600">
              <a:latin typeface="Arial"/>
              <a:cs typeface="Arial"/>
            </a:endParaRPr>
          </a:p>
          <a:p>
            <a:pPr marL="12700" marR="5080" algn="ctr">
              <a:lnSpc>
                <a:spcPts val="3890"/>
              </a:lnSpc>
              <a:spcBef>
                <a:spcPts val="270"/>
              </a:spcBef>
            </a:pPr>
            <a:r>
              <a:rPr sz="3600" dirty="0">
                <a:latin typeface="Arial"/>
                <a:cs typeface="Arial"/>
              </a:rPr>
              <a:t>(Kerjasama </a:t>
            </a:r>
            <a:r>
              <a:rPr sz="3600" b="1" spc="-400" dirty="0">
                <a:latin typeface="Arial Black"/>
                <a:cs typeface="Arial Black"/>
              </a:rPr>
              <a:t>Depkes-WHO-PERSAGI-AsDI</a:t>
            </a:r>
            <a:r>
              <a:rPr sz="3600" spc="-400" dirty="0">
                <a:latin typeface="Arial"/>
                <a:cs typeface="Arial"/>
              </a:rPr>
              <a:t>)  </a:t>
            </a:r>
            <a:r>
              <a:rPr sz="3600" spc="-30" dirty="0">
                <a:latin typeface="Arial"/>
                <a:cs typeface="Arial"/>
              </a:rPr>
              <a:t>Buku </a:t>
            </a:r>
            <a:r>
              <a:rPr sz="3600" spc="-10" dirty="0">
                <a:latin typeface="Arial"/>
                <a:cs typeface="Arial"/>
              </a:rPr>
              <a:t>Penuntun </a:t>
            </a:r>
            <a:r>
              <a:rPr sz="3600" spc="10" dirty="0">
                <a:latin typeface="Arial"/>
                <a:cs typeface="Arial"/>
              </a:rPr>
              <a:t>Diet </a:t>
            </a:r>
            <a:r>
              <a:rPr sz="3600" spc="-35" dirty="0">
                <a:latin typeface="Arial"/>
                <a:cs typeface="Arial"/>
              </a:rPr>
              <a:t>Anak, </a:t>
            </a:r>
            <a:r>
              <a:rPr sz="3600" spc="-105" dirty="0">
                <a:latin typeface="Arial"/>
                <a:cs typeface="Arial"/>
              </a:rPr>
              <a:t>ODHA</a:t>
            </a:r>
            <a:r>
              <a:rPr sz="3600" spc="3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2015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28877" y="2889138"/>
            <a:ext cx="2456688" cy="49926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04582" y="3886200"/>
            <a:ext cx="2688336" cy="4247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355591"/>
            <a:ext cx="2919984" cy="41422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48028" y="2328959"/>
            <a:ext cx="2555748" cy="4735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0"/>
            <a:ext cx="320040" cy="9601200"/>
          </a:xfrm>
          <a:custGeom>
            <a:avLst/>
            <a:gdLst/>
            <a:ahLst/>
            <a:cxnLst/>
            <a:rect l="l" t="t" r="r" b="b"/>
            <a:pathLst>
              <a:path w="320040" h="9601200">
                <a:moveTo>
                  <a:pt x="0" y="9601200"/>
                </a:moveTo>
                <a:lnTo>
                  <a:pt x="320040" y="9601200"/>
                </a:lnTo>
                <a:lnTo>
                  <a:pt x="32004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9BAA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40080" cy="9601200"/>
          </a:xfrm>
          <a:custGeom>
            <a:avLst/>
            <a:gdLst/>
            <a:ahLst/>
            <a:cxnLst/>
            <a:rect l="l" t="t" r="r" b="b"/>
            <a:pathLst>
              <a:path w="640080" h="9601200">
                <a:moveTo>
                  <a:pt x="0" y="9601200"/>
                </a:moveTo>
                <a:lnTo>
                  <a:pt x="640080" y="9601200"/>
                </a:lnTo>
                <a:lnTo>
                  <a:pt x="640080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6A8092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21440" y="0"/>
            <a:ext cx="969644" cy="9601200"/>
          </a:xfrm>
          <a:custGeom>
            <a:avLst/>
            <a:gdLst/>
            <a:ahLst/>
            <a:cxnLst/>
            <a:rect l="l" t="t" r="r" b="b"/>
            <a:pathLst>
              <a:path w="969645" h="9601200">
                <a:moveTo>
                  <a:pt x="0" y="9601200"/>
                </a:moveTo>
                <a:lnTo>
                  <a:pt x="969263" y="9601200"/>
                </a:lnTo>
                <a:lnTo>
                  <a:pt x="969263" y="0"/>
                </a:lnTo>
                <a:lnTo>
                  <a:pt x="0" y="0"/>
                </a:lnTo>
                <a:lnTo>
                  <a:pt x="0" y="9601200"/>
                </a:lnTo>
                <a:close/>
              </a:path>
            </a:pathLst>
          </a:custGeom>
          <a:solidFill>
            <a:srgbClr val="6A8092">
              <a:alpha val="8705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490704" y="0"/>
            <a:ext cx="311150" cy="9601200"/>
          </a:xfrm>
          <a:custGeom>
            <a:avLst/>
            <a:gdLst/>
            <a:ahLst/>
            <a:cxnLst/>
            <a:rect l="l" t="t" r="r" b="b"/>
            <a:pathLst>
              <a:path w="311150" h="9601200">
                <a:moveTo>
                  <a:pt x="0" y="0"/>
                </a:moveTo>
                <a:lnTo>
                  <a:pt x="0" y="9601197"/>
                </a:lnTo>
                <a:lnTo>
                  <a:pt x="310896" y="9601197"/>
                </a:lnTo>
                <a:lnTo>
                  <a:pt x="310896" y="0"/>
                </a:lnTo>
                <a:lnTo>
                  <a:pt x="0" y="0"/>
                </a:lnTo>
                <a:close/>
              </a:path>
            </a:pathLst>
          </a:custGeom>
          <a:solidFill>
            <a:srgbClr val="46546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7534" y="0"/>
            <a:ext cx="12590145" cy="2839720"/>
          </a:xfrm>
          <a:custGeom>
            <a:avLst/>
            <a:gdLst/>
            <a:ahLst/>
            <a:cxnLst/>
            <a:rect l="l" t="t" r="r" b="b"/>
            <a:pathLst>
              <a:path w="12590145" h="2839720">
                <a:moveTo>
                  <a:pt x="12589765" y="0"/>
                </a:moveTo>
                <a:lnTo>
                  <a:pt x="0" y="0"/>
                </a:lnTo>
                <a:lnTo>
                  <a:pt x="0" y="2277109"/>
                </a:lnTo>
                <a:lnTo>
                  <a:pt x="6294883" y="2839211"/>
                </a:lnTo>
                <a:lnTo>
                  <a:pt x="12589765" y="2277109"/>
                </a:lnTo>
                <a:lnTo>
                  <a:pt x="12589765" y="0"/>
                </a:lnTo>
                <a:close/>
              </a:path>
            </a:pathLst>
          </a:custGeom>
          <a:solidFill>
            <a:srgbClr val="9A6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7534" y="0"/>
            <a:ext cx="12590145" cy="2839720"/>
          </a:xfrm>
          <a:custGeom>
            <a:avLst/>
            <a:gdLst/>
            <a:ahLst/>
            <a:cxnLst/>
            <a:rect l="l" t="t" r="r" b="b"/>
            <a:pathLst>
              <a:path w="12590145" h="2839720">
                <a:moveTo>
                  <a:pt x="12589765" y="0"/>
                </a:moveTo>
                <a:lnTo>
                  <a:pt x="12589765" y="2277109"/>
                </a:lnTo>
                <a:lnTo>
                  <a:pt x="6294883" y="2839211"/>
                </a:lnTo>
                <a:lnTo>
                  <a:pt x="0" y="2277109"/>
                </a:lnTo>
                <a:lnTo>
                  <a:pt x="0" y="0"/>
                </a:lnTo>
              </a:path>
            </a:pathLst>
          </a:custGeom>
          <a:ln w="12192">
            <a:solidFill>
              <a:srgbClr val="707B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22958" y="577595"/>
            <a:ext cx="10555605" cy="1891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6000" b="1" spc="-185" dirty="0">
                <a:solidFill>
                  <a:srgbClr val="FFFFFF"/>
                </a:solidFill>
                <a:latin typeface="Arial"/>
                <a:cs typeface="Arial"/>
              </a:rPr>
              <a:t>KEGIATAN</a:t>
            </a:r>
            <a:endParaRPr sz="6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6000" b="1" spc="-25" dirty="0">
                <a:solidFill>
                  <a:srgbClr val="FFFFFF"/>
                </a:solidFill>
                <a:latin typeface="Arial"/>
                <a:cs typeface="Arial"/>
              </a:rPr>
              <a:t>ASUHAN </a:t>
            </a:r>
            <a:r>
              <a:rPr sz="6000" b="1" spc="140" dirty="0">
                <a:solidFill>
                  <a:srgbClr val="FFFFFF"/>
                </a:solidFill>
                <a:latin typeface="Arial"/>
                <a:cs typeface="Arial"/>
              </a:rPr>
              <a:t>GIZI </a:t>
            </a:r>
            <a:r>
              <a:rPr sz="6000" b="1" spc="-229" dirty="0">
                <a:solidFill>
                  <a:srgbClr val="FFFFFF"/>
                </a:solidFill>
                <a:latin typeface="Arial"/>
                <a:cs typeface="Arial"/>
              </a:rPr>
              <a:t>RAWAT</a:t>
            </a:r>
            <a:r>
              <a:rPr sz="6000" b="1" spc="-210" dirty="0">
                <a:solidFill>
                  <a:srgbClr val="FFFFFF"/>
                </a:solidFill>
                <a:latin typeface="Arial"/>
                <a:cs typeface="Arial"/>
              </a:rPr>
              <a:t> JALAN</a:t>
            </a:r>
            <a:endParaRPr sz="6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9955" y="2868167"/>
            <a:ext cx="6156959" cy="35966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05243" y="2996183"/>
            <a:ext cx="5138928" cy="32445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78408" y="6577583"/>
            <a:ext cx="5106924" cy="30236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05243" y="5957315"/>
            <a:ext cx="5478780" cy="36438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110" y="76200"/>
            <a:ext cx="11041380" cy="1855788"/>
          </a:xfrm>
          <a:prstGeom prst="rect">
            <a:avLst/>
          </a:prstGeom>
        </p:spPr>
        <p:txBody>
          <a:bodyPr vert="horz" wrap="square" lIns="0" tIns="1118107" rIns="0" bIns="0" rtlCol="0">
            <a:spAutoFit/>
          </a:bodyPr>
          <a:lstStyle/>
          <a:p>
            <a:pPr marL="1797685">
              <a:lnSpc>
                <a:spcPts val="4485"/>
              </a:lnSpc>
            </a:pPr>
            <a:r>
              <a:rPr spc="-95" dirty="0"/>
              <a:t>BUKU </a:t>
            </a:r>
            <a:r>
              <a:rPr spc="-254" dirty="0"/>
              <a:t>DARI </a:t>
            </a:r>
            <a:r>
              <a:rPr spc="-335" dirty="0"/>
              <a:t>PERSAGI  </a:t>
            </a:r>
            <a:r>
              <a:rPr spc="-150" dirty="0"/>
              <a:t>DAN</a:t>
            </a:r>
            <a:r>
              <a:rPr spc="320" dirty="0"/>
              <a:t> </a:t>
            </a:r>
            <a:r>
              <a:rPr spc="-140" dirty="0"/>
              <a:t>IDNT</a:t>
            </a:r>
          </a:p>
        </p:txBody>
      </p:sp>
      <p:sp>
        <p:nvSpPr>
          <p:cNvPr id="3" name="object 3"/>
          <p:cNvSpPr/>
          <p:nvPr/>
        </p:nvSpPr>
        <p:spPr>
          <a:xfrm>
            <a:off x="670559" y="2240279"/>
            <a:ext cx="5425440" cy="633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22719" y="2194560"/>
            <a:ext cx="5638800" cy="6278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893063" y="1978149"/>
            <a:ext cx="4888865" cy="7522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  <a:spcBef>
                <a:spcPts val="5"/>
              </a:spcBef>
            </a:pPr>
            <a:r>
              <a:rPr sz="800" spc="-90" dirty="0">
                <a:solidFill>
                  <a:srgbClr val="465461"/>
                </a:solidFill>
                <a:latin typeface="Arial"/>
                <a:cs typeface="Arial"/>
              </a:rPr>
              <a:t>P</a:t>
            </a:r>
            <a:r>
              <a:rPr sz="800" spc="-75" dirty="0">
                <a:solidFill>
                  <a:srgbClr val="465461"/>
                </a:solidFill>
                <a:latin typeface="Arial"/>
                <a:cs typeface="Arial"/>
              </a:rPr>
              <a:t>EL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78423" y="5260847"/>
            <a:ext cx="6268720" cy="423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700">
              <a:latin typeface="Times New Roman"/>
              <a:cs typeface="Times New Roman"/>
            </a:endParaRPr>
          </a:p>
          <a:p>
            <a:pPr marR="86995" algn="r">
              <a:lnSpc>
                <a:spcPct val="100000"/>
              </a:lnSpc>
              <a:spcBef>
                <a:spcPts val="5"/>
              </a:spcBef>
            </a:pPr>
            <a:r>
              <a:rPr sz="800" spc="-40" dirty="0">
                <a:solidFill>
                  <a:srgbClr val="465461"/>
                </a:solidFill>
                <a:latin typeface="Arial"/>
                <a:cs typeface="Arial"/>
              </a:rPr>
              <a:t>ATIHAN  </a:t>
            </a: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PEMENUHAN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KOMPETENSI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R="80010" algn="r">
              <a:lnSpc>
                <a:spcPct val="100000"/>
              </a:lnSpc>
            </a:pP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Jakarta, 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9-14 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Juli</a:t>
            </a:r>
            <a:r>
              <a:rPr sz="8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3400" y="457200"/>
            <a:ext cx="11811000" cy="982576"/>
          </a:xfrm>
          <a:prstGeom prst="rect">
            <a:avLst/>
          </a:prstGeom>
        </p:spPr>
        <p:txBody>
          <a:bodyPr vert="horz" wrap="square" lIns="0" tIns="401573" rIns="0" bIns="0" rtlCol="0">
            <a:spAutoFit/>
          </a:bodyPr>
          <a:lstStyle/>
          <a:p>
            <a:pPr marL="227965">
              <a:lnSpc>
                <a:spcPts val="4485"/>
              </a:lnSpc>
            </a:pPr>
            <a:r>
              <a:rPr b="1" spc="-459" dirty="0">
                <a:latin typeface="Arial Black"/>
                <a:cs typeface="Arial Black"/>
              </a:rPr>
              <a:t>Pemasakan </a:t>
            </a:r>
            <a:r>
              <a:rPr b="1" spc="-380" dirty="0">
                <a:latin typeface="Arial Black"/>
                <a:cs typeface="Arial Black"/>
              </a:rPr>
              <a:t>Puding, </a:t>
            </a:r>
            <a:r>
              <a:rPr b="1" spc="-415" dirty="0">
                <a:latin typeface="Arial Black"/>
                <a:cs typeface="Arial Black"/>
              </a:rPr>
              <a:t>Makanan </a:t>
            </a:r>
            <a:r>
              <a:rPr b="1" spc="-365" dirty="0">
                <a:latin typeface="Arial Black"/>
                <a:cs typeface="Arial Black"/>
              </a:rPr>
              <a:t>cair </a:t>
            </a:r>
            <a:r>
              <a:rPr b="1" spc="-295" dirty="0">
                <a:latin typeface="Arial Black"/>
                <a:cs typeface="Arial Black"/>
              </a:rPr>
              <a:t>di </a:t>
            </a:r>
            <a:r>
              <a:rPr b="1" spc="-130" dirty="0">
                <a:latin typeface="Arial Black"/>
                <a:cs typeface="Arial Black"/>
              </a:rPr>
              <a:t> </a:t>
            </a:r>
            <a:r>
              <a:rPr b="1" spc="-525" dirty="0">
                <a:latin typeface="Arial Black"/>
                <a:cs typeface="Arial Black"/>
              </a:rPr>
              <a:t>UPM</a:t>
            </a:r>
          </a:p>
        </p:txBody>
      </p:sp>
      <p:sp>
        <p:nvSpPr>
          <p:cNvPr id="5" name="object 5"/>
          <p:cNvSpPr/>
          <p:nvPr/>
        </p:nvSpPr>
        <p:spPr>
          <a:xfrm>
            <a:off x="893063" y="1978149"/>
            <a:ext cx="4887468" cy="7522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8423" y="5260847"/>
            <a:ext cx="6268212" cy="42397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49183" y="1978151"/>
            <a:ext cx="3997452" cy="33893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34228" y="1978151"/>
            <a:ext cx="2523744" cy="33893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1562100" y="1493519"/>
            <a:ext cx="10812780" cy="78944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9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62100" y="1493519"/>
            <a:ext cx="10812780" cy="757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62100" y="0"/>
            <a:ext cx="10812780" cy="1493520"/>
          </a:xfrm>
          <a:custGeom>
            <a:avLst/>
            <a:gdLst/>
            <a:ahLst/>
            <a:cxnLst/>
            <a:rect l="l" t="t" r="r" b="b"/>
            <a:pathLst>
              <a:path w="10812780" h="1493520">
                <a:moveTo>
                  <a:pt x="0" y="1493520"/>
                </a:moveTo>
                <a:lnTo>
                  <a:pt x="10812780" y="1493520"/>
                </a:lnTo>
                <a:lnTo>
                  <a:pt x="10812780" y="0"/>
                </a:lnTo>
                <a:lnTo>
                  <a:pt x="0" y="0"/>
                </a:lnTo>
                <a:lnTo>
                  <a:pt x="0" y="1493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70329" y="196850"/>
            <a:ext cx="2246630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05"/>
              </a:lnSpc>
            </a:pPr>
            <a:r>
              <a:rPr sz="3600" b="1" spc="-800" dirty="0">
                <a:solidFill>
                  <a:srgbClr val="FFFFFF"/>
                </a:solidFill>
                <a:latin typeface="Arial Black"/>
                <a:cs typeface="Arial Black"/>
              </a:rPr>
              <a:t>K</a:t>
            </a:r>
            <a:r>
              <a:rPr sz="3600" b="1" spc="-21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600" b="1" spc="-220" dirty="0">
                <a:solidFill>
                  <a:srgbClr val="FFFFFF"/>
                </a:solidFill>
                <a:latin typeface="Arial Black"/>
                <a:cs typeface="Arial Black"/>
              </a:rPr>
              <a:t>l</a:t>
            </a:r>
            <a:r>
              <a:rPr sz="3600" b="1" spc="-43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600" b="1" spc="-290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3600" b="1" spc="-275" dirty="0">
                <a:solidFill>
                  <a:srgbClr val="FFFFFF"/>
                </a:solidFill>
                <a:latin typeface="Arial Black"/>
                <a:cs typeface="Arial Black"/>
              </a:rPr>
              <a:t>o</a:t>
            </a:r>
            <a:r>
              <a:rPr sz="3600" b="1" spc="-390" dirty="0">
                <a:solidFill>
                  <a:srgbClr val="FFFFFF"/>
                </a:solidFill>
                <a:latin typeface="Arial Black"/>
                <a:cs typeface="Arial Black"/>
              </a:rPr>
              <a:t>r</a:t>
            </a:r>
            <a:r>
              <a:rPr sz="3600" b="1" spc="-42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3600" b="1" spc="-380" dirty="0">
                <a:solidFill>
                  <a:srgbClr val="FFFFFF"/>
                </a:solidFill>
                <a:latin typeface="Arial Black"/>
                <a:cs typeface="Arial Black"/>
              </a:rPr>
              <a:t>s</a:t>
            </a:r>
            <a:r>
              <a:rPr sz="3600" b="1" spc="-33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3509" y="196850"/>
            <a:ext cx="7603490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05"/>
              </a:lnSpc>
              <a:tabLst>
                <a:tab pos="3458845" algn="l"/>
              </a:tabLst>
            </a:pPr>
            <a:r>
              <a:rPr sz="3600" b="1" spc="-355" dirty="0">
                <a:solidFill>
                  <a:srgbClr val="FFFFFF"/>
                </a:solidFill>
                <a:latin typeface="Arial Black"/>
                <a:cs typeface="Arial Black"/>
              </a:rPr>
              <a:t>dengan</a:t>
            </a:r>
            <a:r>
              <a:rPr sz="3600" b="1" spc="-1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385" dirty="0">
                <a:solidFill>
                  <a:srgbClr val="FFFFFF"/>
                </a:solidFill>
                <a:latin typeface="Arial Black"/>
                <a:cs typeface="Arial Black"/>
              </a:rPr>
              <a:t>Dokter	</a:t>
            </a:r>
            <a:r>
              <a:rPr sz="3600" b="1" spc="-295" dirty="0">
                <a:solidFill>
                  <a:srgbClr val="FFFFFF"/>
                </a:solidFill>
                <a:latin typeface="Arial Black"/>
                <a:cs typeface="Arial Black"/>
              </a:rPr>
              <a:t>di </a:t>
            </a:r>
            <a:r>
              <a:rPr sz="3600" b="1" spc="-365" dirty="0">
                <a:solidFill>
                  <a:srgbClr val="FFFFFF"/>
                </a:solidFill>
                <a:latin typeface="Arial Black"/>
                <a:cs typeface="Arial Black"/>
              </a:rPr>
              <a:t>Unit </a:t>
            </a:r>
            <a:r>
              <a:rPr sz="3600" b="1" spc="-480" dirty="0">
                <a:solidFill>
                  <a:srgbClr val="FFFFFF"/>
                </a:solidFill>
                <a:latin typeface="Arial Black"/>
                <a:cs typeface="Arial Black"/>
              </a:rPr>
              <a:t>HD </a:t>
            </a:r>
            <a:r>
              <a:rPr sz="3600" b="1" spc="-310" dirty="0">
                <a:solidFill>
                  <a:srgbClr val="FFFFFF"/>
                </a:solidFill>
                <a:latin typeface="Arial Black"/>
                <a:cs typeface="Arial Black"/>
              </a:rPr>
              <a:t>dan</a:t>
            </a:r>
            <a:r>
              <a:rPr sz="3600" b="1" spc="4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520" dirty="0">
                <a:solidFill>
                  <a:srgbClr val="FFFFFF"/>
                </a:solidFill>
                <a:latin typeface="Arial Black"/>
                <a:cs typeface="Arial Black"/>
              </a:rPr>
              <a:t>UPM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40989" y="745490"/>
            <a:ext cx="7251065" cy="547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05"/>
              </a:lnSpc>
              <a:tabLst>
                <a:tab pos="1780539" algn="l"/>
              </a:tabLst>
            </a:pPr>
            <a:r>
              <a:rPr sz="3600" b="1" spc="-450" dirty="0">
                <a:solidFill>
                  <a:srgbClr val="FFFFFF"/>
                </a:solidFill>
                <a:latin typeface="Arial Black"/>
                <a:cs typeface="Arial Black"/>
              </a:rPr>
              <a:t>Terkait	</a:t>
            </a:r>
            <a:r>
              <a:rPr sz="3600" b="1" spc="-385" dirty="0">
                <a:solidFill>
                  <a:srgbClr val="FFFFFF"/>
                </a:solidFill>
                <a:latin typeface="Arial Black"/>
                <a:cs typeface="Arial Black"/>
              </a:rPr>
              <a:t>Berbagai </a:t>
            </a:r>
            <a:r>
              <a:rPr sz="3600" b="1" spc="-405" dirty="0">
                <a:solidFill>
                  <a:srgbClr val="FFFFFF"/>
                </a:solidFill>
                <a:latin typeface="Arial Black"/>
                <a:cs typeface="Arial Black"/>
              </a:rPr>
              <a:t>bentuk</a:t>
            </a:r>
            <a:r>
              <a:rPr sz="3600" b="1" spc="-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600" b="1" spc="-409" dirty="0">
                <a:solidFill>
                  <a:srgbClr val="FFFFFF"/>
                </a:solidFill>
                <a:latin typeface="Arial Black"/>
                <a:cs typeface="Arial Black"/>
              </a:rPr>
              <a:t>makanan</a:t>
            </a:r>
            <a:endParaRPr sz="36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3088385" y="847852"/>
            <a:ext cx="7544434" cy="1088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90"/>
              </a:lnSpc>
            </a:pPr>
            <a:r>
              <a:rPr sz="3750" spc="30" dirty="0">
                <a:latin typeface="Arial"/>
                <a:cs typeface="Arial"/>
              </a:rPr>
              <a:t>Kegiatan </a:t>
            </a:r>
            <a:r>
              <a:rPr sz="3750" spc="15" dirty="0">
                <a:latin typeface="Arial"/>
                <a:cs typeface="Arial"/>
              </a:rPr>
              <a:t>Partisipasi </a:t>
            </a:r>
            <a:r>
              <a:rPr sz="3750" spc="30" dirty="0">
                <a:latin typeface="Arial"/>
                <a:cs typeface="Arial"/>
              </a:rPr>
              <a:t>Dietisien</a:t>
            </a:r>
            <a:r>
              <a:rPr sz="3750" spc="155" dirty="0">
                <a:latin typeface="Arial"/>
                <a:cs typeface="Arial"/>
              </a:rPr>
              <a:t> </a:t>
            </a:r>
            <a:r>
              <a:rPr sz="3750" spc="-55" dirty="0">
                <a:latin typeface="Arial"/>
                <a:cs typeface="Arial"/>
              </a:rPr>
              <a:t>Pada</a:t>
            </a:r>
            <a:endParaRPr sz="3750">
              <a:latin typeface="Arial"/>
              <a:cs typeface="Arial"/>
            </a:endParaRPr>
          </a:p>
          <a:p>
            <a:pPr marR="91440" algn="ctr">
              <a:lnSpc>
                <a:spcPts val="4280"/>
              </a:lnSpc>
            </a:pPr>
            <a:r>
              <a:rPr sz="3750" spc="-15" dirty="0">
                <a:latin typeface="Arial"/>
                <a:cs typeface="Arial"/>
              </a:rPr>
              <a:t>Pembahasan </a:t>
            </a:r>
            <a:r>
              <a:rPr sz="3750" spc="-30" dirty="0">
                <a:latin typeface="Arial"/>
                <a:cs typeface="Arial"/>
              </a:rPr>
              <a:t>Kasus</a:t>
            </a:r>
            <a:r>
              <a:rPr sz="3750" spc="160" dirty="0">
                <a:latin typeface="Arial"/>
                <a:cs typeface="Arial"/>
              </a:rPr>
              <a:t> </a:t>
            </a:r>
            <a:r>
              <a:rPr sz="3750" spc="5" dirty="0">
                <a:latin typeface="Arial"/>
                <a:cs typeface="Arial"/>
              </a:rPr>
              <a:t>Medik</a:t>
            </a:r>
            <a:endParaRPr sz="37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8405066"/>
              </p:ext>
            </p:extLst>
          </p:nvPr>
        </p:nvGraphicFramePr>
        <p:xfrm>
          <a:off x="1666875" y="2233548"/>
          <a:ext cx="10274298" cy="59627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6101"/>
                <a:gridCol w="6033389"/>
                <a:gridCol w="3424808"/>
              </a:tblGrid>
              <a:tr h="676782">
                <a:tc>
                  <a:txBody>
                    <a:bodyPr/>
                    <a:lstStyle/>
                    <a:p>
                      <a:pPr marL="8255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600" b="1" spc="-3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No</a:t>
                      </a:r>
                      <a:endParaRPr sz="36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600" b="1" spc="-43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Kegiatan</a:t>
                      </a:r>
                      <a:endParaRPr sz="36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600" b="1" spc="-43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Frekuensi</a:t>
                      </a:r>
                      <a:endParaRPr sz="36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6767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1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spc="10" dirty="0">
                          <a:latin typeface="Arial"/>
                          <a:cs typeface="Arial"/>
                        </a:rPr>
                        <a:t>Geriatri</a:t>
                      </a:r>
                      <a:r>
                        <a:rPr sz="360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0" dirty="0">
                          <a:latin typeface="Arial"/>
                          <a:cs typeface="Arial"/>
                        </a:rPr>
                        <a:t>Meeting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3600" spc="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35" dirty="0">
                          <a:latin typeface="Arial"/>
                          <a:cs typeface="Arial"/>
                        </a:rPr>
                        <a:t>kali/minggu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767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2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600" spc="15" dirty="0">
                          <a:latin typeface="Arial"/>
                          <a:cs typeface="Arial"/>
                        </a:rPr>
                        <a:t>Endokrin </a:t>
                      </a:r>
                      <a:r>
                        <a:rPr sz="3600" spc="-215" dirty="0">
                          <a:latin typeface="Arial"/>
                          <a:cs typeface="Arial"/>
                        </a:rPr>
                        <a:t>DM </a:t>
                      </a:r>
                      <a:r>
                        <a:rPr sz="3600" spc="-80" dirty="0">
                          <a:latin typeface="Arial"/>
                          <a:cs typeface="Arial"/>
                        </a:rPr>
                        <a:t>Pedis</a:t>
                      </a:r>
                      <a:r>
                        <a:rPr sz="3600" spc="3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0" dirty="0">
                          <a:latin typeface="Arial"/>
                          <a:cs typeface="Arial"/>
                        </a:rPr>
                        <a:t>Meeting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600" spc="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35" dirty="0">
                          <a:latin typeface="Arial"/>
                          <a:cs typeface="Arial"/>
                        </a:rPr>
                        <a:t>kali/minggu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7665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3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-60" dirty="0">
                          <a:latin typeface="Arial"/>
                          <a:cs typeface="Arial"/>
                        </a:rPr>
                        <a:t>Renal</a:t>
                      </a:r>
                      <a:r>
                        <a:rPr sz="3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0" dirty="0">
                          <a:latin typeface="Arial"/>
                          <a:cs typeface="Arial"/>
                        </a:rPr>
                        <a:t>Meeting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35" dirty="0">
                          <a:latin typeface="Arial"/>
                          <a:cs typeface="Arial"/>
                        </a:rPr>
                        <a:t>kali/minggu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767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4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-35" dirty="0">
                          <a:latin typeface="Arial"/>
                          <a:cs typeface="Arial"/>
                        </a:rPr>
                        <a:t>Pokdi</a:t>
                      </a:r>
                      <a:r>
                        <a:rPr sz="3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0" dirty="0">
                          <a:latin typeface="Arial"/>
                          <a:cs typeface="Arial"/>
                        </a:rPr>
                        <a:t>Meeting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35" dirty="0">
                          <a:latin typeface="Arial"/>
                          <a:cs typeface="Arial"/>
                        </a:rPr>
                        <a:t>kali/minggu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76783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5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5" dirty="0">
                          <a:latin typeface="Arial"/>
                          <a:cs typeface="Arial"/>
                        </a:rPr>
                        <a:t>Tim </a:t>
                      </a:r>
                      <a:r>
                        <a:rPr sz="3600" spc="10" dirty="0">
                          <a:latin typeface="Arial"/>
                          <a:cs typeface="Arial"/>
                        </a:rPr>
                        <a:t>Transplantasi</a:t>
                      </a:r>
                      <a:r>
                        <a:rPr sz="36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-25" dirty="0">
                          <a:latin typeface="Arial"/>
                          <a:cs typeface="Arial"/>
                        </a:rPr>
                        <a:t>Ginjal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35" dirty="0">
                          <a:latin typeface="Arial"/>
                          <a:cs typeface="Arial"/>
                        </a:rPr>
                        <a:t>kali/minggu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76655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6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5" dirty="0">
                          <a:latin typeface="Arial"/>
                          <a:cs typeface="Arial"/>
                        </a:rPr>
                        <a:t>Tim </a:t>
                      </a:r>
                      <a:r>
                        <a:rPr sz="3600" spc="10" dirty="0">
                          <a:latin typeface="Arial"/>
                          <a:cs typeface="Arial"/>
                        </a:rPr>
                        <a:t>Transplantasi</a:t>
                      </a:r>
                      <a:r>
                        <a:rPr sz="3600" spc="1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25" dirty="0">
                          <a:latin typeface="Arial"/>
                          <a:cs typeface="Arial"/>
                        </a:rPr>
                        <a:t>Hati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95" dirty="0">
                          <a:latin typeface="Arial"/>
                          <a:cs typeface="Arial"/>
                        </a:rPr>
                        <a:t>1</a:t>
                      </a:r>
                      <a:r>
                        <a:rPr sz="3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35" dirty="0">
                          <a:latin typeface="Arial"/>
                          <a:cs typeface="Arial"/>
                        </a:rPr>
                        <a:t>kali/minggu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122555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dirty="0">
                          <a:latin typeface="Arial"/>
                          <a:cs typeface="Arial"/>
                        </a:rPr>
                        <a:t>7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-25" dirty="0">
                          <a:latin typeface="Arial"/>
                          <a:cs typeface="Arial"/>
                        </a:rPr>
                        <a:t>Diskusi </a:t>
                      </a:r>
                      <a:r>
                        <a:rPr sz="3600" spc="-45" dirty="0">
                          <a:latin typeface="Arial"/>
                          <a:cs typeface="Arial"/>
                        </a:rPr>
                        <a:t>Kasus </a:t>
                      </a:r>
                      <a:r>
                        <a:rPr sz="3600" spc="-10" dirty="0">
                          <a:latin typeface="Arial"/>
                          <a:cs typeface="Arial"/>
                        </a:rPr>
                        <a:t>Medik</a:t>
                      </a:r>
                      <a:r>
                        <a:rPr sz="3600" spc="229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20" dirty="0">
                          <a:latin typeface="Arial"/>
                          <a:cs typeface="Arial"/>
                        </a:rPr>
                        <a:t>Sulit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3820" marR="70231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3600" spc="-5" dirty="0">
                          <a:latin typeface="Arial"/>
                          <a:cs typeface="Arial"/>
                        </a:rPr>
                        <a:t>Be</a:t>
                      </a:r>
                      <a:r>
                        <a:rPr sz="3600" spc="-14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3600" dirty="0">
                          <a:latin typeface="Arial"/>
                          <a:cs typeface="Arial"/>
                        </a:rPr>
                        <a:t>dasarkan  </a:t>
                      </a:r>
                      <a:r>
                        <a:rPr sz="3600" spc="55" dirty="0">
                          <a:latin typeface="Arial"/>
                          <a:cs typeface="Arial"/>
                        </a:rPr>
                        <a:t>undangan</a:t>
                      </a:r>
                      <a:endParaRPr sz="3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/>
          <p:nvPr/>
        </p:nvSpPr>
        <p:spPr>
          <a:xfrm>
            <a:off x="653795" y="2346960"/>
            <a:ext cx="11494135" cy="6819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50">
              <a:latin typeface="Times New Roman"/>
              <a:cs typeface="Times New Roman"/>
            </a:endParaRPr>
          </a:p>
          <a:p>
            <a:pPr marL="4953635">
              <a:lnSpc>
                <a:spcPct val="100000"/>
              </a:lnSpc>
            </a:pP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PELATIHAN   PELAYANAN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PEMENUHAN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KOMPETENSI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86508" y="696214"/>
            <a:ext cx="10361930" cy="1155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560"/>
              </a:lnSpc>
            </a:pPr>
            <a:r>
              <a:rPr sz="4000" spc="-10" dirty="0">
                <a:latin typeface="Arial"/>
                <a:cs typeface="Arial"/>
              </a:rPr>
              <a:t>Bahan </a:t>
            </a:r>
            <a:r>
              <a:rPr sz="4000" dirty="0">
                <a:latin typeface="Arial"/>
                <a:cs typeface="Arial"/>
              </a:rPr>
              <a:t>Makanan </a:t>
            </a:r>
            <a:r>
              <a:rPr sz="4000" spc="15" dirty="0">
                <a:latin typeface="Arial"/>
                <a:cs typeface="Arial"/>
              </a:rPr>
              <a:t>sebagai </a:t>
            </a:r>
            <a:r>
              <a:rPr sz="4000" spc="20" dirty="0">
                <a:latin typeface="Arial"/>
                <a:cs typeface="Arial"/>
              </a:rPr>
              <a:t>suplemen</a:t>
            </a:r>
            <a:r>
              <a:rPr sz="4000" spc="415" dirty="0">
                <a:latin typeface="Arial"/>
                <a:cs typeface="Arial"/>
              </a:rPr>
              <a:t> </a:t>
            </a:r>
            <a:r>
              <a:rPr sz="4000" spc="40" dirty="0">
                <a:latin typeface="Arial"/>
                <a:cs typeface="Arial"/>
              </a:rPr>
              <a:t>makanan</a:t>
            </a:r>
            <a:endParaRPr sz="4000">
              <a:latin typeface="Arial"/>
              <a:cs typeface="Arial"/>
            </a:endParaRPr>
          </a:p>
          <a:p>
            <a:pPr algn="ctr">
              <a:lnSpc>
                <a:spcPts val="4535"/>
              </a:lnSpc>
            </a:pPr>
            <a:r>
              <a:rPr sz="4000" spc="75" dirty="0">
                <a:latin typeface="Arial"/>
                <a:cs typeface="Arial"/>
              </a:rPr>
              <a:t>(diet </a:t>
            </a:r>
            <a:r>
              <a:rPr sz="4000" spc="-15" dirty="0">
                <a:latin typeface="Arial"/>
                <a:cs typeface="Arial"/>
              </a:rPr>
              <a:t>khusus) </a:t>
            </a:r>
            <a:r>
              <a:rPr sz="4000" spc="105" dirty="0">
                <a:latin typeface="Arial"/>
                <a:cs typeface="Arial"/>
              </a:rPr>
              <a:t>dari </a:t>
            </a:r>
            <a:r>
              <a:rPr sz="4000" spc="-225" dirty="0">
                <a:latin typeface="Arial"/>
                <a:cs typeface="Arial"/>
              </a:rPr>
              <a:t>UPM </a:t>
            </a:r>
            <a:r>
              <a:rPr sz="4000" spc="65" dirty="0">
                <a:latin typeface="Arial"/>
                <a:cs typeface="Arial"/>
              </a:rPr>
              <a:t>diberikan</a:t>
            </a:r>
            <a:r>
              <a:rPr sz="4000" spc="450" dirty="0">
                <a:latin typeface="Arial"/>
                <a:cs typeface="Arial"/>
              </a:rPr>
              <a:t> </a:t>
            </a:r>
            <a:r>
              <a:rPr sz="4000" spc="60" dirty="0">
                <a:latin typeface="Arial"/>
                <a:cs typeface="Arial"/>
              </a:rPr>
              <a:t>individual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795" y="2346960"/>
            <a:ext cx="11494008" cy="6819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647680" y="9136158"/>
            <a:ext cx="122364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Jakarta, 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9-14 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Juli</a:t>
            </a:r>
            <a:r>
              <a:rPr sz="8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744" y="2613655"/>
            <a:ext cx="9765030" cy="1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905" algn="ctr">
              <a:lnSpc>
                <a:spcPts val="3890"/>
              </a:lnSpc>
            </a:pPr>
            <a:r>
              <a:rPr sz="3600" spc="40" dirty="0"/>
              <a:t>Kolaborasi </a:t>
            </a:r>
            <a:r>
              <a:rPr sz="3600" spc="45" dirty="0"/>
              <a:t>dengan </a:t>
            </a:r>
            <a:r>
              <a:rPr sz="3600" spc="20" dirty="0"/>
              <a:t>Instalasi </a:t>
            </a:r>
            <a:r>
              <a:rPr sz="3600" spc="-15" dirty="0"/>
              <a:t>Farmasi  </a:t>
            </a:r>
            <a:r>
              <a:rPr sz="3600" spc="-5" dirty="0"/>
              <a:t>Mengembangkan Konsep </a:t>
            </a:r>
            <a:r>
              <a:rPr sz="3600" spc="-105" dirty="0"/>
              <a:t>Mix </a:t>
            </a:r>
            <a:r>
              <a:rPr sz="3600" spc="-10" dirty="0"/>
              <a:t>Parenteral </a:t>
            </a:r>
            <a:r>
              <a:rPr sz="3600" spc="50" dirty="0"/>
              <a:t>Nutrisi  </a:t>
            </a:r>
            <a:r>
              <a:rPr sz="3600" spc="40" dirty="0"/>
              <a:t>2016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068324" y="4453147"/>
            <a:ext cx="5173980" cy="3008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16979" y="4303796"/>
            <a:ext cx="5967983" cy="3354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6"/>
          <p:cNvSpPr/>
          <p:nvPr/>
        </p:nvSpPr>
        <p:spPr>
          <a:xfrm>
            <a:off x="914400" y="469265"/>
            <a:ext cx="4572000" cy="9055735"/>
          </a:xfrm>
          <a:custGeom>
            <a:avLst/>
            <a:gdLst/>
            <a:ahLst/>
            <a:cxnLst/>
            <a:rect l="l" t="t" r="r" b="b"/>
            <a:pathLst>
              <a:path w="4572000" h="9055735">
                <a:moveTo>
                  <a:pt x="0" y="9055608"/>
                </a:moveTo>
                <a:lnTo>
                  <a:pt x="4572000" y="9055608"/>
                </a:lnTo>
                <a:lnTo>
                  <a:pt x="4572000" y="0"/>
                </a:lnTo>
                <a:lnTo>
                  <a:pt x="0" y="0"/>
                </a:lnTo>
                <a:lnTo>
                  <a:pt x="0" y="90556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00074" y="846121"/>
            <a:ext cx="4572032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spc="-5" dirty="0">
                <a:latin typeface="Times New Roman"/>
                <a:cs typeface="Times New Roman"/>
              </a:rPr>
              <a:t>Intervensi</a:t>
            </a:r>
            <a:r>
              <a:rPr sz="3600" b="1" spc="-5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400" spc="-5" smtClean="0">
                <a:latin typeface="Times New Roman"/>
                <a:cs typeface="Times New Roman"/>
              </a:rPr>
              <a:t>Perhi</a:t>
            </a:r>
            <a:r>
              <a:rPr sz="3400" smtClean="0">
                <a:latin typeface="Times New Roman"/>
                <a:cs typeface="Times New Roman"/>
              </a:rPr>
              <a:t>t</a:t>
            </a:r>
            <a:r>
              <a:rPr sz="3400" spc="-5" smtClean="0">
                <a:latin typeface="Times New Roman"/>
                <a:cs typeface="Times New Roman"/>
              </a:rPr>
              <a:t>u</a:t>
            </a:r>
            <a:r>
              <a:rPr sz="3400" spc="0" smtClean="0">
                <a:latin typeface="Times New Roman"/>
                <a:cs typeface="Times New Roman"/>
              </a:rPr>
              <a:t>n</a:t>
            </a:r>
            <a:r>
              <a:rPr sz="3400" spc="-5" smtClean="0">
                <a:latin typeface="Times New Roman"/>
                <a:cs typeface="Times New Roman"/>
              </a:rPr>
              <a:t>gan  </a:t>
            </a:r>
            <a:r>
              <a:rPr sz="3400" dirty="0">
                <a:latin typeface="Times New Roman"/>
                <a:cs typeface="Times New Roman"/>
              </a:rPr>
              <a:t>Kebutuhan</a:t>
            </a:r>
            <a:r>
              <a:rPr sz="3400" spc="-9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: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3108" y="2062098"/>
            <a:ext cx="2250435" cy="4156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r>
              <a:rPr sz="3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1330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3400" dirty="0">
                <a:solidFill>
                  <a:srgbClr val="FF0000"/>
                </a:solidFill>
                <a:latin typeface="Times New Roman"/>
                <a:cs typeface="Times New Roman"/>
              </a:rPr>
              <a:t>60</a:t>
            </a:r>
            <a:r>
              <a:rPr sz="3400" spc="-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gr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: </a:t>
            </a:r>
            <a:r>
              <a:rPr sz="3400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3400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gr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sz="3400" spc="-5" dirty="0">
                <a:latin typeface="Times New Roman"/>
                <a:cs typeface="Times New Roman"/>
              </a:rPr>
              <a:t>:	216</a:t>
            </a:r>
            <a:r>
              <a:rPr sz="3400" spc="-100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gr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 dirty="0">
                <a:latin typeface="Times New Roman"/>
                <a:cs typeface="Times New Roman"/>
              </a:rPr>
              <a:t>: </a:t>
            </a:r>
            <a:r>
              <a:rPr sz="3400" dirty="0">
                <a:latin typeface="Times New Roman"/>
                <a:cs typeface="Times New Roman"/>
              </a:rPr>
              <a:t>2500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spc="-5" dirty="0">
                <a:latin typeface="Times New Roman"/>
                <a:cs typeface="Times New Roman"/>
              </a:rPr>
              <a:t>mg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 dirty="0">
                <a:latin typeface="Times New Roman"/>
                <a:cs typeface="Times New Roman"/>
              </a:rPr>
              <a:t>: </a:t>
            </a:r>
            <a:r>
              <a:rPr sz="3400" dirty="0">
                <a:latin typeface="Times New Roman"/>
                <a:cs typeface="Times New Roman"/>
              </a:rPr>
              <a:t>2750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mg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57200" algn="l"/>
              </a:tabLst>
            </a:pPr>
            <a:r>
              <a:rPr sz="3400" spc="-5" smtClean="0">
                <a:latin typeface="Times New Roman"/>
                <a:cs typeface="Times New Roman"/>
              </a:rPr>
              <a:t>:</a:t>
            </a:r>
            <a:r>
              <a:rPr sz="3400" smtClean="0">
                <a:latin typeface="Times New Roman"/>
                <a:cs typeface="Times New Roman"/>
              </a:rPr>
              <a:t>1200</a:t>
            </a:r>
            <a:r>
              <a:rPr sz="3400" spc="-105" smtClean="0">
                <a:latin typeface="Times New Roman"/>
                <a:cs typeface="Times New Roman"/>
              </a:rPr>
              <a:t> </a:t>
            </a:r>
            <a:r>
              <a:rPr sz="3400" spc="-10" dirty="0">
                <a:latin typeface="Times New Roman"/>
                <a:cs typeface="Times New Roman"/>
              </a:rPr>
              <a:t>mg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>
                <a:latin typeface="Times New Roman"/>
                <a:cs typeface="Times New Roman"/>
              </a:rPr>
              <a:t>:</a:t>
            </a:r>
            <a:r>
              <a:rPr sz="3400" spc="-65">
                <a:latin typeface="Times New Roman"/>
                <a:cs typeface="Times New Roman"/>
              </a:rPr>
              <a:t> </a:t>
            </a:r>
            <a:r>
              <a:rPr sz="3400" spc="-5" smtClean="0">
                <a:latin typeface="Times New Roman"/>
                <a:cs typeface="Times New Roman"/>
              </a:rPr>
              <a:t>600-1200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2491" y="2062098"/>
            <a:ext cx="1272540" cy="467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3400" spc="-15" dirty="0">
                <a:solidFill>
                  <a:srgbClr val="FF0000"/>
                </a:solidFill>
                <a:latin typeface="Times New Roman"/>
                <a:cs typeface="Times New Roman"/>
              </a:rPr>
              <a:t>Energi  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Prote</a:t>
            </a:r>
            <a:r>
              <a:rPr sz="3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n  Lemak  </a:t>
            </a:r>
            <a:r>
              <a:rPr sz="3400" spc="-15" dirty="0">
                <a:latin typeface="Times New Roman"/>
                <a:cs typeface="Times New Roman"/>
              </a:rPr>
              <a:t>KH</a:t>
            </a:r>
            <a:endParaRPr sz="3400">
              <a:latin typeface="Times New Roman"/>
              <a:cs typeface="Times New Roman"/>
            </a:endParaRPr>
          </a:p>
          <a:p>
            <a:pPr marL="12700" marR="749935">
              <a:lnSpc>
                <a:spcPct val="100000"/>
              </a:lnSpc>
            </a:pPr>
            <a:r>
              <a:rPr sz="3400" spc="-10" dirty="0">
                <a:latin typeface="Times New Roman"/>
                <a:cs typeface="Times New Roman"/>
              </a:rPr>
              <a:t>Na  </a:t>
            </a:r>
            <a:r>
              <a:rPr sz="3400" spc="-5" dirty="0">
                <a:latin typeface="Times New Roman"/>
                <a:cs typeface="Times New Roman"/>
              </a:rPr>
              <a:t>K</a:t>
            </a:r>
            <a:endParaRPr sz="3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400" spc="-5" dirty="0">
                <a:latin typeface="Times New Roman"/>
                <a:cs typeface="Times New Roman"/>
              </a:rPr>
              <a:t>Ca</a:t>
            </a:r>
            <a:endParaRPr sz="3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400" spc="-5" dirty="0">
                <a:latin typeface="Times New Roman"/>
                <a:cs typeface="Times New Roman"/>
              </a:rPr>
              <a:t>P</a:t>
            </a:r>
            <a:endParaRPr sz="3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3400" spc="-10" dirty="0">
                <a:latin typeface="Times New Roman"/>
                <a:cs typeface="Times New Roman"/>
              </a:rPr>
              <a:t>mg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42491" y="6726428"/>
            <a:ext cx="4333240" cy="2602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dirty="0">
                <a:latin typeface="Times New Roman"/>
                <a:cs typeface="Times New Roman"/>
              </a:rPr>
              <a:t>Magnesium </a:t>
            </a:r>
            <a:r>
              <a:rPr sz="3400" spc="-5" dirty="0">
                <a:latin typeface="Times New Roman"/>
                <a:cs typeface="Times New Roman"/>
              </a:rPr>
              <a:t>:</a:t>
            </a:r>
            <a:r>
              <a:rPr sz="3400" spc="-95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7.5</a:t>
            </a:r>
            <a:endParaRPr sz="3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400" spc="-5" dirty="0">
                <a:latin typeface="Times New Roman"/>
                <a:cs typeface="Times New Roman"/>
              </a:rPr>
              <a:t>mEq/1.25</a:t>
            </a:r>
            <a:r>
              <a:rPr sz="3400" spc="-60" dirty="0">
                <a:latin typeface="Times New Roman"/>
                <a:cs typeface="Times New Roman"/>
              </a:rPr>
              <a:t> </a:t>
            </a:r>
            <a:r>
              <a:rPr sz="3400" dirty="0">
                <a:latin typeface="Times New Roman"/>
                <a:cs typeface="Times New Roman"/>
              </a:rPr>
              <a:t>liter</a:t>
            </a:r>
            <a:endParaRPr sz="3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2172335" algn="l"/>
              </a:tabLst>
            </a:pPr>
            <a:r>
              <a:rPr sz="3400" spc="-5" dirty="0">
                <a:latin typeface="Times New Roman"/>
                <a:cs typeface="Times New Roman"/>
              </a:rPr>
              <a:t>Urine </a:t>
            </a:r>
            <a:r>
              <a:rPr sz="3400" dirty="0">
                <a:latin typeface="Times New Roman"/>
                <a:cs typeface="Times New Roman"/>
              </a:rPr>
              <a:t>out </a:t>
            </a:r>
            <a:r>
              <a:rPr sz="3400" spc="-5" dirty="0">
                <a:latin typeface="Times New Roman"/>
                <a:cs typeface="Times New Roman"/>
              </a:rPr>
              <a:t>put 890ml/hari  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Cairan/hari	</a:t>
            </a:r>
            <a:r>
              <a:rPr sz="3400" dirty="0">
                <a:solidFill>
                  <a:srgbClr val="FF0000"/>
                </a:solidFill>
                <a:latin typeface="Times New Roman"/>
                <a:cs typeface="Times New Roman"/>
              </a:rPr>
              <a:t>1400</a:t>
            </a:r>
            <a:r>
              <a:rPr sz="3400" spc="-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400" spc="-5" dirty="0">
                <a:solidFill>
                  <a:srgbClr val="FF0000"/>
                </a:solidFill>
                <a:latin typeface="Times New Roman"/>
                <a:cs typeface="Times New Roman"/>
              </a:rPr>
              <a:t>ml  </a:t>
            </a:r>
            <a:r>
              <a:rPr sz="3400" spc="-5" dirty="0">
                <a:latin typeface="Times New Roman"/>
                <a:cs typeface="Times New Roman"/>
              </a:rPr>
              <a:t>Melewati </a:t>
            </a:r>
            <a:r>
              <a:rPr sz="3400" dirty="0">
                <a:latin typeface="Times New Roman"/>
                <a:cs typeface="Times New Roman"/>
              </a:rPr>
              <a:t>vena </a:t>
            </a:r>
            <a:r>
              <a:rPr sz="3400" spc="-5" dirty="0">
                <a:latin typeface="Times New Roman"/>
                <a:cs typeface="Times New Roman"/>
              </a:rPr>
              <a:t>sentral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15000" y="711200"/>
            <a:ext cx="6398260" cy="6527800"/>
          </a:xfrm>
          <a:custGeom>
            <a:avLst/>
            <a:gdLst/>
            <a:ahLst/>
            <a:cxnLst/>
            <a:rect l="l" t="t" r="r" b="b"/>
            <a:pathLst>
              <a:path w="6398259" h="6527800">
                <a:moveTo>
                  <a:pt x="0" y="6527292"/>
                </a:moveTo>
                <a:lnTo>
                  <a:pt x="6397751" y="6527292"/>
                </a:lnTo>
                <a:lnTo>
                  <a:pt x="6397751" y="0"/>
                </a:lnTo>
                <a:lnTo>
                  <a:pt x="0" y="0"/>
                </a:lnTo>
                <a:lnTo>
                  <a:pt x="0" y="65272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043214" y="6659588"/>
            <a:ext cx="11041380" cy="1855788"/>
          </a:xfrm>
          <a:prstGeom prst="rect">
            <a:avLst/>
          </a:prstGeom>
        </p:spPr>
        <p:txBody>
          <a:bodyPr vert="horz" wrap="square" lIns="0" tIns="168274" rIns="0" bIns="0" rtlCol="0">
            <a:spAutoFit/>
          </a:bodyPr>
          <a:lstStyle/>
          <a:p>
            <a:pPr marL="4227195">
              <a:lnSpc>
                <a:spcPct val="100000"/>
              </a:lnSpc>
            </a:pPr>
            <a:r>
              <a:rPr sz="3600" b="1" spc="-420" dirty="0">
                <a:latin typeface="Arial Black"/>
                <a:cs typeface="Arial Black"/>
              </a:rPr>
              <a:t>Implementasi</a:t>
            </a:r>
            <a:r>
              <a:rPr sz="3600" b="1" spc="-270" dirty="0">
                <a:latin typeface="Arial Black"/>
                <a:cs typeface="Arial Black"/>
              </a:rPr>
              <a:t> </a:t>
            </a:r>
            <a:r>
              <a:rPr sz="3600" b="1" spc="-305" dirty="0">
                <a:latin typeface="Arial Black"/>
                <a:cs typeface="Arial Black"/>
              </a:rPr>
              <a:t>: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86973" y="1054227"/>
            <a:ext cx="131572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—»</a:t>
            </a:r>
            <a:r>
              <a:rPr sz="2900" spc="-11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600</a:t>
            </a:r>
            <a:endParaRPr sz="29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87973" y="1054227"/>
            <a:ext cx="442849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indent="-240665">
              <a:lnSpc>
                <a:spcPts val="3300"/>
              </a:lnSpc>
              <a:buChar char="•"/>
              <a:tabLst>
                <a:tab pos="254000" algn="l"/>
              </a:tabLst>
            </a:pPr>
            <a:r>
              <a:rPr sz="2900" spc="10" dirty="0">
                <a:solidFill>
                  <a:srgbClr val="FF0000"/>
                </a:solidFill>
                <a:latin typeface="Arial"/>
                <a:cs typeface="Arial"/>
              </a:rPr>
              <a:t>Protein </a:t>
            </a:r>
            <a:r>
              <a:rPr sz="2900" spc="75" dirty="0">
                <a:solidFill>
                  <a:srgbClr val="FF0000"/>
                </a:solidFill>
                <a:latin typeface="Arial"/>
                <a:cs typeface="Arial"/>
              </a:rPr>
              <a:t>60 </a:t>
            </a:r>
            <a:r>
              <a:rPr sz="2900" spc="-10" dirty="0">
                <a:solidFill>
                  <a:srgbClr val="FF0000"/>
                </a:solidFill>
                <a:latin typeface="Arial"/>
                <a:cs typeface="Arial"/>
              </a:rPr>
              <a:t>g </a:t>
            </a:r>
            <a:r>
              <a:rPr sz="2900" spc="-95" dirty="0">
                <a:solidFill>
                  <a:srgbClr val="465461"/>
                </a:solidFill>
                <a:latin typeface="Arial"/>
                <a:cs typeface="Arial"/>
              </a:rPr>
              <a:t>, </a:t>
            </a:r>
            <a:r>
              <a:rPr sz="2900" spc="75" dirty="0">
                <a:latin typeface="Arial"/>
                <a:cs typeface="Arial"/>
              </a:rPr>
              <a:t>240</a:t>
            </a:r>
            <a:r>
              <a:rPr sz="2900" spc="204" dirty="0">
                <a:latin typeface="Arial"/>
                <a:cs typeface="Arial"/>
              </a:rPr>
              <a:t> </a:t>
            </a:r>
            <a:r>
              <a:rPr sz="2900" spc="70" dirty="0">
                <a:latin typeface="Arial"/>
                <a:cs typeface="Arial"/>
              </a:rPr>
              <a:t>kalorri</a:t>
            </a:r>
            <a:endParaRPr sz="2900">
              <a:latin typeface="Arial"/>
              <a:cs typeface="Arial"/>
            </a:endParaRPr>
          </a:p>
          <a:p>
            <a:pPr marL="253365">
              <a:lnSpc>
                <a:spcPts val="3300"/>
              </a:lnSpc>
            </a:pP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87973" y="1986915"/>
            <a:ext cx="5871210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indent="-240665">
              <a:lnSpc>
                <a:spcPct val="100000"/>
              </a:lnSpc>
              <a:buChar char="•"/>
              <a:tabLst>
                <a:tab pos="254000" algn="l"/>
              </a:tabLst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Lemak 50 g, </a:t>
            </a:r>
            <a:r>
              <a:rPr sz="2900" dirty="0">
                <a:latin typeface="Arial"/>
                <a:cs typeface="Arial"/>
              </a:rPr>
              <a:t>450 kalori —» 250</a:t>
            </a:r>
            <a:r>
              <a:rPr sz="2900" spc="-17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05214" y="3599560"/>
            <a:ext cx="926465" cy="451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40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87973" y="2525141"/>
            <a:ext cx="3642995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900" dirty="0">
                <a:latin typeface="Arial"/>
                <a:cs typeface="Arial"/>
              </a:rPr>
              <a:t>• NS 3% 2000</a:t>
            </a:r>
            <a:r>
              <a:rPr sz="2900" spc="-5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mg</a:t>
            </a:r>
            <a:endParaRPr sz="29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spcBef>
                <a:spcPts val="755"/>
              </a:spcBef>
              <a:buChar char="•"/>
              <a:tabLst>
                <a:tab pos="254000" algn="l"/>
              </a:tabLst>
            </a:pPr>
            <a:r>
              <a:rPr sz="2900" dirty="0">
                <a:latin typeface="Arial"/>
                <a:cs typeface="Arial"/>
              </a:rPr>
              <a:t>Kcl 50</a:t>
            </a:r>
            <a:r>
              <a:rPr sz="2900" spc="-9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meq</a:t>
            </a:r>
            <a:endParaRPr sz="29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spcBef>
                <a:spcPts val="740"/>
              </a:spcBef>
              <a:buChar char="•"/>
              <a:tabLst>
                <a:tab pos="254000" algn="l"/>
              </a:tabLst>
            </a:pPr>
            <a:r>
              <a:rPr sz="2900" dirty="0">
                <a:latin typeface="Arial"/>
                <a:cs typeface="Arial"/>
              </a:rPr>
              <a:t>Kalsium 50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meq</a:t>
            </a:r>
            <a:endParaRPr sz="2900">
              <a:latin typeface="Arial"/>
              <a:cs typeface="Arial"/>
            </a:endParaRPr>
          </a:p>
          <a:p>
            <a:pPr marL="253365" indent="-240665">
              <a:lnSpc>
                <a:spcPct val="100000"/>
              </a:lnSpc>
              <a:spcBef>
                <a:spcPts val="760"/>
              </a:spcBef>
              <a:buChar char="•"/>
              <a:tabLst>
                <a:tab pos="254000" algn="l"/>
              </a:tabLst>
            </a:pPr>
            <a:r>
              <a:rPr sz="2900" dirty="0">
                <a:latin typeface="Arial"/>
                <a:cs typeface="Arial"/>
              </a:rPr>
              <a:t>Magnesium 7.5</a:t>
            </a:r>
            <a:r>
              <a:rPr sz="2900" spc="-12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mEq</a:t>
            </a:r>
            <a:endParaRPr sz="2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910318" y="2525141"/>
            <a:ext cx="1901825" cy="2063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  <a:tabLst>
                <a:tab pos="907415" algn="l"/>
              </a:tabLst>
            </a:pPr>
            <a:r>
              <a:rPr sz="2900" dirty="0">
                <a:latin typeface="Arial"/>
                <a:cs typeface="Arial"/>
              </a:rPr>
              <a:t>—»	50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755"/>
              </a:spcBef>
              <a:tabLst>
                <a:tab pos="987425" algn="l"/>
              </a:tabLst>
            </a:pPr>
            <a:r>
              <a:rPr sz="2900" dirty="0">
                <a:latin typeface="Arial"/>
                <a:cs typeface="Arial"/>
              </a:rPr>
              <a:t>—»	50</a:t>
            </a:r>
            <a:r>
              <a:rPr sz="2900" spc="-10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  <a:p>
            <a:pPr marL="29209">
              <a:lnSpc>
                <a:spcPct val="100000"/>
              </a:lnSpc>
              <a:spcBef>
                <a:spcPts val="740"/>
              </a:spcBef>
            </a:pPr>
            <a:r>
              <a:rPr sz="2900" dirty="0">
                <a:latin typeface="Arial"/>
                <a:cs typeface="Arial"/>
              </a:rPr>
              <a:t>—»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  <a:tabLst>
                <a:tab pos="1095375" algn="l"/>
              </a:tabLst>
            </a:pPr>
            <a:r>
              <a:rPr sz="2900" dirty="0">
                <a:latin typeface="Arial"/>
                <a:cs typeface="Arial"/>
              </a:rPr>
              <a:t>—»	9</a:t>
            </a:r>
            <a:r>
              <a:rPr sz="2900" spc="-114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887973" y="5212334"/>
            <a:ext cx="2435225" cy="1387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indent="-240665">
              <a:lnSpc>
                <a:spcPct val="100000"/>
              </a:lnSpc>
              <a:buChar char="•"/>
              <a:tabLst>
                <a:tab pos="254000" algn="l"/>
              </a:tabLst>
            </a:pPr>
            <a:r>
              <a:rPr sz="2900" dirty="0">
                <a:latin typeface="Arial"/>
                <a:cs typeface="Arial"/>
              </a:rPr>
              <a:t>Cernevit 5</a:t>
            </a:r>
            <a:r>
              <a:rPr sz="2900" spc="-12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3304"/>
              </a:lnSpc>
              <a:spcBef>
                <a:spcPts val="755"/>
              </a:spcBef>
              <a:tabLst>
                <a:tab pos="994410" algn="l"/>
              </a:tabLst>
            </a:pPr>
            <a:r>
              <a:rPr sz="2900" spc="-65" dirty="0">
                <a:solidFill>
                  <a:srgbClr val="FF0000"/>
                </a:solidFill>
                <a:latin typeface="Arial"/>
                <a:cs typeface="Arial"/>
              </a:rPr>
              <a:t>Total	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Cairan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3304"/>
              </a:lnSpc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Enerrgi</a:t>
            </a:r>
            <a:endParaRPr sz="29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87973" y="4675885"/>
            <a:ext cx="6024880" cy="1923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3365" marR="74930" indent="-240665" algn="r">
              <a:lnSpc>
                <a:spcPct val="100000"/>
              </a:lnSpc>
              <a:buChar char="•"/>
              <a:tabLst>
                <a:tab pos="254000" algn="l"/>
              </a:tabLst>
            </a:pPr>
            <a:r>
              <a:rPr sz="2900" dirty="0">
                <a:latin typeface="Arial"/>
                <a:cs typeface="Arial"/>
              </a:rPr>
              <a:t>Dektrosa40%,640kalori —» 401</a:t>
            </a:r>
            <a:r>
              <a:rPr sz="2900" spc="-150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  <a:p>
            <a:pPr marR="106045" algn="r">
              <a:lnSpc>
                <a:spcPct val="100000"/>
              </a:lnSpc>
              <a:spcBef>
                <a:spcPts val="745"/>
              </a:spcBef>
              <a:tabLst>
                <a:tab pos="1060450" algn="l"/>
              </a:tabLst>
            </a:pPr>
            <a:r>
              <a:rPr sz="2900" dirty="0">
                <a:latin typeface="Arial"/>
                <a:cs typeface="Arial"/>
              </a:rPr>
              <a:t>—»	5</a:t>
            </a:r>
            <a:r>
              <a:rPr sz="2900" spc="-105" dirty="0">
                <a:latin typeface="Arial"/>
                <a:cs typeface="Arial"/>
              </a:rPr>
              <a:t> </a:t>
            </a:r>
            <a:r>
              <a:rPr sz="2900" dirty="0"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  <a:p>
            <a:pPr marR="186690" algn="r">
              <a:lnSpc>
                <a:spcPts val="3304"/>
              </a:lnSpc>
              <a:spcBef>
                <a:spcPts val="755"/>
              </a:spcBef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1405</a:t>
            </a:r>
            <a:r>
              <a:rPr sz="2900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ml</a:t>
            </a:r>
            <a:endParaRPr sz="2900">
              <a:latin typeface="Arial"/>
              <a:cs typeface="Arial"/>
            </a:endParaRPr>
          </a:p>
          <a:p>
            <a:pPr marR="5080" algn="r">
              <a:lnSpc>
                <a:spcPts val="3304"/>
              </a:lnSpc>
            </a:pP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1330</a:t>
            </a:r>
            <a:r>
              <a:rPr sz="2900" spc="-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900" dirty="0">
                <a:solidFill>
                  <a:srgbClr val="FF0000"/>
                </a:solidFill>
                <a:latin typeface="Arial"/>
                <a:cs typeface="Arial"/>
              </a:rPr>
              <a:t>Kalori</a:t>
            </a:r>
            <a:endParaRPr sz="2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sz="6600" b="1" dirty="0" smtClean="0">
                <a:solidFill>
                  <a:srgbClr val="FF0000"/>
                </a:solidFill>
              </a:rPr>
              <a:t>Terima Kasih</a:t>
            </a:r>
            <a:endParaRPr lang="id-ID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5074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1176"/>
            <a:ext cx="8644890" cy="1241424"/>
          </a:xfrm>
        </p:spPr>
        <p:txBody>
          <a:bodyPr/>
          <a:lstStyle/>
          <a:p>
            <a:pPr algn="ctr"/>
            <a:r>
              <a:rPr lang="id-ID" b="1" dirty="0" smtClean="0"/>
              <a:t>Tujuan Asuhan Gizi Rawat Jalan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0110" y="1828800"/>
            <a:ext cx="9406890" cy="43021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id-ID" sz="2800" dirty="0"/>
              <a:t>Memberikan pelayanan kepada klien/pasien rawat jalan atau kelompok dengan </a:t>
            </a:r>
            <a:r>
              <a:rPr lang="id-ID" sz="2800" dirty="0">
                <a:solidFill>
                  <a:srgbClr val="FF0000"/>
                </a:solidFill>
              </a:rPr>
              <a:t>membantu mencari solusi masalah gizinya </a:t>
            </a:r>
            <a:r>
              <a:rPr lang="id-ID" sz="2800" dirty="0"/>
              <a:t>melalui nasihat gizi mengenai jumlah asupan makanan yang sesuai, jenis </a:t>
            </a:r>
            <a:r>
              <a:rPr lang="id-ID" sz="2800" dirty="0" smtClean="0"/>
              <a:t>diet </a:t>
            </a:r>
            <a:r>
              <a:rPr lang="id-ID" sz="2800" dirty="0"/>
              <a:t>yang tepat, jadwal makan dan cara makan</a:t>
            </a:r>
            <a:r>
              <a:rPr lang="id-ID" sz="2800" dirty="0" smtClean="0"/>
              <a:t>, </a:t>
            </a:r>
            <a:r>
              <a:rPr lang="id-ID" sz="2800" dirty="0"/>
              <a:t>dengan kondisi kesehatannya.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343400"/>
            <a:ext cx="6545580" cy="13649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2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/>
              <a:t>Sasaran</a:t>
            </a:r>
            <a:endParaRPr lang="id-ID" b="1" dirty="0"/>
          </a:p>
        </p:txBody>
      </p:sp>
      <p:sp>
        <p:nvSpPr>
          <p:cNvPr id="6" name="Rectangle 5"/>
          <p:cNvSpPr/>
          <p:nvPr/>
        </p:nvSpPr>
        <p:spPr>
          <a:xfrm>
            <a:off x="3048001" y="5715000"/>
            <a:ext cx="831913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d-ID" sz="2800" dirty="0" smtClean="0"/>
              <a:t>Pasien </a:t>
            </a:r>
            <a:r>
              <a:rPr lang="id-ID" sz="2800" dirty="0"/>
              <a:t>dan keluarga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d-ID" sz="2800" dirty="0" smtClean="0"/>
              <a:t>Kelompok </a:t>
            </a:r>
            <a:r>
              <a:rPr lang="id-ID" sz="2800" dirty="0"/>
              <a:t>pasien dengan masalah gizi yang </a:t>
            </a:r>
            <a:r>
              <a:rPr lang="id-ID" sz="2800" dirty="0" smtClean="0"/>
              <a:t>sama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d-ID" sz="2800" dirty="0" smtClean="0"/>
              <a:t>Individu </a:t>
            </a:r>
            <a:r>
              <a:rPr lang="id-ID" sz="2800" dirty="0"/>
              <a:t>pasien yang datang atau dirujuk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d-ID" sz="2800" dirty="0" smtClean="0"/>
              <a:t>Kelompok </a:t>
            </a:r>
            <a:r>
              <a:rPr lang="id-ID" sz="2800" dirty="0"/>
              <a:t>masyarakat rumah sakit yang dirancang secara periodik oleh rumah sakit. </a:t>
            </a:r>
          </a:p>
        </p:txBody>
      </p:sp>
    </p:spTree>
    <p:extLst>
      <p:ext uri="{BB962C8B-B14F-4D97-AF65-F5344CB8AC3E}">
        <p14:creationId xmlns:p14="http://schemas.microsoft.com/office/powerpoint/2010/main" xmlns="" val="427373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arsil\Desktop\Smartcreativ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841605" cy="960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5884164" y="8429243"/>
            <a:ext cx="2291715" cy="650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Times New Roman"/>
              <a:cs typeface="Times New Roman"/>
            </a:endParaRPr>
          </a:p>
          <a:p>
            <a:pPr marL="26034">
              <a:lnSpc>
                <a:spcPct val="100000"/>
              </a:lnSpc>
              <a:spcBef>
                <a:spcPts val="5"/>
              </a:spcBef>
            </a:pPr>
            <a:r>
              <a:rPr sz="800" spc="-40" dirty="0">
                <a:solidFill>
                  <a:srgbClr val="465461"/>
                </a:solidFill>
                <a:latin typeface="Arial"/>
                <a:cs typeface="Arial"/>
              </a:rPr>
              <a:t>IHAN  </a:t>
            </a: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</a:t>
            </a:r>
            <a:r>
              <a:rPr sz="800" spc="5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20" dirty="0">
                <a:solidFill>
                  <a:srgbClr val="465461"/>
                </a:solidFill>
                <a:latin typeface="Arial"/>
                <a:cs typeface="Arial"/>
              </a:rPr>
              <a:t>UNTU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0110" y="973686"/>
            <a:ext cx="11041380" cy="930768"/>
          </a:xfrm>
          <a:prstGeom prst="rect">
            <a:avLst/>
          </a:prstGeom>
        </p:spPr>
        <p:txBody>
          <a:bodyPr vert="horz" wrap="square" lIns="0" tIns="327406" rIns="0" bIns="0" rtlCol="0">
            <a:spAutoFit/>
          </a:bodyPr>
          <a:lstStyle/>
          <a:p>
            <a:pPr marL="135255">
              <a:lnSpc>
                <a:spcPct val="100000"/>
              </a:lnSpc>
            </a:pPr>
            <a:r>
              <a:rPr sz="3900" b="1" dirty="0">
                <a:latin typeface="Arial"/>
                <a:cs typeface="Arial"/>
              </a:rPr>
              <a:t>Rawat</a:t>
            </a:r>
            <a:r>
              <a:rPr sz="3900" b="1" spc="-95" dirty="0">
                <a:latin typeface="Arial"/>
                <a:cs typeface="Arial"/>
              </a:rPr>
              <a:t> </a:t>
            </a:r>
            <a:r>
              <a:rPr sz="3900" b="1" dirty="0">
                <a:latin typeface="Arial"/>
                <a:cs typeface="Arial"/>
              </a:rPr>
              <a:t>Jalan</a:t>
            </a:r>
            <a:endParaRPr sz="3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686047" y="2983992"/>
            <a:ext cx="76200" cy="400685"/>
          </a:xfrm>
          <a:custGeom>
            <a:avLst/>
            <a:gdLst/>
            <a:ahLst/>
            <a:cxnLst/>
            <a:rect l="l" t="t" r="r" b="b"/>
            <a:pathLst>
              <a:path w="76200" h="400685">
                <a:moveTo>
                  <a:pt x="31711" y="324506"/>
                </a:moveTo>
                <a:lnTo>
                  <a:pt x="0" y="324611"/>
                </a:lnTo>
                <a:lnTo>
                  <a:pt x="38353" y="400684"/>
                </a:lnTo>
                <a:lnTo>
                  <a:pt x="69839" y="337184"/>
                </a:lnTo>
                <a:lnTo>
                  <a:pt x="31750" y="337184"/>
                </a:lnTo>
                <a:lnTo>
                  <a:pt x="31711" y="324506"/>
                </a:lnTo>
                <a:close/>
              </a:path>
              <a:path w="76200" h="400685">
                <a:moveTo>
                  <a:pt x="44411" y="324463"/>
                </a:moveTo>
                <a:lnTo>
                  <a:pt x="31711" y="324506"/>
                </a:lnTo>
                <a:lnTo>
                  <a:pt x="31750" y="337184"/>
                </a:lnTo>
                <a:lnTo>
                  <a:pt x="44450" y="337184"/>
                </a:lnTo>
                <a:lnTo>
                  <a:pt x="44411" y="324463"/>
                </a:lnTo>
                <a:close/>
              </a:path>
              <a:path w="76200" h="400685">
                <a:moveTo>
                  <a:pt x="76200" y="324357"/>
                </a:moveTo>
                <a:lnTo>
                  <a:pt x="44411" y="324463"/>
                </a:lnTo>
                <a:lnTo>
                  <a:pt x="44450" y="337184"/>
                </a:lnTo>
                <a:lnTo>
                  <a:pt x="69839" y="337184"/>
                </a:lnTo>
                <a:lnTo>
                  <a:pt x="76200" y="324357"/>
                </a:lnTo>
                <a:close/>
              </a:path>
              <a:path w="76200" h="400685">
                <a:moveTo>
                  <a:pt x="43434" y="0"/>
                </a:moveTo>
                <a:lnTo>
                  <a:pt x="30734" y="0"/>
                </a:lnTo>
                <a:lnTo>
                  <a:pt x="31711" y="324506"/>
                </a:lnTo>
                <a:lnTo>
                  <a:pt x="44411" y="324463"/>
                </a:lnTo>
                <a:lnTo>
                  <a:pt x="434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095992" y="2994660"/>
            <a:ext cx="76200" cy="400685"/>
          </a:xfrm>
          <a:custGeom>
            <a:avLst/>
            <a:gdLst/>
            <a:ahLst/>
            <a:cxnLst/>
            <a:rect l="l" t="t" r="r" b="b"/>
            <a:pathLst>
              <a:path w="76200" h="400685">
                <a:moveTo>
                  <a:pt x="31711" y="324506"/>
                </a:moveTo>
                <a:lnTo>
                  <a:pt x="0" y="324612"/>
                </a:lnTo>
                <a:lnTo>
                  <a:pt x="38353" y="400685"/>
                </a:lnTo>
                <a:lnTo>
                  <a:pt x="69839" y="337185"/>
                </a:lnTo>
                <a:lnTo>
                  <a:pt x="31750" y="337185"/>
                </a:lnTo>
                <a:lnTo>
                  <a:pt x="31711" y="324506"/>
                </a:lnTo>
                <a:close/>
              </a:path>
              <a:path w="76200" h="400685">
                <a:moveTo>
                  <a:pt x="44411" y="324463"/>
                </a:moveTo>
                <a:lnTo>
                  <a:pt x="31711" y="324506"/>
                </a:lnTo>
                <a:lnTo>
                  <a:pt x="31750" y="337185"/>
                </a:lnTo>
                <a:lnTo>
                  <a:pt x="44450" y="337185"/>
                </a:lnTo>
                <a:lnTo>
                  <a:pt x="44411" y="324463"/>
                </a:lnTo>
                <a:close/>
              </a:path>
              <a:path w="76200" h="400685">
                <a:moveTo>
                  <a:pt x="76200" y="324358"/>
                </a:moveTo>
                <a:lnTo>
                  <a:pt x="44411" y="324463"/>
                </a:lnTo>
                <a:lnTo>
                  <a:pt x="44450" y="337185"/>
                </a:lnTo>
                <a:lnTo>
                  <a:pt x="69839" y="337185"/>
                </a:lnTo>
                <a:lnTo>
                  <a:pt x="76200" y="324358"/>
                </a:lnTo>
                <a:close/>
              </a:path>
              <a:path w="76200" h="400685">
                <a:moveTo>
                  <a:pt x="43433" y="0"/>
                </a:moveTo>
                <a:lnTo>
                  <a:pt x="30733" y="0"/>
                </a:lnTo>
                <a:lnTo>
                  <a:pt x="31711" y="324506"/>
                </a:lnTo>
                <a:lnTo>
                  <a:pt x="44411" y="324463"/>
                </a:lnTo>
                <a:lnTo>
                  <a:pt x="43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67346" y="2269235"/>
            <a:ext cx="76200" cy="1097280"/>
          </a:xfrm>
          <a:custGeom>
            <a:avLst/>
            <a:gdLst/>
            <a:ahLst/>
            <a:cxnLst/>
            <a:rect l="l" t="t" r="r" b="b"/>
            <a:pathLst>
              <a:path w="76200" h="1097279">
                <a:moveTo>
                  <a:pt x="31735" y="1020900"/>
                </a:moveTo>
                <a:lnTo>
                  <a:pt x="0" y="1020953"/>
                </a:lnTo>
                <a:lnTo>
                  <a:pt x="38226" y="1097153"/>
                </a:lnTo>
                <a:lnTo>
                  <a:pt x="69818" y="1033653"/>
                </a:lnTo>
                <a:lnTo>
                  <a:pt x="31750" y="1033653"/>
                </a:lnTo>
                <a:lnTo>
                  <a:pt x="31735" y="1020900"/>
                </a:lnTo>
                <a:close/>
              </a:path>
              <a:path w="76200" h="1097279">
                <a:moveTo>
                  <a:pt x="44435" y="1020878"/>
                </a:moveTo>
                <a:lnTo>
                  <a:pt x="31735" y="1020900"/>
                </a:lnTo>
                <a:lnTo>
                  <a:pt x="31750" y="1033653"/>
                </a:lnTo>
                <a:lnTo>
                  <a:pt x="44450" y="1033653"/>
                </a:lnTo>
                <a:lnTo>
                  <a:pt x="44435" y="1020878"/>
                </a:lnTo>
                <a:close/>
              </a:path>
              <a:path w="76200" h="1097279">
                <a:moveTo>
                  <a:pt x="76200" y="1020826"/>
                </a:moveTo>
                <a:lnTo>
                  <a:pt x="44435" y="1020878"/>
                </a:lnTo>
                <a:lnTo>
                  <a:pt x="44450" y="1033653"/>
                </a:lnTo>
                <a:lnTo>
                  <a:pt x="69818" y="1033653"/>
                </a:lnTo>
                <a:lnTo>
                  <a:pt x="76200" y="1020826"/>
                </a:lnTo>
                <a:close/>
              </a:path>
              <a:path w="76200" h="1097279">
                <a:moveTo>
                  <a:pt x="43306" y="0"/>
                </a:moveTo>
                <a:lnTo>
                  <a:pt x="30606" y="0"/>
                </a:lnTo>
                <a:lnTo>
                  <a:pt x="31735" y="1020900"/>
                </a:lnTo>
                <a:lnTo>
                  <a:pt x="44435" y="1020878"/>
                </a:lnTo>
                <a:lnTo>
                  <a:pt x="4330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26664" y="3366515"/>
            <a:ext cx="1458595" cy="1010919"/>
          </a:xfrm>
          <a:custGeom>
            <a:avLst/>
            <a:gdLst/>
            <a:ahLst/>
            <a:cxnLst/>
            <a:rect l="l" t="t" r="r" b="b"/>
            <a:pathLst>
              <a:path w="1458595" h="1010920">
                <a:moveTo>
                  <a:pt x="0" y="1010412"/>
                </a:moveTo>
                <a:lnTo>
                  <a:pt x="1458467" y="1010412"/>
                </a:lnTo>
                <a:lnTo>
                  <a:pt x="1458467" y="0"/>
                </a:lnTo>
                <a:lnTo>
                  <a:pt x="0" y="0"/>
                </a:lnTo>
                <a:lnTo>
                  <a:pt x="0" y="10104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21608" y="2994660"/>
            <a:ext cx="6414770" cy="0"/>
          </a:xfrm>
          <a:custGeom>
            <a:avLst/>
            <a:gdLst/>
            <a:ahLst/>
            <a:cxnLst/>
            <a:rect l="l" t="t" r="r" b="b"/>
            <a:pathLst>
              <a:path w="6414770">
                <a:moveTo>
                  <a:pt x="0" y="0"/>
                </a:moveTo>
                <a:lnTo>
                  <a:pt x="641477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67728" y="6182867"/>
            <a:ext cx="76200" cy="706120"/>
          </a:xfrm>
          <a:custGeom>
            <a:avLst/>
            <a:gdLst/>
            <a:ahLst/>
            <a:cxnLst/>
            <a:rect l="l" t="t" r="r" b="b"/>
            <a:pathLst>
              <a:path w="76200" h="706120">
                <a:moveTo>
                  <a:pt x="31750" y="629793"/>
                </a:moveTo>
                <a:lnTo>
                  <a:pt x="0" y="629793"/>
                </a:lnTo>
                <a:lnTo>
                  <a:pt x="38100" y="705993"/>
                </a:lnTo>
                <a:lnTo>
                  <a:pt x="69850" y="642493"/>
                </a:lnTo>
                <a:lnTo>
                  <a:pt x="31750" y="642493"/>
                </a:lnTo>
                <a:lnTo>
                  <a:pt x="31750" y="629793"/>
                </a:lnTo>
                <a:close/>
              </a:path>
              <a:path w="76200" h="706120">
                <a:moveTo>
                  <a:pt x="44450" y="0"/>
                </a:moveTo>
                <a:lnTo>
                  <a:pt x="31750" y="0"/>
                </a:lnTo>
                <a:lnTo>
                  <a:pt x="31750" y="642493"/>
                </a:lnTo>
                <a:lnTo>
                  <a:pt x="44450" y="642493"/>
                </a:lnTo>
                <a:lnTo>
                  <a:pt x="44450" y="0"/>
                </a:lnTo>
                <a:close/>
              </a:path>
              <a:path w="76200" h="706120">
                <a:moveTo>
                  <a:pt x="76200" y="629793"/>
                </a:moveTo>
                <a:lnTo>
                  <a:pt x="44450" y="629793"/>
                </a:lnTo>
                <a:lnTo>
                  <a:pt x="44450" y="642493"/>
                </a:lnTo>
                <a:lnTo>
                  <a:pt x="69850" y="642493"/>
                </a:lnTo>
                <a:lnTo>
                  <a:pt x="76200" y="6297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5152" y="3366515"/>
            <a:ext cx="1386840" cy="1024255"/>
          </a:xfrm>
          <a:custGeom>
            <a:avLst/>
            <a:gdLst/>
            <a:ahLst/>
            <a:cxnLst/>
            <a:rect l="l" t="t" r="r" b="b"/>
            <a:pathLst>
              <a:path w="1386839" h="1024254">
                <a:moveTo>
                  <a:pt x="0" y="1024127"/>
                </a:moveTo>
                <a:lnTo>
                  <a:pt x="1386839" y="1024127"/>
                </a:lnTo>
                <a:lnTo>
                  <a:pt x="1386839" y="0"/>
                </a:lnTo>
                <a:lnTo>
                  <a:pt x="0" y="0"/>
                </a:lnTo>
                <a:lnTo>
                  <a:pt x="0" y="102412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79664" y="3384803"/>
            <a:ext cx="1280160" cy="1036319"/>
          </a:xfrm>
          <a:custGeom>
            <a:avLst/>
            <a:gdLst/>
            <a:ahLst/>
            <a:cxnLst/>
            <a:rect l="l" t="t" r="r" b="b"/>
            <a:pathLst>
              <a:path w="1280159" h="1036320">
                <a:moveTo>
                  <a:pt x="0" y="1036320"/>
                </a:moveTo>
                <a:lnTo>
                  <a:pt x="1280159" y="1036320"/>
                </a:lnTo>
                <a:lnTo>
                  <a:pt x="1280159" y="0"/>
                </a:lnTo>
                <a:lnTo>
                  <a:pt x="0" y="0"/>
                </a:lnTo>
                <a:lnTo>
                  <a:pt x="0" y="10363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265164" y="3384803"/>
            <a:ext cx="1542415" cy="1005840"/>
          </a:xfrm>
          <a:custGeom>
            <a:avLst/>
            <a:gdLst/>
            <a:ahLst/>
            <a:cxnLst/>
            <a:rect l="l" t="t" r="r" b="b"/>
            <a:pathLst>
              <a:path w="1542415" h="1005839">
                <a:moveTo>
                  <a:pt x="0" y="1005839"/>
                </a:moveTo>
                <a:lnTo>
                  <a:pt x="1542288" y="1005839"/>
                </a:lnTo>
                <a:lnTo>
                  <a:pt x="1542288" y="0"/>
                </a:lnTo>
                <a:lnTo>
                  <a:pt x="0" y="0"/>
                </a:lnTo>
                <a:lnTo>
                  <a:pt x="0" y="10058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69279" y="1676400"/>
            <a:ext cx="2595880" cy="59182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14300">
              <a:lnSpc>
                <a:spcPct val="100000"/>
              </a:lnSpc>
              <a:spcBef>
                <a:spcPts val="270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Pasien </a:t>
            </a:r>
            <a:r>
              <a:rPr sz="2000" b="1" spc="5" dirty="0">
                <a:solidFill>
                  <a:srgbClr val="6F2F9F"/>
                </a:solidFill>
                <a:latin typeface="Arial"/>
                <a:cs typeface="Arial"/>
              </a:rPr>
              <a:t>Rawat</a:t>
            </a:r>
            <a:r>
              <a:rPr sz="2000" b="1" spc="-13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Jalan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022092" y="3334893"/>
          <a:ext cx="7808975" cy="13228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944"/>
                <a:gridCol w="763523"/>
                <a:gridCol w="4998720"/>
                <a:gridCol w="651383"/>
                <a:gridCol w="700405"/>
              </a:tblGrid>
              <a:tr h="1018031">
                <a:tc gridSpan="2">
                  <a:txBody>
                    <a:bodyPr/>
                    <a:lstStyle/>
                    <a:p>
                      <a:pPr marL="173355" marR="165735" indent="31813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20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Poli  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Endokr</a:t>
                      </a:r>
                      <a:r>
                        <a:rPr sz="20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n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28295" marR="539750" indent="287655">
                        <a:lnSpc>
                          <a:spcPct val="100000"/>
                        </a:lnSpc>
                        <a:spcBef>
                          <a:spcPts val="340"/>
                        </a:spcBef>
                        <a:tabLst>
                          <a:tab pos="1784985" algn="l"/>
                          <a:tab pos="2068830" algn="l"/>
                          <a:tab pos="2313940" algn="l"/>
                          <a:tab pos="3818254" algn="l"/>
                          <a:tab pos="3897629" algn="l"/>
                        </a:tabLst>
                      </a:pPr>
                      <a:r>
                        <a:rPr sz="3000" b="1" spc="-7" baseline="4166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Poli			</a:t>
                      </a:r>
                      <a:r>
                        <a:rPr sz="20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Poli		Poli  </a:t>
                      </a:r>
                      <a:r>
                        <a:rPr sz="3000" b="1" baseline="4166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Pen</a:t>
                      </a:r>
                      <a:r>
                        <a:rPr sz="3000" b="1" spc="-60" baseline="4166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3000" b="1" baseline="4166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akit		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Gin</a:t>
                      </a:r>
                      <a:r>
                        <a:rPr sz="20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j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2000" b="1" spc="-3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&amp;	Anak  </a:t>
                      </a:r>
                      <a:r>
                        <a:rPr sz="3000" b="1" baseline="4166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Dalam	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Hipertensi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 marL="236220" marR="97155" indent="-12827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b="1" spc="-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Poli</a:t>
                      </a:r>
                      <a:r>
                        <a:rPr sz="2000" b="1" spc="-85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–poli  </a:t>
                      </a:r>
                      <a:r>
                        <a:rPr sz="2000" b="1" spc="-10" dirty="0">
                          <a:solidFill>
                            <a:srgbClr val="6F2F9F"/>
                          </a:solidFill>
                          <a:latin typeface="Arial"/>
                          <a:cs typeface="Arial"/>
                        </a:rPr>
                        <a:t>lainnya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7749"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1041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041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17" name="object 17"/>
          <p:cNvSpPr/>
          <p:nvPr/>
        </p:nvSpPr>
        <p:spPr>
          <a:xfrm>
            <a:off x="6967219" y="4805171"/>
            <a:ext cx="76200" cy="643890"/>
          </a:xfrm>
          <a:custGeom>
            <a:avLst/>
            <a:gdLst/>
            <a:ahLst/>
            <a:cxnLst/>
            <a:rect l="l" t="t" r="r" b="b"/>
            <a:pathLst>
              <a:path w="76200" h="643889">
                <a:moveTo>
                  <a:pt x="31852" y="567255"/>
                </a:moveTo>
                <a:lnTo>
                  <a:pt x="0" y="567308"/>
                </a:lnTo>
                <a:lnTo>
                  <a:pt x="38353" y="643381"/>
                </a:lnTo>
                <a:lnTo>
                  <a:pt x="69892" y="579881"/>
                </a:lnTo>
                <a:lnTo>
                  <a:pt x="31876" y="579881"/>
                </a:lnTo>
                <a:lnTo>
                  <a:pt x="31852" y="567255"/>
                </a:lnTo>
                <a:close/>
              </a:path>
              <a:path w="76200" h="643889">
                <a:moveTo>
                  <a:pt x="44552" y="567234"/>
                </a:moveTo>
                <a:lnTo>
                  <a:pt x="31852" y="567255"/>
                </a:lnTo>
                <a:lnTo>
                  <a:pt x="31876" y="579881"/>
                </a:lnTo>
                <a:lnTo>
                  <a:pt x="44576" y="579881"/>
                </a:lnTo>
                <a:lnTo>
                  <a:pt x="44552" y="567234"/>
                </a:lnTo>
                <a:close/>
              </a:path>
              <a:path w="76200" h="643889">
                <a:moveTo>
                  <a:pt x="76200" y="567181"/>
                </a:moveTo>
                <a:lnTo>
                  <a:pt x="44552" y="567234"/>
                </a:lnTo>
                <a:lnTo>
                  <a:pt x="44576" y="579881"/>
                </a:lnTo>
                <a:lnTo>
                  <a:pt x="69892" y="579881"/>
                </a:lnTo>
                <a:lnTo>
                  <a:pt x="76200" y="567181"/>
                </a:lnTo>
                <a:close/>
              </a:path>
              <a:path w="76200" h="643889">
                <a:moveTo>
                  <a:pt x="43433" y="0"/>
                </a:moveTo>
                <a:lnTo>
                  <a:pt x="30733" y="0"/>
                </a:lnTo>
                <a:lnTo>
                  <a:pt x="31852" y="567255"/>
                </a:lnTo>
                <a:lnTo>
                  <a:pt x="44552" y="567234"/>
                </a:lnTo>
                <a:lnTo>
                  <a:pt x="434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35396" y="5448300"/>
            <a:ext cx="2336800" cy="734695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378460" marR="370840" indent="8890">
              <a:lnSpc>
                <a:spcPct val="100000"/>
              </a:lnSpc>
              <a:spcBef>
                <a:spcPts val="280"/>
              </a:spcBef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Skrining Gizi  oleh</a:t>
            </a:r>
            <a:r>
              <a:rPr sz="2000" b="1" spc="-8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Perawat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84164" y="8429243"/>
            <a:ext cx="2255520" cy="650875"/>
          </a:xfrm>
          <a:custGeom>
            <a:avLst/>
            <a:gdLst/>
            <a:ahLst/>
            <a:cxnLst/>
            <a:rect l="l" t="t" r="r" b="b"/>
            <a:pathLst>
              <a:path w="2255520" h="650875">
                <a:moveTo>
                  <a:pt x="0" y="650747"/>
                </a:moveTo>
                <a:lnTo>
                  <a:pt x="2255519" y="650747"/>
                </a:lnTo>
                <a:lnTo>
                  <a:pt x="2255519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4164" y="8429243"/>
            <a:ext cx="2255520" cy="650875"/>
          </a:xfrm>
          <a:custGeom>
            <a:avLst/>
            <a:gdLst/>
            <a:ahLst/>
            <a:cxnLst/>
            <a:rect l="l" t="t" r="r" b="b"/>
            <a:pathLst>
              <a:path w="2255520" h="650875">
                <a:moveTo>
                  <a:pt x="0" y="650747"/>
                </a:moveTo>
                <a:lnTo>
                  <a:pt x="2255519" y="650747"/>
                </a:lnTo>
                <a:lnTo>
                  <a:pt x="2255519" y="0"/>
                </a:lnTo>
                <a:lnTo>
                  <a:pt x="0" y="0"/>
                </a:lnTo>
                <a:lnTo>
                  <a:pt x="0" y="65074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6115939" y="8468766"/>
            <a:ext cx="179070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3990" marR="5080" indent="-161925">
              <a:lnSpc>
                <a:spcPct val="100000"/>
              </a:lnSpc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Konseling</a:t>
            </a:r>
            <a:r>
              <a:rPr sz="2000" b="1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Gizi  dan</a:t>
            </a:r>
            <a:r>
              <a:rPr sz="2000" b="1" spc="-7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Dietetik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967728" y="7687056"/>
            <a:ext cx="76200" cy="728345"/>
          </a:xfrm>
          <a:custGeom>
            <a:avLst/>
            <a:gdLst/>
            <a:ahLst/>
            <a:cxnLst/>
            <a:rect l="l" t="t" r="r" b="b"/>
            <a:pathLst>
              <a:path w="76200" h="728345">
                <a:moveTo>
                  <a:pt x="31750" y="652018"/>
                </a:moveTo>
                <a:lnTo>
                  <a:pt x="0" y="652018"/>
                </a:lnTo>
                <a:lnTo>
                  <a:pt x="38100" y="728218"/>
                </a:lnTo>
                <a:lnTo>
                  <a:pt x="69850" y="664718"/>
                </a:lnTo>
                <a:lnTo>
                  <a:pt x="31750" y="664718"/>
                </a:lnTo>
                <a:lnTo>
                  <a:pt x="31750" y="652018"/>
                </a:lnTo>
                <a:close/>
              </a:path>
              <a:path w="76200" h="728345">
                <a:moveTo>
                  <a:pt x="44450" y="0"/>
                </a:moveTo>
                <a:lnTo>
                  <a:pt x="31750" y="0"/>
                </a:lnTo>
                <a:lnTo>
                  <a:pt x="31750" y="664718"/>
                </a:lnTo>
                <a:lnTo>
                  <a:pt x="44450" y="664718"/>
                </a:lnTo>
                <a:lnTo>
                  <a:pt x="44450" y="0"/>
                </a:lnTo>
                <a:close/>
              </a:path>
              <a:path w="76200" h="728345">
                <a:moveTo>
                  <a:pt x="76200" y="652018"/>
                </a:moveTo>
                <a:lnTo>
                  <a:pt x="44450" y="652018"/>
                </a:lnTo>
                <a:lnTo>
                  <a:pt x="44450" y="664718"/>
                </a:lnTo>
                <a:lnTo>
                  <a:pt x="69850" y="664718"/>
                </a:lnTo>
                <a:lnTo>
                  <a:pt x="76200" y="6520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95900" y="2994660"/>
            <a:ext cx="76200" cy="371475"/>
          </a:xfrm>
          <a:custGeom>
            <a:avLst/>
            <a:gdLst/>
            <a:ahLst/>
            <a:cxnLst/>
            <a:rect l="l" t="t" r="r" b="b"/>
            <a:pathLst>
              <a:path w="76200" h="371475">
                <a:moveTo>
                  <a:pt x="31750" y="294767"/>
                </a:moveTo>
                <a:lnTo>
                  <a:pt x="0" y="294767"/>
                </a:lnTo>
                <a:lnTo>
                  <a:pt x="38100" y="370967"/>
                </a:lnTo>
                <a:lnTo>
                  <a:pt x="69850" y="307467"/>
                </a:lnTo>
                <a:lnTo>
                  <a:pt x="31750" y="307467"/>
                </a:lnTo>
                <a:lnTo>
                  <a:pt x="31750" y="294767"/>
                </a:lnTo>
                <a:close/>
              </a:path>
              <a:path w="76200" h="371475">
                <a:moveTo>
                  <a:pt x="44450" y="0"/>
                </a:moveTo>
                <a:lnTo>
                  <a:pt x="31750" y="0"/>
                </a:lnTo>
                <a:lnTo>
                  <a:pt x="31750" y="307467"/>
                </a:lnTo>
                <a:lnTo>
                  <a:pt x="44450" y="307467"/>
                </a:lnTo>
                <a:lnTo>
                  <a:pt x="44450" y="0"/>
                </a:lnTo>
                <a:close/>
              </a:path>
              <a:path w="76200" h="371475">
                <a:moveTo>
                  <a:pt x="76200" y="294767"/>
                </a:moveTo>
                <a:lnTo>
                  <a:pt x="44450" y="294767"/>
                </a:lnTo>
                <a:lnTo>
                  <a:pt x="44450" y="307467"/>
                </a:lnTo>
                <a:lnTo>
                  <a:pt x="69850" y="307467"/>
                </a:lnTo>
                <a:lnTo>
                  <a:pt x="76200" y="294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55735" y="2994660"/>
            <a:ext cx="76200" cy="371475"/>
          </a:xfrm>
          <a:custGeom>
            <a:avLst/>
            <a:gdLst/>
            <a:ahLst/>
            <a:cxnLst/>
            <a:rect l="l" t="t" r="r" b="b"/>
            <a:pathLst>
              <a:path w="76200" h="371475">
                <a:moveTo>
                  <a:pt x="31750" y="294767"/>
                </a:moveTo>
                <a:lnTo>
                  <a:pt x="0" y="294767"/>
                </a:lnTo>
                <a:lnTo>
                  <a:pt x="38100" y="370967"/>
                </a:lnTo>
                <a:lnTo>
                  <a:pt x="69850" y="307467"/>
                </a:lnTo>
                <a:lnTo>
                  <a:pt x="31750" y="307467"/>
                </a:lnTo>
                <a:lnTo>
                  <a:pt x="31750" y="294767"/>
                </a:lnTo>
                <a:close/>
              </a:path>
              <a:path w="76200" h="371475">
                <a:moveTo>
                  <a:pt x="44450" y="0"/>
                </a:moveTo>
                <a:lnTo>
                  <a:pt x="31750" y="0"/>
                </a:lnTo>
                <a:lnTo>
                  <a:pt x="31750" y="307467"/>
                </a:lnTo>
                <a:lnTo>
                  <a:pt x="44450" y="307467"/>
                </a:lnTo>
                <a:lnTo>
                  <a:pt x="44450" y="0"/>
                </a:lnTo>
                <a:close/>
              </a:path>
              <a:path w="76200" h="371475">
                <a:moveTo>
                  <a:pt x="76200" y="294767"/>
                </a:moveTo>
                <a:lnTo>
                  <a:pt x="44450" y="294767"/>
                </a:lnTo>
                <a:lnTo>
                  <a:pt x="44450" y="307467"/>
                </a:lnTo>
                <a:lnTo>
                  <a:pt x="69850" y="307467"/>
                </a:lnTo>
                <a:lnTo>
                  <a:pt x="76200" y="2947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026152" y="6906768"/>
            <a:ext cx="4117975" cy="780415"/>
          </a:xfrm>
          <a:prstGeom prst="rect">
            <a:avLst/>
          </a:prstGeom>
          <a:ln w="9143">
            <a:solidFill>
              <a:srgbClr val="0000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Pasien berisiko Malnutrisi</a:t>
            </a:r>
            <a:r>
              <a:rPr sz="1800" b="1" spc="-1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&amp;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6F2F9F"/>
                </a:solidFill>
                <a:latin typeface="Arial"/>
                <a:cs typeface="Arial"/>
              </a:rPr>
              <a:t>Kondisi Khusus </a:t>
            </a: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dikirim ke</a:t>
            </a:r>
            <a:r>
              <a:rPr sz="1800" b="1" spc="-3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6F2F9F"/>
                </a:solidFill>
                <a:latin typeface="Arial"/>
                <a:cs typeface="Arial"/>
              </a:rPr>
              <a:t>Dietisien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62355" y="1016508"/>
            <a:ext cx="5774690" cy="812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R="6985" algn="r">
              <a:lnSpc>
                <a:spcPct val="100000"/>
              </a:lnSpc>
            </a:pP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PELATIHAN </a:t>
            </a:r>
            <a:r>
              <a:rPr sz="800" spc="-1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100" dirty="0">
                <a:solidFill>
                  <a:srgbClr val="465461"/>
                </a:solidFill>
                <a:latin typeface="Arial"/>
                <a:cs typeface="Arial"/>
              </a:rPr>
              <a:t>PE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09044" y="8873591"/>
            <a:ext cx="276225" cy="139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0" dirty="0">
                <a:solidFill>
                  <a:srgbClr val="465461"/>
                </a:solidFill>
                <a:latin typeface="Arial"/>
                <a:cs typeface="Arial"/>
              </a:rPr>
              <a:t>LAYA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65392" y="1010411"/>
            <a:ext cx="5699760" cy="8092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>
              <a:latin typeface="Times New Roman"/>
              <a:cs typeface="Times New Roman"/>
            </a:endParaRPr>
          </a:p>
          <a:p>
            <a:pPr marL="7620">
              <a:lnSpc>
                <a:spcPct val="100000"/>
              </a:lnSpc>
            </a:pP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PEMENUHAN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KOMPETENSI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</a:t>
            </a:r>
            <a:r>
              <a:rPr sz="800" spc="8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0110" y="-3750"/>
            <a:ext cx="11041380" cy="742511"/>
          </a:xfrm>
          <a:prstGeom prst="rect">
            <a:avLst/>
          </a:prstGeom>
        </p:spPr>
        <p:txBody>
          <a:bodyPr vert="horz" wrap="square" lIns="0" tIns="189230" rIns="0" bIns="0" rtlCol="0">
            <a:spAutoFit/>
          </a:bodyPr>
          <a:lstStyle/>
          <a:p>
            <a:pPr marL="1099820">
              <a:lnSpc>
                <a:spcPts val="4305"/>
              </a:lnSpc>
            </a:pPr>
            <a:r>
              <a:rPr sz="3600" b="1" spc="-360" dirty="0" err="1" smtClean="0">
                <a:solidFill>
                  <a:srgbClr val="354049"/>
                </a:solidFill>
                <a:latin typeface="Arial Black"/>
                <a:cs typeface="Arial Black"/>
              </a:rPr>
              <a:t>Contoh</a:t>
            </a:r>
            <a:r>
              <a:rPr sz="3600" b="1" spc="-360" dirty="0" smtClean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sz="3600" b="1" spc="-360" dirty="0" err="1" smtClean="0">
                <a:solidFill>
                  <a:srgbClr val="354049"/>
                </a:solidFill>
                <a:latin typeface="Arial Black"/>
                <a:cs typeface="Arial Black"/>
              </a:rPr>
              <a:t>Formulir</a:t>
            </a:r>
            <a:r>
              <a:rPr sz="3600" b="1" spc="-360" dirty="0" smtClean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sz="3600" b="1" spc="-409" dirty="0">
                <a:solidFill>
                  <a:srgbClr val="354049"/>
                </a:solidFill>
                <a:latin typeface="Arial Black"/>
                <a:cs typeface="Arial Black"/>
              </a:rPr>
              <a:t>Permintaan </a:t>
            </a:r>
            <a:r>
              <a:rPr sz="3600" b="1" spc="-405" dirty="0">
                <a:solidFill>
                  <a:srgbClr val="354049"/>
                </a:solidFill>
                <a:latin typeface="Arial Black"/>
                <a:cs typeface="Arial Black"/>
              </a:rPr>
              <a:t>Konseling</a:t>
            </a:r>
            <a:r>
              <a:rPr sz="3600" b="1" spc="240" dirty="0">
                <a:solidFill>
                  <a:srgbClr val="354049"/>
                </a:solidFill>
                <a:latin typeface="Arial Black"/>
                <a:cs typeface="Arial Black"/>
              </a:rPr>
              <a:t> </a:t>
            </a:r>
            <a:r>
              <a:rPr sz="3600" b="1" spc="-385" dirty="0">
                <a:solidFill>
                  <a:srgbClr val="354049"/>
                </a:solidFill>
                <a:latin typeface="Arial Black"/>
                <a:cs typeface="Arial Black"/>
              </a:rPr>
              <a:t>Gizi</a:t>
            </a:r>
            <a:endParaRPr sz="36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62355" y="1016508"/>
            <a:ext cx="5774436" cy="81274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5392" y="1010411"/>
            <a:ext cx="5699759" cy="8092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647680" y="9136158"/>
            <a:ext cx="1223645" cy="132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69"/>
              </a:lnSpc>
            </a:pP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Jakarta, 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9-14 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Juli</a:t>
            </a:r>
            <a:r>
              <a:rPr sz="8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67655" y="8197963"/>
            <a:ext cx="2495550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739775">
              <a:lnSpc>
                <a:spcPct val="100000"/>
              </a:lnSpc>
            </a:pP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PELATIHAN   PELAYANAN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50" dirty="0">
                <a:solidFill>
                  <a:srgbClr val="465461"/>
                </a:solidFill>
                <a:latin typeface="Arial"/>
                <a:cs typeface="Arial"/>
              </a:rPr>
              <a:t>KOMP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53554" y="8197963"/>
            <a:ext cx="2486025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9525">
              <a:lnSpc>
                <a:spcPct val="100000"/>
              </a:lnSpc>
            </a:pPr>
            <a:r>
              <a:rPr sz="800" spc="-75" dirty="0">
                <a:solidFill>
                  <a:srgbClr val="465461"/>
                </a:solidFill>
                <a:latin typeface="Arial"/>
                <a:cs typeface="Arial"/>
              </a:rPr>
              <a:t>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PEMENUHAN  KOMPETENSI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39452" y="8197963"/>
            <a:ext cx="2486025" cy="1189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600">
              <a:latin typeface="Times New Roman"/>
              <a:cs typeface="Times New Roman"/>
            </a:endParaRPr>
          </a:p>
          <a:p>
            <a:pPr marL="5715">
              <a:lnSpc>
                <a:spcPct val="100000"/>
              </a:lnSpc>
            </a:pP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 </a:t>
            </a:r>
            <a:r>
              <a:rPr sz="800" spc="-1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820419">
              <a:lnSpc>
                <a:spcPct val="100000"/>
              </a:lnSpc>
            </a:pP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Jakarta, 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9-14 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Juli</a:t>
            </a:r>
            <a:r>
              <a:rPr sz="8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00200" y="381000"/>
            <a:ext cx="10383520" cy="1600200"/>
          </a:xfrm>
          <a:custGeom>
            <a:avLst/>
            <a:gdLst/>
            <a:ahLst/>
            <a:cxnLst/>
            <a:rect l="l" t="t" r="r" b="b"/>
            <a:pathLst>
              <a:path w="10383520" h="1600200">
                <a:moveTo>
                  <a:pt x="10116312" y="0"/>
                </a:moveTo>
                <a:lnTo>
                  <a:pt x="266700" y="0"/>
                </a:lnTo>
                <a:lnTo>
                  <a:pt x="218753" y="4296"/>
                </a:lnTo>
                <a:lnTo>
                  <a:pt x="173629" y="16682"/>
                </a:lnTo>
                <a:lnTo>
                  <a:pt x="132080" y="36406"/>
                </a:lnTo>
                <a:lnTo>
                  <a:pt x="94858" y="62716"/>
                </a:lnTo>
                <a:lnTo>
                  <a:pt x="62716" y="94858"/>
                </a:lnTo>
                <a:lnTo>
                  <a:pt x="36406" y="132079"/>
                </a:lnTo>
                <a:lnTo>
                  <a:pt x="16682" y="173629"/>
                </a:lnTo>
                <a:lnTo>
                  <a:pt x="4296" y="218753"/>
                </a:lnTo>
                <a:lnTo>
                  <a:pt x="0" y="266700"/>
                </a:lnTo>
                <a:lnTo>
                  <a:pt x="0" y="1333500"/>
                </a:lnTo>
                <a:lnTo>
                  <a:pt x="4296" y="1381446"/>
                </a:lnTo>
                <a:lnTo>
                  <a:pt x="16682" y="1426570"/>
                </a:lnTo>
                <a:lnTo>
                  <a:pt x="36406" y="1468120"/>
                </a:lnTo>
                <a:lnTo>
                  <a:pt x="62716" y="1505341"/>
                </a:lnTo>
                <a:lnTo>
                  <a:pt x="94858" y="1537483"/>
                </a:lnTo>
                <a:lnTo>
                  <a:pt x="132080" y="1563793"/>
                </a:lnTo>
                <a:lnTo>
                  <a:pt x="173629" y="1583517"/>
                </a:lnTo>
                <a:lnTo>
                  <a:pt x="218753" y="1595903"/>
                </a:lnTo>
                <a:lnTo>
                  <a:pt x="266700" y="1600200"/>
                </a:lnTo>
                <a:lnTo>
                  <a:pt x="10116312" y="1600200"/>
                </a:lnTo>
                <a:lnTo>
                  <a:pt x="10164258" y="1595903"/>
                </a:lnTo>
                <a:lnTo>
                  <a:pt x="10209382" y="1583517"/>
                </a:lnTo>
                <a:lnTo>
                  <a:pt x="10250932" y="1563793"/>
                </a:lnTo>
                <a:lnTo>
                  <a:pt x="10288153" y="1537483"/>
                </a:lnTo>
                <a:lnTo>
                  <a:pt x="10320295" y="1505341"/>
                </a:lnTo>
                <a:lnTo>
                  <a:pt x="10346605" y="1468120"/>
                </a:lnTo>
                <a:lnTo>
                  <a:pt x="10366329" y="1426570"/>
                </a:lnTo>
                <a:lnTo>
                  <a:pt x="10378715" y="1381446"/>
                </a:lnTo>
                <a:lnTo>
                  <a:pt x="10383012" y="1333500"/>
                </a:lnTo>
                <a:lnTo>
                  <a:pt x="10383012" y="266700"/>
                </a:lnTo>
                <a:lnTo>
                  <a:pt x="10378715" y="218753"/>
                </a:lnTo>
                <a:lnTo>
                  <a:pt x="10366329" y="173629"/>
                </a:lnTo>
                <a:lnTo>
                  <a:pt x="10346605" y="132079"/>
                </a:lnTo>
                <a:lnTo>
                  <a:pt x="10320295" y="94858"/>
                </a:lnTo>
                <a:lnTo>
                  <a:pt x="10288153" y="62716"/>
                </a:lnTo>
                <a:lnTo>
                  <a:pt x="10250932" y="36406"/>
                </a:lnTo>
                <a:lnTo>
                  <a:pt x="10209382" y="16682"/>
                </a:lnTo>
                <a:lnTo>
                  <a:pt x="10164258" y="4296"/>
                </a:lnTo>
                <a:lnTo>
                  <a:pt x="10116312" y="0"/>
                </a:lnTo>
                <a:close/>
              </a:path>
            </a:pathLst>
          </a:custGeom>
          <a:solidFill>
            <a:srgbClr val="F0C8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09694" y="628460"/>
            <a:ext cx="6029706" cy="1102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11605" marR="5080" indent="-1399540">
              <a:lnSpc>
                <a:spcPts val="4320"/>
              </a:lnSpc>
            </a:pPr>
            <a:r>
              <a:rPr sz="4000" b="1" spc="-5" dirty="0" err="1" smtClean="0">
                <a:solidFill>
                  <a:srgbClr val="465461"/>
                </a:solidFill>
                <a:latin typeface="Agency FB"/>
                <a:cs typeface="Agency FB"/>
              </a:rPr>
              <a:t>Contoh</a:t>
            </a:r>
            <a:r>
              <a:rPr sz="4000" b="1" spc="-5" dirty="0" smtClean="0">
                <a:solidFill>
                  <a:srgbClr val="465461"/>
                </a:solidFill>
                <a:latin typeface="Agency FB"/>
                <a:cs typeface="Agency FB"/>
              </a:rPr>
              <a:t> Status </a:t>
            </a:r>
            <a:r>
              <a:rPr sz="4000" b="1" spc="-5" dirty="0">
                <a:solidFill>
                  <a:srgbClr val="465461"/>
                </a:solidFill>
                <a:latin typeface="Agency FB"/>
                <a:cs typeface="Agency FB"/>
              </a:rPr>
              <a:t>Gizi </a:t>
            </a:r>
            <a:r>
              <a:rPr sz="4000" b="1" spc="-10" dirty="0">
                <a:solidFill>
                  <a:srgbClr val="465461"/>
                </a:solidFill>
                <a:latin typeface="Agency FB"/>
                <a:cs typeface="Agency FB"/>
              </a:rPr>
              <a:t>Pasien </a:t>
            </a:r>
            <a:r>
              <a:rPr sz="4000" b="1" spc="-5" dirty="0">
                <a:solidFill>
                  <a:srgbClr val="465461"/>
                </a:solidFill>
                <a:latin typeface="Agency FB"/>
                <a:cs typeface="Agency FB"/>
              </a:rPr>
              <a:t>Gizi Rajal  </a:t>
            </a:r>
            <a:r>
              <a:rPr sz="4000" b="1" spc="-10" dirty="0">
                <a:solidFill>
                  <a:srgbClr val="465461"/>
                </a:solidFill>
                <a:latin typeface="Agency FB"/>
                <a:cs typeface="Agency FB"/>
              </a:rPr>
              <a:t>Tahun</a:t>
            </a:r>
            <a:r>
              <a:rPr sz="4000" b="1" spc="-55" dirty="0">
                <a:solidFill>
                  <a:srgbClr val="465461"/>
                </a:solidFill>
                <a:latin typeface="Agency FB"/>
                <a:cs typeface="Agency FB"/>
              </a:rPr>
              <a:t> </a:t>
            </a:r>
            <a:r>
              <a:rPr sz="4000" b="1" spc="-5" dirty="0">
                <a:solidFill>
                  <a:srgbClr val="465461"/>
                </a:solidFill>
                <a:latin typeface="Agency FB"/>
                <a:cs typeface="Agency FB"/>
              </a:rPr>
              <a:t>2016</a:t>
            </a:r>
            <a:endParaRPr sz="4000" dirty="0">
              <a:latin typeface="Agency FB"/>
              <a:cs typeface="Agency FB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69950" y="1974850"/>
          <a:ext cx="11449049" cy="74055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9447"/>
                <a:gridCol w="3081908"/>
                <a:gridCol w="2485898"/>
                <a:gridCol w="2485898"/>
                <a:gridCol w="2485898"/>
              </a:tblGrid>
              <a:tr h="135115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b="1" spc="-3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No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A46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b="1" spc="-4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Ruang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3600" b="1" spc="-3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Layanan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A464"/>
                    </a:solidFill>
                  </a:tcPr>
                </a:tc>
                <a:tc>
                  <a:txBody>
                    <a:bodyPr/>
                    <a:lstStyle/>
                    <a:p>
                      <a:pPr marL="9080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b="1" spc="-409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Status</a:t>
                      </a:r>
                      <a:r>
                        <a:rPr sz="3600" b="1" spc="-2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600" b="1" spc="-3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Gizi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spc="-43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Kurang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A464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b="1" spc="-40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Status</a:t>
                      </a:r>
                      <a:r>
                        <a:rPr sz="3600" b="1" spc="-2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600" b="1" spc="-3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Gizi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spc="-4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Baik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A464"/>
                    </a:solidFill>
                  </a:tcPr>
                </a:tc>
                <a:tc>
                  <a:txBody>
                    <a:bodyPr/>
                    <a:lstStyle/>
                    <a:p>
                      <a:pPr marL="9144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3600" b="1" spc="-409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Status</a:t>
                      </a:r>
                      <a:r>
                        <a:rPr sz="3600" b="1" spc="-2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600" b="1" spc="-3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Gizi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3600" b="1" spc="-4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Lebih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8A464"/>
                    </a:solidFill>
                  </a:tcPr>
                </a:tc>
              </a:tr>
              <a:tr h="10669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44132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-1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URJT </a:t>
                      </a:r>
                      <a:r>
                        <a:rPr sz="3200" spc="-6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Dewasa  </a:t>
                      </a:r>
                      <a:r>
                        <a:rPr sz="3200" spc="5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Lt3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2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130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437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3200" spc="4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561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</a:tr>
              <a:tr h="65824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3200" spc="-14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UPT</a:t>
                      </a:r>
                      <a:r>
                        <a:rPr sz="3200" spc="-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6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HIV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3200" spc="2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163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207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105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</a:tr>
              <a:tr h="7570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200" spc="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Geriatri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R="190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200" spc="-114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85090" marR="84455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-4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Poli  </a:t>
                      </a: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Thalasemia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225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333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</a:tr>
              <a:tr h="65836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-4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Poli </a:t>
                      </a:r>
                      <a:r>
                        <a:rPr sz="3200" spc="-8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Gizi</a:t>
                      </a: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-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Anak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462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480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73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</a:tr>
              <a:tr h="65824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-26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RSCM</a:t>
                      </a:r>
                      <a:r>
                        <a:rPr sz="3200" spc="-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200" spc="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Kencana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9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-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142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3200" spc="-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177</a:t>
                      </a:r>
                      <a:endParaRPr sz="3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AEFEA"/>
                    </a:solidFill>
                  </a:tcPr>
                </a:tc>
              </a:tr>
              <a:tr h="1188758">
                <a:tc gridSpan="2"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600" b="1" spc="-409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Jumlah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600" b="1" spc="-290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1022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spc="-280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(28%)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600" b="1" spc="-355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1622</a:t>
                      </a:r>
                      <a:endParaRPr sz="36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3600" b="1" spc="-280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(45%)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3600" b="1" spc="-295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976</a:t>
                      </a:r>
                      <a:r>
                        <a:rPr sz="3600" b="1" spc="-245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600" b="1" spc="-280" dirty="0">
                          <a:solidFill>
                            <a:srgbClr val="465461"/>
                          </a:solidFill>
                          <a:latin typeface="Arial Black"/>
                          <a:cs typeface="Arial Black"/>
                        </a:rPr>
                        <a:t>(27%)</a:t>
                      </a:r>
                      <a:endParaRPr sz="36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6E0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0237" y="8618511"/>
            <a:ext cx="5746750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algn="r">
              <a:lnSpc>
                <a:spcPct val="100000"/>
              </a:lnSpc>
            </a:pP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PELATIHAN </a:t>
            </a:r>
            <a:r>
              <a:rPr sz="800" spc="-1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0" dirty="0">
                <a:solidFill>
                  <a:srgbClr val="465461"/>
                </a:solidFill>
                <a:latin typeface="Arial"/>
                <a:cs typeface="Arial"/>
              </a:rPr>
              <a:t>PEL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48348" y="8618511"/>
            <a:ext cx="3093720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28575">
              <a:lnSpc>
                <a:spcPct val="100000"/>
              </a:lnSpc>
            </a:pPr>
            <a:r>
              <a:rPr sz="800" spc="-45" dirty="0">
                <a:solidFill>
                  <a:srgbClr val="465461"/>
                </a:solidFill>
                <a:latin typeface="Arial"/>
                <a:cs typeface="Arial"/>
              </a:rPr>
              <a:t>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PEMENUHAN </a:t>
            </a:r>
            <a:r>
              <a:rPr sz="800" spc="2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KOMPETE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28226" y="8618511"/>
            <a:ext cx="2943225" cy="867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900">
              <a:latin typeface="Times New Roman"/>
              <a:cs typeface="Times New Roman"/>
            </a:endParaRPr>
          </a:p>
          <a:p>
            <a:pPr marL="13335">
              <a:lnSpc>
                <a:spcPct val="100000"/>
              </a:lnSpc>
            </a:pPr>
            <a:r>
              <a:rPr sz="800" spc="-50" dirty="0">
                <a:solidFill>
                  <a:srgbClr val="465461"/>
                </a:solidFill>
                <a:latin typeface="Arial"/>
                <a:cs typeface="Arial"/>
              </a:rPr>
              <a:t>NSI 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 </a:t>
            </a:r>
            <a:r>
              <a:rPr sz="800" spc="8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850">
              <a:latin typeface="Times New Roman"/>
              <a:cs typeface="Times New Roman"/>
            </a:endParaRPr>
          </a:p>
          <a:p>
            <a:pPr marL="1231900">
              <a:lnSpc>
                <a:spcPct val="100000"/>
              </a:lnSpc>
            </a:pP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Jakarta, 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9-14 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Juli</a:t>
            </a:r>
            <a:r>
              <a:rPr sz="8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2797300"/>
              </p:ext>
            </p:extLst>
          </p:nvPr>
        </p:nvGraphicFramePr>
        <p:xfrm>
          <a:off x="623887" y="1465199"/>
          <a:ext cx="11741086" cy="7911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8111"/>
                <a:gridCol w="3079877"/>
                <a:gridCol w="2943098"/>
              </a:tblGrid>
              <a:tr h="7164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-40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URJT</a:t>
                      </a:r>
                      <a:endParaRPr sz="2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-2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2016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2800" b="1" spc="-31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2017</a:t>
                      </a:r>
                      <a:endParaRPr sz="28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702691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2800" spc="-5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Dewasa</a:t>
                      </a:r>
                      <a:r>
                        <a:rPr sz="2800" spc="-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L3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spc="-6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1128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270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20904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115"/>
                        </a:spcBef>
                        <a:tabLst>
                          <a:tab pos="1204595" algn="l"/>
                        </a:tabLst>
                      </a:pPr>
                      <a:r>
                        <a:rPr sz="2800" spc="-1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Anak	</a:t>
                      </a:r>
                      <a:r>
                        <a:rPr sz="2800" spc="-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Kiara </a:t>
                      </a:r>
                      <a:r>
                        <a:rPr sz="2800" spc="204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800" spc="7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3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thalasemia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1325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252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510"/>
                        </a:spcBef>
                      </a:pPr>
                      <a:r>
                        <a:rPr sz="2800" spc="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Geriatri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56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37147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4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Sep </a:t>
                      </a:r>
                      <a:r>
                        <a:rPr sz="1800" spc="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2016 </a:t>
                      </a:r>
                      <a:r>
                        <a:rPr sz="1800" spc="5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di</a:t>
                      </a:r>
                      <a:r>
                        <a:rPr sz="1800" spc="6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renovasi,</a:t>
                      </a:r>
                      <a:endParaRPr sz="1800" dirty="0">
                        <a:latin typeface="Arial"/>
                        <a:cs typeface="Arial"/>
                      </a:endParaRPr>
                    </a:p>
                    <a:p>
                      <a:pPr marL="427990" algn="ctr">
                        <a:lnSpc>
                          <a:spcPct val="100000"/>
                        </a:lnSpc>
                      </a:pPr>
                      <a:r>
                        <a:rPr sz="1800" spc="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pasien </a:t>
                      </a:r>
                      <a:r>
                        <a:rPr sz="1800" spc="-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ke </a:t>
                      </a:r>
                      <a:r>
                        <a:rPr sz="1800" spc="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Lt </a:t>
                      </a:r>
                      <a:r>
                        <a:rPr sz="1800" spc="45" dirty="0" smtClean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73787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175"/>
                        </a:spcBef>
                      </a:pPr>
                      <a:r>
                        <a:rPr sz="2800" spc="5" dirty="0">
                          <a:latin typeface="Arial"/>
                          <a:cs typeface="Arial"/>
                        </a:rPr>
                        <a:t>Kencana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348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-9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71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88848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2460625" algn="l"/>
                        </a:tabLst>
                      </a:pPr>
                      <a:r>
                        <a:rPr sz="2800" spc="2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Hemodialisis	</a:t>
                      </a:r>
                      <a:r>
                        <a:rPr sz="2800" spc="-5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Dewasa </a:t>
                      </a:r>
                      <a:r>
                        <a:rPr sz="2800" spc="204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800" spc="13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Anak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352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88847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UPT</a:t>
                      </a:r>
                      <a:r>
                        <a:rPr sz="2800" spc="-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800" spc="-15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HIV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475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spc="-1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88848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sz="2800" spc="-100" dirty="0">
                          <a:latin typeface="Arial"/>
                          <a:cs typeface="Arial"/>
                        </a:rPr>
                        <a:t>PJT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43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8872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85"/>
                        </a:spcBef>
                        <a:tabLst>
                          <a:tab pos="1814830" algn="l"/>
                        </a:tabLst>
                      </a:pPr>
                      <a:r>
                        <a:rPr sz="28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Diabetes	</a:t>
                      </a:r>
                      <a:r>
                        <a:rPr sz="2800" spc="-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(Endokrin)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spc="-1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116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70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88886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2800" spc="3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Pulmonologi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spc="7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866800"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1689"/>
                        </a:spcBef>
                      </a:pPr>
                      <a:r>
                        <a:rPr sz="2800" b="1" spc="-320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Jumlah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22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3642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800" b="1" spc="-225" dirty="0">
                          <a:solidFill>
                            <a:srgbClr val="FF0000"/>
                          </a:solidFill>
                          <a:latin typeface="Arial Black"/>
                          <a:cs typeface="Arial Black"/>
                        </a:rPr>
                        <a:t>834</a:t>
                      </a:r>
                      <a:endParaRPr sz="28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429511" y="0"/>
            <a:ext cx="11029315" cy="1260475"/>
          </a:xfrm>
          <a:custGeom>
            <a:avLst/>
            <a:gdLst/>
            <a:ahLst/>
            <a:cxnLst/>
            <a:rect l="l" t="t" r="r" b="b"/>
            <a:pathLst>
              <a:path w="11029315" h="1260475">
                <a:moveTo>
                  <a:pt x="10819130" y="0"/>
                </a:moveTo>
                <a:lnTo>
                  <a:pt x="210057" y="0"/>
                </a:lnTo>
                <a:lnTo>
                  <a:pt x="161912" y="5550"/>
                </a:lnTo>
                <a:lnTo>
                  <a:pt x="117706" y="21361"/>
                </a:lnTo>
                <a:lnTo>
                  <a:pt x="78702" y="46166"/>
                </a:lnTo>
                <a:lnTo>
                  <a:pt x="46166" y="78702"/>
                </a:lnTo>
                <a:lnTo>
                  <a:pt x="21361" y="117706"/>
                </a:lnTo>
                <a:lnTo>
                  <a:pt x="5550" y="161912"/>
                </a:lnTo>
                <a:lnTo>
                  <a:pt x="0" y="210057"/>
                </a:lnTo>
                <a:lnTo>
                  <a:pt x="0" y="1050290"/>
                </a:lnTo>
                <a:lnTo>
                  <a:pt x="5550" y="1098435"/>
                </a:lnTo>
                <a:lnTo>
                  <a:pt x="21361" y="1142641"/>
                </a:lnTo>
                <a:lnTo>
                  <a:pt x="46166" y="1181645"/>
                </a:lnTo>
                <a:lnTo>
                  <a:pt x="78702" y="1214181"/>
                </a:lnTo>
                <a:lnTo>
                  <a:pt x="117706" y="1238986"/>
                </a:lnTo>
                <a:lnTo>
                  <a:pt x="161912" y="1254797"/>
                </a:lnTo>
                <a:lnTo>
                  <a:pt x="210057" y="1260348"/>
                </a:lnTo>
                <a:lnTo>
                  <a:pt x="10819130" y="1260348"/>
                </a:lnTo>
                <a:lnTo>
                  <a:pt x="10867275" y="1254797"/>
                </a:lnTo>
                <a:lnTo>
                  <a:pt x="10911481" y="1238986"/>
                </a:lnTo>
                <a:lnTo>
                  <a:pt x="10950485" y="1214181"/>
                </a:lnTo>
                <a:lnTo>
                  <a:pt x="10983021" y="1181645"/>
                </a:lnTo>
                <a:lnTo>
                  <a:pt x="11007826" y="1142641"/>
                </a:lnTo>
                <a:lnTo>
                  <a:pt x="11023637" y="1098435"/>
                </a:lnTo>
                <a:lnTo>
                  <a:pt x="11029188" y="1050290"/>
                </a:lnTo>
                <a:lnTo>
                  <a:pt x="11029188" y="210057"/>
                </a:lnTo>
                <a:lnTo>
                  <a:pt x="11023637" y="161912"/>
                </a:lnTo>
                <a:lnTo>
                  <a:pt x="11007826" y="117706"/>
                </a:lnTo>
                <a:lnTo>
                  <a:pt x="10983021" y="78702"/>
                </a:lnTo>
                <a:lnTo>
                  <a:pt x="10950485" y="46166"/>
                </a:lnTo>
                <a:lnTo>
                  <a:pt x="10911481" y="21361"/>
                </a:lnTo>
                <a:lnTo>
                  <a:pt x="10867275" y="5550"/>
                </a:lnTo>
                <a:lnTo>
                  <a:pt x="10819130" y="0"/>
                </a:lnTo>
                <a:close/>
              </a:path>
            </a:pathLst>
          </a:custGeom>
          <a:solidFill>
            <a:srgbClr val="F0C8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42489" y="152400"/>
            <a:ext cx="960310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360" dirty="0" err="1" smtClean="0">
                <a:solidFill>
                  <a:srgbClr val="465461"/>
                </a:solidFill>
                <a:latin typeface="Arial Black"/>
                <a:cs typeface="Arial Black"/>
              </a:rPr>
              <a:t>Contoh</a:t>
            </a:r>
            <a:r>
              <a:rPr sz="3200" b="1" spc="-360" dirty="0" smtClean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-360" dirty="0" err="1" smtClean="0">
                <a:solidFill>
                  <a:srgbClr val="465461"/>
                </a:solidFill>
                <a:latin typeface="Arial Black"/>
                <a:cs typeface="Arial Black"/>
              </a:rPr>
              <a:t>Konseling</a:t>
            </a:r>
            <a:r>
              <a:rPr sz="3200" b="1" spc="-360" dirty="0" smtClean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-345" dirty="0">
                <a:solidFill>
                  <a:srgbClr val="465461"/>
                </a:solidFill>
                <a:latin typeface="Arial Black"/>
                <a:cs typeface="Arial Black"/>
              </a:rPr>
              <a:t>Gizi </a:t>
            </a:r>
            <a:r>
              <a:rPr sz="3200" b="1" spc="-490" dirty="0">
                <a:solidFill>
                  <a:srgbClr val="465461"/>
                </a:solidFill>
                <a:latin typeface="Arial Black"/>
                <a:cs typeface="Arial Black"/>
              </a:rPr>
              <a:t>Rawat  </a:t>
            </a:r>
            <a:r>
              <a:rPr sz="3200" b="1" spc="-325" dirty="0" err="1">
                <a:solidFill>
                  <a:srgbClr val="465461"/>
                </a:solidFill>
                <a:latin typeface="Arial Black"/>
                <a:cs typeface="Arial Black"/>
              </a:rPr>
              <a:t>Jalan</a:t>
            </a:r>
            <a:r>
              <a:rPr sz="3200" b="1" spc="-325" dirty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-325" dirty="0" smtClean="0">
                <a:solidFill>
                  <a:srgbClr val="465461"/>
                </a:solidFill>
                <a:latin typeface="Arial Black"/>
                <a:cs typeface="Arial Black"/>
              </a:rPr>
              <a:t/>
            </a:r>
            <a:br>
              <a:rPr sz="3200" b="1" spc="-325" dirty="0" smtClean="0">
                <a:solidFill>
                  <a:srgbClr val="465461"/>
                </a:solidFill>
                <a:latin typeface="Arial Black"/>
                <a:cs typeface="Arial Black"/>
              </a:rPr>
            </a:br>
            <a:r>
              <a:rPr sz="3200" b="1" spc="-400" dirty="0" err="1" smtClean="0">
                <a:solidFill>
                  <a:srgbClr val="465461"/>
                </a:solidFill>
                <a:latin typeface="Arial Black"/>
                <a:cs typeface="Arial Black"/>
              </a:rPr>
              <a:t>Tahun</a:t>
            </a:r>
            <a:r>
              <a:rPr sz="3200" b="1" spc="-400" dirty="0" smtClean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-365" dirty="0" smtClean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-315" dirty="0" smtClean="0">
                <a:solidFill>
                  <a:srgbClr val="465461"/>
                </a:solidFill>
                <a:latin typeface="Arial Black"/>
                <a:cs typeface="Arial Black"/>
              </a:rPr>
              <a:t>2016</a:t>
            </a:r>
            <a:r>
              <a:rPr sz="3200" b="1" spc="-160" dirty="0" smtClean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250" dirty="0" smtClean="0">
                <a:solidFill>
                  <a:srgbClr val="465461"/>
                </a:solidFill>
                <a:latin typeface="Trebuchet MS"/>
                <a:cs typeface="Trebuchet MS"/>
              </a:rPr>
              <a:t>–</a:t>
            </a:r>
            <a:r>
              <a:rPr sz="3200" b="1" spc="-450" dirty="0" smtClean="0">
                <a:solidFill>
                  <a:srgbClr val="465461"/>
                </a:solidFill>
                <a:latin typeface="Arial Black"/>
                <a:cs typeface="Arial Black"/>
              </a:rPr>
              <a:t> </a:t>
            </a:r>
            <a:r>
              <a:rPr sz="3200" b="1" spc="-360" dirty="0">
                <a:solidFill>
                  <a:srgbClr val="465461"/>
                </a:solidFill>
                <a:latin typeface="Arial Black"/>
                <a:cs typeface="Arial Black"/>
              </a:rPr>
              <a:t>2017</a:t>
            </a:r>
            <a:endParaRPr sz="3200" dirty="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60955" y="8321141"/>
            <a:ext cx="643572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3546475">
              <a:lnSpc>
                <a:spcPts val="990"/>
              </a:lnSpc>
              <a:spcBef>
                <a:spcPts val="670"/>
              </a:spcBef>
            </a:pPr>
            <a:r>
              <a:rPr sz="800" spc="-55" dirty="0">
                <a:solidFill>
                  <a:srgbClr val="465461"/>
                </a:solidFill>
                <a:latin typeface="Arial"/>
                <a:cs typeface="Arial"/>
              </a:rPr>
              <a:t>PELATIHAN   PELAYANAN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GIZI   KOMPREHENSIF   </a:t>
            </a:r>
            <a:r>
              <a:rPr sz="800" spc="-30" dirty="0">
                <a:solidFill>
                  <a:srgbClr val="465461"/>
                </a:solidFill>
                <a:latin typeface="Arial"/>
                <a:cs typeface="Arial"/>
              </a:rPr>
              <a:t>UNTUK</a:t>
            </a:r>
            <a:r>
              <a:rPr sz="800" spc="9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PEM</a:t>
            </a:r>
            <a:endParaRPr sz="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68741" y="8321141"/>
            <a:ext cx="4031615" cy="678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 marL="27305">
              <a:lnSpc>
                <a:spcPts val="990"/>
              </a:lnSpc>
              <a:spcBef>
                <a:spcPts val="670"/>
              </a:spcBef>
            </a:pPr>
            <a:r>
              <a:rPr sz="800" spc="-45" dirty="0">
                <a:solidFill>
                  <a:srgbClr val="465461"/>
                </a:solidFill>
                <a:latin typeface="Arial"/>
                <a:cs typeface="Arial"/>
              </a:rPr>
              <a:t>ENUHAN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KOMPETENSI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85" dirty="0">
                <a:solidFill>
                  <a:srgbClr val="465461"/>
                </a:solidFill>
                <a:latin typeface="Arial"/>
                <a:cs typeface="Arial"/>
              </a:rPr>
              <a:t>RD </a:t>
            </a:r>
            <a:r>
              <a:rPr sz="800" spc="5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BAGI </a:t>
            </a:r>
            <a:r>
              <a:rPr sz="800" spc="10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35" dirty="0">
                <a:solidFill>
                  <a:srgbClr val="465461"/>
                </a:solidFill>
                <a:latin typeface="Arial"/>
                <a:cs typeface="Arial"/>
              </a:rPr>
              <a:t>CALON 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PENDIDIK   </a:t>
            </a:r>
            <a:r>
              <a:rPr sz="800" spc="-60" dirty="0">
                <a:solidFill>
                  <a:srgbClr val="465461"/>
                </a:solidFill>
                <a:latin typeface="Arial"/>
                <a:cs typeface="Arial"/>
              </a:rPr>
              <a:t>PRODI </a:t>
            </a:r>
            <a:r>
              <a:rPr sz="800" spc="25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-65" dirty="0">
                <a:solidFill>
                  <a:srgbClr val="465461"/>
                </a:solidFill>
                <a:latin typeface="Arial"/>
                <a:cs typeface="Arial"/>
              </a:rPr>
              <a:t>DIETISIEN</a:t>
            </a:r>
            <a:endParaRPr sz="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68741" y="8961170"/>
            <a:ext cx="4031615" cy="640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150">
              <a:latin typeface="Times New Roman"/>
              <a:cs typeface="Times New Roman"/>
            </a:endParaRPr>
          </a:p>
          <a:p>
            <a:pPr marL="2191385">
              <a:lnSpc>
                <a:spcPct val="100000"/>
              </a:lnSpc>
              <a:spcBef>
                <a:spcPts val="5"/>
              </a:spcBef>
            </a:pP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Jakarta, 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9-14  </a:t>
            </a:r>
            <a:r>
              <a:rPr sz="800" spc="5" dirty="0">
                <a:solidFill>
                  <a:srgbClr val="465461"/>
                </a:solidFill>
                <a:latin typeface="Arial"/>
                <a:cs typeface="Arial"/>
              </a:rPr>
              <a:t>Juli</a:t>
            </a:r>
            <a:r>
              <a:rPr sz="800" spc="70" dirty="0">
                <a:solidFill>
                  <a:srgbClr val="465461"/>
                </a:solidFill>
                <a:latin typeface="Arial"/>
                <a:cs typeface="Arial"/>
              </a:rPr>
              <a:t> </a:t>
            </a:r>
            <a:r>
              <a:rPr sz="800" spc="15" dirty="0">
                <a:solidFill>
                  <a:srgbClr val="465461"/>
                </a:solidFill>
                <a:latin typeface="Arial"/>
                <a:cs typeface="Arial"/>
              </a:rPr>
              <a:t>2017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98821649"/>
              </p:ext>
            </p:extLst>
          </p:nvPr>
        </p:nvGraphicFramePr>
        <p:xfrm>
          <a:off x="1904999" y="1687195"/>
          <a:ext cx="10058401" cy="76445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1"/>
                <a:gridCol w="5226593"/>
                <a:gridCol w="3384007"/>
              </a:tblGrid>
              <a:tr h="598805"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229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No</a:t>
                      </a:r>
                      <a:endParaRPr sz="2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/>
                    <a:lstStyle/>
                    <a:p>
                      <a:pPr marL="8509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2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Penyuluhan</a:t>
                      </a:r>
                      <a:endParaRPr sz="2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38225" indent="25400" algn="ctr">
                        <a:lnSpc>
                          <a:spcPct val="100000"/>
                        </a:lnSpc>
                        <a:spcBef>
                          <a:spcPts val="310"/>
                        </a:spcBef>
                        <a:tabLst/>
                      </a:pPr>
                      <a:r>
                        <a:rPr sz="2400" b="1" spc="-290" baseline="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            </a:t>
                      </a:r>
                      <a:r>
                        <a:rPr sz="2400" b="1" spc="15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sz="2400" b="1" spc="2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0</a:t>
                      </a:r>
                      <a:r>
                        <a:rPr sz="2400" b="1" spc="-150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sz="2400" b="1" dirty="0" smtClean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6</a:t>
                      </a:r>
                      <a:r>
                        <a:rPr sz="2400" b="1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	</a:t>
                      </a:r>
                      <a:endParaRPr sz="2400" dirty="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9BAAB7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400" spc="-4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Poli</a:t>
                      </a:r>
                      <a:r>
                        <a:rPr sz="2400" spc="-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4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endokrin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2400" spc="-75" dirty="0" smtClean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17</a:t>
                      </a:r>
                      <a:r>
                        <a:rPr sz="2400" spc="-7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-10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UPT</a:t>
                      </a:r>
                      <a:r>
                        <a:rPr sz="2400" spc="-4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HIV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15"/>
                        </a:spcBef>
                        <a:tabLst/>
                      </a:pPr>
                      <a:r>
                        <a:rPr sz="2400" spc="60" dirty="0" smtClean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             10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-4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Poli</a:t>
                      </a:r>
                      <a:r>
                        <a:rPr sz="2400" spc="-3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3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kebidanan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9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399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-2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RSCM</a:t>
                      </a:r>
                      <a:r>
                        <a:rPr sz="2400" spc="-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Kencana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spc="-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Kiara </a:t>
                      </a:r>
                      <a:r>
                        <a:rPr sz="2400" spc="18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2400" spc="4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Thalasemia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15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3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39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8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PJT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455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4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Poli</a:t>
                      </a:r>
                      <a:r>
                        <a:rPr sz="2400" spc="1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5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pulmonologi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320"/>
                        </a:spcBef>
                        <a:tabLst/>
                      </a:pPr>
                      <a:r>
                        <a:rPr sz="2400" spc="-65" baseline="0" dirty="0" smtClean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                </a:t>
                      </a:r>
                      <a:r>
                        <a:rPr sz="2400" spc="-65" dirty="0" smtClean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14</a:t>
                      </a:r>
                      <a:r>
                        <a:rPr sz="2400" spc="-6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399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6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Pegawai</a:t>
                      </a:r>
                      <a:r>
                        <a:rPr sz="2400" spc="-2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-19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RSCM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0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400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-18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IGD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  <a:tr h="64000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65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2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Hemodialisis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  <a:tc>
                  <a:txBody>
                    <a:bodyPr/>
                    <a:lstStyle/>
                    <a:p>
                      <a:pPr marR="400050" algn="r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1652905" algn="l"/>
                        </a:tabLst>
                      </a:pPr>
                      <a:r>
                        <a:rPr sz="2400" dirty="0">
                          <a:solidFill>
                            <a:srgbClr val="465461"/>
                          </a:solidFill>
                          <a:latin typeface="Arial"/>
                          <a:cs typeface="Arial"/>
                        </a:rPr>
                        <a:t>2	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EF0F3"/>
                    </a:solidFill>
                  </a:tcPr>
                </a:tc>
              </a:tr>
              <a:tr h="640028">
                <a:tc>
                  <a:txBody>
                    <a:bodyPr/>
                    <a:lstStyle/>
                    <a:p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2400" spc="3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Jumlah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  <a:tc>
                  <a:txBody>
                    <a:bodyPr/>
                    <a:lstStyle/>
                    <a:p>
                      <a:pPr marL="1316990">
                        <a:lnSpc>
                          <a:spcPct val="100000"/>
                        </a:lnSpc>
                        <a:spcBef>
                          <a:spcPts val="320"/>
                        </a:spcBef>
                        <a:tabLst>
                          <a:tab pos="2996565" algn="l"/>
                        </a:tabLst>
                      </a:pPr>
                      <a:r>
                        <a:rPr sz="2400" spc="65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1E6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/>
          <p:nvPr/>
        </p:nvSpPr>
        <p:spPr>
          <a:xfrm>
            <a:off x="1524000" y="304800"/>
            <a:ext cx="10820400" cy="1260475"/>
          </a:xfrm>
          <a:custGeom>
            <a:avLst/>
            <a:gdLst/>
            <a:ahLst/>
            <a:cxnLst/>
            <a:rect l="l" t="t" r="r" b="b"/>
            <a:pathLst>
              <a:path w="10820400" h="1260475">
                <a:moveTo>
                  <a:pt x="10610342" y="0"/>
                </a:moveTo>
                <a:lnTo>
                  <a:pt x="210057" y="0"/>
                </a:lnTo>
                <a:lnTo>
                  <a:pt x="161912" y="5550"/>
                </a:lnTo>
                <a:lnTo>
                  <a:pt x="117706" y="21361"/>
                </a:lnTo>
                <a:lnTo>
                  <a:pt x="78702" y="46166"/>
                </a:lnTo>
                <a:lnTo>
                  <a:pt x="46166" y="78702"/>
                </a:lnTo>
                <a:lnTo>
                  <a:pt x="21361" y="117706"/>
                </a:lnTo>
                <a:lnTo>
                  <a:pt x="5550" y="161912"/>
                </a:lnTo>
                <a:lnTo>
                  <a:pt x="0" y="210057"/>
                </a:lnTo>
                <a:lnTo>
                  <a:pt x="0" y="1050290"/>
                </a:lnTo>
                <a:lnTo>
                  <a:pt x="5550" y="1098435"/>
                </a:lnTo>
                <a:lnTo>
                  <a:pt x="21361" y="1142641"/>
                </a:lnTo>
                <a:lnTo>
                  <a:pt x="46166" y="1181645"/>
                </a:lnTo>
                <a:lnTo>
                  <a:pt x="78702" y="1214181"/>
                </a:lnTo>
                <a:lnTo>
                  <a:pt x="117706" y="1238986"/>
                </a:lnTo>
                <a:lnTo>
                  <a:pt x="161912" y="1254797"/>
                </a:lnTo>
                <a:lnTo>
                  <a:pt x="210057" y="1260348"/>
                </a:lnTo>
                <a:lnTo>
                  <a:pt x="10610342" y="1260348"/>
                </a:lnTo>
                <a:lnTo>
                  <a:pt x="10658487" y="1254797"/>
                </a:lnTo>
                <a:lnTo>
                  <a:pt x="10702693" y="1238986"/>
                </a:lnTo>
                <a:lnTo>
                  <a:pt x="10741697" y="1214181"/>
                </a:lnTo>
                <a:lnTo>
                  <a:pt x="10774233" y="1181645"/>
                </a:lnTo>
                <a:lnTo>
                  <a:pt x="10799038" y="1142641"/>
                </a:lnTo>
                <a:lnTo>
                  <a:pt x="10814849" y="1098435"/>
                </a:lnTo>
                <a:lnTo>
                  <a:pt x="10820400" y="1050290"/>
                </a:lnTo>
                <a:lnTo>
                  <a:pt x="10820400" y="210057"/>
                </a:lnTo>
                <a:lnTo>
                  <a:pt x="10814849" y="161912"/>
                </a:lnTo>
                <a:lnTo>
                  <a:pt x="10799038" y="117706"/>
                </a:lnTo>
                <a:lnTo>
                  <a:pt x="10774233" y="78702"/>
                </a:lnTo>
                <a:lnTo>
                  <a:pt x="10741697" y="46166"/>
                </a:lnTo>
                <a:lnTo>
                  <a:pt x="10702693" y="21361"/>
                </a:lnTo>
                <a:lnTo>
                  <a:pt x="10658487" y="5550"/>
                </a:lnTo>
                <a:lnTo>
                  <a:pt x="10610342" y="0"/>
                </a:lnTo>
                <a:close/>
              </a:path>
            </a:pathLst>
          </a:custGeom>
          <a:solidFill>
            <a:srgbClr val="F0C8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100321" y="356997"/>
            <a:ext cx="5668010" cy="1153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905" algn="ctr">
              <a:lnSpc>
                <a:spcPct val="90000"/>
              </a:lnSpc>
            </a:pPr>
            <a:r>
              <a:rPr sz="2800" b="1" spc="-5" dirty="0" err="1" smtClean="0">
                <a:solidFill>
                  <a:srgbClr val="465461"/>
                </a:solidFill>
                <a:latin typeface="Agency FB"/>
                <a:cs typeface="Agency FB"/>
              </a:rPr>
              <a:t>Contoh</a:t>
            </a:r>
            <a:r>
              <a:rPr sz="2800" b="1" spc="-5" dirty="0" smtClean="0">
                <a:solidFill>
                  <a:srgbClr val="465461"/>
                </a:solidFill>
                <a:latin typeface="Agency FB"/>
                <a:cs typeface="Agency FB"/>
              </a:rPr>
              <a:t> </a:t>
            </a:r>
            <a:r>
              <a:rPr sz="2800" b="1" spc="-5" dirty="0" err="1" smtClean="0">
                <a:solidFill>
                  <a:srgbClr val="465461"/>
                </a:solidFill>
                <a:latin typeface="Agency FB"/>
                <a:cs typeface="Agency FB"/>
              </a:rPr>
              <a:t>Jumlah</a:t>
            </a:r>
            <a:r>
              <a:rPr sz="2800" b="1" spc="-5" dirty="0" smtClean="0">
                <a:solidFill>
                  <a:srgbClr val="465461"/>
                </a:solidFill>
                <a:latin typeface="Agency FB"/>
                <a:cs typeface="Agency FB"/>
              </a:rPr>
              <a:t> </a:t>
            </a:r>
            <a:r>
              <a:rPr sz="2800" b="1" spc="-10" dirty="0">
                <a:solidFill>
                  <a:srgbClr val="465461"/>
                </a:solidFill>
                <a:latin typeface="Agency FB"/>
                <a:cs typeface="Agency FB"/>
              </a:rPr>
              <a:t>Penyuluhan </a:t>
            </a:r>
            <a:r>
              <a:rPr sz="2800" b="1" spc="-5" dirty="0">
                <a:solidFill>
                  <a:srgbClr val="465461"/>
                </a:solidFill>
                <a:latin typeface="Agency FB"/>
                <a:cs typeface="Agency FB"/>
              </a:rPr>
              <a:t>Gizi &amp; </a:t>
            </a:r>
            <a:r>
              <a:rPr sz="2800" b="1" spc="-10" dirty="0">
                <a:solidFill>
                  <a:srgbClr val="465461"/>
                </a:solidFill>
                <a:latin typeface="Agency FB"/>
                <a:cs typeface="Agency FB"/>
              </a:rPr>
              <a:t>Dietetik  </a:t>
            </a:r>
            <a:r>
              <a:rPr sz="2800" b="1" spc="-5" dirty="0">
                <a:solidFill>
                  <a:srgbClr val="465461"/>
                </a:solidFill>
                <a:latin typeface="Agency FB"/>
                <a:cs typeface="Agency FB"/>
              </a:rPr>
              <a:t>Berkolaborasi </a:t>
            </a:r>
            <a:r>
              <a:rPr sz="2800" b="1" spc="-10" dirty="0">
                <a:solidFill>
                  <a:srgbClr val="465461"/>
                </a:solidFill>
                <a:latin typeface="Agency FB"/>
                <a:cs typeface="Agency FB"/>
              </a:rPr>
              <a:t>dengan PKRS, </a:t>
            </a:r>
            <a:r>
              <a:rPr sz="2800" b="1" spc="-5" dirty="0">
                <a:solidFill>
                  <a:srgbClr val="465461"/>
                </a:solidFill>
                <a:latin typeface="Agency FB"/>
                <a:cs typeface="Agency FB"/>
              </a:rPr>
              <a:t>Dept/Unit/Bagian  </a:t>
            </a:r>
            <a:r>
              <a:rPr sz="2800" b="1" spc="-10" dirty="0" err="1">
                <a:solidFill>
                  <a:srgbClr val="465461"/>
                </a:solidFill>
                <a:latin typeface="Agency FB"/>
                <a:cs typeface="Agency FB"/>
              </a:rPr>
              <a:t>Tahun</a:t>
            </a:r>
            <a:r>
              <a:rPr sz="2800" b="1" spc="-10" dirty="0">
                <a:solidFill>
                  <a:srgbClr val="465461"/>
                </a:solidFill>
                <a:latin typeface="Agency FB"/>
                <a:cs typeface="Agency FB"/>
              </a:rPr>
              <a:t> </a:t>
            </a:r>
            <a:r>
              <a:rPr sz="2800" b="1" dirty="0" smtClean="0">
                <a:solidFill>
                  <a:srgbClr val="465461"/>
                </a:solidFill>
                <a:latin typeface="Agency FB"/>
                <a:cs typeface="Agency FB"/>
              </a:rPr>
              <a:t>2016</a:t>
            </a:r>
            <a:endParaRPr sz="2800" dirty="0">
              <a:latin typeface="Agency FB"/>
              <a:cs typeface="Agency F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</TotalTime>
  <Words>1227</Words>
  <Application>Microsoft Office PowerPoint</Application>
  <PresentationFormat>A3 Paper (297x420 mm)</PresentationFormat>
  <Paragraphs>1048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Tujuan Asuhan Gizi Rawat Jalan</vt:lpstr>
      <vt:lpstr>Rawat Jalan</vt:lpstr>
      <vt:lpstr>Contoh Formulir Permintaan Konseling Gizi</vt:lpstr>
      <vt:lpstr>Contoh Status Gizi Pasien Gizi Rajal  Tahun 2016</vt:lpstr>
      <vt:lpstr>Contoh Konseling Gizi Rawat  Jalan  Tahun  2016 – 2017</vt:lpstr>
      <vt:lpstr>Contoh Jumlah Penyuluhan Gizi &amp; Dietetik  Berkolaborasi dengan PKRS, Dept/Unit/Bagian  Tahun 2016</vt:lpstr>
      <vt:lpstr>KEGIATAN ASUHAN  GIZI RAWAT INAP</vt:lpstr>
      <vt:lpstr>Tujuan Asuhan Gizi Rawat Inap</vt:lpstr>
      <vt:lpstr>Skrining Gizi Pada Pengkajian Awal  Pasien Terintegrasi (JCI.AOP1.4)</vt:lpstr>
      <vt:lpstr>Slide 13</vt:lpstr>
      <vt:lpstr>Slide 14</vt:lpstr>
      <vt:lpstr>Elemen Pengukuran PP/COP 4</vt:lpstr>
      <vt:lpstr>Standar PP/COP 5</vt:lpstr>
      <vt:lpstr>Slide 17</vt:lpstr>
      <vt:lpstr> Standar</vt:lpstr>
      <vt:lpstr>Slide 19</vt:lpstr>
      <vt:lpstr>Contoh Alur Asuhan Gizi  Rawat  Criticall Ill</vt:lpstr>
      <vt:lpstr>Contoh Alur Asuhan Gizi Ruang Rawat</vt:lpstr>
      <vt:lpstr>Deteksi Dini  Diagnosis Gizi  Malnutrisi</vt:lpstr>
      <vt:lpstr>SKRINING GIZI</vt:lpstr>
      <vt:lpstr>KUNJUNGAN AWAL  DIETISIEN PADA  PASIEN BARU</vt:lpstr>
      <vt:lpstr>CARE PLAN</vt:lpstr>
      <vt:lpstr>Slide 26</vt:lpstr>
      <vt:lpstr>RE-ASESMEN</vt:lpstr>
      <vt:lpstr>Buku dan Modul Penunjang</vt:lpstr>
      <vt:lpstr>Slide 29</vt:lpstr>
      <vt:lpstr>BUKU DARI PERSAGI  DAN IDNT</vt:lpstr>
      <vt:lpstr>Pemasakan Puding, Makanan cair di  UPM</vt:lpstr>
      <vt:lpstr>Slide 32</vt:lpstr>
      <vt:lpstr>Slide 33</vt:lpstr>
      <vt:lpstr>Slide 34</vt:lpstr>
      <vt:lpstr>Kolaborasi dengan Instalasi Farmasi  Mengembangkan Konsep Mix Parenteral Nutrisi  2016</vt:lpstr>
      <vt:lpstr>Implementasi :</vt:lpstr>
      <vt:lpstr>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Rifqah Amalia</dc:creator>
  <cp:lastModifiedBy>mertien</cp:lastModifiedBy>
  <cp:revision>17</cp:revision>
  <dcterms:created xsi:type="dcterms:W3CDTF">2017-09-25T22:17:05Z</dcterms:created>
  <dcterms:modified xsi:type="dcterms:W3CDTF">2017-09-28T08:06:57Z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2017-07-09T00:00:00Z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2017-09-25T00:00:00Z</vt:filetime>
  </property>
</Properties>
</file>