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4" r:id="rId2"/>
    <p:sldId id="285" r:id="rId3"/>
    <p:sldId id="277" r:id="rId4"/>
    <p:sldId id="278" r:id="rId5"/>
    <p:sldId id="258" r:id="rId6"/>
    <p:sldId id="279" r:id="rId7"/>
    <p:sldId id="286" r:id="rId8"/>
    <p:sldId id="281" r:id="rId9"/>
    <p:sldId id="282" r:id="rId10"/>
    <p:sldId id="283" r:id="rId11"/>
    <p:sldId id="259" r:id="rId12"/>
    <p:sldId id="260" r:id="rId13"/>
    <p:sldId id="261" r:id="rId14"/>
    <p:sldId id="262" r:id="rId15"/>
    <p:sldId id="298" r:id="rId16"/>
    <p:sldId id="300" r:id="rId17"/>
    <p:sldId id="301" r:id="rId18"/>
    <p:sldId id="294" r:id="rId19"/>
    <p:sldId id="295" r:id="rId20"/>
    <p:sldId id="293" r:id="rId21"/>
    <p:sldId id="287" r:id="rId22"/>
    <p:sldId id="288" r:id="rId23"/>
    <p:sldId id="289" r:id="rId24"/>
    <p:sldId id="290" r:id="rId25"/>
    <p:sldId id="291" r:id="rId26"/>
    <p:sldId id="292" r:id="rId27"/>
    <p:sldId id="296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1A5E2-F0C1-4C88-83D2-06E241658A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673D0F4-A8C6-428E-81E4-119B45BC343E}">
      <dgm:prSet phldrT="[Text]"/>
      <dgm:spPr/>
      <dgm:t>
        <a:bodyPr/>
        <a:lstStyle/>
        <a:p>
          <a:r>
            <a:rPr lang="id-ID" dirty="0" smtClean="0"/>
            <a:t>Skrining</a:t>
          </a:r>
          <a:endParaRPr lang="id-ID" dirty="0"/>
        </a:p>
      </dgm:t>
    </dgm:pt>
    <dgm:pt modelId="{769BFE4B-8713-4269-8D26-33E64A79C5C7}" type="parTrans" cxnId="{480F44DE-9CC1-4180-8D4D-2AF9A2FC1BCF}">
      <dgm:prSet/>
      <dgm:spPr/>
      <dgm:t>
        <a:bodyPr/>
        <a:lstStyle/>
        <a:p>
          <a:endParaRPr lang="id-ID"/>
        </a:p>
      </dgm:t>
    </dgm:pt>
    <dgm:pt modelId="{0D6C2349-ABAF-42A4-B5A3-FE49E773C617}" type="sibTrans" cxnId="{480F44DE-9CC1-4180-8D4D-2AF9A2FC1BCF}">
      <dgm:prSet/>
      <dgm:spPr/>
      <dgm:t>
        <a:bodyPr/>
        <a:lstStyle/>
        <a:p>
          <a:endParaRPr lang="id-ID"/>
        </a:p>
      </dgm:t>
    </dgm:pt>
    <dgm:pt modelId="{B4136DC1-0B4C-4BF3-866D-1AA476A60D7B}">
      <dgm:prSet phldrT="[Text]"/>
      <dgm:spPr/>
      <dgm:t>
        <a:bodyPr/>
        <a:lstStyle/>
        <a:p>
          <a:r>
            <a:rPr lang="id-ID" dirty="0" smtClean="0"/>
            <a:t>Beresiko Malnutrisi atau Malnutrisi</a:t>
          </a:r>
          <a:endParaRPr lang="id-ID" dirty="0"/>
        </a:p>
      </dgm:t>
    </dgm:pt>
    <dgm:pt modelId="{ED47E282-C5C1-406C-B1B6-8C3626631DE0}" type="parTrans" cxnId="{2F4E8C11-B3C8-4A92-AA08-68026669AAEB}">
      <dgm:prSet/>
      <dgm:spPr/>
      <dgm:t>
        <a:bodyPr/>
        <a:lstStyle/>
        <a:p>
          <a:endParaRPr lang="id-ID"/>
        </a:p>
      </dgm:t>
    </dgm:pt>
    <dgm:pt modelId="{BAF1D0C4-59A6-459C-9119-FD8B3EED7EEA}" type="sibTrans" cxnId="{2F4E8C11-B3C8-4A92-AA08-68026669AAEB}">
      <dgm:prSet/>
      <dgm:spPr/>
      <dgm:t>
        <a:bodyPr/>
        <a:lstStyle/>
        <a:p>
          <a:endParaRPr lang="id-ID"/>
        </a:p>
      </dgm:t>
    </dgm:pt>
    <dgm:pt modelId="{E7F4330E-93B6-443F-8CC4-FDB1EFB8108E}">
      <dgm:prSet phldrT="[Text]"/>
      <dgm:spPr/>
      <dgm:t>
        <a:bodyPr/>
        <a:lstStyle/>
        <a:p>
          <a:r>
            <a:rPr lang="id-ID" dirty="0" smtClean="0"/>
            <a:t>Tidak Malnutrisi atau Tidak beresiko Malnutrisi</a:t>
          </a:r>
          <a:endParaRPr lang="id-ID" dirty="0"/>
        </a:p>
      </dgm:t>
    </dgm:pt>
    <dgm:pt modelId="{A6F4D0E7-C32E-46AB-BCA5-CA711135972E}" type="parTrans" cxnId="{10931F98-A5AF-4035-A5A3-32E3CDFF3353}">
      <dgm:prSet/>
      <dgm:spPr/>
      <dgm:t>
        <a:bodyPr/>
        <a:lstStyle/>
        <a:p>
          <a:endParaRPr lang="id-ID"/>
        </a:p>
      </dgm:t>
    </dgm:pt>
    <dgm:pt modelId="{6BA9F9E0-73F6-416F-BC4B-F966BC1A7101}" type="sibTrans" cxnId="{10931F98-A5AF-4035-A5A3-32E3CDFF3353}">
      <dgm:prSet/>
      <dgm:spPr/>
      <dgm:t>
        <a:bodyPr/>
        <a:lstStyle/>
        <a:p>
          <a:endParaRPr lang="id-ID"/>
        </a:p>
      </dgm:t>
    </dgm:pt>
    <dgm:pt modelId="{05771D07-05AC-4E43-B5C3-C87AF3E81178}" type="pres">
      <dgm:prSet presAssocID="{D131A5E2-F0C1-4C88-83D2-06E241658A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11E10B5C-6474-4E94-A340-23B854A74748}" type="pres">
      <dgm:prSet presAssocID="{9673D0F4-A8C6-428E-81E4-119B45BC343E}" presName="hierRoot1" presStyleCnt="0"/>
      <dgm:spPr/>
    </dgm:pt>
    <dgm:pt modelId="{F8291038-8F53-4340-9F63-BBB5BA365E95}" type="pres">
      <dgm:prSet presAssocID="{9673D0F4-A8C6-428E-81E4-119B45BC343E}" presName="composite" presStyleCnt="0"/>
      <dgm:spPr/>
    </dgm:pt>
    <dgm:pt modelId="{9A3F90DD-B391-4036-966E-35DB67B2861E}" type="pres">
      <dgm:prSet presAssocID="{9673D0F4-A8C6-428E-81E4-119B45BC343E}" presName="background" presStyleLbl="node0" presStyleIdx="0" presStyleCnt="1"/>
      <dgm:spPr/>
    </dgm:pt>
    <dgm:pt modelId="{3B084D23-AC23-42FF-862F-91E02EA955F7}" type="pres">
      <dgm:prSet presAssocID="{9673D0F4-A8C6-428E-81E4-119B45BC343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7C3F145-B9C4-4325-B0F3-52CA80278645}" type="pres">
      <dgm:prSet presAssocID="{9673D0F4-A8C6-428E-81E4-119B45BC343E}" presName="hierChild2" presStyleCnt="0"/>
      <dgm:spPr/>
    </dgm:pt>
    <dgm:pt modelId="{6253D640-FDDA-4879-8652-93A0C858BE8A}" type="pres">
      <dgm:prSet presAssocID="{ED47E282-C5C1-406C-B1B6-8C3626631DE0}" presName="Name10" presStyleLbl="parChTrans1D2" presStyleIdx="0" presStyleCnt="2"/>
      <dgm:spPr/>
      <dgm:t>
        <a:bodyPr/>
        <a:lstStyle/>
        <a:p>
          <a:endParaRPr lang="id-ID"/>
        </a:p>
      </dgm:t>
    </dgm:pt>
    <dgm:pt modelId="{AA642097-1489-4E8D-8162-2B52087F6E5F}" type="pres">
      <dgm:prSet presAssocID="{B4136DC1-0B4C-4BF3-866D-1AA476A60D7B}" presName="hierRoot2" presStyleCnt="0"/>
      <dgm:spPr/>
    </dgm:pt>
    <dgm:pt modelId="{2B53F162-ED8C-45A0-BD3C-93CE70541309}" type="pres">
      <dgm:prSet presAssocID="{B4136DC1-0B4C-4BF3-866D-1AA476A60D7B}" presName="composite2" presStyleCnt="0"/>
      <dgm:spPr/>
    </dgm:pt>
    <dgm:pt modelId="{947D61AA-492A-449F-8606-FE7D56395709}" type="pres">
      <dgm:prSet presAssocID="{B4136DC1-0B4C-4BF3-866D-1AA476A60D7B}" presName="background2" presStyleLbl="node2" presStyleIdx="0" presStyleCnt="2"/>
      <dgm:spPr/>
    </dgm:pt>
    <dgm:pt modelId="{D4EA9648-BEAB-492F-9F2F-C9E477859E33}" type="pres">
      <dgm:prSet presAssocID="{B4136DC1-0B4C-4BF3-866D-1AA476A60D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DE92463-F629-4857-99D5-08CC18B39700}" type="pres">
      <dgm:prSet presAssocID="{B4136DC1-0B4C-4BF3-866D-1AA476A60D7B}" presName="hierChild3" presStyleCnt="0"/>
      <dgm:spPr/>
    </dgm:pt>
    <dgm:pt modelId="{13278965-5B29-4E03-9D5C-6286F00172C0}" type="pres">
      <dgm:prSet presAssocID="{A6F4D0E7-C32E-46AB-BCA5-CA711135972E}" presName="Name10" presStyleLbl="parChTrans1D2" presStyleIdx="1" presStyleCnt="2"/>
      <dgm:spPr/>
      <dgm:t>
        <a:bodyPr/>
        <a:lstStyle/>
        <a:p>
          <a:endParaRPr lang="id-ID"/>
        </a:p>
      </dgm:t>
    </dgm:pt>
    <dgm:pt modelId="{2FB2198E-AD89-4E50-9036-412F3A628942}" type="pres">
      <dgm:prSet presAssocID="{E7F4330E-93B6-443F-8CC4-FDB1EFB8108E}" presName="hierRoot2" presStyleCnt="0"/>
      <dgm:spPr/>
    </dgm:pt>
    <dgm:pt modelId="{CB202A66-1C20-4C46-8E5A-8B5A4A5B8785}" type="pres">
      <dgm:prSet presAssocID="{E7F4330E-93B6-443F-8CC4-FDB1EFB8108E}" presName="composite2" presStyleCnt="0"/>
      <dgm:spPr/>
    </dgm:pt>
    <dgm:pt modelId="{FD5C8FA0-56C9-474A-B4E3-574ECFBE9C7E}" type="pres">
      <dgm:prSet presAssocID="{E7F4330E-93B6-443F-8CC4-FDB1EFB8108E}" presName="background2" presStyleLbl="node2" presStyleIdx="1" presStyleCnt="2"/>
      <dgm:spPr/>
    </dgm:pt>
    <dgm:pt modelId="{9E9F7C6C-46BA-40E3-87B9-96EC82E343DB}" type="pres">
      <dgm:prSet presAssocID="{E7F4330E-93B6-443F-8CC4-FDB1EFB8108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95C94BE-5A13-4094-9ECC-BDBCC5535271}" type="pres">
      <dgm:prSet presAssocID="{E7F4330E-93B6-443F-8CC4-FDB1EFB8108E}" presName="hierChild3" presStyleCnt="0"/>
      <dgm:spPr/>
    </dgm:pt>
  </dgm:ptLst>
  <dgm:cxnLst>
    <dgm:cxn modelId="{480F44DE-9CC1-4180-8D4D-2AF9A2FC1BCF}" srcId="{D131A5E2-F0C1-4C88-83D2-06E241658A8A}" destId="{9673D0F4-A8C6-428E-81E4-119B45BC343E}" srcOrd="0" destOrd="0" parTransId="{769BFE4B-8713-4269-8D26-33E64A79C5C7}" sibTransId="{0D6C2349-ABAF-42A4-B5A3-FE49E773C617}"/>
    <dgm:cxn modelId="{74EF3FE8-C18A-4857-8C28-338DDD2CA506}" type="presOf" srcId="{9673D0F4-A8C6-428E-81E4-119B45BC343E}" destId="{3B084D23-AC23-42FF-862F-91E02EA955F7}" srcOrd="0" destOrd="0" presId="urn:microsoft.com/office/officeart/2005/8/layout/hierarchy1"/>
    <dgm:cxn modelId="{37EB74D2-FB91-4416-B01C-40CA01E1C814}" type="presOf" srcId="{D131A5E2-F0C1-4C88-83D2-06E241658A8A}" destId="{05771D07-05AC-4E43-B5C3-C87AF3E81178}" srcOrd="0" destOrd="0" presId="urn:microsoft.com/office/officeart/2005/8/layout/hierarchy1"/>
    <dgm:cxn modelId="{636B4684-E1E5-41C8-9EB9-FC21F6985083}" type="presOf" srcId="{A6F4D0E7-C32E-46AB-BCA5-CA711135972E}" destId="{13278965-5B29-4E03-9D5C-6286F00172C0}" srcOrd="0" destOrd="0" presId="urn:microsoft.com/office/officeart/2005/8/layout/hierarchy1"/>
    <dgm:cxn modelId="{2F4E8C11-B3C8-4A92-AA08-68026669AAEB}" srcId="{9673D0F4-A8C6-428E-81E4-119B45BC343E}" destId="{B4136DC1-0B4C-4BF3-866D-1AA476A60D7B}" srcOrd="0" destOrd="0" parTransId="{ED47E282-C5C1-406C-B1B6-8C3626631DE0}" sibTransId="{BAF1D0C4-59A6-459C-9119-FD8B3EED7EEA}"/>
    <dgm:cxn modelId="{33D16D44-AA7D-46D8-9CB3-AC933C090789}" type="presOf" srcId="{ED47E282-C5C1-406C-B1B6-8C3626631DE0}" destId="{6253D640-FDDA-4879-8652-93A0C858BE8A}" srcOrd="0" destOrd="0" presId="urn:microsoft.com/office/officeart/2005/8/layout/hierarchy1"/>
    <dgm:cxn modelId="{2DEC5451-4EA7-4ACF-AF4E-B05966A64A61}" type="presOf" srcId="{E7F4330E-93B6-443F-8CC4-FDB1EFB8108E}" destId="{9E9F7C6C-46BA-40E3-87B9-96EC82E343DB}" srcOrd="0" destOrd="0" presId="urn:microsoft.com/office/officeart/2005/8/layout/hierarchy1"/>
    <dgm:cxn modelId="{ED4F43F3-CB32-44B6-BD57-349F8D32364C}" type="presOf" srcId="{B4136DC1-0B4C-4BF3-866D-1AA476A60D7B}" destId="{D4EA9648-BEAB-492F-9F2F-C9E477859E33}" srcOrd="0" destOrd="0" presId="urn:microsoft.com/office/officeart/2005/8/layout/hierarchy1"/>
    <dgm:cxn modelId="{10931F98-A5AF-4035-A5A3-32E3CDFF3353}" srcId="{9673D0F4-A8C6-428E-81E4-119B45BC343E}" destId="{E7F4330E-93B6-443F-8CC4-FDB1EFB8108E}" srcOrd="1" destOrd="0" parTransId="{A6F4D0E7-C32E-46AB-BCA5-CA711135972E}" sibTransId="{6BA9F9E0-73F6-416F-BC4B-F966BC1A7101}"/>
    <dgm:cxn modelId="{C89DC246-8DDC-496F-9153-3C8B515C9A2C}" type="presParOf" srcId="{05771D07-05AC-4E43-B5C3-C87AF3E81178}" destId="{11E10B5C-6474-4E94-A340-23B854A74748}" srcOrd="0" destOrd="0" presId="urn:microsoft.com/office/officeart/2005/8/layout/hierarchy1"/>
    <dgm:cxn modelId="{0081959D-A17A-4404-AA99-3C80DE2D68C2}" type="presParOf" srcId="{11E10B5C-6474-4E94-A340-23B854A74748}" destId="{F8291038-8F53-4340-9F63-BBB5BA365E95}" srcOrd="0" destOrd="0" presId="urn:microsoft.com/office/officeart/2005/8/layout/hierarchy1"/>
    <dgm:cxn modelId="{6E84F32E-CEC6-4086-85EA-A681AE41B15B}" type="presParOf" srcId="{F8291038-8F53-4340-9F63-BBB5BA365E95}" destId="{9A3F90DD-B391-4036-966E-35DB67B2861E}" srcOrd="0" destOrd="0" presId="urn:microsoft.com/office/officeart/2005/8/layout/hierarchy1"/>
    <dgm:cxn modelId="{6DB2E3C8-1E6A-43C7-918A-4CE3FBD63834}" type="presParOf" srcId="{F8291038-8F53-4340-9F63-BBB5BA365E95}" destId="{3B084D23-AC23-42FF-862F-91E02EA955F7}" srcOrd="1" destOrd="0" presId="urn:microsoft.com/office/officeart/2005/8/layout/hierarchy1"/>
    <dgm:cxn modelId="{D5AF4E98-C6A5-4298-AE1F-397D58B7090F}" type="presParOf" srcId="{11E10B5C-6474-4E94-A340-23B854A74748}" destId="{87C3F145-B9C4-4325-B0F3-52CA80278645}" srcOrd="1" destOrd="0" presId="urn:microsoft.com/office/officeart/2005/8/layout/hierarchy1"/>
    <dgm:cxn modelId="{9C7A5CBE-5A2F-4DFE-9E54-A98A6BE10F8A}" type="presParOf" srcId="{87C3F145-B9C4-4325-B0F3-52CA80278645}" destId="{6253D640-FDDA-4879-8652-93A0C858BE8A}" srcOrd="0" destOrd="0" presId="urn:microsoft.com/office/officeart/2005/8/layout/hierarchy1"/>
    <dgm:cxn modelId="{E1AEE946-A02E-4EBF-BC3B-021C37B26D8F}" type="presParOf" srcId="{87C3F145-B9C4-4325-B0F3-52CA80278645}" destId="{AA642097-1489-4E8D-8162-2B52087F6E5F}" srcOrd="1" destOrd="0" presId="urn:microsoft.com/office/officeart/2005/8/layout/hierarchy1"/>
    <dgm:cxn modelId="{C9A00CF8-66BE-4756-8D32-C6DF1719EDDD}" type="presParOf" srcId="{AA642097-1489-4E8D-8162-2B52087F6E5F}" destId="{2B53F162-ED8C-45A0-BD3C-93CE70541309}" srcOrd="0" destOrd="0" presId="urn:microsoft.com/office/officeart/2005/8/layout/hierarchy1"/>
    <dgm:cxn modelId="{5638961B-8DD2-4A98-865A-1EBFF13E3C94}" type="presParOf" srcId="{2B53F162-ED8C-45A0-BD3C-93CE70541309}" destId="{947D61AA-492A-449F-8606-FE7D56395709}" srcOrd="0" destOrd="0" presId="urn:microsoft.com/office/officeart/2005/8/layout/hierarchy1"/>
    <dgm:cxn modelId="{28C5399F-D736-4C28-94AB-AED4A7E35F32}" type="presParOf" srcId="{2B53F162-ED8C-45A0-BD3C-93CE70541309}" destId="{D4EA9648-BEAB-492F-9F2F-C9E477859E33}" srcOrd="1" destOrd="0" presId="urn:microsoft.com/office/officeart/2005/8/layout/hierarchy1"/>
    <dgm:cxn modelId="{F2C123AA-581C-4118-9861-926D12820E8D}" type="presParOf" srcId="{AA642097-1489-4E8D-8162-2B52087F6E5F}" destId="{2DE92463-F629-4857-99D5-08CC18B39700}" srcOrd="1" destOrd="0" presId="urn:microsoft.com/office/officeart/2005/8/layout/hierarchy1"/>
    <dgm:cxn modelId="{F7DBFB6D-5E24-4A72-B9CE-BBCFCCCE1E47}" type="presParOf" srcId="{87C3F145-B9C4-4325-B0F3-52CA80278645}" destId="{13278965-5B29-4E03-9D5C-6286F00172C0}" srcOrd="2" destOrd="0" presId="urn:microsoft.com/office/officeart/2005/8/layout/hierarchy1"/>
    <dgm:cxn modelId="{93C8636D-678A-419E-AADC-22985197A0A2}" type="presParOf" srcId="{87C3F145-B9C4-4325-B0F3-52CA80278645}" destId="{2FB2198E-AD89-4E50-9036-412F3A628942}" srcOrd="3" destOrd="0" presId="urn:microsoft.com/office/officeart/2005/8/layout/hierarchy1"/>
    <dgm:cxn modelId="{24D4EFBF-3DB0-4CC5-8303-75A0EAA749B9}" type="presParOf" srcId="{2FB2198E-AD89-4E50-9036-412F3A628942}" destId="{CB202A66-1C20-4C46-8E5A-8B5A4A5B8785}" srcOrd="0" destOrd="0" presId="urn:microsoft.com/office/officeart/2005/8/layout/hierarchy1"/>
    <dgm:cxn modelId="{7EE6A25A-9002-431A-B5B0-9A963B10AD33}" type="presParOf" srcId="{CB202A66-1C20-4C46-8E5A-8B5A4A5B8785}" destId="{FD5C8FA0-56C9-474A-B4E3-574ECFBE9C7E}" srcOrd="0" destOrd="0" presId="urn:microsoft.com/office/officeart/2005/8/layout/hierarchy1"/>
    <dgm:cxn modelId="{035E640C-148E-4B3F-AC24-B65FB9ADFBF0}" type="presParOf" srcId="{CB202A66-1C20-4C46-8E5A-8B5A4A5B8785}" destId="{9E9F7C6C-46BA-40E3-87B9-96EC82E343DB}" srcOrd="1" destOrd="0" presId="urn:microsoft.com/office/officeart/2005/8/layout/hierarchy1"/>
    <dgm:cxn modelId="{7504846F-B868-4137-AD21-97D8CC4DB677}" type="presParOf" srcId="{2FB2198E-AD89-4E50-9036-412F3A628942}" destId="{095C94BE-5A13-4094-9ECC-BDBCC55352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1685B-FAC3-49C5-B98B-CA8F7F8BA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6ED53A-AF6C-4BA9-9F97-5F5F17A833F7}">
      <dgm:prSet phldrT="[Text]"/>
      <dgm:spPr/>
      <dgm:t>
        <a:bodyPr/>
        <a:lstStyle/>
        <a:p>
          <a:r>
            <a:rPr lang="id-ID" dirty="0" smtClean="0"/>
            <a:t>Food History</a:t>
          </a:r>
        </a:p>
        <a:p>
          <a:r>
            <a:rPr lang="id-ID" dirty="0" smtClean="0"/>
            <a:t>(FH)</a:t>
          </a:r>
          <a:endParaRPr lang="id-ID" dirty="0"/>
        </a:p>
      </dgm:t>
    </dgm:pt>
    <dgm:pt modelId="{20460EDD-2D23-45A6-AE13-3805F6FB25DF}" type="parTrans" cxnId="{070A27A8-A19C-4D11-86EE-0BA798A468B0}">
      <dgm:prSet/>
      <dgm:spPr/>
      <dgm:t>
        <a:bodyPr/>
        <a:lstStyle/>
        <a:p>
          <a:endParaRPr lang="id-ID"/>
        </a:p>
      </dgm:t>
    </dgm:pt>
    <dgm:pt modelId="{E3EEEA92-B60C-4D45-B75E-29F0B413E60F}" type="sibTrans" cxnId="{070A27A8-A19C-4D11-86EE-0BA798A468B0}">
      <dgm:prSet/>
      <dgm:spPr/>
      <dgm:t>
        <a:bodyPr/>
        <a:lstStyle/>
        <a:p>
          <a:endParaRPr lang="id-ID"/>
        </a:p>
      </dgm:t>
    </dgm:pt>
    <dgm:pt modelId="{40E99DE1-4D9B-4A4E-8913-E7B1358BC583}">
      <dgm:prSet phldrT="[Text]"/>
      <dgm:spPr/>
      <dgm:t>
        <a:bodyPr/>
        <a:lstStyle/>
        <a:p>
          <a:r>
            <a:rPr lang="id-ID" dirty="0" smtClean="0"/>
            <a:t>Data Biokimia</a:t>
          </a:r>
        </a:p>
        <a:p>
          <a:r>
            <a:rPr lang="id-ID" dirty="0" smtClean="0"/>
            <a:t>(BD)</a:t>
          </a:r>
          <a:endParaRPr lang="id-ID" dirty="0"/>
        </a:p>
      </dgm:t>
    </dgm:pt>
    <dgm:pt modelId="{FEE96A66-8046-4C8B-BAD5-F964827EAE3A}" type="parTrans" cxnId="{7B40743C-C40B-4D47-A40F-16999B5E81F0}">
      <dgm:prSet/>
      <dgm:spPr/>
      <dgm:t>
        <a:bodyPr/>
        <a:lstStyle/>
        <a:p>
          <a:endParaRPr lang="id-ID"/>
        </a:p>
      </dgm:t>
    </dgm:pt>
    <dgm:pt modelId="{8FB0FA8C-A0B3-4886-91F8-B5FE7A09A1FB}" type="sibTrans" cxnId="{7B40743C-C40B-4D47-A40F-16999B5E81F0}">
      <dgm:prSet/>
      <dgm:spPr/>
      <dgm:t>
        <a:bodyPr/>
        <a:lstStyle/>
        <a:p>
          <a:endParaRPr lang="id-ID"/>
        </a:p>
      </dgm:t>
    </dgm:pt>
    <dgm:pt modelId="{FB4B4FE2-BA67-4BB1-A737-A202D258D2D4}">
      <dgm:prSet phldrT="[Text]"/>
      <dgm:spPr/>
      <dgm:t>
        <a:bodyPr/>
        <a:lstStyle/>
        <a:p>
          <a:r>
            <a:rPr lang="id-ID" dirty="0" smtClean="0"/>
            <a:t>Anthropometry Data</a:t>
          </a:r>
        </a:p>
        <a:p>
          <a:r>
            <a:rPr lang="id-ID" dirty="0" smtClean="0"/>
            <a:t>(AD)</a:t>
          </a:r>
          <a:endParaRPr lang="id-ID" dirty="0"/>
        </a:p>
      </dgm:t>
    </dgm:pt>
    <dgm:pt modelId="{C0BF2EAA-9344-4B8B-BF80-CDB591BE135B}" type="parTrans" cxnId="{F626B787-8EC4-4998-ACD5-40020B6BA670}">
      <dgm:prSet/>
      <dgm:spPr/>
      <dgm:t>
        <a:bodyPr/>
        <a:lstStyle/>
        <a:p>
          <a:endParaRPr lang="id-ID"/>
        </a:p>
      </dgm:t>
    </dgm:pt>
    <dgm:pt modelId="{8A87A654-A036-4BE8-85CA-E07AF36D63AC}" type="sibTrans" cxnId="{F626B787-8EC4-4998-ACD5-40020B6BA670}">
      <dgm:prSet/>
      <dgm:spPr/>
      <dgm:t>
        <a:bodyPr/>
        <a:lstStyle/>
        <a:p>
          <a:endParaRPr lang="id-ID"/>
        </a:p>
      </dgm:t>
    </dgm:pt>
    <dgm:pt modelId="{19A0AAA5-0F08-4811-9692-3017378D4A8A}">
      <dgm:prSet phldrT="[Text]"/>
      <dgm:spPr/>
      <dgm:t>
        <a:bodyPr/>
        <a:lstStyle/>
        <a:p>
          <a:r>
            <a:rPr lang="id-ID" dirty="0" smtClean="0"/>
            <a:t>Physical Data</a:t>
          </a:r>
        </a:p>
        <a:p>
          <a:r>
            <a:rPr lang="id-ID" dirty="0" smtClean="0"/>
            <a:t>(PD)</a:t>
          </a:r>
          <a:endParaRPr lang="id-ID" dirty="0"/>
        </a:p>
      </dgm:t>
    </dgm:pt>
    <dgm:pt modelId="{C7704552-A3D1-4CE5-A645-3DBB218C5F0C}" type="parTrans" cxnId="{DA607AA6-5854-46AE-98D0-4EF3C41E6824}">
      <dgm:prSet/>
      <dgm:spPr/>
      <dgm:t>
        <a:bodyPr/>
        <a:lstStyle/>
        <a:p>
          <a:endParaRPr lang="id-ID"/>
        </a:p>
      </dgm:t>
    </dgm:pt>
    <dgm:pt modelId="{6917147F-8D90-4BEA-BAB3-0F1F05CFF1D0}" type="sibTrans" cxnId="{DA607AA6-5854-46AE-98D0-4EF3C41E6824}">
      <dgm:prSet/>
      <dgm:spPr/>
      <dgm:t>
        <a:bodyPr/>
        <a:lstStyle/>
        <a:p>
          <a:endParaRPr lang="id-ID"/>
        </a:p>
      </dgm:t>
    </dgm:pt>
    <dgm:pt modelId="{6FA1F9B2-AB67-4DA8-86FD-38FC153C2CF2}">
      <dgm:prSet phldrT="[Text]"/>
      <dgm:spPr/>
      <dgm:t>
        <a:bodyPr/>
        <a:lstStyle/>
        <a:p>
          <a:r>
            <a:rPr lang="id-ID" dirty="0" smtClean="0"/>
            <a:t>Client History</a:t>
          </a:r>
        </a:p>
        <a:p>
          <a:r>
            <a:rPr lang="id-ID" dirty="0" smtClean="0"/>
            <a:t>(CH)</a:t>
          </a:r>
          <a:endParaRPr lang="id-ID" dirty="0"/>
        </a:p>
      </dgm:t>
    </dgm:pt>
    <dgm:pt modelId="{76F9DFF9-2B3C-4C74-AA4E-1706B98EAECB}" type="parTrans" cxnId="{94A3FF1E-C8BF-4F69-A878-10ED4F4E1B86}">
      <dgm:prSet/>
      <dgm:spPr/>
      <dgm:t>
        <a:bodyPr/>
        <a:lstStyle/>
        <a:p>
          <a:endParaRPr lang="id-ID"/>
        </a:p>
      </dgm:t>
    </dgm:pt>
    <dgm:pt modelId="{DD9E3823-E802-47C2-9D53-7D998CFBCBDB}" type="sibTrans" cxnId="{94A3FF1E-C8BF-4F69-A878-10ED4F4E1B86}">
      <dgm:prSet/>
      <dgm:spPr/>
      <dgm:t>
        <a:bodyPr/>
        <a:lstStyle/>
        <a:p>
          <a:endParaRPr lang="id-ID"/>
        </a:p>
      </dgm:t>
    </dgm:pt>
    <dgm:pt modelId="{70F955F0-0D9C-451D-8296-F030A9AF517B}" type="pres">
      <dgm:prSet presAssocID="{D0E1685B-FAC3-49C5-B98B-CA8F7F8BA9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A2FA7CE-E95E-46DF-B035-4C0296A99A1A}" type="pres">
      <dgm:prSet presAssocID="{FF6ED53A-AF6C-4BA9-9F97-5F5F17A833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B30AA6-D140-48DF-968B-586AE4CFF43F}" type="pres">
      <dgm:prSet presAssocID="{E3EEEA92-B60C-4D45-B75E-29F0B413E60F}" presName="sibTrans" presStyleCnt="0"/>
      <dgm:spPr/>
    </dgm:pt>
    <dgm:pt modelId="{5A58C14C-9D4B-48BB-8582-62D6CCFA234B}" type="pres">
      <dgm:prSet presAssocID="{40E99DE1-4D9B-4A4E-8913-E7B1358BC5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53C8B7-EE78-46D1-B961-4703CC1A7A2E}" type="pres">
      <dgm:prSet presAssocID="{8FB0FA8C-A0B3-4886-91F8-B5FE7A09A1FB}" presName="sibTrans" presStyleCnt="0"/>
      <dgm:spPr/>
    </dgm:pt>
    <dgm:pt modelId="{D24D8FA7-D75C-4399-B63A-897258C8DEBB}" type="pres">
      <dgm:prSet presAssocID="{FB4B4FE2-BA67-4BB1-A737-A202D258D2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C28689-2A6D-4AE9-AC66-F170250A30A0}" type="pres">
      <dgm:prSet presAssocID="{8A87A654-A036-4BE8-85CA-E07AF36D63AC}" presName="sibTrans" presStyleCnt="0"/>
      <dgm:spPr/>
    </dgm:pt>
    <dgm:pt modelId="{B5170EC4-6436-4A9F-A5C8-897A7D6E40FD}" type="pres">
      <dgm:prSet presAssocID="{19A0AAA5-0F08-4811-9692-3017378D4A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8322AB-2575-43BE-9011-777D491C1299}" type="pres">
      <dgm:prSet presAssocID="{6917147F-8D90-4BEA-BAB3-0F1F05CFF1D0}" presName="sibTrans" presStyleCnt="0"/>
      <dgm:spPr/>
    </dgm:pt>
    <dgm:pt modelId="{E5E91D10-1103-4609-B792-6ED9A623F400}" type="pres">
      <dgm:prSet presAssocID="{6FA1F9B2-AB67-4DA8-86FD-38FC153C2C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B40743C-C40B-4D47-A40F-16999B5E81F0}" srcId="{D0E1685B-FAC3-49C5-B98B-CA8F7F8BA9CF}" destId="{40E99DE1-4D9B-4A4E-8913-E7B1358BC583}" srcOrd="1" destOrd="0" parTransId="{FEE96A66-8046-4C8B-BAD5-F964827EAE3A}" sibTransId="{8FB0FA8C-A0B3-4886-91F8-B5FE7A09A1FB}"/>
    <dgm:cxn modelId="{329F3C3B-7799-4329-8396-A92A74118FC3}" type="presOf" srcId="{D0E1685B-FAC3-49C5-B98B-CA8F7F8BA9CF}" destId="{70F955F0-0D9C-451D-8296-F030A9AF517B}" srcOrd="0" destOrd="0" presId="urn:microsoft.com/office/officeart/2005/8/layout/default"/>
    <dgm:cxn modelId="{625CEAFB-AC8B-493B-BCDA-111085A9F395}" type="presOf" srcId="{40E99DE1-4D9B-4A4E-8913-E7B1358BC583}" destId="{5A58C14C-9D4B-48BB-8582-62D6CCFA234B}" srcOrd="0" destOrd="0" presId="urn:microsoft.com/office/officeart/2005/8/layout/default"/>
    <dgm:cxn modelId="{F626B787-8EC4-4998-ACD5-40020B6BA670}" srcId="{D0E1685B-FAC3-49C5-B98B-CA8F7F8BA9CF}" destId="{FB4B4FE2-BA67-4BB1-A737-A202D258D2D4}" srcOrd="2" destOrd="0" parTransId="{C0BF2EAA-9344-4B8B-BF80-CDB591BE135B}" sibTransId="{8A87A654-A036-4BE8-85CA-E07AF36D63AC}"/>
    <dgm:cxn modelId="{7E524CCF-6EB6-48EF-81E5-8F1742919783}" type="presOf" srcId="{6FA1F9B2-AB67-4DA8-86FD-38FC153C2CF2}" destId="{E5E91D10-1103-4609-B792-6ED9A623F400}" srcOrd="0" destOrd="0" presId="urn:microsoft.com/office/officeart/2005/8/layout/default"/>
    <dgm:cxn modelId="{94A3FF1E-C8BF-4F69-A878-10ED4F4E1B86}" srcId="{D0E1685B-FAC3-49C5-B98B-CA8F7F8BA9CF}" destId="{6FA1F9B2-AB67-4DA8-86FD-38FC153C2CF2}" srcOrd="4" destOrd="0" parTransId="{76F9DFF9-2B3C-4C74-AA4E-1706B98EAECB}" sibTransId="{DD9E3823-E802-47C2-9D53-7D998CFBCBDB}"/>
    <dgm:cxn modelId="{DA607AA6-5854-46AE-98D0-4EF3C41E6824}" srcId="{D0E1685B-FAC3-49C5-B98B-CA8F7F8BA9CF}" destId="{19A0AAA5-0F08-4811-9692-3017378D4A8A}" srcOrd="3" destOrd="0" parTransId="{C7704552-A3D1-4CE5-A645-3DBB218C5F0C}" sibTransId="{6917147F-8D90-4BEA-BAB3-0F1F05CFF1D0}"/>
    <dgm:cxn modelId="{353E47D9-F41E-42D4-8EA9-AA13E307240A}" type="presOf" srcId="{FB4B4FE2-BA67-4BB1-A737-A202D258D2D4}" destId="{D24D8FA7-D75C-4399-B63A-897258C8DEBB}" srcOrd="0" destOrd="0" presId="urn:microsoft.com/office/officeart/2005/8/layout/default"/>
    <dgm:cxn modelId="{070A27A8-A19C-4D11-86EE-0BA798A468B0}" srcId="{D0E1685B-FAC3-49C5-B98B-CA8F7F8BA9CF}" destId="{FF6ED53A-AF6C-4BA9-9F97-5F5F17A833F7}" srcOrd="0" destOrd="0" parTransId="{20460EDD-2D23-45A6-AE13-3805F6FB25DF}" sibTransId="{E3EEEA92-B60C-4D45-B75E-29F0B413E60F}"/>
    <dgm:cxn modelId="{F6169EAC-EDBF-4631-A7B3-87A200D99407}" type="presOf" srcId="{FF6ED53A-AF6C-4BA9-9F97-5F5F17A833F7}" destId="{CA2FA7CE-E95E-46DF-B035-4C0296A99A1A}" srcOrd="0" destOrd="0" presId="urn:microsoft.com/office/officeart/2005/8/layout/default"/>
    <dgm:cxn modelId="{6F16C1ED-1EC9-4389-ADC7-C1337EB81DB5}" type="presOf" srcId="{19A0AAA5-0F08-4811-9692-3017378D4A8A}" destId="{B5170EC4-6436-4A9F-A5C8-897A7D6E40FD}" srcOrd="0" destOrd="0" presId="urn:microsoft.com/office/officeart/2005/8/layout/default"/>
    <dgm:cxn modelId="{FDD4FD02-6847-436A-86FA-68AC80BEEAE6}" type="presParOf" srcId="{70F955F0-0D9C-451D-8296-F030A9AF517B}" destId="{CA2FA7CE-E95E-46DF-B035-4C0296A99A1A}" srcOrd="0" destOrd="0" presId="urn:microsoft.com/office/officeart/2005/8/layout/default"/>
    <dgm:cxn modelId="{54A535DB-62BD-49C9-9823-B1917C20BA96}" type="presParOf" srcId="{70F955F0-0D9C-451D-8296-F030A9AF517B}" destId="{97B30AA6-D140-48DF-968B-586AE4CFF43F}" srcOrd="1" destOrd="0" presId="urn:microsoft.com/office/officeart/2005/8/layout/default"/>
    <dgm:cxn modelId="{4AC54F99-AC16-4A63-B351-3114A9476E23}" type="presParOf" srcId="{70F955F0-0D9C-451D-8296-F030A9AF517B}" destId="{5A58C14C-9D4B-48BB-8582-62D6CCFA234B}" srcOrd="2" destOrd="0" presId="urn:microsoft.com/office/officeart/2005/8/layout/default"/>
    <dgm:cxn modelId="{A3D0233B-66B0-4F46-A248-E6E05FE58C7F}" type="presParOf" srcId="{70F955F0-0D9C-451D-8296-F030A9AF517B}" destId="{6E53C8B7-EE78-46D1-B961-4703CC1A7A2E}" srcOrd="3" destOrd="0" presId="urn:microsoft.com/office/officeart/2005/8/layout/default"/>
    <dgm:cxn modelId="{1B1D4E28-605C-4B35-A4C6-715FA18D56F6}" type="presParOf" srcId="{70F955F0-0D9C-451D-8296-F030A9AF517B}" destId="{D24D8FA7-D75C-4399-B63A-897258C8DEBB}" srcOrd="4" destOrd="0" presId="urn:microsoft.com/office/officeart/2005/8/layout/default"/>
    <dgm:cxn modelId="{428B32AB-E8A2-4681-98B9-FD973D3D7721}" type="presParOf" srcId="{70F955F0-0D9C-451D-8296-F030A9AF517B}" destId="{21C28689-2A6D-4AE9-AC66-F170250A30A0}" srcOrd="5" destOrd="0" presId="urn:microsoft.com/office/officeart/2005/8/layout/default"/>
    <dgm:cxn modelId="{22F466B4-368D-4F29-AA2C-2162D10864D3}" type="presParOf" srcId="{70F955F0-0D9C-451D-8296-F030A9AF517B}" destId="{B5170EC4-6436-4A9F-A5C8-897A7D6E40FD}" srcOrd="6" destOrd="0" presId="urn:microsoft.com/office/officeart/2005/8/layout/default"/>
    <dgm:cxn modelId="{E68D2714-82B0-4EC8-8072-ADF6B3087FDE}" type="presParOf" srcId="{70F955F0-0D9C-451D-8296-F030A9AF517B}" destId="{1D8322AB-2575-43BE-9011-777D491C1299}" srcOrd="7" destOrd="0" presId="urn:microsoft.com/office/officeart/2005/8/layout/default"/>
    <dgm:cxn modelId="{7787E439-109D-4B3B-A5C7-13F903240EC5}" type="presParOf" srcId="{70F955F0-0D9C-451D-8296-F030A9AF517B}" destId="{E5E91D10-1103-4609-B792-6ED9A623F4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78965-5B29-4E03-9D5C-6286F00172C0}">
      <dsp:nvSpPr>
        <dsp:cNvPr id="0" name=""/>
        <dsp:cNvSpPr/>
      </dsp:nvSpPr>
      <dsp:spPr>
        <a:xfrm>
          <a:off x="4475782" y="1101372"/>
          <a:ext cx="1058391" cy="50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255"/>
              </a:lnTo>
              <a:lnTo>
                <a:pt x="1058391" y="343255"/>
              </a:lnTo>
              <a:lnTo>
                <a:pt x="1058391" y="503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3D640-FDDA-4879-8652-93A0C858BE8A}">
      <dsp:nvSpPr>
        <dsp:cNvPr id="0" name=""/>
        <dsp:cNvSpPr/>
      </dsp:nvSpPr>
      <dsp:spPr>
        <a:xfrm>
          <a:off x="3417391" y="1101372"/>
          <a:ext cx="1058391" cy="503697"/>
        </a:xfrm>
        <a:custGeom>
          <a:avLst/>
          <a:gdLst/>
          <a:ahLst/>
          <a:cxnLst/>
          <a:rect l="0" t="0" r="0" b="0"/>
          <a:pathLst>
            <a:path>
              <a:moveTo>
                <a:pt x="1058391" y="0"/>
              </a:moveTo>
              <a:lnTo>
                <a:pt x="1058391" y="343255"/>
              </a:lnTo>
              <a:lnTo>
                <a:pt x="0" y="343255"/>
              </a:lnTo>
              <a:lnTo>
                <a:pt x="0" y="503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F90DD-B391-4036-966E-35DB67B2861E}">
      <dsp:nvSpPr>
        <dsp:cNvPr id="0" name=""/>
        <dsp:cNvSpPr/>
      </dsp:nvSpPr>
      <dsp:spPr>
        <a:xfrm>
          <a:off x="3609826" y="1607"/>
          <a:ext cx="1731912" cy="1099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84D23-AC23-42FF-862F-91E02EA955F7}">
      <dsp:nvSpPr>
        <dsp:cNvPr id="0" name=""/>
        <dsp:cNvSpPr/>
      </dsp:nvSpPr>
      <dsp:spPr>
        <a:xfrm>
          <a:off x="3802260" y="184420"/>
          <a:ext cx="1731912" cy="1099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Skrining</a:t>
          </a:r>
          <a:endParaRPr lang="id-ID" sz="1600" kern="1200" dirty="0"/>
        </a:p>
      </dsp:txBody>
      <dsp:txXfrm>
        <a:off x="3834471" y="216631"/>
        <a:ext cx="1667490" cy="1035342"/>
      </dsp:txXfrm>
    </dsp:sp>
    <dsp:sp modelId="{947D61AA-492A-449F-8606-FE7D56395709}">
      <dsp:nvSpPr>
        <dsp:cNvPr id="0" name=""/>
        <dsp:cNvSpPr/>
      </dsp:nvSpPr>
      <dsp:spPr>
        <a:xfrm>
          <a:off x="2551434" y="1605070"/>
          <a:ext cx="1731912" cy="1099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A9648-BEAB-492F-9F2F-C9E477859E33}">
      <dsp:nvSpPr>
        <dsp:cNvPr id="0" name=""/>
        <dsp:cNvSpPr/>
      </dsp:nvSpPr>
      <dsp:spPr>
        <a:xfrm>
          <a:off x="2743869" y="1787883"/>
          <a:ext cx="1731912" cy="1099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Beresiko Malnutrisi atau Malnutrisi</a:t>
          </a:r>
          <a:endParaRPr lang="id-ID" sz="1600" kern="1200" dirty="0"/>
        </a:p>
      </dsp:txBody>
      <dsp:txXfrm>
        <a:off x="2776080" y="1820094"/>
        <a:ext cx="1667490" cy="1035342"/>
      </dsp:txXfrm>
    </dsp:sp>
    <dsp:sp modelId="{FD5C8FA0-56C9-474A-B4E3-574ECFBE9C7E}">
      <dsp:nvSpPr>
        <dsp:cNvPr id="0" name=""/>
        <dsp:cNvSpPr/>
      </dsp:nvSpPr>
      <dsp:spPr>
        <a:xfrm>
          <a:off x="4668217" y="1605070"/>
          <a:ext cx="1731912" cy="1099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F7C6C-46BA-40E3-87B9-96EC82E343DB}">
      <dsp:nvSpPr>
        <dsp:cNvPr id="0" name=""/>
        <dsp:cNvSpPr/>
      </dsp:nvSpPr>
      <dsp:spPr>
        <a:xfrm>
          <a:off x="4860652" y="1787883"/>
          <a:ext cx="1731912" cy="1099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Tidak Malnutrisi atau Tidak beresiko Malnutrisi</a:t>
          </a:r>
          <a:endParaRPr lang="id-ID" sz="1600" kern="1200" dirty="0"/>
        </a:p>
      </dsp:txBody>
      <dsp:txXfrm>
        <a:off x="4892863" y="1820094"/>
        <a:ext cx="1667490" cy="103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FA7CE-E95E-46DF-B035-4C0296A99A1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Food History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(FH)</a:t>
          </a:r>
          <a:endParaRPr lang="id-ID" sz="2800" kern="1200" dirty="0"/>
        </a:p>
      </dsp:txBody>
      <dsp:txXfrm>
        <a:off x="0" y="591343"/>
        <a:ext cx="2571749" cy="1543050"/>
      </dsp:txXfrm>
    </dsp:sp>
    <dsp:sp modelId="{5A58C14C-9D4B-48BB-8582-62D6CCFA234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Data Biokimia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(BD)</a:t>
          </a:r>
          <a:endParaRPr lang="id-ID" sz="2800" kern="1200" dirty="0"/>
        </a:p>
      </dsp:txBody>
      <dsp:txXfrm>
        <a:off x="2828925" y="591343"/>
        <a:ext cx="2571749" cy="1543050"/>
      </dsp:txXfrm>
    </dsp:sp>
    <dsp:sp modelId="{D24D8FA7-D75C-4399-B63A-897258C8DEB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Anthropometry Data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(AD)</a:t>
          </a:r>
          <a:endParaRPr lang="id-ID" sz="2800" kern="1200" dirty="0"/>
        </a:p>
      </dsp:txBody>
      <dsp:txXfrm>
        <a:off x="5657849" y="591343"/>
        <a:ext cx="2571749" cy="1543050"/>
      </dsp:txXfrm>
    </dsp:sp>
    <dsp:sp modelId="{B5170EC4-6436-4A9F-A5C8-897A7D6E40FD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Physical Data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(PD)</a:t>
          </a:r>
          <a:endParaRPr lang="id-ID" sz="2800" kern="1200" dirty="0"/>
        </a:p>
      </dsp:txBody>
      <dsp:txXfrm>
        <a:off x="1414462" y="2391569"/>
        <a:ext cx="2571749" cy="1543050"/>
      </dsp:txXfrm>
    </dsp:sp>
    <dsp:sp modelId="{E5E91D10-1103-4609-B792-6ED9A623F40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Client History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(CH)</a:t>
          </a:r>
          <a:endParaRPr lang="id-ID" sz="28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71409-8543-4E6C-B2E4-7D369A93A974}" type="datetimeFigureOut">
              <a:rPr lang="en-US" smtClean="0"/>
              <a:pPr/>
              <a:t>24-Oct-17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67ECE-DE39-4A0A-B40F-E735504DF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60515-BEFD-4590-A3DC-97824C4037F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7ECE-DE39-4A0A-B40F-E735504DFB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5721A-2800-4061-A8FB-B3F6C22D274F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1298A-01B3-48D3-AE5A-ABAB13DEB13F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988A9-DCBE-4F37-9BD4-8736D0EA4C25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F69C7-0E37-4283-89AE-31C75A314E44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2401D-87FC-4034-B453-AE012F4F283C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324D-6737-49E1-89E6-2E6839CA8201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97B76-32E7-4F41-ABF2-62CB081C4A2E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03678-89DA-48B5-97BB-0D87728DCF9F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85C0-D16E-4A3C-AD6E-7FB3F02D4FCC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8F5F3-1A4B-4374-96E0-A83A0EA6F4DC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AD740-5B5F-4CC4-9F6D-D5BC994181BE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27A66E-F4B9-47F4-912E-6D19675BA10A}" type="datetime1">
              <a:rPr lang="en-US" smtClean="0"/>
              <a:pPr/>
              <a:t>24-Oct-17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yuges-gizi-PAGT-kepaniteraanID-03/03/17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B7F1A52-0083-4EDF-8F64-33BE94FCF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71208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Skrining dan Assessment Gizi</a:t>
            </a:r>
          </a:p>
          <a:p>
            <a:pPr algn="ctr" eaLnBrk="1" hangingPunct="1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5</a:t>
            </a:r>
          </a:p>
          <a:p>
            <a:pPr algn="ctr" eaLnBrk="1" hangingPunct="1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Mertien Sa’pang; Laras Sitoayu;</a:t>
            </a:r>
          </a:p>
          <a:p>
            <a:pPr algn="ctr" eaLnBrk="1" hangingPunct="1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Anugrah Novianti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ILMU </a:t>
            </a:r>
            <a:r>
              <a:rPr lang="en-US" sz="20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Bagaimana?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36458" r="27262" b="15927"/>
          <a:stretch/>
        </p:blipFill>
        <p:spPr bwMode="auto">
          <a:xfrm>
            <a:off x="323528" y="1628800"/>
            <a:ext cx="8496944" cy="458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7762"/>
            <a:ext cx="7772400" cy="778098"/>
          </a:xfrm>
        </p:spPr>
        <p:txBody>
          <a:bodyPr/>
          <a:lstStyle/>
          <a:p>
            <a:pPr algn="ctr"/>
            <a:r>
              <a:rPr lang="id-ID" dirty="0" smtClean="0"/>
              <a:t>SKRINING GIZI PASIEN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7" t="39706" r="34335" b="20939"/>
          <a:stretch/>
        </p:blipFill>
        <p:spPr bwMode="auto">
          <a:xfrm>
            <a:off x="4716016" y="1890512"/>
            <a:ext cx="4104456" cy="345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2917" r="34641" b="9677"/>
          <a:stretch/>
        </p:blipFill>
        <p:spPr bwMode="auto">
          <a:xfrm>
            <a:off x="251520" y="1268759"/>
            <a:ext cx="4136777" cy="54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7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69784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Standar Prosedur operasional pengisian skrining gizi pasien 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781127"/>
          </a:xfrm>
        </p:spPr>
        <p:txBody>
          <a:bodyPr>
            <a:normAutofit fontScale="47500" lnSpcReduction="20000"/>
          </a:bodyPr>
          <a:lstStyle/>
          <a:p>
            <a:r>
              <a:rPr lang="id-ID" dirty="0" smtClean="0"/>
              <a:t>Pengertian :</a:t>
            </a:r>
          </a:p>
          <a:p>
            <a:pPr marL="68580" indent="0">
              <a:buNone/>
            </a:pPr>
            <a:r>
              <a:rPr lang="id-ID" dirty="0" smtClean="0"/>
              <a:t>Skrining gizi adalah proses identifikasi adanya risiko malnutrisi akibat penyakit pada pasien baru secara cepat dan tepat</a:t>
            </a:r>
          </a:p>
          <a:p>
            <a:pPr marL="68580" indent="0">
              <a:buNone/>
            </a:pPr>
            <a:endParaRPr lang="id-ID" dirty="0" smtClean="0"/>
          </a:p>
          <a:p>
            <a:r>
              <a:rPr lang="id-ID" dirty="0" smtClean="0"/>
              <a:t>Tujuan</a:t>
            </a:r>
          </a:p>
          <a:p>
            <a:pPr marL="0" indent="0">
              <a:buNone/>
            </a:pPr>
            <a:r>
              <a:rPr lang="id-ID" dirty="0" smtClean="0"/>
              <a:t>Mengaetahui tingkat resiko malnutri pasien baru sedini mungkin,  </a:t>
            </a:r>
            <a:r>
              <a:rPr lang="id-ID" dirty="0" smtClean="0">
                <a:sym typeface="Wingdings" pitchFamily="2" charset="2"/>
              </a:rPr>
              <a:t>  resiko malnutri   pengkajian ulang  intervensi tepat  memperbaiki status gizi</a:t>
            </a:r>
          </a:p>
          <a:p>
            <a:endParaRPr lang="id-ID" dirty="0" smtClean="0"/>
          </a:p>
          <a:p>
            <a:r>
              <a:rPr lang="id-ID" dirty="0" smtClean="0"/>
              <a:t>Kebijakan</a:t>
            </a:r>
          </a:p>
          <a:p>
            <a:pPr marL="0" indent="0">
              <a:buNone/>
            </a:pPr>
            <a:r>
              <a:rPr lang="id-ID" dirty="0" smtClean="0"/>
              <a:t>Mengacu pada kebijakan Rumah Sakit</a:t>
            </a:r>
          </a:p>
          <a:p>
            <a:endParaRPr lang="id-ID" dirty="0" smtClean="0"/>
          </a:p>
          <a:p>
            <a:r>
              <a:rPr lang="id-ID" dirty="0" smtClean="0"/>
              <a:t>Prosedur </a:t>
            </a:r>
            <a:r>
              <a:rPr lang="id-ID" dirty="0" smtClean="0">
                <a:sym typeface="Wingdings" pitchFamily="2" charset="2"/>
              </a:rPr>
              <a:t> Con’t </a:t>
            </a:r>
          </a:p>
          <a:p>
            <a:endParaRPr lang="id-ID" dirty="0">
              <a:sym typeface="Wingdings" pitchFamily="2" charset="2"/>
            </a:endParaRPr>
          </a:p>
          <a:p>
            <a:r>
              <a:rPr lang="id-ID" dirty="0" smtClean="0">
                <a:sym typeface="Wingdings" pitchFamily="2" charset="2"/>
              </a:rPr>
              <a:t>Unit Terkait  :</a:t>
            </a:r>
          </a:p>
          <a:p>
            <a:pPr marL="0" indent="0">
              <a:buNone/>
            </a:pPr>
            <a:r>
              <a:rPr lang="id-ID" dirty="0">
                <a:sym typeface="Wingdings" pitchFamily="2" charset="2"/>
              </a:rPr>
              <a:t>Instalasi Gizi, Bidang keprawatan, Departemen terkait, unit rawat inap</a:t>
            </a:r>
          </a:p>
          <a:p>
            <a:pPr marL="0" indent="0">
              <a:buNone/>
            </a:pPr>
            <a:endParaRPr lang="id-ID" dirty="0" smtClean="0">
              <a:sym typeface="Wingdings" pitchFamily="2" charset="2"/>
            </a:endParaRPr>
          </a:p>
          <a:p>
            <a:r>
              <a:rPr lang="id-ID" dirty="0" smtClean="0">
                <a:sym typeface="Wingdings" pitchFamily="2" charset="2"/>
              </a:rPr>
              <a:t>Dokumen Terkait :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Form pengkajian </a:t>
            </a:r>
            <a:r>
              <a:rPr lang="id-ID" dirty="0" smtClean="0">
                <a:sym typeface="Wingdings" pitchFamily="2" charset="2"/>
              </a:rPr>
              <a:t>keperawat</a:t>
            </a:r>
            <a:r>
              <a:rPr lang="en-US" dirty="0" smtClean="0">
                <a:sym typeface="Wingdings" pitchFamily="2" charset="2"/>
              </a:rPr>
              <a:t>a</a:t>
            </a:r>
            <a:r>
              <a:rPr lang="id-ID" dirty="0" smtClean="0">
                <a:sym typeface="Wingdings" pitchFamily="2" charset="2"/>
              </a:rPr>
              <a:t>n </a:t>
            </a: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Prosedur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semua pasien baru </a:t>
            </a:r>
            <a:r>
              <a:rPr lang="id-ID" dirty="0" smtClean="0">
                <a:sym typeface="Wingdings" pitchFamily="2" charset="2"/>
              </a:rPr>
              <a:t> TB &amp; BB  perawat , 24 jam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data TB &amp; BB ditulis  di </a:t>
            </a:r>
            <a:r>
              <a:rPr lang="id-ID" b="1" dirty="0" smtClean="0">
                <a:sym typeface="Wingdings" pitchFamily="2" charset="2"/>
              </a:rPr>
              <a:t>Form Pengkajian Keperawatan Awal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Skrining gizi oleh perawat  </a:t>
            </a:r>
            <a:r>
              <a:rPr lang="id-ID" i="1" dirty="0">
                <a:sym typeface="Wingdings" pitchFamily="2" charset="2"/>
              </a:rPr>
              <a:t>M</a:t>
            </a:r>
            <a:r>
              <a:rPr lang="id-ID" i="1" dirty="0" smtClean="0">
                <a:sym typeface="Wingdings" pitchFamily="2" charset="2"/>
              </a:rPr>
              <a:t>alnutrition Screening Tool (MST)  </a:t>
            </a:r>
            <a:r>
              <a:rPr lang="id-ID" i="1" dirty="0" smtClean="0">
                <a:sym typeface="Wingdings" pitchFamily="2" charset="2"/>
              </a:rPr>
              <a:t>ata</a:t>
            </a:r>
            <a:r>
              <a:rPr lang="en-US" i="1" dirty="0" smtClean="0">
                <a:sym typeface="Wingdings" pitchFamily="2" charset="2"/>
              </a:rPr>
              <a:t>u</a:t>
            </a:r>
            <a:r>
              <a:rPr lang="id-ID" i="1" dirty="0" smtClean="0">
                <a:sym typeface="Wingdings" pitchFamily="2" charset="2"/>
              </a:rPr>
              <a:t> </a:t>
            </a:r>
            <a:r>
              <a:rPr lang="id-ID" i="1" dirty="0" smtClean="0">
                <a:sym typeface="Wingdings" pitchFamily="2" charset="2"/>
              </a:rPr>
              <a:t>metode lainnya  </a:t>
            </a:r>
            <a:r>
              <a:rPr lang="id-ID" dirty="0" smtClean="0">
                <a:sym typeface="Wingdings" pitchFamily="2" charset="2"/>
              </a:rPr>
              <a:t>Risiko malnutrisi: </a:t>
            </a:r>
            <a:r>
              <a:rPr lang="id-ID" i="1" dirty="0" smtClean="0">
                <a:sym typeface="Wingdings" pitchFamily="2" charset="2"/>
              </a:rPr>
              <a:t>Riwayat penurunan BB, Nafsu makan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Perawat akan menentukan tingkat risiko </a:t>
            </a:r>
            <a:r>
              <a:rPr lang="id-ID" dirty="0" smtClean="0">
                <a:sym typeface="Wingdings" pitchFamily="2" charset="2"/>
              </a:rPr>
              <a:t>malnutri</a:t>
            </a:r>
            <a:r>
              <a:rPr lang="en-US" dirty="0" err="1" smtClean="0">
                <a:sym typeface="Wingdings" pitchFamily="2" charset="2"/>
              </a:rPr>
              <a:t>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dirujuk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dietisien</a:t>
            </a:r>
            <a:endParaRPr lang="id-ID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Dietisien   visit pasien  cek hasil skrining perawat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Jika pasien tidak dapat ditimbang  ukur lingkar lengan atas  u/ perkiraan BB &amp; tinggi lutut u/ perkiraan TB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Con’t...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7. Dietisien akan melakukan asesment /pengkajian gizi pada pasien malnutrisi sedang dan tinggi berdasarkan MST dan pasien dgn penyakit tertentu </a:t>
            </a:r>
            <a:r>
              <a:rPr lang="id-ID" dirty="0" smtClean="0">
                <a:sym typeface="Wingdings" pitchFamily="2" charset="2"/>
              </a:rPr>
              <a:t> dalam  1 x 24 jam setelah skrining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/>
          <a:lstStyle/>
          <a:p>
            <a:r>
              <a:rPr lang="id-ID" dirty="0" smtClean="0"/>
              <a:t>Metode Skrining Pada Anak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sz="3200" dirty="0" smtClean="0"/>
              <a:t>(</a:t>
            </a:r>
            <a:r>
              <a:rPr lang="id-ID" sz="3200" dirty="0" smtClean="0"/>
              <a:t>Jossten&amp;Hulst, 2014)</a:t>
            </a:r>
            <a:endParaRPr lang="id-ID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Nutrition Risk Score (NRS)</a:t>
            </a:r>
          </a:p>
          <a:p>
            <a:r>
              <a:rPr lang="id-ID" sz="2800" dirty="0" smtClean="0"/>
              <a:t>Pediatric Nutrition Risk Score (PNRS)</a:t>
            </a:r>
          </a:p>
          <a:p>
            <a:r>
              <a:rPr lang="id-ID" sz="2800" dirty="0" smtClean="0"/>
              <a:t>The Screening Tool for the Assessment of Malnutrition in Paediatrics (STAMP)</a:t>
            </a:r>
          </a:p>
          <a:p>
            <a:r>
              <a:rPr lang="id-ID" sz="2800" dirty="0" smtClean="0"/>
              <a:t>Subjective Global Nutrition Assessment (SGNA)</a:t>
            </a:r>
          </a:p>
          <a:p>
            <a:r>
              <a:rPr lang="id-ID" sz="2800" dirty="0" smtClean="0"/>
              <a:t>Paediatric Yorkhill Malnutrition Score (PYMS)</a:t>
            </a:r>
          </a:p>
          <a:p>
            <a:r>
              <a:rPr lang="id-ID" sz="2800" dirty="0" smtClean="0"/>
              <a:t>The Screening Tool for Risk Of ipaired Nutritional Status and Growth (STRONGkids)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Skrining Pada Dewasa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/>
          <a:lstStyle/>
          <a:p>
            <a:r>
              <a:rPr lang="id-ID" sz="2800" b="1" dirty="0" smtClean="0"/>
              <a:t>Nutrition Risk Screening 2002 (NRS-2002)</a:t>
            </a:r>
            <a:r>
              <a:rPr lang="id-ID" sz="2800" b="1" dirty="0" smtClean="0">
                <a:latin typeface="Calibri"/>
              </a:rPr>
              <a:t>→Terbaik versi ADA</a:t>
            </a:r>
            <a:endParaRPr lang="id-ID" sz="2800" b="1" dirty="0" smtClean="0"/>
          </a:p>
          <a:p>
            <a:r>
              <a:rPr lang="id-ID" sz="2800" dirty="0" smtClean="0"/>
              <a:t>Malnutrition Universal Screening Tool (MUST)</a:t>
            </a:r>
          </a:p>
          <a:p>
            <a:r>
              <a:rPr lang="id-ID" sz="2800" dirty="0" smtClean="0"/>
              <a:t>Malnutrition Screening Tool (MST)</a:t>
            </a:r>
          </a:p>
          <a:p>
            <a:r>
              <a:rPr lang="id-ID" sz="2800" dirty="0" smtClean="0"/>
              <a:t>Nutrition Service Screening Assessment (NSSA)</a:t>
            </a:r>
          </a:p>
          <a:p>
            <a:r>
              <a:rPr lang="id-ID" sz="2800" dirty="0" smtClean="0"/>
              <a:t>Short Nutrition Assessment Questionnaire (SNAQ)</a:t>
            </a:r>
          </a:p>
          <a:p>
            <a:r>
              <a:rPr lang="id-ID" sz="2800" dirty="0" smtClean="0"/>
              <a:t>Subjective Global Assessment (SGA)</a:t>
            </a:r>
          </a:p>
          <a:p>
            <a:r>
              <a:rPr lang="id-ID" sz="2800" dirty="0" smtClean="0"/>
              <a:t>Patient Generated- Subjective Global Assessment (PG-SGA)</a:t>
            </a:r>
          </a:p>
          <a:p>
            <a:r>
              <a:rPr lang="id-ID" sz="2800" dirty="0" smtClean="0"/>
              <a:t>dll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Skrining Pada Manula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Nutrition Risk Index (NRI)</a:t>
            </a:r>
          </a:p>
          <a:p>
            <a:r>
              <a:rPr lang="id-ID" dirty="0" smtClean="0"/>
              <a:t>Geriatric Nutrition Risk Index (GNRI)</a:t>
            </a:r>
          </a:p>
          <a:p>
            <a:r>
              <a:rPr lang="id-ID" b="1" dirty="0" smtClean="0"/>
              <a:t>Mini Nutritional Assessment (MNA)</a:t>
            </a:r>
            <a:r>
              <a:rPr lang="id-ID" b="1" dirty="0" smtClean="0">
                <a:latin typeface="Calibri"/>
              </a:rPr>
              <a:t>→ paling sering digunakan dan mamiliki nilai sensitivitas, spesifitas dan reliabilitas yang baik.</a:t>
            </a:r>
            <a:endParaRPr lang="id-ID" b="1" dirty="0" smtClean="0"/>
          </a:p>
          <a:p>
            <a:r>
              <a:rPr lang="id-ID" dirty="0" smtClean="0"/>
              <a:t>Nutrition Screening Initiative (NSI)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82022"/>
            <a:ext cx="3357586" cy="58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56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/>
          <a:lstStyle/>
          <a:p>
            <a:pPr algn="ctr">
              <a:buNone/>
            </a:pPr>
            <a:r>
              <a:rPr lang="id-ID" sz="3102" dirty="0" smtClean="0"/>
              <a:t>NRS 2002</a:t>
            </a:r>
            <a:endParaRPr lang="id-ID" sz="310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82868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dirty="0" smtClean="0">
                <a:latin typeface="Arial" charset="0"/>
                <a:cs typeface="Arial" charset="0"/>
              </a:rPr>
              <a:t>Mampu menjelaskan definisi dan metode skrining gizi</a:t>
            </a: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menjelaskan penggunaan metode skrining gizi menurut kelompok umur</a:t>
            </a: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melakukan asessment gizi yang merupakan langkah pertama PAGT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Assessment Gizi</a:t>
            </a:r>
            <a:br>
              <a:rPr lang="id-ID" dirty="0" smtClean="0"/>
            </a:br>
            <a:r>
              <a:rPr lang="id-ID" sz="2400" dirty="0" smtClean="0"/>
              <a:t>First Step Of NCP</a:t>
            </a:r>
            <a:endParaRPr lang="id-ID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22" name="Picture 2" descr="Image result for pengukuran tinggi badan dan berat ba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85782"/>
            <a:ext cx="551497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ASSESSMENT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Riwayat </a:t>
            </a:r>
            <a:r>
              <a:rPr lang="id-ID" dirty="0" smtClean="0"/>
              <a:t>Gizi</a:t>
            </a:r>
            <a:r>
              <a:rPr lang="en-US" dirty="0" smtClean="0"/>
              <a:t> (FH)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Asupan makanan dan gizi</a:t>
            </a:r>
          </a:p>
          <a:p>
            <a:r>
              <a:rPr lang="id-ID" dirty="0" smtClean="0"/>
              <a:t>Pengetahuan dan praktek Gizi</a:t>
            </a:r>
          </a:p>
          <a:p>
            <a:r>
              <a:rPr lang="id-ID" dirty="0" smtClean="0"/>
              <a:t>Aktifitas Fisik</a:t>
            </a:r>
          </a:p>
          <a:p>
            <a:r>
              <a:rPr lang="id-ID" dirty="0" smtClean="0"/>
              <a:t>Akses Pangan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</a:t>
            </a:r>
            <a:r>
              <a:rPr lang="id-ID" dirty="0" smtClean="0"/>
              <a:t>Biokimia</a:t>
            </a:r>
            <a:r>
              <a:rPr lang="en-US" dirty="0" smtClean="0"/>
              <a:t> (BD)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Data Laboratorium:</a:t>
            </a:r>
          </a:p>
          <a:p>
            <a:pPr lvl="1"/>
            <a:r>
              <a:rPr lang="id-ID" dirty="0" smtClean="0"/>
              <a:t>GDP</a:t>
            </a:r>
          </a:p>
          <a:p>
            <a:pPr lvl="1"/>
            <a:r>
              <a:rPr lang="id-ID" dirty="0" smtClean="0"/>
              <a:t>SGPT</a:t>
            </a:r>
          </a:p>
          <a:p>
            <a:pPr lvl="1"/>
            <a:r>
              <a:rPr lang="id-ID" dirty="0" smtClean="0"/>
              <a:t>SGOT</a:t>
            </a:r>
          </a:p>
          <a:p>
            <a:pPr lvl="1"/>
            <a:r>
              <a:rPr lang="id-ID" dirty="0" smtClean="0"/>
              <a:t>Ureum</a:t>
            </a:r>
          </a:p>
          <a:p>
            <a:pPr lvl="1"/>
            <a:r>
              <a:rPr lang="id-ID" dirty="0" smtClean="0"/>
              <a:t>Kreatinin</a:t>
            </a:r>
          </a:p>
          <a:p>
            <a:pPr lvl="1"/>
            <a:r>
              <a:rPr lang="id-ID" dirty="0" smtClean="0"/>
              <a:t>dll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</a:t>
            </a:r>
            <a:r>
              <a:rPr lang="id-ID" dirty="0" smtClean="0"/>
              <a:t>Antropometri</a:t>
            </a:r>
            <a:r>
              <a:rPr lang="en-US" dirty="0" smtClean="0"/>
              <a:t> (AD)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TB</a:t>
            </a:r>
          </a:p>
          <a:p>
            <a:r>
              <a:rPr lang="id-ID" dirty="0" smtClean="0"/>
              <a:t>BB</a:t>
            </a:r>
          </a:p>
          <a:p>
            <a:r>
              <a:rPr lang="id-ID" dirty="0" smtClean="0"/>
              <a:t>LILA</a:t>
            </a:r>
          </a:p>
          <a:p>
            <a:r>
              <a:rPr lang="id-ID" dirty="0" smtClean="0"/>
              <a:t>Lingkar Kepala</a:t>
            </a:r>
          </a:p>
          <a:p>
            <a:r>
              <a:rPr lang="id-ID" dirty="0" smtClean="0"/>
              <a:t>Lingkar perut</a:t>
            </a:r>
          </a:p>
          <a:p>
            <a:r>
              <a:rPr lang="id-ID" dirty="0" smtClean="0"/>
              <a:t>dll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</a:t>
            </a:r>
            <a:r>
              <a:rPr lang="id-ID" dirty="0" smtClean="0"/>
              <a:t>Fisik</a:t>
            </a:r>
            <a:r>
              <a:rPr lang="en-US" dirty="0" smtClean="0"/>
              <a:t> (PD)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Kemampuan makan (menguyah dan menelan)</a:t>
            </a:r>
          </a:p>
          <a:p>
            <a:r>
              <a:rPr lang="id-ID" dirty="0" smtClean="0"/>
              <a:t>Tanda penyakit yang terlihat secara fisik</a:t>
            </a:r>
          </a:p>
          <a:p>
            <a:r>
              <a:rPr lang="id-ID" dirty="0" smtClean="0"/>
              <a:t>dll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Riwayat </a:t>
            </a:r>
            <a:r>
              <a:rPr lang="id-ID" dirty="0" smtClean="0"/>
              <a:t>Lain</a:t>
            </a:r>
            <a:r>
              <a:rPr lang="en-US" dirty="0" smtClean="0"/>
              <a:t> (CH)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Konsumsi suplemen dan obat</a:t>
            </a:r>
          </a:p>
          <a:p>
            <a:r>
              <a:rPr lang="id-ID" dirty="0" smtClean="0"/>
              <a:t>Riwayat penyakit terdahulu</a:t>
            </a:r>
          </a:p>
          <a:p>
            <a:r>
              <a:rPr lang="id-ID" dirty="0" smtClean="0"/>
              <a:t>Riwayat penyakit turunan</a:t>
            </a: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Nutrition Care Process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8916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105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Malnutrisi di Rumah Sakit (Meijerd </a:t>
            </a:r>
            <a:r>
              <a:rPr lang="id-ID" i="1" dirty="0" smtClean="0"/>
              <a:t>et al. </a:t>
            </a:r>
            <a:r>
              <a:rPr lang="id-ID" dirty="0" smtClean="0"/>
              <a:t>2010)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Defisiensi energi,</a:t>
            </a:r>
          </a:p>
          <a:p>
            <a:r>
              <a:rPr lang="id-ID" dirty="0" smtClean="0"/>
              <a:t>Defisiensi protein,</a:t>
            </a:r>
          </a:p>
          <a:p>
            <a:r>
              <a:rPr lang="id-ID" dirty="0" smtClean="0"/>
              <a:t>Penurunan masa bebas lemak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71600" y="4005064"/>
            <a:ext cx="70567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smtClean="0"/>
              <a:t>Digambarkan dg </a:t>
            </a:r>
            <a:r>
              <a:rPr lang="id-ID" sz="2800" dirty="0" smtClean="0"/>
              <a:t>kehilangan BB, IMT, dan kurangnya asupan makanan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83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id-ID" dirty="0" smtClean="0"/>
              <a:t>Prevalensi Malnutrisi di Rumah Sakit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63"/>
          </a:xfrm>
        </p:spPr>
        <p:txBody>
          <a:bodyPr/>
          <a:lstStyle/>
          <a:p>
            <a:r>
              <a:rPr lang="id-ID" dirty="0" smtClean="0"/>
              <a:t>30 – 50 % pasien  - worldwide</a:t>
            </a:r>
          </a:p>
          <a:p>
            <a:pPr lvl="1"/>
            <a:r>
              <a:rPr lang="id-ID" dirty="0" smtClean="0"/>
              <a:t>US  	= 30 - 50 %</a:t>
            </a:r>
          </a:p>
          <a:p>
            <a:pPr lvl="1"/>
            <a:r>
              <a:rPr lang="id-ID" dirty="0" smtClean="0"/>
              <a:t>Eropa 	= 35 – 65  %</a:t>
            </a:r>
          </a:p>
          <a:p>
            <a:pPr lvl="1"/>
            <a:r>
              <a:rPr lang="id-ID" dirty="0" smtClean="0"/>
              <a:t>Amerika Latin  = 50.2 %</a:t>
            </a:r>
          </a:p>
          <a:p>
            <a:pPr lvl="1">
              <a:buNone/>
            </a:pPr>
            <a:endParaRPr lang="id-ID" dirty="0" smtClean="0"/>
          </a:p>
          <a:p>
            <a:pPr marL="274320" lvl="1" indent="0">
              <a:buNone/>
            </a:pPr>
            <a:endParaRPr lang="id-ID" dirty="0"/>
          </a:p>
          <a:p>
            <a:pPr marL="274320" lvl="1" indent="0">
              <a:buNone/>
            </a:pPr>
            <a:r>
              <a:rPr lang="id-ID" dirty="0" smtClean="0"/>
              <a:t>Prevalensi malnutri di Indonesia (2006) </a:t>
            </a:r>
            <a:r>
              <a:rPr lang="id-ID" dirty="0" smtClean="0">
                <a:sym typeface="Wingdings" pitchFamily="2" charset="2"/>
              </a:rPr>
              <a:t> 71,8 % pasien pada saat masuk 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Nutrition Care Algorithm (ASPEN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41875" r="23397" b="12097"/>
          <a:stretch/>
        </p:blipFill>
        <p:spPr bwMode="auto">
          <a:xfrm>
            <a:off x="225981" y="1556792"/>
            <a:ext cx="87590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Skrining Gizi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Apa?</a:t>
            </a:r>
          </a:p>
          <a:p>
            <a:r>
              <a:rPr lang="id-ID" dirty="0" smtClean="0"/>
              <a:t>Siapa yang melakukan?</a:t>
            </a:r>
          </a:p>
          <a:p>
            <a:r>
              <a:rPr lang="id-ID" dirty="0" smtClean="0"/>
              <a:t>Kapan dilakukan?</a:t>
            </a:r>
          </a:p>
          <a:p>
            <a:r>
              <a:rPr lang="id-ID" dirty="0" smtClean="0"/>
              <a:t>Dimana?</a:t>
            </a:r>
          </a:p>
          <a:p>
            <a:r>
              <a:rPr lang="id-ID" dirty="0" smtClean="0"/>
              <a:t>Bagaimana?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5602" name="Picture 2" descr="Image result for pengukuran tinggi badan di rumah sak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457700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4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Skrining gizi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err="1" smtClean="0">
                <a:latin typeface="Calibri"/>
              </a:rPr>
              <a:t>→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berisiko</a:t>
            </a:r>
            <a:r>
              <a:rPr lang="en-US" dirty="0" smtClean="0"/>
              <a:t> </a:t>
            </a:r>
            <a:r>
              <a:rPr lang="en-US" dirty="0" err="1" smtClean="0"/>
              <a:t>malnutrisi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PAGT.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0" y="3397264"/>
          <a:ext cx="9144000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Tujuan skrining gizi</a:t>
            </a:r>
          </a:p>
          <a:p>
            <a:pPr>
              <a:buFontTx/>
              <a:buChar char="-"/>
            </a:pPr>
            <a:r>
              <a:rPr lang="id-ID" dirty="0" smtClean="0"/>
              <a:t>Memprediksi outcome  yang berkaitan dengan faktor gizi</a:t>
            </a:r>
          </a:p>
          <a:p>
            <a:pPr>
              <a:buFontTx/>
              <a:buChar char="-"/>
            </a:pPr>
            <a:r>
              <a:rPr lang="id-ID" dirty="0" smtClean="0"/>
              <a:t>Mengetahui pengaruh dari intervensi gizi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3789040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Skrining gizi tepat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32040" y="3781954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Intervensi gizi tepat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1720" y="5229200"/>
            <a:ext cx="43204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Mencegah timbulnya malnutrisi</a:t>
            </a:r>
          </a:p>
          <a:p>
            <a:pPr algn="ctr"/>
            <a:r>
              <a:rPr lang="id-ID" dirty="0" smtClean="0"/>
              <a:t>Mempercepat proses pertumbuhan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923928" y="3997978"/>
            <a:ext cx="792088" cy="367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508104" y="465313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Kapan dan Siapa Melakukan?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1A52-0083-4EDF-8F64-33BE94FCF06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8" t="33266" r="27614" b="14792"/>
          <a:stretch/>
        </p:blipFill>
        <p:spPr bwMode="auto">
          <a:xfrm>
            <a:off x="323528" y="1535821"/>
            <a:ext cx="8568952" cy="469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Template-PPT-UEU-Pertemuan-2-dan-seterusnya1</Template>
  <TotalTime>407</TotalTime>
  <Words>682</Words>
  <Application>Microsoft Office PowerPoint</Application>
  <PresentationFormat>On-screen Show (4:3)</PresentationFormat>
  <Paragraphs>158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Template-PPT-UEU-Pertemuan-2-dan-seterusnya1</vt:lpstr>
      <vt:lpstr>PowerPoint Presentation</vt:lpstr>
      <vt:lpstr>KEMAMPUAN AKHIR YANG DIHARAPKAN</vt:lpstr>
      <vt:lpstr>Malnutrisi di Rumah Sakit (Meijerd et al. 2010)</vt:lpstr>
      <vt:lpstr>Prevalensi Malnutrisi di Rumah Sakit</vt:lpstr>
      <vt:lpstr>Nutrition Care Algorithm (ASPEN 2011)</vt:lpstr>
      <vt:lpstr>Skrining Gizi</vt:lpstr>
      <vt:lpstr>Definisi</vt:lpstr>
      <vt:lpstr>Tujuan</vt:lpstr>
      <vt:lpstr>Kapan dan Siapa Melakukan?</vt:lpstr>
      <vt:lpstr>Bagaimana?</vt:lpstr>
      <vt:lpstr>SKRINING GIZI PASIEN</vt:lpstr>
      <vt:lpstr>Standar Prosedur operasional pengisian skrining gizi pasien dewasa</vt:lpstr>
      <vt:lpstr>Prosedur </vt:lpstr>
      <vt:lpstr>Con’t...</vt:lpstr>
      <vt:lpstr>Metode Skrining Pada Anak  (Jossten&amp;Hulst, 2014)</vt:lpstr>
      <vt:lpstr>Metode Skrining Pada Dewasa</vt:lpstr>
      <vt:lpstr>Metode Skrining Pada Manula </vt:lpstr>
      <vt:lpstr>PowerPoint Presentation</vt:lpstr>
      <vt:lpstr>PowerPoint Presentation</vt:lpstr>
      <vt:lpstr>Assessment Gizi First Step Of NCP</vt:lpstr>
      <vt:lpstr>ASSESSMENT</vt:lpstr>
      <vt:lpstr>Riwayat Gizi (FH)</vt:lpstr>
      <vt:lpstr>Data Biokimia (BD)</vt:lpstr>
      <vt:lpstr>Data Antropometri (AD)</vt:lpstr>
      <vt:lpstr>Kondisi Fisik (PD)</vt:lpstr>
      <vt:lpstr>Riwayat Lain (CH)</vt:lpstr>
      <vt:lpstr>Nutrition Care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POLA ASUHAN GIZI TERSTANDAR : SKRINING STATUS GIZI</dc:title>
  <dc:creator>AXIOO</dc:creator>
  <cp:lastModifiedBy>Windows User</cp:lastModifiedBy>
  <cp:revision>34</cp:revision>
  <dcterms:created xsi:type="dcterms:W3CDTF">2017-04-02T11:52:49Z</dcterms:created>
  <dcterms:modified xsi:type="dcterms:W3CDTF">2017-10-24T03:58:43Z</dcterms:modified>
</cp:coreProperties>
</file>