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05" r:id="rId2"/>
    <p:sldId id="306" r:id="rId3"/>
    <p:sldId id="307" r:id="rId4"/>
    <p:sldId id="304" r:id="rId5"/>
    <p:sldId id="309" r:id="rId6"/>
    <p:sldId id="297" r:id="rId7"/>
    <p:sldId id="308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0AB09A-CEC2-4158-96F0-2FBE10381A59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B3701-6735-4C3E-A87A-83EB8866A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7353C-DD03-494A-A80B-5441909D3B5A}" type="slidenum">
              <a:rPr lang="id-ID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8827A-6A66-4AE9-964F-01E3C5C555D2}" type="slidenum">
              <a:rPr lang="id-ID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87F93F8-4462-4867-83CB-55D5DAF29547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547E9B-63EF-4496-9F40-E037B26873D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ED1B4-9E3B-454B-8B4E-4525400F7196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A46A-8484-464D-897E-9769CA4B46D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4868B-F048-4596-AF52-A636FE07D4E2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4F863A5-D0FA-4F42-8DD3-98212FF61AC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1E4E-8DA0-4555-A3EE-D0A71121DA15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610-E45D-4B09-96D2-F953F5053F1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CA8CB8-AD18-4D14-B53D-BAEAFBD9F171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1525C8-226F-4ED3-AF2B-7CA84184EE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3758-FB58-4BE4-9421-E86488B8B0D7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C795-3666-4C75-A7D2-FD5AD14ADC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94E27-3110-41B3-A3E3-0B9CD07E0CDB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7EA2-47CB-47F1-8FFF-996D66910D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DC17-E1B4-4BAD-ADED-6F02F15D036A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85B6-B8B8-4DB6-A90A-0E8520CE2ED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E4E0-E786-45AF-B71E-8A1457EDC81B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6FEC-E621-4DA8-9926-5FF6B1D838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DF3A7-A796-4586-8CB8-6FD6FC07F671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837C2B-F1A3-4380-82C5-4B2CFDE4E58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6FF5-0569-4E5C-A1E4-2557891713F8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1D91-A463-4A2B-BA83-5409E7DE78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B8A617-D7A2-4ADA-A734-2BA0D4EC6644}" type="datetimeFigureOut">
              <a:rPr lang="id-ID"/>
              <a:pPr>
                <a:defRPr/>
              </a:pPr>
              <a:t>03/01/2018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62A042-A315-4215-9C91-76328B04652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18108378_RELATIVE_VALIDITY_OF_A_SEMI_QUANTITATIVE_FOOD_FREQUENCY_QUESTIONNAIRE_FOR_ESTIMATING_DIETARY_O-3_FATTY_ACIDS_INTAKES_AMONG_URBAN_PREGNANT_WOMEN_IN_INDONES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Franklin Gothic Medium" pitchFamily="34" charset="0"/>
              </a:rPr>
              <a:t>SURVEY KONSUMSI PANGAN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Franklin Gothic Medium" pitchFamily="34" charset="0"/>
              </a:rPr>
              <a:t>PERTEMUAN 4</a:t>
            </a:r>
          </a:p>
          <a:p>
            <a:pPr algn="ctr"/>
            <a:r>
              <a:rPr lang="id-ID" b="1">
                <a:solidFill>
                  <a:schemeClr val="bg1"/>
                </a:solidFill>
                <a:latin typeface="Franklin Gothic Medium" pitchFamily="34" charset="0"/>
              </a:rPr>
              <a:t>DUDUNG ANGKASA</a:t>
            </a:r>
            <a:endParaRPr lang="en-US" b="1">
              <a:solidFill>
                <a:schemeClr val="bg1"/>
              </a:solidFill>
              <a:latin typeface="Franklin Gothic Medium" pitchFamily="34" charset="0"/>
            </a:endParaRPr>
          </a:p>
          <a:p>
            <a:pPr algn="ctr"/>
            <a:r>
              <a:rPr lang="id-ID" b="1">
                <a:solidFill>
                  <a:schemeClr val="bg1"/>
                </a:solidFill>
                <a:latin typeface="Franklin Gothic Medium" pitchFamily="34" charset="0"/>
              </a:rPr>
              <a:t>PROGRAM STUDI ILMU GIZI-FIKES</a:t>
            </a:r>
            <a:endParaRPr lang="en-US" b="1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4" tIns="45717" rIns="91434" bIns="4571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0" name="Content Placeholder 7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KEMAMPUAN AKHIR YANG DIHARAPKAN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200" dirty="0" smtClean="0">
                <a:cs typeface="Arial" charset="0"/>
              </a:rPr>
              <a:t>Mahasiswa dapat menjelaskan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prinsip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pemilihan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metode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sesuai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dengan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tingkat</a:t>
            </a:r>
            <a:r>
              <a:rPr lang="en-US" sz="2200" dirty="0" smtClean="0">
                <a:cs typeface="Arial" charset="0"/>
              </a:rPr>
              <a:t> </a:t>
            </a:r>
            <a:r>
              <a:rPr lang="en-US" sz="2200" dirty="0" err="1" smtClean="0">
                <a:cs typeface="Arial" charset="0"/>
              </a:rPr>
              <a:t>tujuan</a:t>
            </a:r>
            <a:endParaRPr lang="id-ID" sz="22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1700213"/>
            <a:ext cx="8407400" cy="1800225"/>
          </a:xfrm>
        </p:spPr>
        <p:txBody>
          <a:bodyPr>
            <a:noAutofit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 smtClean="0"/>
              <a:t>NO method is free from technical error and none can reflect accurately the true biological variation of food intake of free living individuals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 smtClean="0"/>
              <a:t>Investigators should identify and decide the most relevant error to their objectives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b="1" dirty="0"/>
              <a:t>Error</a:t>
            </a:r>
            <a:r>
              <a:rPr lang="id-ID" sz="2400" dirty="0"/>
              <a:t> is any source of variance that serves to </a:t>
            </a:r>
            <a:r>
              <a:rPr lang="id-ID" sz="2400" b="1" dirty="0"/>
              <a:t>reduce the accuracy and reliability</a:t>
            </a:r>
            <a:r>
              <a:rPr lang="id-ID" sz="2400" dirty="0"/>
              <a:t> of the individual data and the group </a:t>
            </a:r>
            <a:r>
              <a:rPr lang="id-ID" sz="2400" b="1" dirty="0"/>
              <a:t>mean</a:t>
            </a:r>
            <a:r>
              <a:rPr lang="id-ID" sz="2400" dirty="0"/>
              <a:t>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 smtClean="0"/>
              <a:t>Random</a:t>
            </a:r>
            <a:r>
              <a:rPr lang="id-ID" sz="2400" dirty="0"/>
              <a:t>: affect the reproducilibity of the method</a:t>
            </a:r>
            <a:r>
              <a:rPr lang="id-ID" sz="2400" dirty="0">
                <a:sym typeface="Wingdings" pitchFamily="2" charset="2"/>
              </a:rPr>
              <a:t> increase the number of observations, but not 100%</a:t>
            </a:r>
            <a:endParaRPr lang="id-ID" sz="2400" dirty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id-ID" sz="2400" dirty="0"/>
              <a:t>Systematic: affect the accuracy</a:t>
            </a:r>
            <a:r>
              <a:rPr lang="id-ID" sz="2400" dirty="0">
                <a:sym typeface="Wingdings" pitchFamily="2" charset="2"/>
              </a:rPr>
              <a:t> validation study and repeating measurement on the same </a:t>
            </a:r>
            <a:r>
              <a:rPr lang="id-ID" sz="2400" dirty="0" smtClean="0">
                <a:sym typeface="Wingdings" pitchFamily="2" charset="2"/>
              </a:rPr>
              <a:t>subject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/>
                </a:solidFill>
              </a:rPr>
              <a:t>MEASUREMENT ERROR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r>
              <a:rPr lang="en-US" dirty="0" smtClean="0">
                <a:sym typeface="Wingdings" pitchFamily="2" charset="2"/>
              </a:rPr>
              <a:t> compare with gold standard</a:t>
            </a:r>
          </a:p>
          <a:p>
            <a:r>
              <a:rPr lang="en-US" dirty="0" smtClean="0">
                <a:sym typeface="Wingdings" pitchFamily="2" charset="2"/>
              </a:rPr>
              <a:t>What is the gold standard of dietary assessment?</a:t>
            </a:r>
          </a:p>
          <a:p>
            <a:r>
              <a:rPr lang="en-US" dirty="0" smtClean="0">
                <a:sym typeface="Wingdings" pitchFamily="2" charset="2"/>
              </a:rPr>
              <a:t>It suggested to have non-memory depend method as a gold standard (GS)</a:t>
            </a:r>
          </a:p>
          <a:p>
            <a:r>
              <a:rPr lang="en-US" dirty="0" smtClean="0">
                <a:sym typeface="Wingdings" pitchFamily="2" charset="2"/>
              </a:rPr>
              <a:t>A test method some-times an easier method if compared to GS</a:t>
            </a:r>
          </a:p>
          <a:p>
            <a:r>
              <a:rPr lang="en-US" dirty="0" smtClean="0">
                <a:sym typeface="Wingdings" pitchFamily="2" charset="2"/>
              </a:rPr>
              <a:t>Statistical test to determine the validity rate t-test, correlation, cross validation, Kappa, Bland Altman (</a:t>
            </a:r>
            <a:r>
              <a:rPr lang="en-US" dirty="0" err="1" smtClean="0">
                <a:sym typeface="Wingdings" pitchFamily="2" charset="2"/>
              </a:rPr>
              <a:t>Anshari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Ridwan</a:t>
            </a:r>
            <a:r>
              <a:rPr lang="en-US" dirty="0" smtClean="0">
                <a:sym typeface="Wingdings" pitchFamily="2" charset="2"/>
              </a:rPr>
              <a:t> et al, 2016; </a:t>
            </a:r>
            <a:r>
              <a:rPr lang="en-US" dirty="0" smtClean="0">
                <a:sym typeface="Wingdings" pitchFamily="2" charset="2"/>
              </a:rPr>
              <a:t>Angkasa et al 2017)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Validity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8313" y="2052638"/>
            <a:ext cx="8523287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750" y="908050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6000" dirty="0" smtClean="0">
                <a:solidFill>
                  <a:srgbClr val="0070C0"/>
                </a:solidFill>
              </a:rPr>
              <a:t>Thank you</a:t>
            </a:r>
            <a:endParaRPr lang="id-ID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Ansari</a:t>
            </a:r>
            <a:r>
              <a:rPr lang="en-US" dirty="0" smtClean="0"/>
              <a:t>, Muhammad </a:t>
            </a:r>
            <a:r>
              <a:rPr lang="en-US" dirty="0" err="1" smtClean="0"/>
              <a:t>Ridwan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Agustina</a:t>
            </a:r>
            <a:r>
              <a:rPr lang="en-US" dirty="0" smtClean="0"/>
              <a:t>, </a:t>
            </a:r>
            <a:r>
              <a:rPr lang="en-US" dirty="0" err="1" smtClean="0"/>
              <a:t>Helda</a:t>
            </a:r>
            <a:r>
              <a:rPr lang="en-US" dirty="0" smtClean="0"/>
              <a:t> </a:t>
            </a:r>
            <a:r>
              <a:rPr lang="en-US" dirty="0" err="1" smtClean="0"/>
              <a:t>Khusun</a:t>
            </a:r>
            <a:r>
              <a:rPr lang="en-US" dirty="0" smtClean="0"/>
              <a:t>, </a:t>
            </a:r>
            <a:r>
              <a:rPr lang="en-US" dirty="0" err="1" smtClean="0"/>
              <a:t>Erfi</a:t>
            </a:r>
            <a:r>
              <a:rPr lang="en-US" dirty="0" smtClean="0"/>
              <a:t> </a:t>
            </a:r>
            <a:r>
              <a:rPr lang="en-US" dirty="0" err="1" smtClean="0"/>
              <a:t>Prafiantini</a:t>
            </a:r>
            <a:r>
              <a:rPr lang="en-US" dirty="0" smtClean="0"/>
              <a:t>, </a:t>
            </a:r>
            <a:r>
              <a:rPr lang="en-US" dirty="0" err="1" smtClean="0"/>
              <a:t>Fitrianna</a:t>
            </a:r>
            <a:r>
              <a:rPr lang="en-US" dirty="0" smtClean="0"/>
              <a:t> </a:t>
            </a:r>
            <a:r>
              <a:rPr lang="en-US" dirty="0" err="1" smtClean="0"/>
              <a:t>Cahyaningrum</a:t>
            </a:r>
            <a:r>
              <a:rPr lang="en-US" dirty="0" smtClean="0"/>
              <a:t>, and </a:t>
            </a:r>
            <a:r>
              <a:rPr lang="en-US" dirty="0" err="1" smtClean="0"/>
              <a:t>Inge</a:t>
            </a:r>
            <a:r>
              <a:rPr lang="en-US" dirty="0" smtClean="0"/>
              <a:t> </a:t>
            </a:r>
            <a:r>
              <a:rPr lang="en-US" dirty="0" err="1" smtClean="0"/>
              <a:t>Permadhi</a:t>
            </a:r>
            <a:r>
              <a:rPr lang="en-US" dirty="0" smtClean="0"/>
              <a:t>. "Development and evaluation of a </a:t>
            </a:r>
            <a:r>
              <a:rPr lang="en-US" dirty="0" err="1" smtClean="0"/>
              <a:t>semiquantitative</a:t>
            </a:r>
            <a:r>
              <a:rPr lang="en-US" dirty="0" smtClean="0"/>
              <a:t> food frequency questionnaire for estimating omega-3 and omega-6 fatty acid intakes in Indonesian children." </a:t>
            </a:r>
            <a:r>
              <a:rPr lang="en-US" i="1" dirty="0" smtClean="0"/>
              <a:t>Asia Pacific journal of clinical nutrition</a:t>
            </a:r>
            <a:r>
              <a:rPr lang="en-US" dirty="0" smtClean="0"/>
              <a:t> 25, no. S1 (2016): s20-s29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Dudung Angkasa, Victor </a:t>
            </a:r>
            <a:r>
              <a:rPr lang="en-US" dirty="0" err="1" smtClean="0"/>
              <a:t>Tambunan</a:t>
            </a:r>
            <a:r>
              <a:rPr lang="en-US" dirty="0" smtClean="0"/>
              <a:t>, </a:t>
            </a:r>
            <a:r>
              <a:rPr lang="en-US" dirty="0" err="1" smtClean="0"/>
              <a:t>Helda</a:t>
            </a:r>
            <a:r>
              <a:rPr lang="en-US" dirty="0" smtClean="0"/>
              <a:t> </a:t>
            </a:r>
            <a:r>
              <a:rPr lang="en-US" dirty="0" err="1" smtClean="0"/>
              <a:t>Khusun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Agustina</a:t>
            </a:r>
            <a:r>
              <a:rPr lang="en-US" dirty="0" smtClean="0"/>
              <a:t>, </a:t>
            </a:r>
            <a:r>
              <a:rPr lang="en-US" dirty="0" err="1" smtClean="0"/>
              <a:t>Fiastuti</a:t>
            </a:r>
            <a:r>
              <a:rPr lang="en-US" dirty="0" smtClean="0"/>
              <a:t> </a:t>
            </a:r>
            <a:r>
              <a:rPr lang="en-US" dirty="0" err="1" smtClean="0"/>
              <a:t>Witjaksono</a:t>
            </a:r>
            <a:r>
              <a:rPr lang="en-US" dirty="0" smtClean="0"/>
              <a:t>. 2017. Accessed from: </a:t>
            </a:r>
            <a:r>
              <a:rPr lang="en-US" dirty="0" smtClean="0">
                <a:hlinkClick r:id="rId2"/>
              </a:rPr>
              <a:t>https://www.researchgate.net/publication/318108378_RELATIVE_VALIDITY_OF_A_SEMI_QUANTITATIVE_FOOD_FREQUENCY_QUESTIONNAIRE_FOR_ESTIMATING_DIETARY_O-3_FATTY_ACIDS_INTAKES_AMONG_URBAN_PREGNANT_WOMEN_IN_INDONESIA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Daftar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pustaka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298</TotalTime>
  <Words>249</Words>
  <Application>Microsoft Office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Slide 1</vt:lpstr>
      <vt:lpstr>Slide 2</vt:lpstr>
      <vt:lpstr>KEMAMPUAN AKHIR YANG DIHARAPKAN</vt:lpstr>
      <vt:lpstr>MEASUREMENT ERROR</vt:lpstr>
      <vt:lpstr>Validity</vt:lpstr>
      <vt:lpstr>Thank you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dudung angkasa</cp:lastModifiedBy>
  <cp:revision>20</cp:revision>
  <dcterms:created xsi:type="dcterms:W3CDTF">2017-09-14T09:57:32Z</dcterms:created>
  <dcterms:modified xsi:type="dcterms:W3CDTF">2018-01-03T07:44:51Z</dcterms:modified>
</cp:coreProperties>
</file>