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2" r:id="rId2"/>
    <p:sldId id="263" r:id="rId3"/>
    <p:sldId id="264" r:id="rId4"/>
    <p:sldId id="257" r:id="rId5"/>
    <p:sldId id="258" r:id="rId6"/>
    <p:sldId id="259" r:id="rId7"/>
    <p:sldId id="260" r:id="rId8"/>
    <p:sldId id="26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B69AB-2282-4F95-97FA-A5217DDC47C3}" type="datetimeFigureOut">
              <a:rPr lang="en-US" smtClean="0"/>
              <a:t>1/3/2018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6A9233-C3BB-4351-A2FC-C10A1FCE85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994707B-843B-4590-A711-32959086BAFB}" type="slidenum">
              <a:rPr lang="id-ID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id-ID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E69997-CE06-4EA8-800E-69A82A267111}" type="slidenum">
              <a:rPr lang="id-ID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id-ID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39A0-3F61-4034-A762-32087FEC3406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DDAA-8FB0-4214-8C14-B857C4193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39A0-3F61-4034-A762-32087FEC3406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DDAA-8FB0-4214-8C14-B857C4193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39A0-3F61-4034-A762-32087FEC3406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DDAA-8FB0-4214-8C14-B857C4193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 rtlCol="0">
            <a:normAutofit/>
          </a:bodyPr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4C470E-86CB-447E-A433-D0A079C3D9D1}" type="datetimeFigureOut">
              <a:rPr lang="en-US"/>
              <a:pPr>
                <a:defRPr/>
              </a:pPr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CD0FBB-B538-45E7-87EC-07848D968B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39A0-3F61-4034-A762-32087FEC3406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DDAA-8FB0-4214-8C14-B857C4193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39A0-3F61-4034-A762-32087FEC3406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DDAA-8FB0-4214-8C14-B857C4193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39A0-3F61-4034-A762-32087FEC3406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DDAA-8FB0-4214-8C14-B857C4193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39A0-3F61-4034-A762-32087FEC3406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DDAA-8FB0-4214-8C14-B857C4193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39A0-3F61-4034-A762-32087FEC3406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DDAA-8FB0-4214-8C14-B857C4193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39A0-3F61-4034-A762-32087FEC3406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DDAA-8FB0-4214-8C14-B857C4193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39A0-3F61-4034-A762-32087FEC3406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DDAA-8FB0-4214-8C14-B857C4193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7F39A0-3F61-4034-A762-32087FEC3406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6DDAA-8FB0-4214-8C14-B857C4193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F39A0-3F61-4034-A762-32087FEC3406}" type="datetimeFigureOut">
              <a:rPr lang="en-US" smtClean="0"/>
              <a:pPr/>
              <a:t>1/3/2018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6DDAA-8FB0-4214-8C14-B857C4193EA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arsil\Desktop\Smartcreative.jpg"/>
          <p:cNvPicPr>
            <a:picLocks noChangeAspect="1" noChangeArrowheads="1"/>
          </p:cNvPicPr>
          <p:nvPr/>
        </p:nvPicPr>
        <p:blipFill>
          <a:blip r:embed="rId2" cstate="print"/>
          <a:srcRect l="1051" r="800" b="504"/>
          <a:stretch>
            <a:fillRect/>
          </a:stretch>
        </p:blipFill>
        <p:spPr bwMode="auto"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1"/>
          <p:cNvSpPr txBox="1">
            <a:spLocks noChangeArrowheads="1"/>
          </p:cNvSpPr>
          <p:nvPr/>
        </p:nvSpPr>
        <p:spPr bwMode="auto">
          <a:xfrm>
            <a:off x="3200400" y="3725863"/>
            <a:ext cx="56388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Franklin Gothic Medium" pitchFamily="34" charset="0"/>
              </a:rPr>
              <a:t>SURVEY KONSUMSI PANGAN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Franklin Gothic Medium" pitchFamily="34" charset="0"/>
              </a:rPr>
              <a:t>PERTEMUAN </a:t>
            </a:r>
            <a:r>
              <a:rPr lang="en-US" b="1" dirty="0" smtClean="0">
                <a:solidFill>
                  <a:schemeClr val="bg1"/>
                </a:solidFill>
                <a:latin typeface="Franklin Gothic Medium" pitchFamily="34" charset="0"/>
              </a:rPr>
              <a:t>5</a:t>
            </a:r>
            <a:endParaRPr lang="en-US" b="1" dirty="0">
              <a:solidFill>
                <a:schemeClr val="bg1"/>
              </a:solidFill>
              <a:latin typeface="Franklin Gothic Medium" pitchFamily="34" charset="0"/>
            </a:endParaRPr>
          </a:p>
          <a:p>
            <a:pPr algn="ctr"/>
            <a:r>
              <a:rPr lang="id-ID" b="1" dirty="0">
                <a:solidFill>
                  <a:schemeClr val="bg1"/>
                </a:solidFill>
                <a:latin typeface="Franklin Gothic Medium" pitchFamily="34" charset="0"/>
              </a:rPr>
              <a:t>DUDUNG ANGKASA</a:t>
            </a:r>
            <a:endParaRPr lang="en-US" b="1" dirty="0">
              <a:solidFill>
                <a:schemeClr val="bg1"/>
              </a:solidFill>
              <a:latin typeface="Franklin Gothic Medium" pitchFamily="34" charset="0"/>
            </a:endParaRPr>
          </a:p>
          <a:p>
            <a:pPr algn="ctr"/>
            <a:r>
              <a:rPr lang="id-ID" b="1" dirty="0">
                <a:solidFill>
                  <a:schemeClr val="bg1"/>
                </a:solidFill>
                <a:latin typeface="Franklin Gothic Medium" pitchFamily="34" charset="0"/>
              </a:rPr>
              <a:t>PROGRAM STUDI ILMU GIZI-FIKES</a:t>
            </a:r>
            <a:endParaRPr lang="en-US" b="1" dirty="0">
              <a:solidFill>
                <a:schemeClr val="bg1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2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91434" tIns="45717" rIns="91434" bIns="4571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VISI DAN MISI UNIVERSITAS ESA UNGGUL</a:t>
            </a:r>
          </a:p>
        </p:txBody>
      </p:sp>
      <p:pic>
        <p:nvPicPr>
          <p:cNvPr id="14340" name="Content Placeholder 7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560513"/>
            <a:ext cx="9144000" cy="4840287"/>
          </a:xfr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rsil\Desktop\Smartcreativ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</p:spPr>
        <p:txBody>
          <a:bodyPr>
            <a:normAutofit fontScale="90000"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dirty="0" smtClean="0">
                <a:solidFill>
                  <a:schemeClr val="tx1"/>
                </a:solidFill>
                <a:cs typeface="Arial" charset="0"/>
              </a:rPr>
              <a:t>KEMAMPUAN AKHIR YANG DIHARAPKAN</a:t>
            </a:r>
          </a:p>
        </p:txBody>
      </p:sp>
      <p:sp>
        <p:nvSpPr>
          <p:cNvPr id="4100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/>
          <a:lstStyle/>
          <a:p>
            <a:pPr marL="274320" fontAlgn="auto">
              <a:spcAft>
                <a:spcPts val="0"/>
              </a:spcAft>
              <a:defRPr/>
            </a:pPr>
            <a:r>
              <a:rPr lang="id-ID" sz="2200" dirty="0" smtClean="0">
                <a:cs typeface="Arial" charset="0"/>
              </a:rPr>
              <a:t>Mahasiswa dapat menjelaskan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err="1" smtClean="0">
                <a:cs typeface="Arial" charset="0"/>
              </a:rPr>
              <a:t>prinsip</a:t>
            </a:r>
            <a:r>
              <a:rPr lang="en-US" sz="2200" dirty="0" smtClean="0">
                <a:cs typeface="Arial" charset="0"/>
              </a:rPr>
              <a:t> </a:t>
            </a:r>
            <a:r>
              <a:rPr lang="en-US" sz="2200" dirty="0" smtClean="0">
                <a:cs typeface="Arial" charset="0"/>
              </a:rPr>
              <a:t>food record</a:t>
            </a:r>
            <a:endParaRPr lang="id-ID" sz="2200" dirty="0" smtClean="0">
              <a:cs typeface="Arial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8FC147-35C9-4E27-B831-8E69E0EF3C39}" type="slidenum">
              <a:rPr lang="en-US" altLang="en-US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600" b="1" smtClean="0"/>
              <a:t>Methods for measuring</a:t>
            </a:r>
            <a:br>
              <a:rPr lang="en-US" sz="4600" b="1" smtClean="0"/>
            </a:br>
            <a:r>
              <a:rPr lang="en-US" sz="4600" b="1" smtClean="0"/>
              <a:t>food consumption  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4172B8-3939-4A74-9F8B-09F1893C2EDB}" type="slidenum">
              <a:rPr lang="en-US" altLang="en-US"/>
              <a:pPr>
                <a:defRPr/>
              </a:pPr>
              <a:t>5</a:t>
            </a:fld>
            <a:endParaRPr lang="en-US" altLang="en-US"/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b="1" smtClean="0"/>
              <a:t>Food Records: principles and uses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47800"/>
            <a:ext cx="8382000" cy="5029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1000" b="1" u="sng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900" b="1" smtClean="0"/>
              <a:t>Two types: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smtClean="0"/>
              <a:t>Estimated Food Records 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smtClean="0"/>
              <a:t>Weighed Food Records (Weighed Diet Record, WDR)</a:t>
            </a:r>
            <a:endParaRPr lang="en-US" sz="1900" u="sng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en-US" sz="1900" u="sng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1900" b="1" smtClean="0"/>
              <a:t>Principle and Uses:</a:t>
            </a:r>
            <a:r>
              <a:rPr lang="en-US" sz="1900" smtClean="0"/>
              <a:t> 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smtClean="0"/>
              <a:t>Based on recording portion sizes of actual foods consumed by an individual, estimated using household measures or weighed using dietary scales. 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smtClean="0"/>
              <a:t>Weighed Food Records </a:t>
            </a:r>
            <a:r>
              <a:rPr lang="en-US" sz="1900" smtClean="0">
                <a:sym typeface="Wingdings" pitchFamily="2" charset="2"/>
              </a:rPr>
              <a:t> </a:t>
            </a:r>
            <a:r>
              <a:rPr lang="en-US" sz="1900" b="1" smtClean="0"/>
              <a:t>ideal for scientific and controlled studies</a:t>
            </a:r>
            <a:r>
              <a:rPr lang="en-US" sz="1900" smtClean="0"/>
              <a:t> in particular when diet counseling or correlations of intake with biological parameters are involved.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smtClean="0"/>
              <a:t>Uses: research, multi-center epidemiological studies, for controlled metabolic studies.</a:t>
            </a:r>
          </a:p>
          <a:p>
            <a:pPr eaLnBrk="1" hangingPunct="1">
              <a:lnSpc>
                <a:spcPct val="80000"/>
              </a:lnSpc>
            </a:pPr>
            <a:r>
              <a:rPr lang="en-US" sz="1900" smtClean="0"/>
              <a:t>Weighed food record </a:t>
            </a:r>
            <a:r>
              <a:rPr lang="en-US" sz="1900" smtClean="0">
                <a:sym typeface="Wingdings" pitchFamily="2" charset="2"/>
              </a:rPr>
              <a:t> </a:t>
            </a:r>
            <a:r>
              <a:rPr lang="en-US" sz="1900" smtClean="0"/>
              <a:t>respondents must be motivated, numerate and illiterate.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81797A-44C0-4CB3-AE24-09B1E571E962}" type="slidenum">
              <a:rPr lang="en-US" altLang="en-US"/>
              <a:pPr>
                <a:defRPr/>
              </a:pPr>
              <a:t>6</a:t>
            </a:fld>
            <a:endParaRPr lang="en-US" altLang="en-US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400" smtClean="0"/>
              <a:t>Food records: procedures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100" smtClean="0"/>
              <a:t>1.    Respondent records (or measurer weighs), </a:t>
            </a:r>
            <a:r>
              <a:rPr lang="en-US" sz="2100" u="sng" smtClean="0"/>
              <a:t>at the same time of consumption</a:t>
            </a:r>
            <a:r>
              <a:rPr lang="en-US" sz="2100" smtClean="0"/>
              <a:t>, all foods and beverages (including snacks) eaten in household measures, for a specified time period.</a:t>
            </a:r>
          </a:p>
          <a:p>
            <a:pPr marL="609600" indent="-609600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n-US" sz="2100" smtClean="0"/>
              <a:t>2.    Recorded: </a:t>
            </a:r>
          </a:p>
          <a:p>
            <a:pPr marL="1371600" lvl="2" indent="-457200" eaLnBrk="1" hangingPunct="1">
              <a:lnSpc>
                <a:spcPct val="80000"/>
              </a:lnSpc>
            </a:pPr>
            <a:r>
              <a:rPr lang="en-US" sz="2000" smtClean="0"/>
              <a:t>detailed description of the food/drinks/ supplements/ condiments</a:t>
            </a:r>
          </a:p>
          <a:p>
            <a:pPr marL="1371600" lvl="2" indent="-457200" eaLnBrk="1" hangingPunct="1">
              <a:lnSpc>
                <a:spcPct val="80000"/>
              </a:lnSpc>
            </a:pPr>
            <a:r>
              <a:rPr lang="en-US" sz="2000" smtClean="0"/>
              <a:t>amounts consumed (</a:t>
            </a:r>
            <a:r>
              <a:rPr lang="en-US" sz="2000" b="1" smtClean="0"/>
              <a:t>portion served minus left over</a:t>
            </a:r>
            <a:r>
              <a:rPr lang="en-US" sz="2000" smtClean="0"/>
              <a:t>) or estimate using household measures and calibrated household utensils</a:t>
            </a:r>
          </a:p>
          <a:p>
            <a:pPr marL="1371600" lvl="2" indent="-457200" eaLnBrk="1" hangingPunct="1">
              <a:lnSpc>
                <a:spcPct val="80000"/>
              </a:lnSpc>
            </a:pPr>
            <a:r>
              <a:rPr lang="en-US" sz="2000" smtClean="0"/>
              <a:t>If occasional meals are </a:t>
            </a:r>
            <a:r>
              <a:rPr lang="en-US" sz="2000" b="1" smtClean="0"/>
              <a:t>eaten away from home</a:t>
            </a:r>
            <a:r>
              <a:rPr lang="en-US" sz="2000" smtClean="0"/>
              <a:t>, respondents are generally requested to record descriptions of the amounts of food eaten. The nutritionist can then buy and weigh a </a:t>
            </a:r>
            <a:r>
              <a:rPr lang="en-US" sz="2000" b="1" smtClean="0"/>
              <a:t>duplicate portion</a:t>
            </a:r>
            <a:r>
              <a:rPr lang="en-US" sz="2000" smtClean="0"/>
              <a:t> of each recorded food items, where possible, to assess the probable weight consumed.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7171" name="Table Placeholder 2"/>
          <p:cNvSpPr>
            <a:spLocks noGrp="1" noTextEdit="1"/>
          </p:cNvSpPr>
          <p:nvPr>
            <p:ph type="tbl" idx="1"/>
          </p:nvPr>
        </p:nvSpPr>
        <p:spPr/>
      </p:sp>
      <p:pic>
        <p:nvPicPr>
          <p:cNvPr id="7172" name="Picture 2" descr="D:\Downloads\form\food records_DA.jpg"/>
          <p:cNvPicPr>
            <a:picLocks noChangeAspect="1" noChangeArrowheads="1"/>
          </p:cNvPicPr>
          <p:nvPr/>
        </p:nvPicPr>
        <p:blipFill>
          <a:blip r:embed="rId2" cstate="print"/>
          <a:srcRect l="8823" t="30031" r="11765" b="5093"/>
          <a:stretch>
            <a:fillRect/>
          </a:stretch>
        </p:blipFill>
        <p:spPr bwMode="auto">
          <a:xfrm>
            <a:off x="1447800" y="0"/>
            <a:ext cx="61722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Tugas</a:t>
            </a:r>
            <a:endParaRPr lang="en-US" dirty="0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/>
      </p:sp>
      <p:sp>
        <p:nvSpPr>
          <p:cNvPr id="4" name="TextBox 3"/>
          <p:cNvSpPr txBox="1"/>
          <p:nvPr/>
        </p:nvSpPr>
        <p:spPr>
          <a:xfrm>
            <a:off x="381000" y="1600200"/>
            <a:ext cx="8458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err="1" smtClean="0"/>
              <a:t>Tugas</a:t>
            </a:r>
            <a:r>
              <a:rPr lang="en-US" dirty="0" smtClean="0"/>
              <a:t> </a:t>
            </a:r>
            <a:r>
              <a:rPr lang="en-US" dirty="0" err="1" smtClean="0"/>
              <a:t>bersifat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individu</a:t>
            </a:r>
            <a:r>
              <a:rPr lang="en-US" dirty="0" smtClean="0"/>
              <a:t> </a:t>
            </a:r>
            <a:r>
              <a:rPr lang="en-US" dirty="0" err="1" smtClean="0"/>
              <a:t>melakukan</a:t>
            </a:r>
            <a:r>
              <a:rPr lang="en-US" dirty="0" smtClean="0"/>
              <a:t> food record (FR) </a:t>
            </a:r>
            <a:r>
              <a:rPr lang="en-US" dirty="0" err="1" smtClean="0"/>
              <a:t>selama</a:t>
            </a:r>
            <a:r>
              <a:rPr lang="en-US" dirty="0" smtClean="0"/>
              <a:t>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hari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Tiap</a:t>
            </a:r>
            <a:r>
              <a:rPr lang="en-US" dirty="0" smtClean="0"/>
              <a:t> item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diambil</a:t>
            </a:r>
            <a:r>
              <a:rPr lang="en-US" dirty="0" smtClean="0"/>
              <a:t> </a:t>
            </a:r>
            <a:r>
              <a:rPr lang="en-US" dirty="0" err="1" smtClean="0"/>
              <a:t>foto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Hasil</a:t>
            </a:r>
            <a:r>
              <a:rPr lang="en-US" dirty="0" smtClean="0"/>
              <a:t> FR </a:t>
            </a:r>
            <a:r>
              <a:rPr lang="en-US" dirty="0" err="1" smtClean="0"/>
              <a:t>diketik</a:t>
            </a:r>
            <a:r>
              <a:rPr lang="en-US" dirty="0" smtClean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format word </a:t>
            </a:r>
            <a:r>
              <a:rPr lang="en-US" dirty="0" err="1" smtClean="0"/>
              <a:t>sesuai</a:t>
            </a:r>
            <a:r>
              <a:rPr lang="en-US" dirty="0" smtClean="0"/>
              <a:t> format FR yang </a:t>
            </a:r>
            <a:r>
              <a:rPr lang="en-US" dirty="0" err="1" smtClean="0"/>
              <a:t>diberikan</a:t>
            </a: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FR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foto-nya</a:t>
            </a:r>
            <a:r>
              <a:rPr lang="en-US" dirty="0" smtClean="0"/>
              <a:t> </a:t>
            </a:r>
            <a:r>
              <a:rPr lang="en-US" dirty="0" err="1" smtClean="0"/>
              <a:t>dikumpulkan</a:t>
            </a:r>
            <a:r>
              <a:rPr lang="en-US" dirty="0"/>
              <a:t> </a:t>
            </a:r>
            <a:r>
              <a:rPr lang="en-US" dirty="0" err="1" smtClean="0"/>
              <a:t>dalam</a:t>
            </a:r>
            <a:r>
              <a:rPr lang="en-US" dirty="0" smtClean="0"/>
              <a:t> </a:t>
            </a:r>
            <a:r>
              <a:rPr lang="en-US" dirty="0" err="1" smtClean="0"/>
              <a:t>satu</a:t>
            </a:r>
            <a:r>
              <a:rPr lang="en-US" dirty="0" smtClean="0"/>
              <a:t> flash disk</a:t>
            </a:r>
          </a:p>
          <a:p>
            <a:pPr marL="342900" indent="-342900">
              <a:buAutoNum type="arabicPeriod"/>
            </a:pPr>
            <a:r>
              <a:rPr lang="en-US" dirty="0" err="1" smtClean="0"/>
              <a:t>Semua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FR (</a:t>
            </a:r>
            <a:r>
              <a:rPr lang="en-US" dirty="0" err="1" smtClean="0"/>
              <a:t>formulir</a:t>
            </a:r>
            <a:r>
              <a:rPr lang="en-US" dirty="0" smtClean="0"/>
              <a:t>) </a:t>
            </a:r>
            <a:r>
              <a:rPr lang="en-US" dirty="0" err="1" smtClean="0"/>
              <a:t>sudah</a:t>
            </a:r>
            <a:r>
              <a:rPr lang="en-US" dirty="0" smtClean="0"/>
              <a:t> </a:t>
            </a:r>
            <a:r>
              <a:rPr lang="en-US" dirty="0" err="1" smtClean="0"/>
              <a:t>dikumpulkan</a:t>
            </a:r>
            <a:r>
              <a:rPr lang="en-US" dirty="0" smtClean="0"/>
              <a:t> </a:t>
            </a:r>
            <a:r>
              <a:rPr lang="en-US" dirty="0" err="1" smtClean="0"/>
              <a:t>di</a:t>
            </a:r>
            <a:r>
              <a:rPr lang="en-US" dirty="0" smtClean="0"/>
              <a:t> </a:t>
            </a:r>
            <a:r>
              <a:rPr lang="en-US" dirty="0" err="1" smtClean="0"/>
              <a:t>meja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dosen</a:t>
            </a:r>
            <a:r>
              <a:rPr lang="en-US" dirty="0" smtClean="0"/>
              <a:t> </a:t>
            </a:r>
            <a:r>
              <a:rPr lang="en-US" dirty="0" err="1" smtClean="0"/>
              <a:t>masuk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309</Words>
  <Application>Microsoft Office PowerPoint</Application>
  <PresentationFormat>On-screen Show (4:3)</PresentationFormat>
  <Paragraphs>37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Slide 2</vt:lpstr>
      <vt:lpstr>KEMAMPUAN AKHIR YANG DIHARAPKAN</vt:lpstr>
      <vt:lpstr>Methods for measuring food consumption  </vt:lpstr>
      <vt:lpstr>Food Records: principles and uses</vt:lpstr>
      <vt:lpstr>Food records: procedures</vt:lpstr>
      <vt:lpstr>Slide 7</vt:lpstr>
      <vt:lpstr>Tugas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Methods for measuring food consumption  </dc:title>
  <dc:creator>dudung angkasa</dc:creator>
  <cp:lastModifiedBy>dudung angkasa</cp:lastModifiedBy>
  <cp:revision>3</cp:revision>
  <dcterms:created xsi:type="dcterms:W3CDTF">2018-01-03T06:40:12Z</dcterms:created>
  <dcterms:modified xsi:type="dcterms:W3CDTF">2018-01-03T08:02:20Z</dcterms:modified>
</cp:coreProperties>
</file>