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465" r:id="rId2"/>
    <p:sldId id="466" r:id="rId3"/>
    <p:sldId id="467" r:id="rId4"/>
    <p:sldId id="454" r:id="rId5"/>
    <p:sldId id="462" r:id="rId6"/>
    <p:sldId id="463" r:id="rId7"/>
    <p:sldId id="464" r:id="rId8"/>
    <p:sldId id="441" r:id="rId9"/>
  </p:sldIdLst>
  <p:sldSz cx="9144000" cy="6858000" type="screen4x3"/>
  <p:notesSz cx="9942513" cy="6761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33FF"/>
    <a:srgbClr val="0066FF"/>
    <a:srgbClr val="33CC33"/>
    <a:srgbClr val="FF0000"/>
    <a:srgbClr val="FF33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6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310" cy="33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2508" y="0"/>
            <a:ext cx="4308310" cy="33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1614CF1-147D-4070-8644-60E0892BAD9F}" type="datetimeFigureOut">
              <a:rPr lang="en-US"/>
              <a:pPr>
                <a:defRPr/>
              </a:pPr>
              <a:t>1/3/2018</a:t>
            </a:fld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21882"/>
            <a:ext cx="4308310" cy="33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2508" y="6421882"/>
            <a:ext cx="4308310" cy="33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266EF0F-5AD1-486B-9493-2893D6666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310" cy="33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2508" y="0"/>
            <a:ext cx="4308310" cy="33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402CA96-952E-4243-A48E-6D376CCE04E7}" type="datetimeFigureOut">
              <a:rPr lang="en-US"/>
              <a:pPr>
                <a:defRPr/>
              </a:pPr>
              <a:t>1/3/2018</a:t>
            </a:fld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2950" y="508000"/>
            <a:ext cx="3379788" cy="2535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573" y="3210941"/>
            <a:ext cx="7955367" cy="304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21882"/>
            <a:ext cx="4308310" cy="33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2508" y="6421882"/>
            <a:ext cx="4308310" cy="33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006563-D032-440A-AA80-B9DCC5541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94707B-843B-4590-A711-32959086BAFB}" type="slidenum">
              <a:rPr lang="id-ID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d-ID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E69997-CE06-4EA8-800E-69A82A267111}" type="slidenum">
              <a:rPr lang="id-ID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d-ID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D846D-45FE-46FE-8E37-BC6F05E1CA69}" type="datetime1">
              <a:rPr lang="en-US"/>
              <a:pPr>
                <a:defRPr/>
              </a:pPr>
              <a:t>1/3/2018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FBA80-24E5-4D37-B607-026E4C460E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D66ED-76D1-4937-BF5C-D9D19E027296}" type="datetime1">
              <a:rPr lang="en-US"/>
              <a:pPr>
                <a:defRPr/>
              </a:pPr>
              <a:t>1/3/2018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54819-2193-43B1-A37B-67369BC726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BD21F-3858-4D7E-81DC-800AD68D0DA6}" type="datetime1">
              <a:rPr lang="en-US"/>
              <a:pPr>
                <a:defRPr/>
              </a:pPr>
              <a:t>1/3/2018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A9139-4587-46A8-8D38-CFE553DF6E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69402-851B-421B-9088-C37AB813D598}" type="datetime1">
              <a:rPr lang="en-US"/>
              <a:pPr>
                <a:defRPr/>
              </a:pPr>
              <a:t>1/3/2018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54314-DF52-4826-889E-BCCFF72D25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A3645-3848-4DBC-8E14-308978764663}" type="datetime1">
              <a:rPr lang="en-US"/>
              <a:pPr>
                <a:defRPr/>
              </a:pPr>
              <a:t>1/3/2018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F7E7F-5FFB-4982-A765-180A8E7C5C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9E554-3AE2-48CA-B0DD-476D15FC6C2E}" type="datetime1">
              <a:rPr lang="en-US"/>
              <a:pPr>
                <a:defRPr/>
              </a:pPr>
              <a:t>1/3/2018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65852-5D7D-4716-A7F4-472F9A1BBF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C9D45-8ABE-4D8F-A7D2-85721DC98567}" type="datetime1">
              <a:rPr lang="en-US"/>
              <a:pPr>
                <a:defRPr/>
              </a:pPr>
              <a:t>1/3/2018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71FEF-0E3D-49C7-95D2-50213E8EB2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5B859-C8D9-41E0-9FA5-B3A0CD8DAC75}" type="datetime1">
              <a:rPr lang="en-US"/>
              <a:pPr>
                <a:defRPr/>
              </a:pPr>
              <a:t>1/3/2018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01E9C-8A9B-49DD-A4DC-CEE6B03B61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C3FD4-8C9D-4A74-AE29-ED5ECDC71598}" type="datetime1">
              <a:rPr lang="en-US"/>
              <a:pPr>
                <a:defRPr/>
              </a:pPr>
              <a:t>1/3/2018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A88A1-9655-4A3E-AA76-0C03D17D60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7BFC8-A3E8-4D0E-B9D8-4E7400670672}" type="datetime1">
              <a:rPr lang="en-US"/>
              <a:pPr>
                <a:defRPr/>
              </a:pPr>
              <a:t>1/3/2018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233FA-2DBE-417D-82D4-B3D2CA01DB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6221C-2E40-482A-81C2-AB713EBC6A40}" type="datetime1">
              <a:rPr lang="en-US"/>
              <a:pPr>
                <a:defRPr/>
              </a:pPr>
              <a:t>1/3/2018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6AB92-3196-4023-90EB-619B2CF68C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85DA7-FC8E-452A-A0BA-8B4D64754E13}" type="datetime1">
              <a:rPr lang="en-US"/>
              <a:pPr>
                <a:defRPr/>
              </a:pPr>
              <a:t>1/3/2018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66617-D41E-441C-BD62-B89B85F26B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07994-7032-43F9-B179-A9E6C8A0B716}" type="datetime1">
              <a:rPr lang="en-US"/>
              <a:pPr>
                <a:defRPr/>
              </a:pPr>
              <a:t>1/3/2018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5DA12-E23A-48E1-80D2-562B0AE53B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7CD3A-4EBF-4761-AE84-425FFAB11448}" type="datetime1">
              <a:rPr lang="en-US"/>
              <a:pPr>
                <a:defRPr/>
              </a:pPr>
              <a:t>1/3/2018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A7394-235A-4299-A026-12CDB34570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fld id="{9BE83512-A30A-48A9-AF03-0115E659CA19}" type="datetime1">
              <a:rPr lang="en-US"/>
              <a:pPr>
                <a:defRPr/>
              </a:pPr>
              <a:t>1/3/2018</a:t>
            </a:fld>
            <a:endParaRPr lang="en-US" altLang="en-US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78E03999-13B4-40D1-BF6E-91AAB1B46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2938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2938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Franklin Gothic Medium" pitchFamily="34" charset="0"/>
              </a:rPr>
              <a:t>SURVEY KONSUMSI PANGAN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Franklin Gothic Medium" pitchFamily="34" charset="0"/>
              </a:rPr>
              <a:t>PERTEMUAN </a:t>
            </a:r>
            <a:r>
              <a:rPr lang="en-US" b="1" dirty="0" smtClean="0">
                <a:solidFill>
                  <a:schemeClr val="bg1"/>
                </a:solidFill>
                <a:latin typeface="Franklin Gothic Medium" pitchFamily="34" charset="0"/>
              </a:rPr>
              <a:t>8</a:t>
            </a:r>
            <a:endParaRPr lang="en-US" b="1" dirty="0">
              <a:solidFill>
                <a:schemeClr val="bg1"/>
              </a:solidFill>
              <a:latin typeface="Franklin Gothic Medium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Franklin Gothic Medium" pitchFamily="34" charset="0"/>
              </a:rPr>
              <a:t>DUDUNG ANGKASA</a:t>
            </a:r>
            <a:endParaRPr lang="en-US" b="1" dirty="0">
              <a:solidFill>
                <a:schemeClr val="bg1"/>
              </a:solidFill>
              <a:latin typeface="Franklin Gothic Medium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Franklin Gothic Medium" pitchFamily="34" charset="0"/>
              </a:rPr>
              <a:t>PROGRAM STUDI ILMU GIZI-FIKES</a:t>
            </a:r>
            <a:endParaRPr lang="en-US" b="1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6463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4" tIns="45717" rIns="91434" bIns="45717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VISI DAN MISI UNIVERSITAS ESA UNGGUL</a:t>
            </a:r>
          </a:p>
        </p:txBody>
      </p:sp>
      <p:pic>
        <p:nvPicPr>
          <p:cNvPr id="14340" name="Content Placeholder 7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60513"/>
            <a:ext cx="9144000" cy="4840287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  <a:cs typeface="Arial" charset="0"/>
              </a:rPr>
              <a:t>KEMAMPUAN AKHIR YANG DIHARAPKAN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id-ID" sz="2200" dirty="0" smtClean="0">
                <a:cs typeface="Arial" charset="0"/>
              </a:rPr>
              <a:t>Mahasiswa dapat menjelaskan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prinsip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smtClean="0">
                <a:cs typeface="Arial" charset="0"/>
              </a:rPr>
              <a:t>food frequency questionnaire</a:t>
            </a:r>
            <a:endParaRPr lang="id-ID" sz="2200" dirty="0" smtClean="0"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4465B-BC07-4A93-893D-752B3EB68ADE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b="1" smtClean="0"/>
              <a:t>Methods for measuring</a:t>
            </a:r>
            <a:br>
              <a:rPr lang="en-US" sz="4600" b="1" smtClean="0"/>
            </a:br>
            <a:r>
              <a:rPr lang="en-US" sz="4600" b="1" smtClean="0"/>
              <a:t>food consumption 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6DD7C-BB1B-40F1-B987-3C4A0AB00969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b="1" smtClean="0"/>
              <a:t>FFQ: principles and uses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000" b="1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smtClean="0"/>
              <a:t>Two types: </a:t>
            </a:r>
            <a:r>
              <a:rPr lang="en-US" sz="1900" smtClean="0"/>
              <a:t>Qualitative and Semi-Quantitative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b="1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smtClean="0"/>
              <a:t>Principle and Uses: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Assesses energy and/or nutrient intake by determining how frequently a person consumes a limited number of foods that are major sources of nutrients or of a particular dietary components in question </a:t>
            </a:r>
            <a:r>
              <a:rPr lang="en-US" sz="1900" b="1" smtClean="0"/>
              <a:t>during a specified time period</a:t>
            </a:r>
            <a:r>
              <a:rPr lang="en-US" sz="1900" smtClean="0"/>
              <a:t> (typically 6 months to 1 year)</a:t>
            </a:r>
            <a:endParaRPr lang="en-US" sz="1900" b="1" smtClean="0"/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Provide data on </a:t>
            </a:r>
            <a:r>
              <a:rPr lang="en-US" sz="1900" b="1" smtClean="0"/>
              <a:t>habitual intakes</a:t>
            </a:r>
            <a:r>
              <a:rPr lang="en-US" sz="1900" smtClean="0"/>
              <a:t> of selected nutrients, certain foods or food groups</a:t>
            </a:r>
            <a:endParaRPr lang="en-US" sz="1900" b="1" smtClean="0"/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Specific combination of food can be used as </a:t>
            </a:r>
            <a:r>
              <a:rPr lang="en-US" sz="1900" b="1" smtClean="0"/>
              <a:t>predictors for intakes of certain nutrients</a:t>
            </a:r>
            <a:r>
              <a:rPr lang="en-US" sz="1900" smtClean="0"/>
              <a:t> or non-nutrients, provided that the dietary intake components are concentrated in a relatively small number of foods or specific food groups, e.g. consumption of vitamin C are predicted from fresh fruits and fruit juice.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Often designed to gain information about </a:t>
            </a:r>
            <a:r>
              <a:rPr lang="en-US" sz="1900" b="1" smtClean="0"/>
              <a:t>specific aspects of diet</a:t>
            </a:r>
            <a:r>
              <a:rPr lang="en-US" sz="1900" smtClean="0"/>
              <a:t>, such as dietary fats or particular vitamins or minerals, and other aspects may be less well characterized </a:t>
            </a:r>
            <a:endParaRPr lang="en-US" sz="19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18BA2-CE8D-4C60-881C-C6F3D45915E3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b="1" smtClean="0"/>
              <a:t>…FFQ: principles and uses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b="1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smtClean="0"/>
              <a:t>Principle and Uses: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List of approximately </a:t>
            </a:r>
            <a:r>
              <a:rPr lang="en-US" sz="1900" smtClean="0">
                <a:cs typeface="Arial" pitchFamily="34" charset="0"/>
              </a:rPr>
              <a:t>≤</a:t>
            </a:r>
            <a:r>
              <a:rPr lang="en-US" sz="1900" smtClean="0"/>
              <a:t>100  individual foods items or food groups that are important contributors to the specific nutrients of interest</a:t>
            </a:r>
            <a:endParaRPr lang="en-US" sz="1900" b="1" smtClean="0"/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Should feature simple, well-defined food and food categories, avoid use of open-ended questions  </a:t>
            </a:r>
            <a:endParaRPr lang="en-US" sz="1900" b="1" smtClean="0"/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(Usually) self-administered; designed to be easy to complete by the study subjects 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Often rely on assumptions regarding portion size; limited by the amount of detail that it is feasible to include in the questionnaire </a:t>
            </a:r>
            <a:endParaRPr lang="en-US" sz="1900" b="1" smtClean="0"/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It is possible for the questionnaires to be semi-quantitative where subjects are asked to estimate usual portion sizes	</a:t>
            </a:r>
            <a:endParaRPr lang="en-US" sz="1900" b="1" smtClean="0"/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In epidemiology, FFQ are often filled in with reference to the previous year in order to ascertain usual food consumption patterns for that period</a:t>
            </a:r>
            <a:r>
              <a:rPr lang="en-US" sz="1900" b="1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b="1" smtClean="0"/>
              <a:t>The FFQ must be culture specific (Khonson, 2002)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A5135-8A0A-439A-8F9A-6BBC5C2A41FD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Qualitative FFQ : procedures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200" smtClean="0"/>
              <a:t>Ask the respondent to identify what food item they usually consumed in relation to particular food/food group of study of interest (lists of food categories act as a memory prompt)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200" smtClean="0"/>
              <a:t>Five categories for the food frequency of food are available: daily (D), weekly (W), monthly (M), yearly (Y), rarely/never (N) </a:t>
            </a:r>
            <a:r>
              <a:rPr lang="en-US" sz="2200" smtClean="0">
                <a:sym typeface="Wingdings" pitchFamily="2" charset="2"/>
              </a:rPr>
              <a:t></a:t>
            </a:r>
            <a:r>
              <a:rPr lang="en-US" sz="2200" smtClean="0"/>
              <a:t> Select the most appropriate category for the frequency of consumption of each of the food item chosen </a:t>
            </a:r>
            <a:r>
              <a:rPr lang="en-US" sz="2200" smtClean="0">
                <a:sym typeface="Wingdings" pitchFamily="2" charset="2"/>
              </a:rPr>
              <a:t> </a:t>
            </a:r>
            <a:r>
              <a:rPr lang="en-US" sz="2200" smtClean="0"/>
              <a:t>record the number of time s each food item is consumed in the appropriate box (table ….)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200" smtClean="0"/>
              <a:t>In simple or non-quantitative FFQ, a choice of portion size is not given. These generally use “standard” portion sizes drawn from large-population data.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 You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114800"/>
            <a:ext cx="6553200" cy="17526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endParaRPr lang="en-US" sz="1800" smtClean="0"/>
          </a:p>
          <a:p>
            <a:pPr algn="r" eaLnBrk="1" hangingPunct="1">
              <a:lnSpc>
                <a:spcPct val="80000"/>
              </a:lnSpc>
            </a:pPr>
            <a:endParaRPr lang="en-US" sz="1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2288</TotalTime>
  <Words>427</Words>
  <Application>Microsoft Office PowerPoint</Application>
  <PresentationFormat>On-screen Show (4:3)</PresentationFormat>
  <Paragraphs>38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Edge</vt:lpstr>
      <vt:lpstr>Slide 1</vt:lpstr>
      <vt:lpstr>Slide 2</vt:lpstr>
      <vt:lpstr>KEMAMPUAN AKHIR YANG DIHARAPKAN</vt:lpstr>
      <vt:lpstr>Methods for measuring food consumption  </vt:lpstr>
      <vt:lpstr>FFQ: principles and uses</vt:lpstr>
      <vt:lpstr>…FFQ: principles and uses</vt:lpstr>
      <vt:lpstr>Qualitative FFQ : procedures</vt:lpstr>
      <vt:lpstr>Thank You</vt:lpstr>
    </vt:vector>
  </TitlesOfParts>
  <Company>seameo tropmed rccn ui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Promotion in  Nutrition Programs</dc:title>
  <dc:creator>DUDUNG ANGKASA</dc:creator>
  <cp:lastModifiedBy>dudung angkasa</cp:lastModifiedBy>
  <cp:revision>95</cp:revision>
  <dcterms:created xsi:type="dcterms:W3CDTF">2009-02-02T05:02:31Z</dcterms:created>
  <dcterms:modified xsi:type="dcterms:W3CDTF">2018-01-03T08:03:44Z</dcterms:modified>
</cp:coreProperties>
</file>