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 id="282" r:id="rId15"/>
    <p:sldId id="268"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50" d="100"/>
          <a:sy n="50" d="100"/>
        </p:scale>
        <p:origin x="-246" y="-3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3614552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2508861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259497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9E6EEC-3AD5-CF43-9865-4F00B286699E}"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30379916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9E6EEC-3AD5-CF43-9865-4F00B286699E}" type="datetimeFigureOut">
              <a:rPr lang="en-US" smtClean="0"/>
              <a:t>12/4/2017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2694801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9E6EEC-3AD5-CF43-9865-4F00B286699E}"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46257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9E6EEC-3AD5-CF43-9865-4F00B286699E}" type="datetimeFigureOut">
              <a:rPr lang="en-US" smtClean="0"/>
              <a:t>12/4/2017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958200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9E6EEC-3AD5-CF43-9865-4F00B286699E}" type="datetimeFigureOut">
              <a:rPr lang="en-US" smtClean="0"/>
              <a:t>12/4/2017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01206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9E6EEC-3AD5-CF43-9865-4F00B286699E}" type="datetimeFigureOut">
              <a:rPr lang="en-US" smtClean="0"/>
              <a:t>12/4/2017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947093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E6EEC-3AD5-CF43-9865-4F00B286699E}"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749884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9E6EEC-3AD5-CF43-9865-4F00B286699E}" type="datetimeFigureOut">
              <a:rPr lang="en-US" smtClean="0"/>
              <a:t>12/4/2017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3FAD2A-A3F9-9C43-8905-4F5F6DD30C94}" type="slidenum">
              <a:rPr lang="en-US" smtClean="0"/>
              <a:t>‹#›</a:t>
            </a:fld>
            <a:endParaRPr lang="en-US"/>
          </a:p>
        </p:txBody>
      </p:sp>
    </p:spTree>
    <p:extLst>
      <p:ext uri="{BB962C8B-B14F-4D97-AF65-F5344CB8AC3E}">
        <p14:creationId xmlns:p14="http://schemas.microsoft.com/office/powerpoint/2010/main" val="1859999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9E6EEC-3AD5-CF43-9865-4F00B286699E}" type="datetimeFigureOut">
              <a:rPr lang="en-US" smtClean="0"/>
              <a:t>12/4/2017</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FAD2A-A3F9-9C43-8905-4F5F6DD30C94}" type="slidenum">
              <a:rPr lang="en-US" smtClean="0"/>
              <a:t>‹#›</a:t>
            </a:fld>
            <a:endParaRPr lang="en-US"/>
          </a:p>
        </p:txBody>
      </p:sp>
    </p:spTree>
    <p:extLst>
      <p:ext uri="{BB962C8B-B14F-4D97-AF65-F5344CB8AC3E}">
        <p14:creationId xmlns:p14="http://schemas.microsoft.com/office/powerpoint/2010/main" val="2115514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p>
            <a:endParaRPr lang="en-US"/>
          </a:p>
        </p:txBody>
      </p:sp>
      <p:sp>
        <p:nvSpPr>
          <p:cNvPr id="3" name="Content Placeholder 2"/>
          <p:cNvSpPr>
            <a:spLocks noGrp="1"/>
          </p:cNvSpPr>
          <p:nvPr>
            <p:ph idx="1"/>
          </p:nvPr>
        </p:nvSpPr>
        <p:spPr>
          <a:xfrm>
            <a:off x="457200" y="1600201"/>
            <a:ext cx="8229600" cy="4525963"/>
          </a:xfrm>
        </p:spPr>
        <p:txBody>
          <a:bodyPr/>
          <a:lstStyle/>
          <a:p>
            <a:endParaRPr lang="en-US"/>
          </a:p>
        </p:txBody>
      </p:sp>
      <p:pic>
        <p:nvPicPr>
          <p:cNvPr id="6"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17462"/>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3222625" y="3370262"/>
            <a:ext cx="56388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2000" b="1" dirty="0" smtClean="0">
                <a:solidFill>
                  <a:schemeClr val="bg1"/>
                </a:solidFill>
              </a:rPr>
              <a:t>KONDISI FISIK DAN PROGRAM LATIHAN</a:t>
            </a:r>
            <a:endParaRPr lang="en-US" sz="2000" b="1" dirty="0">
              <a:solidFill>
                <a:schemeClr val="bg1"/>
              </a:solidFill>
            </a:endParaRPr>
          </a:p>
          <a:p>
            <a:pPr algn="ctr" eaLnBrk="1" hangingPunct="1"/>
            <a:r>
              <a:rPr lang="en-US" sz="2000" b="1" dirty="0">
                <a:solidFill>
                  <a:schemeClr val="bg1"/>
                </a:solidFill>
              </a:rPr>
              <a:t>PERTEMUAN </a:t>
            </a:r>
            <a:r>
              <a:rPr lang="en-US" sz="2000" b="1" dirty="0" smtClean="0">
                <a:solidFill>
                  <a:schemeClr val="bg1"/>
                </a:solidFill>
              </a:rPr>
              <a:t>II</a:t>
            </a:r>
            <a:endParaRPr lang="en-US" sz="2000" b="1" dirty="0">
              <a:solidFill>
                <a:schemeClr val="bg1"/>
              </a:solidFill>
            </a:endParaRPr>
          </a:p>
          <a:p>
            <a:pPr algn="ctr" eaLnBrk="1" hangingPunct="1"/>
            <a:r>
              <a:rPr lang="en-US" sz="2000" b="1" dirty="0" err="1" smtClean="0">
                <a:solidFill>
                  <a:schemeClr val="bg1"/>
                </a:solidFill>
              </a:rPr>
              <a:t>Mury</a:t>
            </a:r>
            <a:r>
              <a:rPr lang="en-US" sz="2000" b="1" dirty="0" smtClean="0">
                <a:solidFill>
                  <a:schemeClr val="bg1"/>
                </a:solidFill>
              </a:rPr>
              <a:t> </a:t>
            </a:r>
            <a:r>
              <a:rPr lang="en-US" sz="2000" b="1" dirty="0" err="1" smtClean="0">
                <a:solidFill>
                  <a:schemeClr val="bg1"/>
                </a:solidFill>
              </a:rPr>
              <a:t>Kuswari</a:t>
            </a:r>
            <a:r>
              <a:rPr lang="en-US" sz="2000" b="1" dirty="0" smtClean="0">
                <a:solidFill>
                  <a:schemeClr val="bg1"/>
                </a:solidFill>
              </a:rPr>
              <a:t> &amp; </a:t>
            </a:r>
            <a:r>
              <a:rPr lang="en-US" sz="2000" b="1" dirty="0" err="1" smtClean="0">
                <a:solidFill>
                  <a:schemeClr val="bg1"/>
                </a:solidFill>
              </a:rPr>
              <a:t>Nazhif</a:t>
            </a:r>
            <a:r>
              <a:rPr lang="en-US" sz="2000" b="1" dirty="0" smtClean="0">
                <a:solidFill>
                  <a:schemeClr val="bg1"/>
                </a:solidFill>
              </a:rPr>
              <a:t> </a:t>
            </a:r>
            <a:r>
              <a:rPr lang="en-US" sz="2000" b="1" dirty="0">
                <a:solidFill>
                  <a:schemeClr val="bg1"/>
                </a:solidFill>
              </a:rPr>
              <a:t>Gifari</a:t>
            </a:r>
          </a:p>
          <a:p>
            <a:pPr algn="ctr" eaLnBrk="1" hangingPunct="1"/>
            <a:r>
              <a:rPr lang="en-US" sz="2000" b="1" dirty="0" err="1">
                <a:solidFill>
                  <a:schemeClr val="bg1"/>
                </a:solidFill>
              </a:rPr>
              <a:t>Ilmu</a:t>
            </a:r>
            <a:r>
              <a:rPr lang="en-US" sz="2000" b="1" dirty="0">
                <a:solidFill>
                  <a:schemeClr val="bg1"/>
                </a:solidFill>
              </a:rPr>
              <a:t> </a:t>
            </a:r>
            <a:r>
              <a:rPr lang="en-US" sz="2000" b="1" dirty="0" err="1">
                <a:solidFill>
                  <a:schemeClr val="bg1"/>
                </a:solidFill>
              </a:rPr>
              <a:t>Gizi</a:t>
            </a:r>
            <a:r>
              <a:rPr lang="en-US" sz="2000" b="1" dirty="0">
                <a:solidFill>
                  <a:schemeClr val="bg1"/>
                </a:solidFill>
              </a:rPr>
              <a:t> &amp; FIKES</a:t>
            </a:r>
          </a:p>
          <a:p>
            <a:pPr algn="ctr" eaLnBrk="1" hangingPunct="1"/>
            <a:endParaRPr lang="en-US" sz="2000" b="1" dirty="0">
              <a:solidFill>
                <a:schemeClr val="bg1"/>
              </a:solidFill>
            </a:endParaRPr>
          </a:p>
        </p:txBody>
      </p:sp>
    </p:spTree>
    <p:extLst>
      <p:ext uri="{BB962C8B-B14F-4D97-AF65-F5344CB8AC3E}">
        <p14:creationId xmlns:p14="http://schemas.microsoft.com/office/powerpoint/2010/main" val="39942832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4349"/>
            <a:ext cx="8229600" cy="903289"/>
          </a:xfrm>
        </p:spPr>
        <p:txBody>
          <a:bodyPr/>
          <a:lstStyle/>
          <a:p>
            <a:r>
              <a:rPr lang="en-US" b="1" dirty="0" smtClean="0"/>
              <a:t>Balance</a:t>
            </a:r>
            <a:endParaRPr lang="en-US" b="1" dirty="0"/>
          </a:p>
        </p:txBody>
      </p:sp>
      <p:sp>
        <p:nvSpPr>
          <p:cNvPr id="3" name="Content Placeholder 2"/>
          <p:cNvSpPr>
            <a:spLocks noGrp="1"/>
          </p:cNvSpPr>
          <p:nvPr>
            <p:ph idx="1"/>
          </p:nvPr>
        </p:nvSpPr>
        <p:spPr/>
        <p:txBody>
          <a:bodyPr/>
          <a:lstStyle/>
          <a:p>
            <a:endParaRPr lang="en-US"/>
          </a:p>
        </p:txBody>
      </p:sp>
      <p:sp>
        <p:nvSpPr>
          <p:cNvPr id="4" name="Rectangle 5"/>
          <p:cNvSpPr txBox="1">
            <a:spLocks noRot="1" noChangeArrowheads="1"/>
          </p:cNvSpPr>
          <p:nvPr/>
        </p:nvSpPr>
        <p:spPr>
          <a:xfrm>
            <a:off x="133350" y="1295400"/>
            <a:ext cx="8839200" cy="2286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Char char="•"/>
            </a:pPr>
            <a:r>
              <a:rPr lang="en-US" altLang="en-US" sz="2800" b="1" dirty="0" smtClean="0">
                <a:solidFill>
                  <a:schemeClr val="bg2">
                    <a:lumMod val="25000"/>
                  </a:schemeClr>
                </a:solidFill>
              </a:rPr>
              <a:t>Balance </a:t>
            </a:r>
            <a:r>
              <a:rPr lang="en-US" altLang="en-US" sz="2800" dirty="0" smtClean="0">
                <a:solidFill>
                  <a:schemeClr val="bg2">
                    <a:lumMod val="25000"/>
                  </a:schemeClr>
                </a:solidFill>
              </a:rPr>
              <a:t>is the ability to keep an upright posture while standing still or moving. People with good balance are most likely to be good in activities such as gymnastics, ice skating, rhythmic gymnastics, ski-jumping, surfing, etc.</a:t>
            </a:r>
            <a:endParaRPr lang="en-US" altLang="en-US" sz="2800" dirty="0">
              <a:solidFill>
                <a:schemeClr val="bg2">
                  <a:lumMod val="25000"/>
                </a:schemeClr>
              </a:solidFill>
            </a:endParaRPr>
          </a:p>
        </p:txBody>
      </p:sp>
      <p:pic>
        <p:nvPicPr>
          <p:cNvPr id="5" name="Picture 7" descr="kf203u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3733800"/>
            <a:ext cx="1800225" cy="26479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8" descr="k_slater_ellis_01_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752600" y="3886200"/>
            <a:ext cx="2359025" cy="2489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0" descr="photo0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657600"/>
            <a:ext cx="1792288" cy="27495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photo0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738" y="3505200"/>
            <a:ext cx="1719262" cy="295116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2" descr="WC01_Emmy_Van_MontfoortRo881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3505200"/>
            <a:ext cx="1636713" cy="290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509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Scale>
                                      <p:cBhvr>
                                        <p:cTn id="7"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xEl>
                                              <p:pRg st="0" end="0"/>
                                            </p:txEl>
                                          </p:spTgt>
                                        </p:tgtEl>
                                        <p:attrNameLst>
                                          <p:attrName>ppt_x</p:attrName>
                                          <p:attrName>ppt_y</p:attrName>
                                        </p:attrNameLst>
                                      </p:cBhvr>
                                    </p:animMotion>
                                    <p:animEffect transition="in" filter="fade">
                                      <p:cBhvr>
                                        <p:cTn id="9" dur="1000"/>
                                        <p:tgtEl>
                                          <p:spTgt spid="4">
                                            <p:txEl>
                                              <p:pRg st="0" end="0"/>
                                            </p:txEl>
                                          </p:spTgt>
                                        </p:tgtEl>
                                      </p:cBhvr>
                                    </p:animEffect>
                                  </p:childTnLst>
                                </p:cTn>
                              </p:par>
                            </p:childTnLst>
                          </p:cTn>
                        </p:par>
                        <p:par>
                          <p:cTn id="10" fill="hold">
                            <p:stCondLst>
                              <p:cond delay="1000"/>
                            </p:stCondLst>
                            <p:childTnLst>
                              <p:par>
                                <p:cTn id="11" presetID="2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2000" fill="hold"/>
                                        <p:tgtEl>
                                          <p:spTgt spid="6"/>
                                        </p:tgtEl>
                                        <p:attrNameLst>
                                          <p:attrName>ppt_w</p:attrName>
                                        </p:attrNameLst>
                                      </p:cBhvr>
                                      <p:tavLst>
                                        <p:tav tm="0">
                                          <p:val>
                                            <p:fltVal val="0"/>
                                          </p:val>
                                        </p:tav>
                                        <p:tav tm="100000">
                                          <p:val>
                                            <p:strVal val="#ppt_w"/>
                                          </p:val>
                                        </p:tav>
                                      </p:tavLst>
                                    </p:anim>
                                    <p:anim calcmode="lin" valueType="num">
                                      <p:cBhvr>
                                        <p:cTn id="18" dur="2000" fill="hold"/>
                                        <p:tgtEl>
                                          <p:spTgt spid="6"/>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2000" fill="hold"/>
                                        <p:tgtEl>
                                          <p:spTgt spid="7"/>
                                        </p:tgtEl>
                                        <p:attrNameLst>
                                          <p:attrName>ppt_w</p:attrName>
                                        </p:attrNameLst>
                                      </p:cBhvr>
                                      <p:tavLst>
                                        <p:tav tm="0">
                                          <p:val>
                                            <p:fltVal val="0"/>
                                          </p:val>
                                        </p:tav>
                                        <p:tav tm="100000">
                                          <p:val>
                                            <p:strVal val="#ppt_w"/>
                                          </p:val>
                                        </p:tav>
                                      </p:tavLst>
                                    </p:anim>
                                    <p:anim calcmode="lin" valueType="num">
                                      <p:cBhvr>
                                        <p:cTn id="22" dur="2000" fill="hold"/>
                                        <p:tgtEl>
                                          <p:spTgt spid="7"/>
                                        </p:tgtEl>
                                        <p:attrNameLst>
                                          <p:attrName>ppt_h</p:attrName>
                                        </p:attrNameLst>
                                      </p:cBhvr>
                                      <p:tavLst>
                                        <p:tav tm="0">
                                          <p:val>
                                            <p:fltVal val="0"/>
                                          </p:val>
                                        </p:tav>
                                        <p:tav tm="100000">
                                          <p:val>
                                            <p:strVal val="#ppt_h"/>
                                          </p:val>
                                        </p:tav>
                                      </p:tavLst>
                                    </p:anim>
                                  </p:childTnLst>
                                </p:cTn>
                              </p:par>
                              <p:par>
                                <p:cTn id="23" presetID="23" presetClass="entr" presetSubtype="16"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ppt_w</p:attrName>
                                        </p:attrNameLst>
                                      </p:cBhvr>
                                      <p:tavLst>
                                        <p:tav tm="0">
                                          <p:val>
                                            <p:fltVal val="0"/>
                                          </p:val>
                                        </p:tav>
                                        <p:tav tm="100000">
                                          <p:val>
                                            <p:strVal val="#ppt_w"/>
                                          </p:val>
                                        </p:tav>
                                      </p:tavLst>
                                    </p:anim>
                                    <p:anim calcmode="lin" valueType="num">
                                      <p:cBhvr>
                                        <p:cTn id="26" dur="2000" fill="hold"/>
                                        <p:tgtEl>
                                          <p:spTgt spid="9"/>
                                        </p:tgtEl>
                                        <p:attrNameLst>
                                          <p:attrName>ppt_h</p:attrName>
                                        </p:attrNameLst>
                                      </p:cBhvr>
                                      <p:tavLst>
                                        <p:tav tm="0">
                                          <p:val>
                                            <p:fltVal val="0"/>
                                          </p:val>
                                        </p:tav>
                                        <p:tav tm="100000">
                                          <p:val>
                                            <p:strVal val="#ppt_h"/>
                                          </p:val>
                                        </p:tav>
                                      </p:tavLst>
                                    </p:anim>
                                  </p:childTnLst>
                                </p:cTn>
                              </p:par>
                              <p:par>
                                <p:cTn id="27" presetID="23" presetClass="entr" presetSubtype="16"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2000" fill="hold"/>
                                        <p:tgtEl>
                                          <p:spTgt spid="8"/>
                                        </p:tgtEl>
                                        <p:attrNameLst>
                                          <p:attrName>ppt_w</p:attrName>
                                        </p:attrNameLst>
                                      </p:cBhvr>
                                      <p:tavLst>
                                        <p:tav tm="0">
                                          <p:val>
                                            <p:fltVal val="0"/>
                                          </p:val>
                                        </p:tav>
                                        <p:tav tm="100000">
                                          <p:val>
                                            <p:strVal val="#ppt_w"/>
                                          </p:val>
                                        </p:tav>
                                      </p:tavLst>
                                    </p:anim>
                                    <p:anim calcmode="lin" valueType="num">
                                      <p:cBhvr>
                                        <p:cTn id="30" dur="2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799"/>
            <a:ext cx="8229600" cy="731839"/>
          </a:xfrm>
        </p:spPr>
        <p:txBody>
          <a:bodyPr>
            <a:normAutofit fontScale="90000"/>
          </a:bodyPr>
          <a:lstStyle/>
          <a:p>
            <a:r>
              <a:rPr lang="en-US" b="1" dirty="0" smtClean="0"/>
              <a:t>Power</a:t>
            </a:r>
            <a:endParaRPr lang="en-US" b="1" dirty="0"/>
          </a:p>
        </p:txBody>
      </p:sp>
      <p:sp>
        <p:nvSpPr>
          <p:cNvPr id="4" name="Rectangle 5"/>
          <p:cNvSpPr>
            <a:spLocks noGrp="1" noRot="1" noChangeArrowheads="1"/>
          </p:cNvSpPr>
          <p:nvPr>
            <p:ph idx="1"/>
          </p:nvPr>
        </p:nvSpPr>
        <p:spPr/>
        <p:txBody>
          <a:bodyPr/>
          <a:lstStyle/>
          <a:p>
            <a:pPr>
              <a:lnSpc>
                <a:spcPct val="90000"/>
              </a:lnSpc>
              <a:buFontTx/>
              <a:buChar char="•"/>
            </a:pPr>
            <a:r>
              <a:rPr lang="en-US" altLang="en-US" sz="2800" b="1" dirty="0">
                <a:solidFill>
                  <a:schemeClr val="bg2">
                    <a:lumMod val="25000"/>
                  </a:schemeClr>
                </a:solidFill>
              </a:rPr>
              <a:t>Power</a:t>
            </a:r>
            <a:r>
              <a:rPr lang="en-US" altLang="en-US" sz="2800" dirty="0">
                <a:solidFill>
                  <a:schemeClr val="bg2">
                    <a:lumMod val="25000"/>
                  </a:schemeClr>
                </a:solidFill>
              </a:rPr>
              <a:t> is the ability to use strength and speed. People with good power might have the ability to put the shot, throw the discus, high jump, play football, speed swim, speed skate, etc.</a:t>
            </a:r>
          </a:p>
        </p:txBody>
      </p:sp>
      <p:grpSp>
        <p:nvGrpSpPr>
          <p:cNvPr id="10" name="Group 9"/>
          <p:cNvGrpSpPr/>
          <p:nvPr/>
        </p:nvGrpSpPr>
        <p:grpSpPr>
          <a:xfrm>
            <a:off x="0" y="4337050"/>
            <a:ext cx="9144000" cy="2041526"/>
            <a:chOff x="0" y="4337050"/>
            <a:chExt cx="8757025" cy="2041526"/>
          </a:xfrm>
        </p:grpSpPr>
        <p:pic>
          <p:nvPicPr>
            <p:cNvPr id="5" name="Picture 8" descr="osurajbhavsar_champ[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34480" y="4359275"/>
              <a:ext cx="1500188" cy="2019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0" descr="fbc_montana_furman_115w_1221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37050"/>
              <a:ext cx="1534480" cy="20415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1" descr="photo0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4668" y="4359275"/>
              <a:ext cx="2877692" cy="200818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34571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2360" y="4359276"/>
              <a:ext cx="2844665" cy="20193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1356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Scale>
                                      <p:cBhvr>
                                        <p:cTn id="7" dur="1000" decel="50000" fill="hold">
                                          <p:stCondLst>
                                            <p:cond delay="0"/>
                                          </p:stCondLst>
                                        </p:cTn>
                                        <p:tgtEl>
                                          <p:spTgt spid="4">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xEl>
                                              <p:pRg st="0" end="0"/>
                                            </p:txEl>
                                          </p:spTgt>
                                        </p:tgtEl>
                                        <p:attrNameLst>
                                          <p:attrName>ppt_x</p:attrName>
                                          <p:attrName>ppt_y</p:attrName>
                                        </p:attrNameLst>
                                      </p:cBhvr>
                                    </p:animMotion>
                                    <p:animEffect transition="in" filter="fade">
                                      <p:cBhvr>
                                        <p:cTn id="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99"/>
            <a:ext cx="8229600" cy="846139"/>
          </a:xfrm>
        </p:spPr>
        <p:txBody>
          <a:bodyPr/>
          <a:lstStyle/>
          <a:p>
            <a:r>
              <a:rPr lang="en-US" b="1" dirty="0" smtClean="0"/>
              <a:t>Reaction Time</a:t>
            </a:r>
            <a:endParaRPr lang="en-US" b="1" dirty="0"/>
          </a:p>
        </p:txBody>
      </p:sp>
      <p:sp>
        <p:nvSpPr>
          <p:cNvPr id="3" name="Content Placeholder 2"/>
          <p:cNvSpPr>
            <a:spLocks noGrp="1"/>
          </p:cNvSpPr>
          <p:nvPr>
            <p:ph idx="1"/>
          </p:nvPr>
        </p:nvSpPr>
        <p:spPr>
          <a:xfrm>
            <a:off x="5124450" y="1417638"/>
            <a:ext cx="3867150" cy="4697412"/>
          </a:xfrm>
        </p:spPr>
        <p:txBody>
          <a:bodyPr>
            <a:normAutofit fontScale="92500"/>
          </a:bodyPr>
          <a:lstStyle/>
          <a:p>
            <a:pPr marL="0" indent="0">
              <a:buNone/>
            </a:pPr>
            <a:r>
              <a:rPr lang="en-US" altLang="en-US" b="1" dirty="0">
                <a:solidFill>
                  <a:schemeClr val="bg2">
                    <a:lumMod val="25000"/>
                  </a:schemeClr>
                </a:solidFill>
              </a:rPr>
              <a:t>Reaction time</a:t>
            </a:r>
            <a:r>
              <a:rPr lang="en-US" altLang="en-US" dirty="0">
                <a:solidFill>
                  <a:schemeClr val="bg2">
                    <a:lumMod val="25000"/>
                  </a:schemeClr>
                </a:solidFill>
              </a:rPr>
              <a:t> is the amount of time it takes to move once you realize the need to act. People with good reaction time are able to make fast starts in track or swimming, or to dodge a fast attack in fencing or karate.</a:t>
            </a:r>
            <a:r>
              <a:rPr lang="en-US" altLang="en-US" sz="2800" dirty="0">
                <a:solidFill>
                  <a:schemeClr val="bg2">
                    <a:lumMod val="25000"/>
                  </a:schemeClr>
                </a:solidFill>
              </a:rPr>
              <a:t> </a:t>
            </a:r>
          </a:p>
        </p:txBody>
      </p:sp>
      <p:grpSp>
        <p:nvGrpSpPr>
          <p:cNvPr id="11" name="Group 10"/>
          <p:cNvGrpSpPr/>
          <p:nvPr/>
        </p:nvGrpSpPr>
        <p:grpSpPr>
          <a:xfrm>
            <a:off x="-19050" y="2803525"/>
            <a:ext cx="4320513" cy="2019300"/>
            <a:chOff x="-19050" y="2803525"/>
            <a:chExt cx="4198527" cy="2019300"/>
          </a:xfrm>
        </p:grpSpPr>
        <p:pic>
          <p:nvPicPr>
            <p:cNvPr id="4" name="Picture 7" descr="35293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050" y="2803525"/>
              <a:ext cx="1433513" cy="2019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8" descr="wvol_stanford_logantom_ap_1215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1350963" y="2803525"/>
              <a:ext cx="1222375" cy="2019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0" descr="19tt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3338" y="2803525"/>
              <a:ext cx="1606139" cy="201930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12" descr="fenc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5800" y="4822825"/>
            <a:ext cx="2345663" cy="154463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5" descr="slide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4822825"/>
            <a:ext cx="1955800" cy="1544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23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500"/>
                                        <p:tgtEl>
                                          <p:spTgt spid="7"/>
                                        </p:tgtEl>
                                      </p:cBhvr>
                                    </p:animEffect>
                                  </p:childTnLst>
                                </p:cTn>
                              </p:par>
                              <p:par>
                                <p:cTn id="8" presetID="21"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4)">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2449"/>
            <a:ext cx="8229600" cy="865189"/>
          </a:xfrm>
        </p:spPr>
        <p:txBody>
          <a:bodyPr/>
          <a:lstStyle/>
          <a:p>
            <a:r>
              <a:rPr lang="en-US" b="1" dirty="0" smtClean="0"/>
              <a:t>Speed</a:t>
            </a:r>
            <a:endParaRPr lang="en-US" b="1" dirty="0"/>
          </a:p>
        </p:txBody>
      </p:sp>
      <p:sp>
        <p:nvSpPr>
          <p:cNvPr id="3" name="Content Placeholder 2"/>
          <p:cNvSpPr>
            <a:spLocks noGrp="1"/>
          </p:cNvSpPr>
          <p:nvPr>
            <p:ph idx="1"/>
          </p:nvPr>
        </p:nvSpPr>
        <p:spPr/>
        <p:txBody>
          <a:bodyPr/>
          <a:lstStyle/>
          <a:p>
            <a:endParaRPr lang="en-US"/>
          </a:p>
        </p:txBody>
      </p:sp>
      <p:sp>
        <p:nvSpPr>
          <p:cNvPr id="4" name="Rectangle 5"/>
          <p:cNvSpPr txBox="1">
            <a:spLocks noRot="1" noChangeArrowheads="1"/>
          </p:cNvSpPr>
          <p:nvPr/>
        </p:nvSpPr>
        <p:spPr>
          <a:xfrm>
            <a:off x="304800" y="1905000"/>
            <a:ext cx="8610600" cy="2286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Char char="•"/>
            </a:pPr>
            <a:r>
              <a:rPr lang="en-US" altLang="en-US" sz="2800" b="1" dirty="0" smtClean="0">
                <a:solidFill>
                  <a:schemeClr val="bg2">
                    <a:lumMod val="25000"/>
                  </a:schemeClr>
                </a:solidFill>
              </a:rPr>
              <a:t>Speed</a:t>
            </a:r>
            <a:r>
              <a:rPr lang="en-US" altLang="en-US" sz="2800" dirty="0" smtClean="0">
                <a:solidFill>
                  <a:schemeClr val="bg2">
                    <a:lumMod val="25000"/>
                  </a:schemeClr>
                </a:solidFill>
              </a:rPr>
              <a:t> is the ability to perform a movement or cover a distance in a short period of time. People with leg speed can run fast, while people with good arm speed can throw fast or hit a ball that is thrown fast.</a:t>
            </a:r>
            <a:endParaRPr lang="en-US" altLang="en-US" sz="2800" dirty="0">
              <a:solidFill>
                <a:schemeClr val="bg2">
                  <a:lumMod val="25000"/>
                </a:schemeClr>
              </a:solidFill>
            </a:endParaRPr>
          </a:p>
        </p:txBody>
      </p:sp>
      <p:pic>
        <p:nvPicPr>
          <p:cNvPr id="5" name="Picture 7" descr="28joneswin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76300" y="4267200"/>
            <a:ext cx="2359025" cy="19923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10" descr="bea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191000"/>
            <a:ext cx="3135313" cy="20637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vbal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733800" y="4038600"/>
            <a:ext cx="1773238" cy="220503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2436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8800"/>
                            </p:stCondLst>
                            <p:childTnLst>
                              <p:par>
                                <p:cTn id="13" presetID="48" presetClass="entr" presetSubtype="0" accel="5000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5"/>
                                        </p:tgtEl>
                                        <p:attrNameLst>
                                          <p:attrName>ppt_y</p:attrName>
                                        </p:attrNameLst>
                                      </p:cBhvr>
                                      <p:tavLst>
                                        <p:tav tm="0">
                                          <p:val>
                                            <p:strVal val="#ppt_y"/>
                                          </p:val>
                                        </p:tav>
                                        <p:tav tm="100000">
                                          <p:val>
                                            <p:strVal val="#ppt_y"/>
                                          </p:val>
                                        </p:tav>
                                      </p:tavLst>
                                    </p:anim>
                                    <p:animEffect transition="in" filter="fade">
                                      <p:cBhvr>
                                        <p:cTn id="18" dur="1000"/>
                                        <p:tgtEl>
                                          <p:spTgt spid="5"/>
                                        </p:tgtEl>
                                      </p:cBhvr>
                                    </p:animEffect>
                                  </p:childTnLst>
                                </p:cTn>
                              </p:par>
                              <p:par>
                                <p:cTn id="19" presetID="48" presetClass="entr" presetSubtype="0" accel="5000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7"/>
                                        </p:tgtEl>
                                        <p:attrNameLst>
                                          <p:attrName>ppt_y</p:attrName>
                                        </p:attrNameLst>
                                      </p:cBhvr>
                                      <p:tavLst>
                                        <p:tav tm="0">
                                          <p:val>
                                            <p:strVal val="#ppt_y"/>
                                          </p:val>
                                        </p:tav>
                                        <p:tav tm="100000">
                                          <p:val>
                                            <p:strVal val="#ppt_y"/>
                                          </p:val>
                                        </p:tav>
                                      </p:tavLst>
                                    </p:anim>
                                    <p:animEffect transition="in" filter="fade">
                                      <p:cBhvr>
                                        <p:cTn id="24" dur="1000"/>
                                        <p:tgtEl>
                                          <p:spTgt spid="7"/>
                                        </p:tgtEl>
                                      </p:cBhvr>
                                    </p:animEffect>
                                  </p:childTnLst>
                                </p:cTn>
                              </p:par>
                              <p:par>
                                <p:cTn id="25" presetID="48" presetClass="entr" presetSubtype="0" accel="5000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9" dur="1000" fill="hold"/>
                                        <p:tgtEl>
                                          <p:spTgt spid="6"/>
                                        </p:tgtEl>
                                        <p:attrNameLst>
                                          <p:attrName>ppt_y</p:attrName>
                                        </p:attrNameLst>
                                      </p:cBhvr>
                                      <p:tavLst>
                                        <p:tav tm="0">
                                          <p:val>
                                            <p:strVal val="#ppt_y"/>
                                          </p:val>
                                        </p:tav>
                                        <p:tav tm="100000">
                                          <p:val>
                                            <p:strVal val="#ppt_y"/>
                                          </p:val>
                                        </p:tav>
                                      </p:tavLst>
                                    </p:anim>
                                    <p:animEffect transition="in" filter="fade">
                                      <p:cBhvr>
                                        <p:cTn id="3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49"/>
            <a:ext cx="8229600" cy="827089"/>
          </a:xfrm>
        </p:spPr>
        <p:txBody>
          <a:bodyPr/>
          <a:lstStyle/>
          <a:p>
            <a:r>
              <a:rPr lang="en-US" altLang="en-US" b="1" dirty="0"/>
              <a:t>Lifetime Fitness</a:t>
            </a:r>
            <a:endParaRPr lang="en-US" b="1" dirty="0"/>
          </a:p>
        </p:txBody>
      </p:sp>
      <p:sp>
        <p:nvSpPr>
          <p:cNvPr id="3" name="Content Placeholder 2"/>
          <p:cNvSpPr>
            <a:spLocks noGrp="1"/>
          </p:cNvSpPr>
          <p:nvPr>
            <p:ph idx="1"/>
          </p:nvPr>
        </p:nvSpPr>
        <p:spPr/>
        <p:txBody>
          <a:bodyPr/>
          <a:lstStyle/>
          <a:p>
            <a:r>
              <a:rPr lang="en-US" altLang="en-US" dirty="0">
                <a:solidFill>
                  <a:schemeClr val="bg2">
                    <a:lumMod val="25000"/>
                  </a:schemeClr>
                </a:solidFill>
              </a:rPr>
              <a:t>Step 1: Doing Physical Activity</a:t>
            </a:r>
          </a:p>
          <a:p>
            <a:r>
              <a:rPr lang="en-US" altLang="en-US" dirty="0">
                <a:solidFill>
                  <a:schemeClr val="bg2">
                    <a:lumMod val="25000"/>
                  </a:schemeClr>
                </a:solidFill>
              </a:rPr>
              <a:t>Step 2: Getting Fit</a:t>
            </a:r>
          </a:p>
          <a:p>
            <a:r>
              <a:rPr lang="en-US" altLang="en-US" dirty="0">
                <a:solidFill>
                  <a:schemeClr val="bg2">
                    <a:lumMod val="25000"/>
                  </a:schemeClr>
                </a:solidFill>
              </a:rPr>
              <a:t>Step 3: Self-Assessment</a:t>
            </a:r>
          </a:p>
          <a:p>
            <a:r>
              <a:rPr lang="en-US" altLang="en-US" dirty="0">
                <a:solidFill>
                  <a:schemeClr val="bg2">
                    <a:lumMod val="25000"/>
                  </a:schemeClr>
                </a:solidFill>
              </a:rPr>
              <a:t>Step 4: Self-Planning</a:t>
            </a:r>
          </a:p>
          <a:p>
            <a:r>
              <a:rPr lang="en-US" altLang="en-US" dirty="0">
                <a:solidFill>
                  <a:schemeClr val="bg2">
                    <a:lumMod val="25000"/>
                  </a:schemeClr>
                </a:solidFill>
              </a:rPr>
              <a:t>Step 5: Lifetime Activity</a:t>
            </a:r>
          </a:p>
          <a:p>
            <a:r>
              <a:rPr lang="en-US" altLang="en-US" dirty="0">
                <a:solidFill>
                  <a:schemeClr val="bg2">
                    <a:lumMod val="25000"/>
                  </a:schemeClr>
                </a:solidFill>
              </a:rPr>
              <a:t>Step 6: Lifetime Fitness</a:t>
            </a:r>
          </a:p>
          <a:p>
            <a:pPr marL="0" indent="0">
              <a:buNone/>
            </a:pPr>
            <a:endParaRPr lang="en-US" dirty="0">
              <a:solidFill>
                <a:schemeClr val="bg2">
                  <a:lumMod val="25000"/>
                </a:schemeClr>
              </a:solidFill>
            </a:endParaRPr>
          </a:p>
        </p:txBody>
      </p:sp>
    </p:spTree>
    <p:extLst>
      <p:ext uri="{BB962C8B-B14F-4D97-AF65-F5344CB8AC3E}">
        <p14:creationId xmlns:p14="http://schemas.microsoft.com/office/powerpoint/2010/main" val="3250565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8860"/>
            <a:ext cx="8229600" cy="1143000"/>
          </a:xfrm>
        </p:spPr>
        <p:txBody>
          <a:bodyPr>
            <a:noAutofit/>
          </a:bodyPr>
          <a:lstStyle/>
          <a:p>
            <a:pPr algn="l"/>
            <a:r>
              <a:rPr lang="en-US" sz="7200" b="1" dirty="0" smtClean="0">
                <a:solidFill>
                  <a:srgbClr val="1F497D"/>
                </a:solidFill>
              </a:rPr>
              <a:t>TERIMA KASIH</a:t>
            </a:r>
            <a:endParaRPr lang="en-US" sz="7200" b="1" dirty="0">
              <a:solidFill>
                <a:srgbClr val="1F497D"/>
              </a:solidFill>
            </a:endParaRPr>
          </a:p>
        </p:txBody>
      </p:sp>
    </p:spTree>
    <p:extLst>
      <p:ext uri="{BB962C8B-B14F-4D97-AF65-F5344CB8AC3E}">
        <p14:creationId xmlns:p14="http://schemas.microsoft.com/office/powerpoint/2010/main" val="3029816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29389"/>
            <a:ext cx="8229600" cy="888250"/>
          </a:xfrm>
        </p:spPr>
        <p:txBody>
          <a:bodyPr/>
          <a:lstStyle/>
          <a:p>
            <a:r>
              <a:rPr lang="en-US" altLang="en-US" b="1" dirty="0"/>
              <a:t>Fitness and Health</a:t>
            </a:r>
            <a:endParaRPr lang="en-US" b="1" dirty="0"/>
          </a:p>
        </p:txBody>
      </p:sp>
      <p:sp>
        <p:nvSpPr>
          <p:cNvPr id="3" name="Content Placeholder 2"/>
          <p:cNvSpPr>
            <a:spLocks noGrp="1"/>
          </p:cNvSpPr>
          <p:nvPr>
            <p:ph idx="1"/>
          </p:nvPr>
        </p:nvSpPr>
        <p:spPr/>
        <p:txBody>
          <a:bodyPr/>
          <a:lstStyle/>
          <a:p>
            <a:r>
              <a:rPr lang="en-US" altLang="en-US" dirty="0">
                <a:solidFill>
                  <a:schemeClr val="bg2">
                    <a:lumMod val="10000"/>
                  </a:schemeClr>
                </a:solidFill>
              </a:rPr>
              <a:t>The word </a:t>
            </a:r>
            <a:r>
              <a:rPr lang="en-US" altLang="en-US" i="1" dirty="0">
                <a:solidFill>
                  <a:schemeClr val="bg2">
                    <a:lumMod val="10000"/>
                  </a:schemeClr>
                </a:solidFill>
              </a:rPr>
              <a:t>health </a:t>
            </a:r>
            <a:r>
              <a:rPr lang="en-US" altLang="en-US" dirty="0">
                <a:solidFill>
                  <a:schemeClr val="bg2">
                    <a:lumMod val="10000"/>
                  </a:schemeClr>
                </a:solidFill>
              </a:rPr>
              <a:t>is often associated only with physical fitness, but there are other components of health.</a:t>
            </a:r>
          </a:p>
          <a:p>
            <a:r>
              <a:rPr lang="en-US" altLang="en-US" dirty="0">
                <a:solidFill>
                  <a:schemeClr val="bg2">
                    <a:lumMod val="10000"/>
                  </a:schemeClr>
                </a:solidFill>
              </a:rPr>
              <a:t>FITNESS means “readiness”. Fit people are better equipped than non-fit people.</a:t>
            </a:r>
          </a:p>
          <a:p>
            <a:r>
              <a:rPr lang="en-US" altLang="en-US" dirty="0">
                <a:solidFill>
                  <a:schemeClr val="bg2">
                    <a:lumMod val="10000"/>
                  </a:schemeClr>
                </a:solidFill>
              </a:rPr>
              <a:t>The level of fitness includes all aspects of health and life. </a:t>
            </a:r>
          </a:p>
          <a:p>
            <a:r>
              <a:rPr lang="en-US" altLang="en-US" dirty="0">
                <a:solidFill>
                  <a:schemeClr val="bg2">
                    <a:lumMod val="10000"/>
                  </a:schemeClr>
                </a:solidFill>
              </a:rPr>
              <a:t>It affects physical, mental, and social health.</a:t>
            </a:r>
            <a:endParaRPr lang="en-US" dirty="0">
              <a:solidFill>
                <a:schemeClr val="bg2">
                  <a:lumMod val="10000"/>
                </a:schemeClr>
              </a:solidFill>
            </a:endParaRPr>
          </a:p>
        </p:txBody>
      </p:sp>
    </p:spTree>
    <p:extLst>
      <p:ext uri="{BB962C8B-B14F-4D97-AF65-F5344CB8AC3E}">
        <p14:creationId xmlns:p14="http://schemas.microsoft.com/office/powerpoint/2010/main" val="39153254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5641"/>
            <a:ext cx="8229600" cy="791997"/>
          </a:xfrm>
        </p:spPr>
        <p:txBody>
          <a:bodyPr/>
          <a:lstStyle/>
          <a:p>
            <a:r>
              <a:rPr lang="en-US" altLang="en-US" b="1" dirty="0"/>
              <a:t>What is Physical Fitness?</a:t>
            </a:r>
            <a:endParaRPr lang="en-US" b="1" dirty="0"/>
          </a:p>
        </p:txBody>
      </p:sp>
      <p:sp>
        <p:nvSpPr>
          <p:cNvPr id="3" name="Content Placeholder 2"/>
          <p:cNvSpPr>
            <a:spLocks noGrp="1"/>
          </p:cNvSpPr>
          <p:nvPr>
            <p:ph idx="1"/>
          </p:nvPr>
        </p:nvSpPr>
        <p:spPr/>
        <p:txBody>
          <a:bodyPr/>
          <a:lstStyle/>
          <a:p>
            <a:pPr marL="0" indent="0">
              <a:buNone/>
            </a:pPr>
            <a:r>
              <a:rPr lang="en-US" altLang="en-US" dirty="0">
                <a:solidFill>
                  <a:schemeClr val="bg2">
                    <a:lumMod val="25000"/>
                  </a:schemeClr>
                </a:solidFill>
              </a:rPr>
              <a:t>Physical Fitness is the ability of your body systems to work efficiently. A fit person is able to carry out the typical activities of living, such as work, and still have enough energy and vigor to respond to emergency situations and to enjoy leisure time activities</a:t>
            </a:r>
            <a:endParaRPr lang="en-US" dirty="0">
              <a:solidFill>
                <a:schemeClr val="bg2">
                  <a:lumMod val="25000"/>
                </a:schemeClr>
              </a:solidFill>
            </a:endParaRPr>
          </a:p>
        </p:txBody>
      </p:sp>
    </p:spTree>
    <p:extLst>
      <p:ext uri="{BB962C8B-B14F-4D97-AF65-F5344CB8AC3E}">
        <p14:creationId xmlns:p14="http://schemas.microsoft.com/office/powerpoint/2010/main" val="18507668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3557"/>
            <a:ext cx="8229600" cy="824081"/>
          </a:xfrm>
        </p:spPr>
        <p:txBody>
          <a:bodyPr/>
          <a:lstStyle/>
          <a:p>
            <a:r>
              <a:rPr lang="en-US" altLang="en-US" b="1" dirty="0"/>
              <a:t>Physical Activity and Exercise</a:t>
            </a:r>
            <a:endParaRPr lang="en-US" b="1" dirty="0"/>
          </a:p>
        </p:txBody>
      </p:sp>
      <p:sp>
        <p:nvSpPr>
          <p:cNvPr id="3" name="Content Placeholder 2"/>
          <p:cNvSpPr>
            <a:spLocks noGrp="1"/>
          </p:cNvSpPr>
          <p:nvPr>
            <p:ph idx="1"/>
          </p:nvPr>
        </p:nvSpPr>
        <p:spPr/>
        <p:txBody>
          <a:bodyPr/>
          <a:lstStyle/>
          <a:p>
            <a:r>
              <a:rPr lang="en-US" altLang="en-US" i="1" dirty="0">
                <a:solidFill>
                  <a:schemeClr val="bg2">
                    <a:lumMod val="25000"/>
                  </a:schemeClr>
                </a:solidFill>
              </a:rPr>
              <a:t>Physical activity</a:t>
            </a:r>
            <a:r>
              <a:rPr lang="en-US" altLang="en-US" dirty="0">
                <a:solidFill>
                  <a:schemeClr val="bg2">
                    <a:lumMod val="25000"/>
                  </a:schemeClr>
                </a:solidFill>
              </a:rPr>
              <a:t> is a general term that includes sports, dance, and activities done at work or at home, such as walking, climbing stairs, or mowing the lawn.</a:t>
            </a:r>
          </a:p>
          <a:p>
            <a:r>
              <a:rPr lang="en-US" altLang="en-US" dirty="0">
                <a:solidFill>
                  <a:schemeClr val="bg2">
                    <a:lumMod val="25000"/>
                  </a:schemeClr>
                </a:solidFill>
              </a:rPr>
              <a:t>When people do physical activity especially for the purpose of getting fit, we say they are doing </a:t>
            </a:r>
            <a:r>
              <a:rPr lang="en-US" altLang="en-US" i="1" dirty="0">
                <a:solidFill>
                  <a:schemeClr val="bg2">
                    <a:lumMod val="25000"/>
                  </a:schemeClr>
                </a:solidFill>
              </a:rPr>
              <a:t>exercise.</a:t>
            </a:r>
            <a:endParaRPr lang="en-US" altLang="en-US" i="1" dirty="0">
              <a:solidFill>
                <a:schemeClr val="bg2">
                  <a:lumMod val="25000"/>
                </a:schemeClr>
              </a:solidFill>
            </a:endParaRPr>
          </a:p>
        </p:txBody>
      </p:sp>
    </p:spTree>
    <p:extLst>
      <p:ext uri="{BB962C8B-B14F-4D97-AF65-F5344CB8AC3E}">
        <p14:creationId xmlns:p14="http://schemas.microsoft.com/office/powerpoint/2010/main" val="12375753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7515"/>
            <a:ext cx="9144000" cy="840123"/>
          </a:xfrm>
        </p:spPr>
        <p:txBody>
          <a:bodyPr>
            <a:noAutofit/>
          </a:bodyPr>
          <a:lstStyle/>
          <a:p>
            <a:r>
              <a:rPr lang="en-US" altLang="en-US" sz="3200" b="1" dirty="0"/>
              <a:t>Health and Wellness Benefits of Physical Activity</a:t>
            </a:r>
            <a:endParaRPr lang="en-US" sz="3200" b="1" dirty="0"/>
          </a:p>
        </p:txBody>
      </p:sp>
      <p:sp>
        <p:nvSpPr>
          <p:cNvPr id="3" name="Content Placeholder 2"/>
          <p:cNvSpPr>
            <a:spLocks noGrp="1"/>
          </p:cNvSpPr>
          <p:nvPr>
            <p:ph idx="1"/>
          </p:nvPr>
        </p:nvSpPr>
        <p:spPr>
          <a:xfrm>
            <a:off x="209550" y="1417639"/>
            <a:ext cx="8763000" cy="4708526"/>
          </a:xfrm>
        </p:spPr>
        <p:txBody>
          <a:bodyPr>
            <a:normAutofit fontScale="85000" lnSpcReduction="20000"/>
          </a:bodyPr>
          <a:lstStyle/>
          <a:p>
            <a:pPr>
              <a:lnSpc>
                <a:spcPct val="90000"/>
              </a:lnSpc>
            </a:pPr>
            <a:r>
              <a:rPr lang="en-US" altLang="en-US" dirty="0">
                <a:solidFill>
                  <a:schemeClr val="bg2">
                    <a:lumMod val="25000"/>
                  </a:schemeClr>
                </a:solidFill>
              </a:rPr>
              <a:t>Regular physical activity can do much to prevent disease and illness.</a:t>
            </a:r>
          </a:p>
          <a:p>
            <a:pPr>
              <a:lnSpc>
                <a:spcPct val="90000"/>
              </a:lnSpc>
            </a:pPr>
            <a:r>
              <a:rPr lang="en-US" altLang="en-US" dirty="0">
                <a:solidFill>
                  <a:schemeClr val="bg2">
                    <a:lumMod val="25000"/>
                  </a:schemeClr>
                </a:solidFill>
              </a:rPr>
              <a:t>It can help you look your best (with proper nutrition, good posture, and good body mechanics).</a:t>
            </a:r>
          </a:p>
          <a:p>
            <a:pPr>
              <a:lnSpc>
                <a:spcPct val="90000"/>
              </a:lnSpc>
            </a:pPr>
            <a:r>
              <a:rPr lang="en-US" altLang="en-US" dirty="0">
                <a:solidFill>
                  <a:schemeClr val="bg2">
                    <a:lumMod val="25000"/>
                  </a:schemeClr>
                </a:solidFill>
              </a:rPr>
              <a:t>Besides looking better, people who do regular physical activity feel better, do better on academic work, and are less depressed than people who are less active.</a:t>
            </a:r>
          </a:p>
          <a:p>
            <a:pPr>
              <a:lnSpc>
                <a:spcPct val="90000"/>
              </a:lnSpc>
            </a:pPr>
            <a:r>
              <a:rPr lang="en-US" altLang="en-US" dirty="0">
                <a:solidFill>
                  <a:schemeClr val="bg2">
                    <a:lumMod val="25000"/>
                  </a:schemeClr>
                </a:solidFill>
              </a:rPr>
              <a:t>Regular physical activity results in physical fitness which is the key to being able to do more of things you want to do and enjoy life.</a:t>
            </a:r>
          </a:p>
          <a:p>
            <a:pPr>
              <a:lnSpc>
                <a:spcPct val="90000"/>
              </a:lnSpc>
            </a:pPr>
            <a:r>
              <a:rPr lang="en-US" altLang="en-US" dirty="0">
                <a:solidFill>
                  <a:schemeClr val="bg2">
                    <a:lumMod val="25000"/>
                  </a:schemeClr>
                </a:solidFill>
              </a:rPr>
              <a:t>It allows you to be fit enough to meet emergencies and day-to-day demanding situations.</a:t>
            </a:r>
          </a:p>
          <a:p>
            <a:pPr>
              <a:lnSpc>
                <a:spcPct val="90000"/>
              </a:lnSpc>
            </a:pPr>
            <a:r>
              <a:rPr lang="en-US" altLang="en-US" dirty="0">
                <a:solidFill>
                  <a:schemeClr val="bg2">
                    <a:lumMod val="25000"/>
                  </a:schemeClr>
                </a:solidFill>
              </a:rPr>
              <a:t>Being physically active can build fitness, which, in turn, provides you with many health and wellness benefits</a:t>
            </a:r>
            <a:endParaRPr lang="en-US" dirty="0">
              <a:solidFill>
                <a:schemeClr val="bg2">
                  <a:lumMod val="25000"/>
                </a:schemeClr>
              </a:solidFill>
            </a:endParaRPr>
          </a:p>
        </p:txBody>
      </p:sp>
    </p:spTree>
    <p:extLst>
      <p:ext uri="{BB962C8B-B14F-4D97-AF65-F5344CB8AC3E}">
        <p14:creationId xmlns:p14="http://schemas.microsoft.com/office/powerpoint/2010/main" val="10950767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2449"/>
            <a:ext cx="8229600" cy="865189"/>
          </a:xfrm>
        </p:spPr>
        <p:txBody>
          <a:bodyPr/>
          <a:lstStyle/>
          <a:p>
            <a:r>
              <a:rPr lang="en-US" altLang="en-US" b="1" dirty="0"/>
              <a:t>The Parts of Physical Fitness</a:t>
            </a:r>
            <a:endParaRPr lang="en-US" b="1" dirty="0"/>
          </a:p>
        </p:txBody>
      </p:sp>
      <p:sp>
        <p:nvSpPr>
          <p:cNvPr id="3" name="Content Placeholder 2"/>
          <p:cNvSpPr>
            <a:spLocks noGrp="1"/>
          </p:cNvSpPr>
          <p:nvPr>
            <p:ph idx="1"/>
          </p:nvPr>
        </p:nvSpPr>
        <p:spPr/>
        <p:txBody>
          <a:bodyPr/>
          <a:lstStyle/>
          <a:p>
            <a:endParaRPr lang="en-US"/>
          </a:p>
        </p:txBody>
      </p:sp>
      <p:sp>
        <p:nvSpPr>
          <p:cNvPr id="4" name="Rectangle 5"/>
          <p:cNvSpPr txBox="1">
            <a:spLocks noRot="1" noChangeArrowheads="1"/>
          </p:cNvSpPr>
          <p:nvPr/>
        </p:nvSpPr>
        <p:spPr>
          <a:xfrm>
            <a:off x="800100" y="1466850"/>
            <a:ext cx="3505200" cy="49530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altLang="en-US" smtClean="0"/>
              <a:t>Health - Related Physical Fitness</a:t>
            </a:r>
          </a:p>
          <a:p>
            <a:pPr algn="ctr">
              <a:buFont typeface="Wingdings" pitchFamily="2" charset="2"/>
              <a:buNone/>
            </a:pPr>
            <a:endParaRPr lang="en-US" altLang="en-US" dirty="0"/>
          </a:p>
        </p:txBody>
      </p:sp>
      <p:sp>
        <p:nvSpPr>
          <p:cNvPr id="5" name="Rectangle 6"/>
          <p:cNvSpPr txBox="1">
            <a:spLocks noRot="1" noChangeArrowheads="1"/>
          </p:cNvSpPr>
          <p:nvPr/>
        </p:nvSpPr>
        <p:spPr>
          <a:xfrm>
            <a:off x="4533900" y="1466850"/>
            <a:ext cx="4273550" cy="41910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buFont typeface="Wingdings" pitchFamily="2" charset="2"/>
              <a:buChar char="v"/>
            </a:pPr>
            <a:r>
              <a:rPr lang="en-US" altLang="en-US" smtClean="0"/>
              <a:t>   Skill - Related Physical Fitness</a:t>
            </a:r>
          </a:p>
          <a:p>
            <a:pPr algn="ctr">
              <a:buFont typeface="Wingdings" pitchFamily="2" charset="2"/>
              <a:buNone/>
            </a:pPr>
            <a:endParaRPr lang="en-US" altLang="en-US" smtClean="0"/>
          </a:p>
          <a:p>
            <a:pPr algn="ctr">
              <a:buFont typeface="Wingdings" pitchFamily="2" charset="2"/>
              <a:buNone/>
            </a:pPr>
            <a:endParaRPr lang="en-US" altLang="en-US"/>
          </a:p>
        </p:txBody>
      </p:sp>
      <p:pic>
        <p:nvPicPr>
          <p:cNvPr id="6" name="Picture 9" descr="212037[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8300" y="2609850"/>
            <a:ext cx="2824163" cy="20034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254217[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0700" y="2533650"/>
            <a:ext cx="1846263" cy="26019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1"/>
          <p:cNvSpPr>
            <a:spLocks noChangeArrowheads="1"/>
          </p:cNvSpPr>
          <p:nvPr/>
        </p:nvSpPr>
        <p:spPr bwMode="auto">
          <a:xfrm>
            <a:off x="952500" y="5353050"/>
            <a:ext cx="3048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buClr>
                <a:schemeClr val="hlink"/>
              </a:buClr>
              <a:buFont typeface="Wingdings" pitchFamily="2" charset="2"/>
              <a:buChar char="§"/>
            </a:pPr>
            <a:r>
              <a:rPr lang="en-US" altLang="en-US" sz="2800"/>
              <a:t>  It helps you stay healthy</a:t>
            </a:r>
          </a:p>
        </p:txBody>
      </p:sp>
      <p:sp>
        <p:nvSpPr>
          <p:cNvPr id="9" name="Rectangle 12"/>
          <p:cNvSpPr>
            <a:spLocks noChangeArrowheads="1"/>
          </p:cNvSpPr>
          <p:nvPr/>
        </p:nvSpPr>
        <p:spPr bwMode="auto">
          <a:xfrm>
            <a:off x="4229100" y="4743450"/>
            <a:ext cx="4632325"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20000"/>
              </a:spcBef>
              <a:buClr>
                <a:schemeClr val="hlink"/>
              </a:buClr>
              <a:buFont typeface="Wingdings" pitchFamily="2" charset="2"/>
              <a:buChar char="v"/>
            </a:pPr>
            <a:r>
              <a:rPr lang="en-US" altLang="en-US" sz="2800"/>
              <a:t>    It helps you perform well in sports and activities that require certain skills</a:t>
            </a:r>
          </a:p>
        </p:txBody>
      </p:sp>
    </p:spTree>
    <p:extLst>
      <p:ext uri="{BB962C8B-B14F-4D97-AF65-F5344CB8AC3E}">
        <p14:creationId xmlns:p14="http://schemas.microsoft.com/office/powerpoint/2010/main" val="574696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3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8" dur="3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par>
                          <p:cTn id="9" fill="hold">
                            <p:stCondLst>
                              <p:cond delay="3000"/>
                            </p:stCondLst>
                            <p:childTnLst>
                              <p:par>
                                <p:cTn id="10" presetID="19" presetClass="entr" presetSubtype="1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300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13" dur="300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6000"/>
                            </p:stCondLst>
                            <p:childTnLst>
                              <p:par>
                                <p:cTn id="15" presetID="49" presetClass="entr" presetSubtype="0" decel="10000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 calcmode="lin" valueType="num">
                                      <p:cBhvr>
                                        <p:cTn id="19" dur="500" fill="hold"/>
                                        <p:tgtEl>
                                          <p:spTgt spid="7"/>
                                        </p:tgtEl>
                                        <p:attrNameLst>
                                          <p:attrName>style.rotation</p:attrName>
                                        </p:attrNameLst>
                                      </p:cBhvr>
                                      <p:tavLst>
                                        <p:tav tm="0">
                                          <p:val>
                                            <p:fltVal val="360"/>
                                          </p:val>
                                        </p:tav>
                                        <p:tav tm="100000">
                                          <p:val>
                                            <p:fltVal val="0"/>
                                          </p:val>
                                        </p:tav>
                                      </p:tavLst>
                                    </p:anim>
                                    <p:animEffect transition="in" filter="fade">
                                      <p:cBhvr>
                                        <p:cTn id="20" dur="500"/>
                                        <p:tgtEl>
                                          <p:spTgt spid="7"/>
                                        </p:tgtEl>
                                      </p:cBhvr>
                                    </p:animEffect>
                                  </p:childTnLst>
                                </p:cTn>
                              </p:par>
                              <p:par>
                                <p:cTn id="21" presetID="49" presetClass="entr" presetSubtype="0" decel="10000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 calcmode="lin" valueType="num">
                                      <p:cBhvr>
                                        <p:cTn id="25" dur="500" fill="hold"/>
                                        <p:tgtEl>
                                          <p:spTgt spid="6"/>
                                        </p:tgtEl>
                                        <p:attrNameLst>
                                          <p:attrName>style.rotation</p:attrName>
                                        </p:attrNameLst>
                                      </p:cBhvr>
                                      <p:tavLst>
                                        <p:tav tm="0">
                                          <p:val>
                                            <p:fltVal val="360"/>
                                          </p:val>
                                        </p:tav>
                                        <p:tav tm="100000">
                                          <p:val>
                                            <p:fltVal val="0"/>
                                          </p:val>
                                        </p:tav>
                                      </p:tavLst>
                                    </p:anim>
                                    <p:animEffect transition="in" filter="fade">
                                      <p:cBhvr>
                                        <p:cTn id="26" dur="500"/>
                                        <p:tgtEl>
                                          <p:spTgt spid="6"/>
                                        </p:tgtEl>
                                      </p:cBhvr>
                                    </p:animEffect>
                                  </p:childTnLst>
                                </p:cTn>
                              </p:par>
                            </p:childTnLst>
                          </p:cTn>
                        </p:par>
                        <p:par>
                          <p:cTn id="27" fill="hold">
                            <p:stCondLst>
                              <p:cond delay="650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8"/>
                                        </p:tgtEl>
                                        <p:attrNameLst>
                                          <p:attrName>style.visibility</p:attrName>
                                        </p:attrNameLst>
                                      </p:cBhvr>
                                      <p:to>
                                        <p:strVal val="visible"/>
                                      </p:to>
                                    </p:set>
                                    <p:anim calcmode="discrete" valueType="clr">
                                      <p:cBhvr override="childStyle">
                                        <p:cTn id="30"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31" dur="80"/>
                                        <p:tgtEl>
                                          <p:spTgt spid="8"/>
                                        </p:tgtEl>
                                        <p:attrNameLst>
                                          <p:attrName>fillcolor</p:attrName>
                                        </p:attrNameLst>
                                      </p:cBhvr>
                                      <p:tavLst>
                                        <p:tav tm="0">
                                          <p:val>
                                            <p:clrVal>
                                              <a:schemeClr val="accent2"/>
                                            </p:clrVal>
                                          </p:val>
                                        </p:tav>
                                        <p:tav tm="50000">
                                          <p:val>
                                            <p:clrVal>
                                              <a:schemeClr val="hlink"/>
                                            </p:clrVal>
                                          </p:val>
                                        </p:tav>
                                      </p:tavLst>
                                    </p:anim>
                                    <p:set>
                                      <p:cBhvr>
                                        <p:cTn id="32" dur="80"/>
                                        <p:tgtEl>
                                          <p:spTgt spid="8"/>
                                        </p:tgtEl>
                                        <p:attrNameLst>
                                          <p:attrName>fill.type</p:attrName>
                                        </p:attrNameLst>
                                      </p:cBhvr>
                                      <p:to>
                                        <p:strVal val="solid"/>
                                      </p:to>
                                    </p:set>
                                  </p:childTnLst>
                                </p:cTn>
                              </p:par>
                              <p:par>
                                <p:cTn id="33" presetID="27" presetClass="entr" presetSubtype="0" fill="hold" grpId="0" nodeType="withEffect">
                                  <p:stCondLst>
                                    <p:cond delay="0"/>
                                  </p:stCondLst>
                                  <p:iterate type="lt">
                                    <p:tmPct val="50000"/>
                                  </p:iterate>
                                  <p:childTnLst>
                                    <p:set>
                                      <p:cBhvr>
                                        <p:cTn id="34" dur="1" fill="hold">
                                          <p:stCondLst>
                                            <p:cond delay="0"/>
                                          </p:stCondLst>
                                        </p:cTn>
                                        <p:tgtEl>
                                          <p:spTgt spid="9"/>
                                        </p:tgtEl>
                                        <p:attrNameLst>
                                          <p:attrName>style.visibility</p:attrName>
                                        </p:attrNameLst>
                                      </p:cBhvr>
                                      <p:to>
                                        <p:strVal val="visible"/>
                                      </p:to>
                                    </p:set>
                                    <p:anim calcmode="discrete" valueType="clr">
                                      <p:cBhvr override="childStyle">
                                        <p:cTn id="35"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9"/>
                                        </p:tgtEl>
                                        <p:attrNameLst>
                                          <p:attrName>fillcolor</p:attrName>
                                        </p:attrNameLst>
                                      </p:cBhvr>
                                      <p:tavLst>
                                        <p:tav tm="0">
                                          <p:val>
                                            <p:clrVal>
                                              <a:schemeClr val="accent2"/>
                                            </p:clrVal>
                                          </p:val>
                                        </p:tav>
                                        <p:tav tm="50000">
                                          <p:val>
                                            <p:clrVal>
                                              <a:schemeClr val="hlink"/>
                                            </p:clrVal>
                                          </p:val>
                                        </p:tav>
                                      </p:tavLst>
                                    </p:anim>
                                    <p:set>
                                      <p:cBhvr>
                                        <p:cTn id="37"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build="p"/>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0549"/>
            <a:ext cx="8229600" cy="827089"/>
          </a:xfrm>
        </p:spPr>
        <p:txBody>
          <a:bodyPr/>
          <a:lstStyle/>
          <a:p>
            <a:r>
              <a:rPr lang="en-US" altLang="en-US" b="1" dirty="0"/>
              <a:t>Health - Related Physical Fitness</a:t>
            </a:r>
            <a:endParaRPr lang="en-US" b="1" dirty="0"/>
          </a:p>
        </p:txBody>
      </p:sp>
      <p:sp>
        <p:nvSpPr>
          <p:cNvPr id="3" name="Content Placeholder 2"/>
          <p:cNvSpPr>
            <a:spLocks noGrp="1"/>
          </p:cNvSpPr>
          <p:nvPr>
            <p:ph idx="1"/>
          </p:nvPr>
        </p:nvSpPr>
        <p:spPr/>
        <p:txBody>
          <a:bodyPr/>
          <a:lstStyle/>
          <a:p>
            <a:endParaRPr lang="en-US" dirty="0"/>
          </a:p>
        </p:txBody>
      </p:sp>
      <p:sp>
        <p:nvSpPr>
          <p:cNvPr id="4" name="Rectangle 6"/>
          <p:cNvSpPr txBox="1">
            <a:spLocks noRot="1" noChangeArrowheads="1"/>
          </p:cNvSpPr>
          <p:nvPr/>
        </p:nvSpPr>
        <p:spPr>
          <a:xfrm>
            <a:off x="228600" y="4114800"/>
            <a:ext cx="8748728" cy="24003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80000"/>
              </a:lnSpc>
            </a:pPr>
            <a:r>
              <a:rPr lang="en-US" altLang="en-US" sz="1900" b="1" dirty="0" smtClean="0">
                <a:solidFill>
                  <a:schemeClr val="bg2">
                    <a:lumMod val="25000"/>
                  </a:schemeClr>
                </a:solidFill>
              </a:rPr>
              <a:t>Cardiovascular fitness:</a:t>
            </a:r>
            <a:r>
              <a:rPr lang="en-US" altLang="en-US" sz="1900" dirty="0" smtClean="0">
                <a:solidFill>
                  <a:schemeClr val="bg2">
                    <a:lumMod val="25000"/>
                  </a:schemeClr>
                </a:solidFill>
              </a:rPr>
              <a:t> the ability to exercise your entire body for long periods of time.</a:t>
            </a:r>
          </a:p>
          <a:p>
            <a:pPr>
              <a:lnSpc>
                <a:spcPct val="80000"/>
              </a:lnSpc>
            </a:pPr>
            <a:r>
              <a:rPr lang="en-US" altLang="en-US" sz="1900" b="1" dirty="0" smtClean="0">
                <a:solidFill>
                  <a:schemeClr val="bg2">
                    <a:lumMod val="25000"/>
                  </a:schemeClr>
                </a:solidFill>
              </a:rPr>
              <a:t>Strength: </a:t>
            </a:r>
            <a:r>
              <a:rPr lang="en-US" altLang="en-US" sz="1900" dirty="0" smtClean="0">
                <a:solidFill>
                  <a:schemeClr val="bg2">
                    <a:lumMod val="25000"/>
                  </a:schemeClr>
                </a:solidFill>
              </a:rPr>
              <a:t>the amount of force your muscles can produce.</a:t>
            </a:r>
          </a:p>
          <a:p>
            <a:pPr>
              <a:lnSpc>
                <a:spcPct val="80000"/>
              </a:lnSpc>
            </a:pPr>
            <a:r>
              <a:rPr lang="en-US" altLang="en-US" sz="1900" b="1" dirty="0" smtClean="0">
                <a:solidFill>
                  <a:schemeClr val="bg2">
                    <a:lumMod val="25000"/>
                  </a:schemeClr>
                </a:solidFill>
              </a:rPr>
              <a:t>Muscular endurance: </a:t>
            </a:r>
            <a:r>
              <a:rPr lang="en-US" altLang="en-US" sz="1900" dirty="0" smtClean="0">
                <a:solidFill>
                  <a:schemeClr val="bg2">
                    <a:lumMod val="25000"/>
                  </a:schemeClr>
                </a:solidFill>
              </a:rPr>
              <a:t>the ability to use your muscles many times without tiring.</a:t>
            </a:r>
          </a:p>
          <a:p>
            <a:pPr>
              <a:lnSpc>
                <a:spcPct val="80000"/>
              </a:lnSpc>
            </a:pPr>
            <a:r>
              <a:rPr lang="en-US" altLang="en-US" sz="1900" b="1" dirty="0" smtClean="0">
                <a:solidFill>
                  <a:schemeClr val="bg2">
                    <a:lumMod val="25000"/>
                  </a:schemeClr>
                </a:solidFill>
              </a:rPr>
              <a:t>Flexibility:</a:t>
            </a:r>
            <a:r>
              <a:rPr lang="en-US" altLang="en-US" sz="1900" dirty="0" smtClean="0">
                <a:solidFill>
                  <a:schemeClr val="bg2">
                    <a:lumMod val="25000"/>
                  </a:schemeClr>
                </a:solidFill>
              </a:rPr>
              <a:t> the ability to use your joints fully through a wide range of motion.</a:t>
            </a:r>
          </a:p>
          <a:p>
            <a:pPr>
              <a:lnSpc>
                <a:spcPct val="80000"/>
              </a:lnSpc>
            </a:pPr>
            <a:r>
              <a:rPr lang="en-US" altLang="en-US" sz="1900" b="1" dirty="0" smtClean="0">
                <a:solidFill>
                  <a:schemeClr val="bg2">
                    <a:lumMod val="25000"/>
                  </a:schemeClr>
                </a:solidFill>
              </a:rPr>
              <a:t>Body fatness – composition: </a:t>
            </a:r>
            <a:r>
              <a:rPr lang="en-US" altLang="en-US" sz="1900" dirty="0" smtClean="0">
                <a:solidFill>
                  <a:schemeClr val="bg2">
                    <a:lumMod val="25000"/>
                  </a:schemeClr>
                </a:solidFill>
              </a:rPr>
              <a:t>is the percentage of body weight that is made up of fat when compared to other body tissue, such as bone and muscle.</a:t>
            </a:r>
            <a:endParaRPr lang="en-US" altLang="en-US" sz="1900" b="1" dirty="0">
              <a:solidFill>
                <a:schemeClr val="bg2">
                  <a:lumMod val="25000"/>
                </a:schemeClr>
              </a:solidFill>
            </a:endParaRPr>
          </a:p>
        </p:txBody>
      </p:sp>
      <p:pic>
        <p:nvPicPr>
          <p:cNvPr id="5" name="Picture 18" descr="WC01_Hanna_OberhoferB910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9800"/>
            <a:ext cx="2743200" cy="150018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1" descr="photo0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724400" y="1524000"/>
            <a:ext cx="1527175" cy="22113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 name="Picture 24" descr="Stacy-ru-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3124200" y="1828800"/>
            <a:ext cx="1444625" cy="18986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9" name="Picture 26" descr="GSG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209800"/>
            <a:ext cx="2576528" cy="1824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534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000"/>
                                        <p:tgtEl>
                                          <p:spTgt spid="5"/>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Left)">
                                      <p:cBhvr>
                                        <p:cTn id="11" dur="1000"/>
                                        <p:tgtEl>
                                          <p:spTgt spid="8"/>
                                        </p:tgtEl>
                                      </p:cBhvr>
                                    </p:animEffect>
                                  </p:childTnLst>
                                </p:cTn>
                              </p:par>
                            </p:childTnLst>
                          </p:cTn>
                        </p:par>
                        <p:par>
                          <p:cTn id="12" fill="hold">
                            <p:stCondLst>
                              <p:cond delay="2000"/>
                            </p:stCondLst>
                            <p:childTnLst>
                              <p:par>
                                <p:cTn id="13" presetID="18" presetClass="entr" presetSubtype="12"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1000"/>
                                        <p:tgtEl>
                                          <p:spTgt spid="7"/>
                                        </p:tgtEl>
                                      </p:cBhvr>
                                    </p:animEffect>
                                  </p:childTnLst>
                                </p:cTn>
                              </p:par>
                            </p:childTnLst>
                          </p:cTn>
                        </p:par>
                        <p:par>
                          <p:cTn id="16" fill="hold">
                            <p:stCondLst>
                              <p:cond delay="3000"/>
                            </p:stCondLst>
                            <p:childTnLst>
                              <p:par>
                                <p:cTn id="17" presetID="18" presetClass="entr" presetSubtype="1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Left)">
                                      <p:cBhvr>
                                        <p:cTn id="19" dur="1000"/>
                                        <p:tgtEl>
                                          <p:spTgt spid="9"/>
                                        </p:tgtEl>
                                      </p:cBhvr>
                                    </p:animEffect>
                                  </p:childTnLst>
                                </p:cTn>
                              </p:par>
                            </p:childTnLst>
                          </p:cTn>
                        </p:par>
                        <p:par>
                          <p:cTn id="20" fill="hold">
                            <p:stCondLst>
                              <p:cond delay="4000"/>
                            </p:stCondLst>
                            <p:childTnLst>
                              <p:par>
                                <p:cTn id="21" presetID="43" presetClass="entr" presetSubtype="0"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
                                        <p:tgtEl>
                                          <p:spTgt spid="4">
                                            <p:txEl>
                                              <p:pRg st="0" end="0"/>
                                            </p:txEl>
                                          </p:spTgt>
                                        </p:tgtEl>
                                      </p:cBhvr>
                                    </p:animEffect>
                                    <p:anim calcmode="lin" valueType="num">
                                      <p:cBhvr>
                                        <p:cTn id="24" dur="4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400" fill="hold"/>
                                        <p:tgtEl>
                                          <p:spTgt spid="4">
                                            <p:txEl>
                                              <p:pRg st="0" end="0"/>
                                            </p:txEl>
                                          </p:spTgt>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4">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4">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8" fill="hold">
                            <p:stCondLst>
                              <p:cond delay="5000"/>
                            </p:stCondLst>
                            <p:childTnLst>
                              <p:par>
                                <p:cTn id="29" presetID="43" presetClass="entr" presetSubtype="0" fill="hold" grpId="0"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
                                        <p:tgtEl>
                                          <p:spTgt spid="4">
                                            <p:txEl>
                                              <p:pRg st="1" end="1"/>
                                            </p:txEl>
                                          </p:spTgt>
                                        </p:tgtEl>
                                      </p:cBhvr>
                                    </p:animEffect>
                                    <p:anim calcmode="lin" valueType="num">
                                      <p:cBhvr>
                                        <p:cTn id="32" dur="4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400" fill="hold"/>
                                        <p:tgtEl>
                                          <p:spTgt spid="4">
                                            <p:txEl>
                                              <p:pRg st="1" end="1"/>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4">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4">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6" fill="hold">
                            <p:stCondLst>
                              <p:cond delay="6000"/>
                            </p:stCondLst>
                            <p:childTnLst>
                              <p:par>
                                <p:cTn id="37" presetID="43" presetClass="entr" presetSubtype="0" fill="hold" grpId="0" nodeType="after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
                                        <p:tgtEl>
                                          <p:spTgt spid="4">
                                            <p:txEl>
                                              <p:pRg st="2" end="2"/>
                                            </p:txEl>
                                          </p:spTgt>
                                        </p:tgtEl>
                                      </p:cBhvr>
                                    </p:animEffect>
                                    <p:anim calcmode="lin" valueType="num">
                                      <p:cBhvr>
                                        <p:cTn id="40" dur="4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400" fill="hold"/>
                                        <p:tgtEl>
                                          <p:spTgt spid="4">
                                            <p:txEl>
                                              <p:pRg st="2" end="2"/>
                                            </p:txEl>
                                          </p:spTgt>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4">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4">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44" fill="hold">
                            <p:stCondLst>
                              <p:cond delay="7000"/>
                            </p:stCondLst>
                            <p:childTnLst>
                              <p:par>
                                <p:cTn id="45" presetID="43" presetClass="entr" presetSubtype="0" fill="hold" grpId="0" nodeType="after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animEffect transition="in" filter="fade">
                                      <p:cBhvr>
                                        <p:cTn id="47" dur="100"/>
                                        <p:tgtEl>
                                          <p:spTgt spid="4">
                                            <p:txEl>
                                              <p:pRg st="3" end="3"/>
                                            </p:txEl>
                                          </p:spTgt>
                                        </p:tgtEl>
                                      </p:cBhvr>
                                    </p:animEffect>
                                    <p:anim calcmode="lin" valueType="num">
                                      <p:cBhvr>
                                        <p:cTn id="48" dur="4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9" dur="400" fill="hold"/>
                                        <p:tgtEl>
                                          <p:spTgt spid="4">
                                            <p:txEl>
                                              <p:pRg st="3" end="3"/>
                                            </p:txEl>
                                          </p:spTgt>
                                        </p:tgtEl>
                                        <p:attrNameLst>
                                          <p:attrName>ppt_y</p:attrName>
                                        </p:attrNameLst>
                                      </p:cBhvr>
                                      <p:tavLst>
                                        <p:tav tm="0">
                                          <p:val>
                                            <p:strVal val="#ppt_y+0.31"/>
                                          </p:val>
                                        </p:tav>
                                        <p:tav tm="100000">
                                          <p:val>
                                            <p:strVal val="#ppt_y+0.31"/>
                                          </p:val>
                                        </p:tav>
                                      </p:tavLst>
                                    </p:anim>
                                    <p:anim calcmode="lin" valueType="num">
                                      <p:cBhvr>
                                        <p:cTn id="50" dur="600" decel="50000" fill="hold">
                                          <p:stCondLst>
                                            <p:cond delay="400"/>
                                          </p:stCondLst>
                                        </p:cTn>
                                        <p:tgtEl>
                                          <p:spTgt spid="4">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1" dur="600" decel="50000" fill="hold">
                                          <p:stCondLst>
                                            <p:cond delay="400"/>
                                          </p:stCondLst>
                                        </p:cTn>
                                        <p:tgtEl>
                                          <p:spTgt spid="4">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2" fill="hold">
                            <p:stCondLst>
                              <p:cond delay="8000"/>
                            </p:stCondLst>
                            <p:childTnLst>
                              <p:par>
                                <p:cTn id="53" presetID="43" presetClass="entr" presetSubtype="0" fill="hold" grpId="0" nodeType="afterEffect">
                                  <p:stCondLst>
                                    <p:cond delay="0"/>
                                  </p:stCondLst>
                                  <p:childTnLst>
                                    <p:set>
                                      <p:cBhvr>
                                        <p:cTn id="54" dur="1" fill="hold">
                                          <p:stCondLst>
                                            <p:cond delay="0"/>
                                          </p:stCondLst>
                                        </p:cTn>
                                        <p:tgtEl>
                                          <p:spTgt spid="4">
                                            <p:txEl>
                                              <p:pRg st="4" end="4"/>
                                            </p:txEl>
                                          </p:spTgt>
                                        </p:tgtEl>
                                        <p:attrNameLst>
                                          <p:attrName>style.visibility</p:attrName>
                                        </p:attrNameLst>
                                      </p:cBhvr>
                                      <p:to>
                                        <p:strVal val="visible"/>
                                      </p:to>
                                    </p:set>
                                    <p:animEffect transition="in" filter="fade">
                                      <p:cBhvr>
                                        <p:cTn id="55" dur="100"/>
                                        <p:tgtEl>
                                          <p:spTgt spid="4">
                                            <p:txEl>
                                              <p:pRg st="4" end="4"/>
                                            </p:txEl>
                                          </p:spTgt>
                                        </p:tgtEl>
                                      </p:cBhvr>
                                    </p:animEffect>
                                    <p:anim calcmode="lin" valueType="num">
                                      <p:cBhvr>
                                        <p:cTn id="56" dur="4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7" dur="400" fill="hold"/>
                                        <p:tgtEl>
                                          <p:spTgt spid="4">
                                            <p:txEl>
                                              <p:pRg st="4" end="4"/>
                                            </p:txEl>
                                          </p:spTgt>
                                        </p:tgtEl>
                                        <p:attrNameLst>
                                          <p:attrName>ppt_y</p:attrName>
                                        </p:attrNameLst>
                                      </p:cBhvr>
                                      <p:tavLst>
                                        <p:tav tm="0">
                                          <p:val>
                                            <p:strVal val="#ppt_y+0.31"/>
                                          </p:val>
                                        </p:tav>
                                        <p:tav tm="100000">
                                          <p:val>
                                            <p:strVal val="#ppt_y+0.31"/>
                                          </p:val>
                                        </p:tav>
                                      </p:tavLst>
                                    </p:anim>
                                    <p:anim calcmode="lin" valueType="num">
                                      <p:cBhvr>
                                        <p:cTn id="58" dur="600" decel="50000" fill="hold">
                                          <p:stCondLst>
                                            <p:cond delay="400"/>
                                          </p:stCondLst>
                                        </p:cTn>
                                        <p:tgtEl>
                                          <p:spTgt spid="4">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9" dur="600" decel="50000" fill="hold">
                                          <p:stCondLst>
                                            <p:cond delay="400"/>
                                          </p:stCondLst>
                                        </p:cTn>
                                        <p:tgtEl>
                                          <p:spTgt spid="4">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99"/>
            <a:ext cx="8229600" cy="846139"/>
          </a:xfrm>
        </p:spPr>
        <p:txBody>
          <a:bodyPr/>
          <a:lstStyle/>
          <a:p>
            <a:r>
              <a:rPr lang="en-US" altLang="en-US" b="1" dirty="0"/>
              <a:t>Skill - Related Physical Fitness</a:t>
            </a:r>
            <a:endParaRPr lang="en-US" b="1" dirty="0"/>
          </a:p>
        </p:txBody>
      </p:sp>
      <p:sp>
        <p:nvSpPr>
          <p:cNvPr id="4" name="Rectangle 5"/>
          <p:cNvSpPr>
            <a:spLocks noGrp="1" noRot="1" noChangeArrowheads="1"/>
          </p:cNvSpPr>
          <p:nvPr>
            <p:ph idx="1"/>
          </p:nvPr>
        </p:nvSpPr>
        <p:spPr/>
        <p:txBody>
          <a:bodyPr>
            <a:normAutofit/>
          </a:bodyPr>
          <a:lstStyle/>
          <a:p>
            <a:pPr>
              <a:lnSpc>
                <a:spcPct val="80000"/>
              </a:lnSpc>
              <a:buFont typeface="Wingdings" pitchFamily="2" charset="2"/>
              <a:buChar char="Ø"/>
            </a:pPr>
            <a:r>
              <a:rPr lang="en-US" altLang="en-US" sz="2800" dirty="0">
                <a:solidFill>
                  <a:schemeClr val="bg2">
                    <a:lumMod val="25000"/>
                  </a:schemeClr>
                </a:solidFill>
              </a:rPr>
              <a:t>Different sports require different parts of skill -related fitness.</a:t>
            </a:r>
          </a:p>
          <a:p>
            <a:pPr>
              <a:lnSpc>
                <a:spcPct val="80000"/>
              </a:lnSpc>
              <a:buFont typeface="Wingdings" pitchFamily="2" charset="2"/>
              <a:buChar char="Ø"/>
            </a:pPr>
            <a:r>
              <a:rPr lang="en-US" altLang="en-US" sz="2800" dirty="0">
                <a:solidFill>
                  <a:schemeClr val="bg2">
                    <a:lumMod val="25000"/>
                  </a:schemeClr>
                </a:solidFill>
              </a:rPr>
              <a:t>Many sports require several parts. For example, a skater might have good agility, but may not posses good power.</a:t>
            </a:r>
          </a:p>
          <a:p>
            <a:pPr>
              <a:lnSpc>
                <a:spcPct val="80000"/>
              </a:lnSpc>
              <a:buFont typeface="Wingdings" pitchFamily="2" charset="2"/>
              <a:buChar char="Ø"/>
            </a:pPr>
            <a:r>
              <a:rPr lang="en-US" altLang="en-US" sz="2800" dirty="0">
                <a:solidFill>
                  <a:schemeClr val="bg2">
                    <a:lumMod val="25000"/>
                  </a:schemeClr>
                </a:solidFill>
              </a:rPr>
              <a:t>Some people have more natural ability in skill areas than others.</a:t>
            </a:r>
          </a:p>
          <a:p>
            <a:pPr>
              <a:lnSpc>
                <a:spcPct val="80000"/>
              </a:lnSpc>
              <a:buFont typeface="Wingdings" pitchFamily="2" charset="2"/>
              <a:buChar char="Ø"/>
            </a:pPr>
            <a:r>
              <a:rPr lang="en-US" altLang="en-US" sz="2800" dirty="0">
                <a:solidFill>
                  <a:schemeClr val="bg2">
                    <a:lumMod val="25000"/>
                  </a:schemeClr>
                </a:solidFill>
              </a:rPr>
              <a:t>Good health does not come from being good in skill-related fitness.</a:t>
            </a:r>
          </a:p>
        </p:txBody>
      </p:sp>
    </p:spTree>
    <p:extLst>
      <p:ext uri="{BB962C8B-B14F-4D97-AF65-F5344CB8AC3E}">
        <p14:creationId xmlns:p14="http://schemas.microsoft.com/office/powerpoint/2010/main" val="383460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trips(upRight)">
                                      <p:cBhvr>
                                        <p:cTn id="7" dur="2000"/>
                                        <p:tgtEl>
                                          <p:spTgt spid="4">
                                            <p:txEl>
                                              <p:pRg st="0" end="0"/>
                                            </p:txEl>
                                          </p:spTgt>
                                        </p:tgtEl>
                                      </p:cBhvr>
                                    </p:animEffect>
                                  </p:childTnLst>
                                </p:cTn>
                              </p:par>
                            </p:childTnLst>
                          </p:cTn>
                        </p:par>
                        <p:par>
                          <p:cTn id="8" fill="hold">
                            <p:stCondLst>
                              <p:cond delay="2000"/>
                            </p:stCondLst>
                            <p:childTnLst>
                              <p:par>
                                <p:cTn id="9" presetID="18" presetClass="entr" presetSubtype="3"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strips(upRight)">
                                      <p:cBhvr>
                                        <p:cTn id="11" dur="2000"/>
                                        <p:tgtEl>
                                          <p:spTgt spid="4">
                                            <p:txEl>
                                              <p:pRg st="1" end="1"/>
                                            </p:txEl>
                                          </p:spTgt>
                                        </p:tgtEl>
                                      </p:cBhvr>
                                    </p:animEffect>
                                  </p:childTnLst>
                                </p:cTn>
                              </p:par>
                            </p:childTnLst>
                          </p:cTn>
                        </p:par>
                        <p:par>
                          <p:cTn id="12" fill="hold">
                            <p:stCondLst>
                              <p:cond delay="4000"/>
                            </p:stCondLst>
                            <p:childTnLst>
                              <p:par>
                                <p:cTn id="13" presetID="18" presetClass="entr" presetSubtype="3"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strips(upRight)">
                                      <p:cBhvr>
                                        <p:cTn id="15" dur="2000"/>
                                        <p:tgtEl>
                                          <p:spTgt spid="4">
                                            <p:txEl>
                                              <p:pRg st="2" end="2"/>
                                            </p:txEl>
                                          </p:spTgt>
                                        </p:tgtEl>
                                      </p:cBhvr>
                                    </p:animEffect>
                                  </p:childTnLst>
                                </p:cTn>
                              </p:par>
                            </p:childTnLst>
                          </p:cTn>
                        </p:par>
                        <p:par>
                          <p:cTn id="16" fill="hold">
                            <p:stCondLst>
                              <p:cond delay="6000"/>
                            </p:stCondLst>
                            <p:childTnLst>
                              <p:par>
                                <p:cTn id="17" presetID="18" presetClass="entr" presetSubtype="3"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strips(upRight)">
                                      <p:cBhvr>
                                        <p:cTn id="19"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99"/>
            <a:ext cx="8229600" cy="846139"/>
          </a:xfrm>
        </p:spPr>
        <p:txBody>
          <a:bodyPr/>
          <a:lstStyle/>
          <a:p>
            <a:r>
              <a:rPr lang="en-US" altLang="en-US" b="1" dirty="0"/>
              <a:t>Agility</a:t>
            </a:r>
            <a:endParaRPr lang="en-US" b="1" dirty="0"/>
          </a:p>
        </p:txBody>
      </p:sp>
      <p:sp>
        <p:nvSpPr>
          <p:cNvPr id="3" name="Content Placeholder 2"/>
          <p:cNvSpPr>
            <a:spLocks noGrp="1"/>
          </p:cNvSpPr>
          <p:nvPr>
            <p:ph idx="1"/>
          </p:nvPr>
        </p:nvSpPr>
        <p:spPr/>
        <p:txBody>
          <a:bodyPr/>
          <a:lstStyle/>
          <a:p>
            <a:endParaRPr lang="en-US" dirty="0"/>
          </a:p>
        </p:txBody>
      </p:sp>
      <p:pic>
        <p:nvPicPr>
          <p:cNvPr id="4" name="Picture 7" descr="photo0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057400" y="1828800"/>
            <a:ext cx="2892425" cy="20193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6"/>
          <p:cNvSpPr txBox="1">
            <a:spLocks noRot="1" noChangeArrowheads="1"/>
          </p:cNvSpPr>
          <p:nvPr/>
        </p:nvSpPr>
        <p:spPr>
          <a:xfrm>
            <a:off x="457200" y="4076700"/>
            <a:ext cx="8388350" cy="20193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FontTx/>
              <a:buChar char="•"/>
            </a:pPr>
            <a:r>
              <a:rPr lang="en-US" altLang="en-US" sz="2800" b="1" dirty="0" smtClean="0">
                <a:solidFill>
                  <a:schemeClr val="bg2">
                    <a:lumMod val="25000"/>
                  </a:schemeClr>
                </a:solidFill>
              </a:rPr>
              <a:t>Agility</a:t>
            </a:r>
            <a:r>
              <a:rPr lang="en-US" altLang="en-US" sz="2800" dirty="0" smtClean="0">
                <a:solidFill>
                  <a:schemeClr val="bg2">
                    <a:lumMod val="25000"/>
                  </a:schemeClr>
                </a:solidFill>
              </a:rPr>
              <a:t> is the ability to change the position of your body quickly and to control body’s movements. People with good agility are most likely to be good at activities such as: diving, soccer, ice skating, wrestling, etc.</a:t>
            </a:r>
          </a:p>
          <a:p>
            <a:pPr>
              <a:lnSpc>
                <a:spcPct val="90000"/>
              </a:lnSpc>
              <a:buFont typeface="Wingdings" pitchFamily="2" charset="2"/>
              <a:buNone/>
            </a:pPr>
            <a:endParaRPr lang="en-US" altLang="en-US" sz="2400" dirty="0">
              <a:solidFill>
                <a:schemeClr val="bg2">
                  <a:lumMod val="25000"/>
                </a:schemeClr>
              </a:solidFill>
            </a:endParaRPr>
          </a:p>
        </p:txBody>
      </p:sp>
      <p:pic>
        <p:nvPicPr>
          <p:cNvPr id="6" name="Picture 8" descr="td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278687" y="952500"/>
            <a:ext cx="1865313" cy="28559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10" descr="far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371600"/>
            <a:ext cx="1755775" cy="24368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1" descr="33267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49825" y="2238375"/>
            <a:ext cx="2366962" cy="1609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65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strVal val="#ppt_w*2.5"/>
                                          </p:val>
                                        </p:tav>
                                        <p:tav tm="100000">
                                          <p:val>
                                            <p:strVal val="#ppt_w"/>
                                          </p:val>
                                        </p:tav>
                                      </p:tavLst>
                                    </p:anim>
                                    <p:anim calcmode="lin" valueType="num">
                                      <p:cBhvr>
                                        <p:cTn id="8" dur="1000" fill="hold"/>
                                        <p:tgtEl>
                                          <p:spTgt spid="5">
                                            <p:txEl>
                                              <p:pRg st="0" end="0"/>
                                            </p:txEl>
                                          </p:spTgt>
                                        </p:tgtEl>
                                        <p:attrNameLst>
                                          <p:attrName>ppt_h</p:attrName>
                                        </p:attrNameLst>
                                      </p:cBhvr>
                                      <p:tavLst>
                                        <p:tav tm="0">
                                          <p:val>
                                            <p:strVal val="#ppt_h*0.01"/>
                                          </p:val>
                                        </p:tav>
                                        <p:tav tm="100000">
                                          <p:val>
                                            <p:strVal val="#ppt_h"/>
                                          </p:val>
                                        </p:tav>
                                      </p:tavLst>
                                    </p:anim>
                                    <p:anim calcmode="lin" valueType="num">
                                      <p:cBhvr>
                                        <p:cTn id="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0" dur="1000" fill="hold"/>
                                        <p:tgtEl>
                                          <p:spTgt spid="5">
                                            <p:txEl>
                                              <p:pRg st="0" end="0"/>
                                            </p:txEl>
                                          </p:spTgt>
                                        </p:tgtEl>
                                        <p:attrNameLst>
                                          <p:attrName>ppt_y</p:attrName>
                                        </p:attrNameLst>
                                      </p:cBhvr>
                                      <p:tavLst>
                                        <p:tav tm="0">
                                          <p:val>
                                            <p:strVal val="#ppt_h+1"/>
                                          </p:val>
                                        </p:tav>
                                        <p:tav tm="100000">
                                          <p:val>
                                            <p:strVal val="#ppt_y"/>
                                          </p:val>
                                        </p:tav>
                                      </p:tavLst>
                                    </p:anim>
                                    <p:animEffect transition="in" filter="fade">
                                      <p:cBhvr>
                                        <p:cTn id="11" dur="1000"/>
                                        <p:tgtEl>
                                          <p:spTgt spid="5">
                                            <p:txEl>
                                              <p:pRg st="0" end="0"/>
                                            </p:txEl>
                                          </p:spTgt>
                                        </p:tgtEl>
                                      </p:cBhvr>
                                    </p:animEffect>
                                  </p:childTnLst>
                                </p:cTn>
                              </p:par>
                            </p:childTnLst>
                          </p:cTn>
                        </p:par>
                        <p:par>
                          <p:cTn id="12" fill="hold">
                            <p:stCondLst>
                              <p:cond delay="1000"/>
                            </p:stCondLst>
                            <p:childTnLst>
                              <p:par>
                                <p:cTn id="13" presetID="2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edge">
                                      <p:cBhvr>
                                        <p:cTn id="15" dur="2000"/>
                                        <p:tgtEl>
                                          <p:spTgt spid="7"/>
                                        </p:tgtEl>
                                      </p:cBhvr>
                                    </p:animEffect>
                                  </p:childTnLst>
                                </p:cTn>
                              </p:par>
                              <p:par>
                                <p:cTn id="16" presetID="2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edge">
                                      <p:cBhvr>
                                        <p:cTn id="18" dur="2000"/>
                                        <p:tgtEl>
                                          <p:spTgt spid="4"/>
                                        </p:tgtEl>
                                      </p:cBhvr>
                                    </p:animEffect>
                                  </p:childTnLst>
                                </p:cTn>
                              </p:par>
                              <p:par>
                                <p:cTn id="19" presetID="2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edge">
                                      <p:cBhvr>
                                        <p:cTn id="21" dur="2000"/>
                                        <p:tgtEl>
                                          <p:spTgt spid="6"/>
                                        </p:tgtEl>
                                      </p:cBhvr>
                                    </p:animEffect>
                                  </p:childTnLst>
                                </p:cTn>
                              </p:par>
                              <p:par>
                                <p:cTn id="22" presetID="20"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edge">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7482</TotalTime>
  <Words>765</Words>
  <Application>Microsoft Office PowerPoint</Application>
  <PresentationFormat>On-screen Show (4:3)</PresentationFormat>
  <Paragraphs>55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Fitness and Health</vt:lpstr>
      <vt:lpstr>What is Physical Fitness?</vt:lpstr>
      <vt:lpstr>Physical Activity and Exercise</vt:lpstr>
      <vt:lpstr>Health and Wellness Benefits of Physical Activity</vt:lpstr>
      <vt:lpstr>The Parts of Physical Fitness</vt:lpstr>
      <vt:lpstr>Health - Related Physical Fitness</vt:lpstr>
      <vt:lpstr>Skill - Related Physical Fitness</vt:lpstr>
      <vt:lpstr>Agility</vt:lpstr>
      <vt:lpstr>Balance</vt:lpstr>
      <vt:lpstr>Power</vt:lpstr>
      <vt:lpstr>Reaction Time</vt:lpstr>
      <vt:lpstr>Speed</vt:lpstr>
      <vt:lpstr>Lifetime Fitness</vt:lpstr>
      <vt:lpstr>TERIMA KASIH</vt:lpstr>
    </vt:vector>
  </TitlesOfParts>
  <Company>Nutrition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Nazhif Gifari</dc:creator>
  <cp:lastModifiedBy>ismail - [2010]</cp:lastModifiedBy>
  <cp:revision>153</cp:revision>
  <dcterms:created xsi:type="dcterms:W3CDTF">2017-09-12T17:05:29Z</dcterms:created>
  <dcterms:modified xsi:type="dcterms:W3CDTF">2017-12-04T09:14:58Z</dcterms:modified>
</cp:coreProperties>
</file>