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69"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0" d="100"/>
          <a:sy n="50" d="100"/>
        </p:scale>
        <p:origin x="-1872" y="-4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AA919-B5C6-4C58-B7A6-0CB74777B793}" type="datetimeFigureOut">
              <a:rPr lang="id-ID" smtClean="0"/>
              <a:t>05/12/2017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A678B-2EA6-4957-A2EC-196EB5A3ED61}" type="slidenum">
              <a:rPr lang="id-ID" smtClean="0"/>
              <a:t>‹#›</a:t>
            </a:fld>
            <a:endParaRPr lang="id-ID"/>
          </a:p>
        </p:txBody>
      </p:sp>
    </p:spTree>
    <p:extLst>
      <p:ext uri="{BB962C8B-B14F-4D97-AF65-F5344CB8AC3E}">
        <p14:creationId xmlns:p14="http://schemas.microsoft.com/office/powerpoint/2010/main" val="726197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ing</a:t>
            </a:r>
            <a:endParaRPr lang="en-US" dirty="0"/>
          </a:p>
        </p:txBody>
      </p:sp>
      <p:sp>
        <p:nvSpPr>
          <p:cNvPr id="4" name="Slide Number Placeholder 3"/>
          <p:cNvSpPr>
            <a:spLocks noGrp="1"/>
          </p:cNvSpPr>
          <p:nvPr>
            <p:ph type="sldNum" sz="quarter" idx="10"/>
          </p:nvPr>
        </p:nvSpPr>
        <p:spPr/>
        <p:txBody>
          <a:bodyPr/>
          <a:lstStyle/>
          <a:p>
            <a:fld id="{3590785A-7652-4953-84D0-CADAAAC6BA9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61455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0886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9497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03799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694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46257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E6EEC-3AD5-CF43-9865-4F00B286699E}"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9582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E6EEC-3AD5-CF43-9865-4F00B286699E}"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0120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6EEC-3AD5-CF43-9865-4F00B286699E}"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9470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74988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85999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E6EEC-3AD5-CF43-9865-4F00B286699E}" type="datetimeFigureOut">
              <a:rPr lang="en-US" smtClean="0"/>
              <a:t>12/5/2017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AD2A-A3F9-9C43-8905-4F5F6DD30C94}" type="slidenum">
              <a:rPr lang="en-US" smtClean="0"/>
              <a:t>‹#›</a:t>
            </a:fld>
            <a:endParaRPr lang="en-US"/>
          </a:p>
        </p:txBody>
      </p:sp>
    </p:spTree>
    <p:extLst>
      <p:ext uri="{BB962C8B-B14F-4D97-AF65-F5344CB8AC3E}">
        <p14:creationId xmlns:p14="http://schemas.microsoft.com/office/powerpoint/2010/main" val="211551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KONDISI FISIK DAN PROGRAM LATIHAN</a:t>
            </a:r>
            <a:endParaRPr lang="en-US" sz="2000" b="1" dirty="0">
              <a:solidFill>
                <a:schemeClr val="bg1"/>
              </a:solidFill>
            </a:endParaRPr>
          </a:p>
          <a:p>
            <a:pPr algn="ctr" eaLnBrk="1" hangingPunct="1"/>
            <a:r>
              <a:rPr lang="en-US" sz="2000" b="1" dirty="0">
                <a:solidFill>
                  <a:schemeClr val="bg1"/>
                </a:solidFill>
              </a:rPr>
              <a:t>PERTEMUAN </a:t>
            </a:r>
            <a:r>
              <a:rPr lang="id-ID" sz="2000" b="1" smtClean="0">
                <a:solidFill>
                  <a:schemeClr val="bg1"/>
                </a:solidFill>
              </a:rPr>
              <a:t>15</a:t>
            </a:r>
          </a:p>
          <a:p>
            <a:pPr algn="ctr" eaLnBrk="1" hangingPunct="1"/>
            <a:r>
              <a:rPr lang="en-US" sz="2000" b="1" dirty="0" err="1" smtClean="0">
                <a:solidFill>
                  <a:schemeClr val="bg1"/>
                </a:solidFill>
              </a:rPr>
              <a:t>Mury</a:t>
            </a:r>
            <a:r>
              <a:rPr lang="en-US" sz="2000" b="1" dirty="0" smtClean="0">
                <a:solidFill>
                  <a:schemeClr val="bg1"/>
                </a:solidFill>
              </a:rPr>
              <a:t> </a:t>
            </a:r>
            <a:r>
              <a:rPr lang="en-US" sz="2000" b="1" dirty="0" err="1" smtClean="0">
                <a:solidFill>
                  <a:schemeClr val="bg1"/>
                </a:solidFill>
              </a:rPr>
              <a:t>Kuswari</a:t>
            </a:r>
            <a:r>
              <a:rPr lang="en-US" sz="2000" b="1" dirty="0" smtClean="0">
                <a:solidFill>
                  <a:schemeClr val="bg1"/>
                </a:solidFill>
              </a:rPr>
              <a:t> &amp; </a:t>
            </a:r>
            <a:r>
              <a:rPr lang="en-US" sz="2000" b="1" dirty="0" err="1" smtClean="0">
                <a:solidFill>
                  <a:schemeClr val="bg1"/>
                </a:solidFill>
              </a:rPr>
              <a:t>Nazhif</a:t>
            </a:r>
            <a:r>
              <a:rPr lang="en-US" sz="2000" b="1" dirty="0" smtClean="0">
                <a:solidFill>
                  <a:schemeClr val="bg1"/>
                </a:solidFill>
              </a:rPr>
              <a:t> </a:t>
            </a:r>
            <a:r>
              <a:rPr lang="en-US" sz="2000" b="1" dirty="0">
                <a:solidFill>
                  <a:schemeClr val="bg1"/>
                </a:solidFill>
              </a:rPr>
              <a:t>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99428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1371600" y="723900"/>
            <a:ext cx="6400800" cy="1143000"/>
          </a:xfrm>
          <a:prstGeom prst="flowChartPunchedTap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3000" b="1" dirty="0" smtClean="0"/>
              <a:t>2. Daya tahan </a:t>
            </a:r>
            <a:endParaRPr lang="en-US" sz="3000" b="1" dirty="0"/>
          </a:p>
        </p:txBody>
      </p:sp>
      <p:sp>
        <p:nvSpPr>
          <p:cNvPr id="3" name="Rectangle 2"/>
          <p:cNvSpPr/>
          <p:nvPr/>
        </p:nvSpPr>
        <p:spPr>
          <a:xfrm>
            <a:off x="6629400" y="1219200"/>
            <a:ext cx="45719"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Oval 5"/>
          <p:cNvSpPr/>
          <p:nvPr/>
        </p:nvSpPr>
        <p:spPr>
          <a:xfrm>
            <a:off x="-114300" y="3581400"/>
            <a:ext cx="41910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1. Daya tahan otot yi kemmapuan otot untuk melakukan kontraksi atau kerja dalam waktu yang relatif lama. </a:t>
            </a:r>
            <a:endParaRPr lang="id-ID" sz="2000" dirty="0"/>
          </a:p>
        </p:txBody>
      </p:sp>
      <p:sp>
        <p:nvSpPr>
          <p:cNvPr id="7" name="Oval 6"/>
          <p:cNvSpPr/>
          <p:nvPr/>
        </p:nvSpPr>
        <p:spPr>
          <a:xfrm>
            <a:off x="4343400" y="3314700"/>
            <a:ext cx="4876800"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2. Daya tahan cardio respiratori (daya tahan peredaran darah dan pernapasan ) adl keadaan atau kondisi tubuh yg mampu untuk bekerja dlm waktu yg lama tanpa mengalami kelelahan yg berebihan setelah menyelesaikan pekerjaan tsb</a:t>
            </a:r>
            <a:endParaRPr lang="id-ID" sz="2000" dirty="0"/>
          </a:p>
        </p:txBody>
      </p:sp>
      <p:sp>
        <p:nvSpPr>
          <p:cNvPr id="8" name="Curved Right Arrow 7"/>
          <p:cNvSpPr/>
          <p:nvPr/>
        </p:nvSpPr>
        <p:spPr>
          <a:xfrm>
            <a:off x="1981200" y="2133600"/>
            <a:ext cx="914400" cy="1447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 name="Curved Left Arrow 8"/>
          <p:cNvSpPr/>
          <p:nvPr/>
        </p:nvSpPr>
        <p:spPr>
          <a:xfrm>
            <a:off x="6172200" y="1866900"/>
            <a:ext cx="609600" cy="14478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1006835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76600" y="476250"/>
            <a:ext cx="396240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800" dirty="0" smtClean="0"/>
              <a:t>3. Flexibilitas (kelentukan)</a:t>
            </a:r>
            <a:endParaRPr lang="en-US" sz="2800" dirty="0"/>
          </a:p>
        </p:txBody>
      </p:sp>
      <p:sp>
        <p:nvSpPr>
          <p:cNvPr id="8" name="Oval 7"/>
          <p:cNvSpPr/>
          <p:nvPr/>
        </p:nvSpPr>
        <p:spPr>
          <a:xfrm>
            <a:off x="3581400" y="2838450"/>
            <a:ext cx="5334000" cy="3505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Kemampuan melakukan gerakan persendian seluas luasnya dan kelastisitas otot –otot disekitar persendian. </a:t>
            </a:r>
          </a:p>
          <a:p>
            <a:pPr algn="ctr"/>
            <a:endParaRPr lang="id-ID" sz="2000" dirty="0" smtClean="0">
              <a:solidFill>
                <a:schemeClr val="tx1"/>
              </a:solidFill>
            </a:endParaRPr>
          </a:p>
          <a:p>
            <a:pPr algn="ctr"/>
            <a:r>
              <a:rPr lang="id-ID" sz="2000" dirty="0" smtClean="0">
                <a:solidFill>
                  <a:schemeClr val="tx1"/>
                </a:solidFill>
              </a:rPr>
              <a:t>Menurut Harsono (1988) flexibilitas adl kemampuan untuk melakukan gerak dalam ruang gerak sendi.</a:t>
            </a:r>
            <a:endParaRPr lang="en-US" sz="2000" dirty="0">
              <a:solidFill>
                <a:schemeClr val="tx1"/>
              </a:solidFill>
            </a:endParaRPr>
          </a:p>
        </p:txBody>
      </p:sp>
      <p:sp>
        <p:nvSpPr>
          <p:cNvPr id="12" name="Curved Right Arrow 11"/>
          <p:cNvSpPr/>
          <p:nvPr/>
        </p:nvSpPr>
        <p:spPr>
          <a:xfrm>
            <a:off x="1905000" y="1809750"/>
            <a:ext cx="1143000" cy="2057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2181687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a:p>
        </p:txBody>
      </p:sp>
      <p:sp>
        <p:nvSpPr>
          <p:cNvPr id="4" name="Oval 3"/>
          <p:cNvSpPr/>
          <p:nvPr/>
        </p:nvSpPr>
        <p:spPr>
          <a:xfrm>
            <a:off x="838200" y="1905000"/>
            <a:ext cx="7696200" cy="3429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Untuk mengembangkan flekibilitas  dapat dilakukan melalui peregangan peregangan otot da memperluar ruang gerak sendi. </a:t>
            </a:r>
          </a:p>
          <a:p>
            <a:pPr algn="ctr"/>
            <a:r>
              <a:rPr lang="id-ID" sz="2400" dirty="0" smtClean="0"/>
              <a:t>Untuk itu dapat dilakukan peregangan seperti peregangan dinamis dan statiz. </a:t>
            </a:r>
            <a:endParaRPr lang="id-ID" sz="2400" dirty="0"/>
          </a:p>
        </p:txBody>
      </p:sp>
    </p:spTree>
    <p:extLst>
      <p:ext uri="{BB962C8B-B14F-4D97-AF65-F5344CB8AC3E}">
        <p14:creationId xmlns:p14="http://schemas.microsoft.com/office/powerpoint/2010/main" val="890684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705100" y="723900"/>
            <a:ext cx="3962400" cy="1600200"/>
          </a:xfrm>
          <a:prstGeom prst="ellipse">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800" dirty="0" smtClean="0"/>
              <a:t>4. Kecepatan (speed)</a:t>
            </a:r>
            <a:endParaRPr lang="en-US" sz="2800" dirty="0"/>
          </a:p>
        </p:txBody>
      </p:sp>
      <p:sp>
        <p:nvSpPr>
          <p:cNvPr id="8" name="Oval 7"/>
          <p:cNvSpPr/>
          <p:nvPr/>
        </p:nvSpPr>
        <p:spPr>
          <a:xfrm>
            <a:off x="2933700" y="2895600"/>
            <a:ext cx="5334000" cy="3505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smtClean="0">
                <a:solidFill>
                  <a:schemeClr val="tx1"/>
                </a:solidFill>
              </a:rPr>
              <a:t>Sebagai gerak laju yg dihasilkan oleh kontraksi otot. </a:t>
            </a:r>
          </a:p>
          <a:p>
            <a:pPr algn="ctr"/>
            <a:r>
              <a:rPr lang="id-ID" sz="2000" dirty="0" smtClean="0">
                <a:solidFill>
                  <a:schemeClr val="tx1"/>
                </a:solidFill>
              </a:rPr>
              <a:t>Kecepatan juga bisa diartikan sbg kemampuan untuk menempuh jarak tertentu dalam waktu yg sangat cepat atau pendek, dan kecepatan dipengaruhi oleh waktu reaksi. </a:t>
            </a:r>
            <a:endParaRPr lang="en-US" sz="2000" dirty="0">
              <a:solidFill>
                <a:schemeClr val="tx1"/>
              </a:solidFill>
            </a:endParaRPr>
          </a:p>
        </p:txBody>
      </p:sp>
      <p:sp>
        <p:nvSpPr>
          <p:cNvPr id="12" name="Curved Right Arrow 11"/>
          <p:cNvSpPr/>
          <p:nvPr/>
        </p:nvSpPr>
        <p:spPr>
          <a:xfrm>
            <a:off x="1123950" y="1885950"/>
            <a:ext cx="1143000" cy="2057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50946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882808"/>
            <a:ext cx="8229600" cy="4572000"/>
          </a:xfrm>
        </p:spPr>
        <p:txBody>
          <a:bodyPr/>
          <a:lstStyle/>
          <a:p>
            <a:pPr>
              <a:buNone/>
            </a:pPr>
            <a:endParaRPr lang="id-ID" dirty="0"/>
          </a:p>
        </p:txBody>
      </p:sp>
      <p:sp>
        <p:nvSpPr>
          <p:cNvPr id="5" name="Rounded Rectangle 4"/>
          <p:cNvSpPr/>
          <p:nvPr/>
        </p:nvSpPr>
        <p:spPr>
          <a:xfrm>
            <a:off x="914400" y="2819400"/>
            <a:ext cx="75438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Komponen kecepatan  bergantung kepada komponen yg lain yg mempengaruhinya yaitu kekuartan, fleksibilitas, dan waktu reaksi. </a:t>
            </a:r>
            <a:endParaRPr lang="id-ID" sz="2400" dirty="0"/>
          </a:p>
        </p:txBody>
      </p:sp>
    </p:spTree>
    <p:extLst>
      <p:ext uri="{BB962C8B-B14F-4D97-AF65-F5344CB8AC3E}">
        <p14:creationId xmlns:p14="http://schemas.microsoft.com/office/powerpoint/2010/main" val="910022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Oval 3"/>
          <p:cNvSpPr/>
          <p:nvPr/>
        </p:nvSpPr>
        <p:spPr>
          <a:xfrm>
            <a:off x="3048000" y="455195"/>
            <a:ext cx="396240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5. Kelincahan </a:t>
            </a:r>
            <a:endParaRPr lang="en-US" dirty="0"/>
          </a:p>
        </p:txBody>
      </p:sp>
      <p:sp>
        <p:nvSpPr>
          <p:cNvPr id="5" name="Oval 4"/>
          <p:cNvSpPr/>
          <p:nvPr/>
        </p:nvSpPr>
        <p:spPr>
          <a:xfrm>
            <a:off x="0" y="2807368"/>
            <a:ext cx="5029200" cy="313623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Kemampuan seseorang untuk melakukan perubahan arah secepat cepatnya dalam keadaan bergerak tanpa kehilangan keseimbangan dan kesadaran akan posisi tubuhnya. </a:t>
            </a:r>
            <a:endParaRPr lang="en-US" dirty="0">
              <a:solidFill>
                <a:schemeClr val="bg1"/>
              </a:solidFill>
            </a:endParaRPr>
          </a:p>
        </p:txBody>
      </p:sp>
      <p:sp>
        <p:nvSpPr>
          <p:cNvPr id="6" name="Curved Right Arrow 5"/>
          <p:cNvSpPr/>
          <p:nvPr/>
        </p:nvSpPr>
        <p:spPr>
          <a:xfrm>
            <a:off x="1828800" y="1255295"/>
            <a:ext cx="1219200" cy="1828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 name="Rectangle 6"/>
          <p:cNvSpPr/>
          <p:nvPr/>
        </p:nvSpPr>
        <p:spPr>
          <a:xfrm>
            <a:off x="5410200" y="3581400"/>
            <a:ext cx="3352800" cy="28194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dirty="0" smtClean="0"/>
              <a:t>Cara untuk meningkatkan komponen kelincahan atau agilitas dapat dilakukan degan cara berlari bolak balik secepat cepatnya atau lari bolak belok. </a:t>
            </a:r>
            <a:endParaRPr lang="id-ID" dirty="0"/>
          </a:p>
        </p:txBody>
      </p:sp>
    </p:spTree>
    <p:extLst>
      <p:ext uri="{BB962C8B-B14F-4D97-AF65-F5344CB8AC3E}">
        <p14:creationId xmlns:p14="http://schemas.microsoft.com/office/powerpoint/2010/main" val="2078180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4" name="Oval 3"/>
          <p:cNvSpPr/>
          <p:nvPr/>
        </p:nvSpPr>
        <p:spPr>
          <a:xfrm>
            <a:off x="3048000" y="222502"/>
            <a:ext cx="396240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6. Power </a:t>
            </a:r>
            <a:endParaRPr lang="en-US" dirty="0"/>
          </a:p>
        </p:txBody>
      </p:sp>
      <p:sp>
        <p:nvSpPr>
          <p:cNvPr id="5" name="Oval 4"/>
          <p:cNvSpPr/>
          <p:nvPr/>
        </p:nvSpPr>
        <p:spPr>
          <a:xfrm>
            <a:off x="0" y="3270502"/>
            <a:ext cx="4572000" cy="2438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Kemampuan otot untuk mengerjakan kekuatan maksimal dlam waktu yg sangat cepat. </a:t>
            </a:r>
            <a:endParaRPr lang="en-US" dirty="0">
              <a:solidFill>
                <a:schemeClr val="bg1"/>
              </a:solidFill>
            </a:endParaRPr>
          </a:p>
        </p:txBody>
      </p:sp>
      <p:sp>
        <p:nvSpPr>
          <p:cNvPr id="6" name="Curved Right Arrow 5"/>
          <p:cNvSpPr/>
          <p:nvPr/>
        </p:nvSpPr>
        <p:spPr>
          <a:xfrm rot="1115110">
            <a:off x="1973180" y="1022602"/>
            <a:ext cx="1235242" cy="2552700"/>
          </a:xfrm>
          <a:prstGeom prst="curvedRightArrow">
            <a:avLst>
              <a:gd name="adj1" fmla="val 25000"/>
              <a:gd name="adj2" fmla="val 65777"/>
              <a:gd name="adj3" fmla="val 510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 name="Rounded Rectangle 6"/>
          <p:cNvSpPr/>
          <p:nvPr/>
        </p:nvSpPr>
        <p:spPr>
          <a:xfrm>
            <a:off x="4800600" y="2127502"/>
            <a:ext cx="4114800" cy="441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Latihan yg dilakukan untuk mengembangkan power  yaiu seperti melakukan latihan beban atau barbels atau latihan kekuatan dan dilanjutkan dg latihan kecepatan dapat pula melakukan latihan plyometrik</a:t>
            </a:r>
            <a:endParaRPr lang="id-ID" dirty="0"/>
          </a:p>
        </p:txBody>
      </p:sp>
    </p:spTree>
    <p:extLst>
      <p:ext uri="{BB962C8B-B14F-4D97-AF65-F5344CB8AC3E}">
        <p14:creationId xmlns:p14="http://schemas.microsoft.com/office/powerpoint/2010/main" val="3182627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Oval 3"/>
          <p:cNvSpPr/>
          <p:nvPr/>
        </p:nvSpPr>
        <p:spPr>
          <a:xfrm>
            <a:off x="1828800" y="457200"/>
            <a:ext cx="54864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Latihan phylometrik yaitu latihan yg dilakukan dg cara meregangkan (memanjakan) otot tertentu sebelum mengontraksikannya (memendekkan) secara eksplosif </a:t>
            </a:r>
            <a:endParaRPr lang="id-ID" dirty="0"/>
          </a:p>
        </p:txBody>
      </p:sp>
      <p:sp>
        <p:nvSpPr>
          <p:cNvPr id="5" name="Rounded Rectangle 4"/>
          <p:cNvSpPr/>
          <p:nvPr/>
        </p:nvSpPr>
        <p:spPr>
          <a:xfrm>
            <a:off x="990600" y="3232484"/>
            <a:ext cx="4648200" cy="33528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sz="2000" dirty="0" smtClean="0"/>
              <a:t>Beberapa bentuk latihan phylometrik khussus untuk tungkai adl </a:t>
            </a:r>
          </a:p>
          <a:p>
            <a:pPr marL="342900" indent="-342900" algn="ctr">
              <a:buAutoNum type="arabicPeriod"/>
            </a:pPr>
            <a:r>
              <a:rPr lang="id-ID" sz="2000" dirty="0" smtClean="0"/>
              <a:t>Lompat kodok</a:t>
            </a:r>
          </a:p>
          <a:p>
            <a:pPr marL="342900" indent="-342900" algn="ctr">
              <a:buAutoNum type="arabicPeriod"/>
            </a:pPr>
            <a:r>
              <a:rPr lang="id-ID" sz="2000" dirty="0" smtClean="0"/>
              <a:t>Jingkat </a:t>
            </a:r>
          </a:p>
          <a:p>
            <a:pPr marL="342900" indent="-342900" algn="ctr"/>
            <a:r>
              <a:rPr lang="id-ID" sz="2000" dirty="0" smtClean="0"/>
              <a:t>3. hop (memantul mantul sejauh mungkin dg dua kaki  bergantian</a:t>
            </a:r>
          </a:p>
          <a:p>
            <a:pPr marL="342900" indent="-342900" algn="ctr"/>
            <a:r>
              <a:rPr lang="id-ID" sz="2000" dirty="0" smtClean="0"/>
              <a:t>4. Lompat dari ketinggian </a:t>
            </a:r>
            <a:endParaRPr lang="id-ID" sz="2000" dirty="0"/>
          </a:p>
        </p:txBody>
      </p:sp>
    </p:spTree>
    <p:extLst>
      <p:ext uri="{BB962C8B-B14F-4D97-AF65-F5344CB8AC3E}">
        <p14:creationId xmlns:p14="http://schemas.microsoft.com/office/powerpoint/2010/main" val="310896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endParaRPr lang="id-ID" dirty="0"/>
          </a:p>
        </p:txBody>
      </p:sp>
      <p:sp>
        <p:nvSpPr>
          <p:cNvPr id="4" name="Oval 3"/>
          <p:cNvSpPr/>
          <p:nvPr/>
        </p:nvSpPr>
        <p:spPr>
          <a:xfrm>
            <a:off x="4267200" y="495300"/>
            <a:ext cx="396240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7. Keseimbangan (balance)</a:t>
            </a:r>
            <a:endParaRPr lang="en-US" dirty="0"/>
          </a:p>
        </p:txBody>
      </p:sp>
      <p:sp>
        <p:nvSpPr>
          <p:cNvPr id="5" name="Oval 4"/>
          <p:cNvSpPr/>
          <p:nvPr/>
        </p:nvSpPr>
        <p:spPr>
          <a:xfrm>
            <a:off x="745957" y="2971800"/>
            <a:ext cx="5334000" cy="3505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bg1"/>
                </a:solidFill>
              </a:rPr>
              <a:t>Kemampuan untuk mempertahankan sistem neuromuscular kita dalam konsdisi  statis atau mengontrol sistem neuromusculart tsb dlm suatu posisi  atau sikap yg efisien selagi kita bergerak. </a:t>
            </a:r>
            <a:endParaRPr lang="en-US" sz="2000" dirty="0">
              <a:solidFill>
                <a:schemeClr val="bg1"/>
              </a:solidFill>
            </a:endParaRPr>
          </a:p>
        </p:txBody>
      </p:sp>
      <p:sp>
        <p:nvSpPr>
          <p:cNvPr id="6" name="Curved Right Arrow 5"/>
          <p:cNvSpPr/>
          <p:nvPr/>
        </p:nvSpPr>
        <p:spPr>
          <a:xfrm rot="997389">
            <a:off x="2344954" y="1029114"/>
            <a:ext cx="1961147" cy="23393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2097694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Oval 3"/>
          <p:cNvSpPr/>
          <p:nvPr/>
        </p:nvSpPr>
        <p:spPr>
          <a:xfrm>
            <a:off x="3048000" y="617539"/>
            <a:ext cx="396240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keseimbangan</a:t>
            </a:r>
            <a:endParaRPr lang="en-US" dirty="0"/>
          </a:p>
        </p:txBody>
      </p:sp>
      <p:sp>
        <p:nvSpPr>
          <p:cNvPr id="5" name="Oval 4"/>
          <p:cNvSpPr/>
          <p:nvPr/>
        </p:nvSpPr>
        <p:spPr>
          <a:xfrm>
            <a:off x="1447800" y="3645568"/>
            <a:ext cx="3962400" cy="2286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id-ID" dirty="0" smtClean="0">
                <a:solidFill>
                  <a:schemeClr val="bg1"/>
                </a:solidFill>
              </a:rPr>
              <a:t>Statis </a:t>
            </a:r>
          </a:p>
          <a:p>
            <a:pPr marL="342900" indent="-342900" algn="ctr">
              <a:buAutoNum type="arabicPeriod"/>
            </a:pPr>
            <a:r>
              <a:rPr lang="id-ID" dirty="0" smtClean="0">
                <a:solidFill>
                  <a:schemeClr val="bg1"/>
                </a:solidFill>
              </a:rPr>
              <a:t>Dinamis </a:t>
            </a:r>
            <a:endParaRPr lang="en-US" dirty="0">
              <a:solidFill>
                <a:schemeClr val="bg1"/>
              </a:solidFill>
            </a:endParaRPr>
          </a:p>
        </p:txBody>
      </p:sp>
      <p:sp>
        <p:nvSpPr>
          <p:cNvPr id="6" name="Curved Right Arrow 5"/>
          <p:cNvSpPr/>
          <p:nvPr/>
        </p:nvSpPr>
        <p:spPr>
          <a:xfrm>
            <a:off x="2302042" y="1417639"/>
            <a:ext cx="1143000" cy="24966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 name="Rectangle 6"/>
          <p:cNvSpPr/>
          <p:nvPr/>
        </p:nvSpPr>
        <p:spPr>
          <a:xfrm>
            <a:off x="5867400" y="2438400"/>
            <a:ext cx="2971800" cy="403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Untuk mengembakan dan meningkatkan kelincahan atlet salah satunya adlk dibutuhkan untuk mengembangkan kesimbangan . Terutama yaitu keseimbangan dinamis. Keseimbangan dinamis bisa menghindari jatuh, ketika pola gerak yg berubah </a:t>
            </a:r>
            <a:endParaRPr lang="id-ID" dirty="0"/>
          </a:p>
        </p:txBody>
      </p:sp>
    </p:spTree>
    <p:extLst>
      <p:ext uri="{BB962C8B-B14F-4D97-AF65-F5344CB8AC3E}">
        <p14:creationId xmlns:p14="http://schemas.microsoft.com/office/powerpoint/2010/main" val="57985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4069"/>
            <a:ext cx="6400800" cy="6397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1.</a:t>
            </a:r>
            <a:r>
              <a:rPr lang="id-ID" dirty="0" smtClean="0"/>
              <a:t> PENGERTIAN</a:t>
            </a:r>
            <a:endParaRPr lang="en-US" dirty="0"/>
          </a:p>
        </p:txBody>
      </p:sp>
      <p:sp>
        <p:nvSpPr>
          <p:cNvPr id="4" name="Rounded Rectangle 3"/>
          <p:cNvSpPr/>
          <p:nvPr/>
        </p:nvSpPr>
        <p:spPr>
          <a:xfrm>
            <a:off x="457200" y="1657350"/>
            <a:ext cx="8229600" cy="1752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t>Kondisi fisik merupakan unsur yang sangat penting hampir di seluruh cabnag olahraga. Oleh karena itu latihan kondisi fisik perlu mendapat perhatian yang serius, direncanakan dengan matang dan sistematis, sehingga tingkat kesegaran jasmani dan kemampuan fungsiaonal alat alat tubuh lebih baik. </a:t>
            </a:r>
            <a:endParaRPr lang="en-US" dirty="0"/>
          </a:p>
        </p:txBody>
      </p:sp>
      <p:sp>
        <p:nvSpPr>
          <p:cNvPr id="5" name="Oval 4"/>
          <p:cNvSpPr/>
          <p:nvPr/>
        </p:nvSpPr>
        <p:spPr>
          <a:xfrm>
            <a:off x="2762250" y="3619500"/>
            <a:ext cx="6191250" cy="267652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200" dirty="0" smtClean="0"/>
              <a:t>“</a:t>
            </a:r>
            <a:r>
              <a:rPr lang="id-ID" sz="1600" dirty="0" smtClean="0"/>
              <a:t>kondisi fisik adalah salah satu syarat yang sangat diperlukan dalam setiap usaha peningkatan prestasi atlet, bahkan dapat dikatakan dasar landasan titik tolak suatu awalan prestasi”. Kondisi fisik merupakan satu kesatuan yang utuh yang tidak dapat dipisahkan, baik peningkatannya maupun pemeliharaannya. Artinya bahwa setiap peningkatan kondisi fisik, maka harus mengembangkan semua komponen tersebut.</a:t>
            </a:r>
            <a:endParaRPr lang="en-US" sz="1600" dirty="0"/>
          </a:p>
        </p:txBody>
      </p:sp>
      <p:sp>
        <p:nvSpPr>
          <p:cNvPr id="6" name="Curved Right Arrow 5"/>
          <p:cNvSpPr/>
          <p:nvPr/>
        </p:nvSpPr>
        <p:spPr>
          <a:xfrm>
            <a:off x="457200" y="3810000"/>
            <a:ext cx="2057400" cy="2286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87336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Oval 3"/>
          <p:cNvSpPr/>
          <p:nvPr/>
        </p:nvSpPr>
        <p:spPr>
          <a:xfrm>
            <a:off x="3449053" y="495300"/>
            <a:ext cx="396240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8. kordinasi</a:t>
            </a:r>
            <a:endParaRPr lang="en-US" dirty="0"/>
          </a:p>
        </p:txBody>
      </p:sp>
      <p:sp>
        <p:nvSpPr>
          <p:cNvPr id="5" name="Oval 4"/>
          <p:cNvSpPr/>
          <p:nvPr/>
        </p:nvSpPr>
        <p:spPr>
          <a:xfrm>
            <a:off x="1905000" y="2971800"/>
            <a:ext cx="5334000" cy="3505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Suatu kemampuan biomotorik yg sangat kompleks. </a:t>
            </a:r>
          </a:p>
          <a:p>
            <a:pPr algn="ctr"/>
            <a:r>
              <a:rPr lang="id-ID" dirty="0" smtClean="0">
                <a:solidFill>
                  <a:schemeClr val="bg1"/>
                </a:solidFill>
              </a:rPr>
              <a:t>Lkordinasi erat kaitannya dg kekuatan, kecepatan,  daya tahan ddan fleksebilitas persendian, serta merupakan komponen yg sangat penting untuk mengembangkan teknik dan taktik. </a:t>
            </a:r>
            <a:endParaRPr lang="en-US" dirty="0">
              <a:solidFill>
                <a:schemeClr val="bg1"/>
              </a:solidFill>
            </a:endParaRPr>
          </a:p>
        </p:txBody>
      </p:sp>
      <p:sp>
        <p:nvSpPr>
          <p:cNvPr id="6" name="Curved Right Arrow 5"/>
          <p:cNvSpPr/>
          <p:nvPr/>
        </p:nvSpPr>
        <p:spPr>
          <a:xfrm>
            <a:off x="2438400" y="1295400"/>
            <a:ext cx="1143000" cy="2057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2158628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Title 1"/>
          <p:cNvSpPr txBox="1">
            <a:spLocks/>
          </p:cNvSpPr>
          <p:nvPr/>
        </p:nvSpPr>
        <p:spPr>
          <a:xfrm>
            <a:off x="457200" y="267494"/>
            <a:ext cx="8229600" cy="13990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mtClean="0"/>
              <a:t>Lanjutan…</a:t>
            </a:r>
            <a:endParaRPr lang="en-US" dirty="0"/>
          </a:p>
        </p:txBody>
      </p:sp>
      <p:sp>
        <p:nvSpPr>
          <p:cNvPr id="5" name="Content Placeholder 2"/>
          <p:cNvSpPr>
            <a:spLocks noGrp="1"/>
          </p:cNvSpPr>
          <p:nvPr>
            <p:ph idx="1"/>
          </p:nvPr>
        </p:nvSpPr>
        <p:spPr>
          <a:xfrm>
            <a:off x="457200" y="1882808"/>
            <a:ext cx="8229600" cy="4572000"/>
          </a:xfrm>
        </p:spPr>
        <p:txBody>
          <a:bodyPr/>
          <a:lstStyle/>
          <a:p>
            <a:pPr>
              <a:buNone/>
            </a:pPr>
            <a:r>
              <a:rPr lang="en-US" dirty="0" err="1" smtClean="0"/>
              <a:t>hui</a:t>
            </a:r>
            <a:endParaRPr lang="en-US" dirty="0"/>
          </a:p>
        </p:txBody>
      </p:sp>
      <p:sp>
        <p:nvSpPr>
          <p:cNvPr id="6" name="Pentagon 5"/>
          <p:cNvSpPr/>
          <p:nvPr/>
        </p:nvSpPr>
        <p:spPr>
          <a:xfrm>
            <a:off x="304800" y="1752600"/>
            <a:ext cx="4724400" cy="2057400"/>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Kordinasi dapat membantu dalam upaya penyesuaian yg cepat dengan situasi  dan kondisi yg baru. </a:t>
            </a:r>
            <a:endParaRPr lang="en-US" sz="2400" dirty="0"/>
          </a:p>
        </p:txBody>
      </p:sp>
      <p:sp>
        <p:nvSpPr>
          <p:cNvPr id="7" name="Oval 6"/>
          <p:cNvSpPr/>
          <p:nvPr/>
        </p:nvSpPr>
        <p:spPr>
          <a:xfrm>
            <a:off x="4876800" y="838200"/>
            <a:ext cx="4267200" cy="38100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d-ID" sz="2400" dirty="0" smtClean="0"/>
              <a:t>Kordinasi yg baik dapat tercermin dari  kemampuan untuk melakukan suatu gerakan secara mulus, tepat dan efisien. </a:t>
            </a:r>
            <a:endParaRPr lang="en-US" sz="2400" dirty="0"/>
          </a:p>
        </p:txBody>
      </p:sp>
    </p:spTree>
    <p:extLst>
      <p:ext uri="{BB962C8B-B14F-4D97-AF65-F5344CB8AC3E}">
        <p14:creationId xmlns:p14="http://schemas.microsoft.com/office/powerpoint/2010/main" val="4159952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ounded Rectangle 3"/>
          <p:cNvSpPr/>
          <p:nvPr/>
        </p:nvSpPr>
        <p:spPr>
          <a:xfrm>
            <a:off x="381000" y="1058779"/>
            <a:ext cx="8229600" cy="5113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Latihan-latihan koordinasi yang dianjurkan oleh Harre (Harsono, 1988) antara lain</a:t>
            </a:r>
          </a:p>
          <a:p>
            <a:pPr algn="ctr"/>
            <a:r>
              <a:rPr lang="id-ID" sz="2400" dirty="0" smtClean="0"/>
              <a:t> a. Latihan-latihan dengan perubahan kecepatan dan irama. </a:t>
            </a:r>
          </a:p>
          <a:p>
            <a:pPr algn="ctr"/>
            <a:r>
              <a:rPr lang="id-ID" sz="2400" dirty="0" smtClean="0"/>
              <a:t>b. Latihan-latihan dalam kondisi lapangan dan peralatan yang berubah-ubah (memodifikasi perlengkapan latihan).</a:t>
            </a:r>
          </a:p>
          <a:p>
            <a:pPr algn="ctr"/>
            <a:r>
              <a:rPr lang="id-ID" sz="2400" dirty="0" smtClean="0"/>
              <a:t> c. Kombinasi berbagai latihan senam.</a:t>
            </a:r>
          </a:p>
          <a:p>
            <a:pPr algn="ctr"/>
            <a:r>
              <a:rPr lang="id-ID" sz="2400" dirty="0" smtClean="0"/>
              <a:t> d. Kombinasi berbagai permainan</a:t>
            </a:r>
          </a:p>
          <a:p>
            <a:pPr algn="ctr"/>
            <a:r>
              <a:rPr lang="id-ID" sz="2400" dirty="0" smtClean="0"/>
              <a:t> e. Latihan-latihan untuk mengembangkan reaksi </a:t>
            </a:r>
          </a:p>
          <a:p>
            <a:pPr algn="ctr"/>
            <a:r>
              <a:rPr lang="id-ID" sz="2400" dirty="0" smtClean="0"/>
              <a:t>f. Lari halang rintang dalam waktu tertentu. </a:t>
            </a:r>
          </a:p>
          <a:p>
            <a:pPr algn="ctr"/>
            <a:r>
              <a:rPr lang="id-ID" sz="2400" dirty="0" smtClean="0"/>
              <a:t>g. Latihan di depan kaca, latihan keseimbangan, latihan dengan mata tertutup </a:t>
            </a:r>
          </a:p>
          <a:p>
            <a:pPr algn="ctr"/>
            <a:r>
              <a:rPr lang="id-ID" sz="2400" dirty="0" smtClean="0"/>
              <a:t>h. Melakukan gerakan-gerakan yang kompleks pada akhir latihan.</a:t>
            </a:r>
            <a:endParaRPr lang="id-ID" sz="2400" dirty="0"/>
          </a:p>
        </p:txBody>
      </p:sp>
    </p:spTree>
    <p:extLst>
      <p:ext uri="{BB962C8B-B14F-4D97-AF65-F5344CB8AC3E}">
        <p14:creationId xmlns:p14="http://schemas.microsoft.com/office/powerpoint/2010/main" val="3128760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882808"/>
            <a:ext cx="8229600" cy="4572000"/>
          </a:xfrm>
        </p:spPr>
        <p:txBody>
          <a:bodyPr/>
          <a:lstStyle/>
          <a:p>
            <a:endParaRPr lang="en-US" dirty="0"/>
          </a:p>
        </p:txBody>
      </p:sp>
      <p:pic>
        <p:nvPicPr>
          <p:cNvPr id="5" name="Picture 2" descr="C:\Users\Gizi\Documents\sc 1.png"/>
          <p:cNvPicPr>
            <a:picLocks noChangeAspect="1" noChangeArrowheads="1"/>
          </p:cNvPicPr>
          <p:nvPr/>
        </p:nvPicPr>
        <p:blipFill>
          <a:blip r:embed="rId2"/>
          <a:srcRect/>
          <a:stretch>
            <a:fillRect/>
          </a:stretch>
        </p:blipFill>
        <p:spPr bwMode="auto">
          <a:xfrm>
            <a:off x="533400" y="2133600"/>
            <a:ext cx="8077200" cy="4125913"/>
          </a:xfrm>
          <a:prstGeom prst="rect">
            <a:avLst/>
          </a:prstGeom>
          <a:noFill/>
        </p:spPr>
      </p:pic>
      <p:sp>
        <p:nvSpPr>
          <p:cNvPr id="6" name="Rounded Rectangle 5"/>
          <p:cNvSpPr/>
          <p:nvPr/>
        </p:nvSpPr>
        <p:spPr>
          <a:xfrm>
            <a:off x="609600" y="457200"/>
            <a:ext cx="78486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Hubungan interpendensi antara komponen-komponen kondisi fisik </a:t>
            </a:r>
            <a:endParaRPr lang="id-ID" sz="2800" dirty="0"/>
          </a:p>
        </p:txBody>
      </p:sp>
    </p:spTree>
    <p:extLst>
      <p:ext uri="{BB962C8B-B14F-4D97-AF65-F5344CB8AC3E}">
        <p14:creationId xmlns:p14="http://schemas.microsoft.com/office/powerpoint/2010/main" val="1620763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219200"/>
            <a:ext cx="8229600" cy="2743200"/>
          </a:xfrm>
          <a:solidFill>
            <a:schemeClr val="accent5">
              <a:lumMod val="40000"/>
              <a:lumOff val="60000"/>
            </a:schemeClr>
          </a:solidFill>
        </p:spPr>
        <p:txBody>
          <a:bodyPr/>
          <a:lstStyle/>
          <a:p>
            <a:pPr>
              <a:buNone/>
            </a:pPr>
            <a:r>
              <a:rPr lang="id-ID" dirty="0" smtClean="0"/>
              <a:t>	Komponen komponen kondisi fisik sangat berhubungan untuk mendapatkan suatu keaaan fungsional tubuh yang baik</a:t>
            </a:r>
            <a:endParaRPr lang="id-ID" dirty="0"/>
          </a:p>
        </p:txBody>
      </p:sp>
    </p:spTree>
    <p:extLst>
      <p:ext uri="{BB962C8B-B14F-4D97-AF65-F5344CB8AC3E}">
        <p14:creationId xmlns:p14="http://schemas.microsoft.com/office/powerpoint/2010/main" val="423485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4"/>
          <p:cNvSpPr>
            <a:spLocks noGrp="1"/>
          </p:cNvSpPr>
          <p:nvPr>
            <p:ph idx="1"/>
          </p:nvPr>
        </p:nvSpPr>
        <p:spPr>
          <a:xfrm>
            <a:off x="457200" y="1882808"/>
            <a:ext cx="8229600" cy="4572000"/>
          </a:xfrm>
        </p:spPr>
        <p:txBody>
          <a:bodyPr/>
          <a:lstStyle/>
          <a:p>
            <a:endParaRPr lang="en-US"/>
          </a:p>
        </p:txBody>
      </p:sp>
      <p:sp>
        <p:nvSpPr>
          <p:cNvPr id="5" name="Title 3"/>
          <p:cNvSpPr txBox="1">
            <a:spLocks/>
          </p:cNvSpPr>
          <p:nvPr/>
        </p:nvSpPr>
        <p:spPr>
          <a:xfrm>
            <a:off x="457200" y="267494"/>
            <a:ext cx="8229600" cy="13990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d-ID" smtClean="0"/>
              <a:t>Contoh latihan fisik </a:t>
            </a:r>
            <a:endParaRPr lang="id-ID" dirty="0"/>
          </a:p>
        </p:txBody>
      </p:sp>
      <p:pic>
        <p:nvPicPr>
          <p:cNvPr id="6" name="Picture 2"/>
          <p:cNvPicPr>
            <a:picLocks noChangeAspect="1" noChangeArrowheads="1"/>
          </p:cNvPicPr>
          <p:nvPr/>
        </p:nvPicPr>
        <p:blipFill>
          <a:blip r:embed="rId2"/>
          <a:srcRect/>
          <a:stretch>
            <a:fillRect/>
          </a:stretch>
        </p:blipFill>
        <p:spPr bwMode="auto">
          <a:xfrm>
            <a:off x="1066800" y="2209800"/>
            <a:ext cx="6781800" cy="3467100"/>
          </a:xfrm>
          <a:prstGeom prst="rect">
            <a:avLst/>
          </a:prstGeom>
          <a:noFill/>
          <a:ln w="9525">
            <a:noFill/>
            <a:miter lim="800000"/>
            <a:headEnd/>
            <a:tailEnd/>
          </a:ln>
          <a:effectLst/>
        </p:spPr>
      </p:pic>
    </p:spTree>
    <p:extLst>
      <p:ext uri="{BB962C8B-B14F-4D97-AF65-F5344CB8AC3E}">
        <p14:creationId xmlns:p14="http://schemas.microsoft.com/office/powerpoint/2010/main" val="1878729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7" name="Title 1"/>
          <p:cNvSpPr txBox="1">
            <a:spLocks/>
          </p:cNvSpPr>
          <p:nvPr/>
        </p:nvSpPr>
        <p:spPr>
          <a:xfrm>
            <a:off x="533400" y="757989"/>
            <a:ext cx="8229600" cy="1066800"/>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d-ID" b="1" smtClean="0"/>
              <a:t>Fundamentals Of Physical Condition</a:t>
            </a:r>
            <a:endParaRPr lang="en-US" b="1" dirty="0"/>
          </a:p>
        </p:txBody>
      </p:sp>
      <p:sp>
        <p:nvSpPr>
          <p:cNvPr id="8" name="Rounded Rectangle 7"/>
          <p:cNvSpPr/>
          <p:nvPr/>
        </p:nvSpPr>
        <p:spPr>
          <a:xfrm>
            <a:off x="457200" y="1900989"/>
            <a:ext cx="6400800" cy="762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Tujuan: mahasiswa mampu memahami  dasar latihan kondisi fisik </a:t>
            </a:r>
            <a:endParaRPr lang="en-US" dirty="0">
              <a:solidFill>
                <a:schemeClr val="bg1"/>
              </a:solidFill>
            </a:endParaRPr>
          </a:p>
        </p:txBody>
      </p:sp>
      <p:sp>
        <p:nvSpPr>
          <p:cNvPr id="9" name="Rounded Rectangle 8"/>
          <p:cNvSpPr/>
          <p:nvPr/>
        </p:nvSpPr>
        <p:spPr>
          <a:xfrm>
            <a:off x="457200" y="2739189"/>
            <a:ext cx="8305800" cy="3352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Sumber :</a:t>
            </a:r>
          </a:p>
          <a:p>
            <a:pPr algn="ctr"/>
            <a:r>
              <a:rPr lang="id-ID" dirty="0" smtClean="0"/>
              <a:t>1. Sajoto,Moh.1995. Pembinaan Kondisi Fisik Olahraga. Jakarta: Depdikbud Dirjen DIKTI PPLPTK</a:t>
            </a:r>
          </a:p>
          <a:p>
            <a:pPr algn="ctr"/>
            <a:r>
              <a:rPr lang="id-ID" dirty="0" smtClean="0"/>
              <a:t>2. Sajoto,Moh. 1998. Peningkatan dan Pembinaan Kondisi Fisik dalam Olahraga. Semarang: Dahara Price.  </a:t>
            </a:r>
          </a:p>
          <a:p>
            <a:pPr algn="ctr"/>
            <a:r>
              <a:rPr lang="id-ID" dirty="0" smtClean="0"/>
              <a:t>3. Harsuki, 2003. Pengembangan Olahraga Terkini. Jakarta: PT Rajagrafindo Persada</a:t>
            </a:r>
          </a:p>
          <a:p>
            <a:pPr algn="ctr"/>
            <a:r>
              <a:rPr lang="id-ID" dirty="0" smtClean="0"/>
              <a:t>4. KONI Pusat. 1993. Latihan Kondisi Fizik. Jakarta:Koni Pusat</a:t>
            </a:r>
          </a:p>
          <a:p>
            <a:pPr algn="ctr"/>
            <a:r>
              <a:rPr lang="id-ID" dirty="0" smtClean="0"/>
              <a:t>5. Rani Abdul Adib, 1992.Ilmu Kepelatihan Dasar. Diktat Jurusan Pendidikan Olahraga. </a:t>
            </a:r>
            <a:r>
              <a:rPr lang="id-ID" smtClean="0"/>
              <a:t>Ujung Pandang:IKIP</a:t>
            </a:r>
            <a:endParaRPr lang="id-ID" dirty="0" smtClean="0"/>
          </a:p>
          <a:p>
            <a:pPr algn="ctr"/>
            <a:endParaRPr lang="en-US" dirty="0"/>
          </a:p>
        </p:txBody>
      </p:sp>
    </p:spTree>
    <p:extLst>
      <p:ext uri="{BB962C8B-B14F-4D97-AF65-F5344CB8AC3E}">
        <p14:creationId xmlns:p14="http://schemas.microsoft.com/office/powerpoint/2010/main" val="3317201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ounded Rectangle 3"/>
          <p:cNvSpPr/>
          <p:nvPr/>
        </p:nvSpPr>
        <p:spPr>
          <a:xfrm>
            <a:off x="914400" y="1905000"/>
            <a:ext cx="7239000" cy="2514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500" b="1" dirty="0" smtClean="0">
                <a:latin typeface="Arial Rounded MT Bold" pitchFamily="34" charset="0"/>
              </a:rPr>
              <a:t>THANKS FOR YOUR ATTENTION </a:t>
            </a:r>
            <a:r>
              <a:rPr lang="en-US" sz="3500" b="1" dirty="0" smtClean="0">
                <a:latin typeface="Arial Rounded MT Bold" pitchFamily="34" charset="0"/>
                <a:sym typeface="Wingdings" pitchFamily="2" charset="2"/>
              </a:rPr>
              <a:t></a:t>
            </a:r>
            <a:endParaRPr lang="en-US" sz="3500" b="1" dirty="0" smtClean="0">
              <a:latin typeface="Arial Rounded MT Bold" pitchFamily="34" charset="0"/>
            </a:endParaRPr>
          </a:p>
          <a:p>
            <a:pPr algn="ctr"/>
            <a:endParaRPr lang="en-US" sz="3500" dirty="0"/>
          </a:p>
        </p:txBody>
      </p:sp>
    </p:spTree>
    <p:extLst>
      <p:ext uri="{BB962C8B-B14F-4D97-AF65-F5344CB8AC3E}">
        <p14:creationId xmlns:p14="http://schemas.microsoft.com/office/powerpoint/2010/main" val="317943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2057400"/>
            <a:ext cx="83058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Kondisi fisik merupakan unsur yang sangat penting hampir diseluruh cabang olahraga. Oleh karena itu latihan kondisi fisik perlu mendapat perhatian yang serius direncanakan dengan matang dan sistematis sehingga tingkat kesegaran jasmani dan kemampuan fungsional alat-alat tubuh lebih baik</a:t>
            </a:r>
            <a:endParaRPr lang="id-ID" sz="2800" dirty="0"/>
          </a:p>
        </p:txBody>
      </p:sp>
    </p:spTree>
    <p:extLst>
      <p:ext uri="{BB962C8B-B14F-4D97-AF65-F5344CB8AC3E}">
        <p14:creationId xmlns:p14="http://schemas.microsoft.com/office/powerpoint/2010/main" val="2249983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a:p>
        </p:txBody>
      </p:sp>
      <p:sp>
        <p:nvSpPr>
          <p:cNvPr id="4" name="Rounded Rectangle 3"/>
          <p:cNvSpPr/>
          <p:nvPr/>
        </p:nvSpPr>
        <p:spPr>
          <a:xfrm>
            <a:off x="457200" y="2057400"/>
            <a:ext cx="8229600" cy="3752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t>Apabila kodisi fisik baik, maka : </a:t>
            </a:r>
          </a:p>
          <a:p>
            <a:pPr marL="342900" indent="-342900">
              <a:buAutoNum type="alphaLcPeriod"/>
            </a:pPr>
            <a:r>
              <a:rPr lang="id-ID" sz="2400" dirty="0" smtClean="0"/>
              <a:t>Akan ada peningkatan dalam kemampuan sistem sirkulasi dan kerja jantung. </a:t>
            </a:r>
          </a:p>
          <a:p>
            <a:pPr marL="342900" indent="-342900"/>
            <a:r>
              <a:rPr lang="id-ID" sz="2400" dirty="0" smtClean="0"/>
              <a:t>b. Terjdi peningkatan dalam kekuatan, kelentukan, stamina, kecepatan, dan komponen kondisi fisik lainnya. </a:t>
            </a:r>
          </a:p>
          <a:p>
            <a:pPr marL="342900" indent="-342900"/>
            <a:r>
              <a:rPr lang="id-ID" sz="2400" dirty="0" smtClean="0"/>
              <a:t>c. Akan meningkatkan efektifitas dan efisiensi gerak kearah yang lebih baik. </a:t>
            </a:r>
          </a:p>
          <a:p>
            <a:pPr marL="342900" indent="-342900"/>
            <a:r>
              <a:rPr lang="id-ID" sz="2400" dirty="0" smtClean="0"/>
              <a:t>d. Waktu pemulihan akan lebih cepat. </a:t>
            </a:r>
          </a:p>
          <a:p>
            <a:pPr marL="342900" indent="-342900"/>
            <a:r>
              <a:rPr lang="id-ID" sz="2400" dirty="0" smtClean="0"/>
              <a:t>e. Respon bergerak lebih cepat apabila dibutuhkan</a:t>
            </a:r>
            <a:endParaRPr lang="id-ID" sz="2400" dirty="0"/>
          </a:p>
        </p:txBody>
      </p:sp>
    </p:spTree>
    <p:extLst>
      <p:ext uri="{BB962C8B-B14F-4D97-AF65-F5344CB8AC3E}">
        <p14:creationId xmlns:p14="http://schemas.microsoft.com/office/powerpoint/2010/main" val="201463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543800" cy="1180306"/>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2. </a:t>
            </a:r>
            <a:r>
              <a:rPr lang="id-ID" dirty="0" smtClean="0"/>
              <a:t>Komponen Kondisi Fisik</a:t>
            </a:r>
            <a:r>
              <a:rPr lang="en-US" dirty="0" smtClean="0"/>
              <a:t> </a:t>
            </a:r>
            <a:endParaRPr lang="en-US" dirty="0"/>
          </a:p>
        </p:txBody>
      </p:sp>
      <p:sp>
        <p:nvSpPr>
          <p:cNvPr id="5" name="Rounded Rectangle 4"/>
          <p:cNvSpPr/>
          <p:nvPr/>
        </p:nvSpPr>
        <p:spPr>
          <a:xfrm>
            <a:off x="3352800" y="2057400"/>
            <a:ext cx="2438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Phisical Abilities</a:t>
            </a:r>
            <a:endParaRPr lang="id-ID" dirty="0"/>
          </a:p>
        </p:txBody>
      </p:sp>
      <p:sp>
        <p:nvSpPr>
          <p:cNvPr id="6" name="Rectangle 5"/>
          <p:cNvSpPr/>
          <p:nvPr/>
        </p:nvSpPr>
        <p:spPr>
          <a:xfrm>
            <a:off x="228600" y="3429000"/>
            <a:ext cx="3048000" cy="30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lgn="just">
              <a:buAutoNum type="alphaUcPeriod"/>
            </a:pPr>
            <a:r>
              <a:rPr lang="id-ID" dirty="0" smtClean="0"/>
              <a:t>PHISICAL FITNESS</a:t>
            </a:r>
          </a:p>
          <a:p>
            <a:pPr marL="342900" indent="-342900" algn="just">
              <a:buAutoNum type="arabicPeriod"/>
            </a:pPr>
            <a:r>
              <a:rPr lang="id-ID" dirty="0" smtClean="0"/>
              <a:t>Muscular strenght</a:t>
            </a:r>
          </a:p>
          <a:p>
            <a:pPr marL="342900" indent="-342900" algn="just">
              <a:buAutoNum type="arabicPeriod"/>
            </a:pPr>
            <a:r>
              <a:rPr lang="id-ID" dirty="0" smtClean="0"/>
              <a:t>Muscular endurance</a:t>
            </a:r>
          </a:p>
          <a:p>
            <a:pPr marL="342900" indent="-342900" algn="just">
              <a:buAutoNum type="arabicPeriod"/>
            </a:pPr>
            <a:r>
              <a:rPr lang="id-ID" dirty="0" smtClean="0"/>
              <a:t>Circulatory respiratory endurance</a:t>
            </a:r>
          </a:p>
          <a:p>
            <a:pPr marL="342900" indent="-342900" algn="just">
              <a:buAutoNum type="arabicPeriod"/>
            </a:pPr>
            <a:r>
              <a:rPr lang="id-ID" dirty="0" smtClean="0"/>
              <a:t>flexibility</a:t>
            </a:r>
            <a:endParaRPr lang="id-ID" dirty="0"/>
          </a:p>
        </p:txBody>
      </p:sp>
      <p:sp>
        <p:nvSpPr>
          <p:cNvPr id="7" name="Rectangle 6"/>
          <p:cNvSpPr/>
          <p:nvPr/>
        </p:nvSpPr>
        <p:spPr>
          <a:xfrm>
            <a:off x="5638800" y="3505200"/>
            <a:ext cx="3048000" cy="2895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t>B. MOTOR FITNESS</a:t>
            </a:r>
          </a:p>
          <a:p>
            <a:pPr marL="342900" indent="-342900" algn="just">
              <a:buAutoNum type="arabicPeriod"/>
            </a:pPr>
            <a:r>
              <a:rPr lang="id-ID" dirty="0" smtClean="0"/>
              <a:t>Speed</a:t>
            </a:r>
          </a:p>
          <a:p>
            <a:pPr marL="342900" indent="-342900" algn="just">
              <a:buAutoNum type="arabicPeriod"/>
            </a:pPr>
            <a:r>
              <a:rPr lang="id-ID" dirty="0" smtClean="0"/>
              <a:t>Agility</a:t>
            </a:r>
          </a:p>
          <a:p>
            <a:pPr marL="342900" indent="-342900" algn="just">
              <a:buAutoNum type="arabicPeriod"/>
            </a:pPr>
            <a:r>
              <a:rPr lang="id-ID" dirty="0" smtClean="0"/>
              <a:t>Power</a:t>
            </a:r>
          </a:p>
          <a:p>
            <a:pPr marL="342900" indent="-342900" algn="just">
              <a:buAutoNum type="arabicPeriod"/>
            </a:pPr>
            <a:r>
              <a:rPr lang="id-ID" dirty="0" smtClean="0"/>
              <a:t>Balance</a:t>
            </a:r>
          </a:p>
          <a:p>
            <a:pPr marL="342900" indent="-342900" algn="just">
              <a:buAutoNum type="arabicPeriod"/>
            </a:pPr>
            <a:r>
              <a:rPr lang="id-ID" dirty="0" smtClean="0"/>
              <a:t>Coordination </a:t>
            </a:r>
            <a:endParaRPr lang="id-ID" dirty="0"/>
          </a:p>
        </p:txBody>
      </p:sp>
      <p:cxnSp>
        <p:nvCxnSpPr>
          <p:cNvPr id="9" name="Straight Connector 8"/>
          <p:cNvCxnSpPr>
            <a:stCxn id="5" idx="2"/>
          </p:cNvCxnSpPr>
          <p:nvPr/>
        </p:nvCxnSpPr>
        <p:spPr>
          <a:xfrm rot="5400000">
            <a:off x="4305300" y="29337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48594" y="3201194"/>
            <a:ext cx="571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1295400" y="3352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6970712" y="3372644"/>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17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1675" y="666750"/>
            <a:ext cx="5334000" cy="1143000"/>
          </a:xfrm>
        </p:spPr>
        <p:style>
          <a:lnRef idx="3">
            <a:schemeClr val="lt1"/>
          </a:lnRef>
          <a:fillRef idx="1">
            <a:schemeClr val="accent5"/>
          </a:fillRef>
          <a:effectRef idx="1">
            <a:schemeClr val="accent5"/>
          </a:effectRef>
          <a:fontRef idx="minor">
            <a:schemeClr val="lt1"/>
          </a:fontRef>
        </p:style>
        <p:txBody>
          <a:bodyPr>
            <a:normAutofit/>
          </a:bodyPr>
          <a:lstStyle/>
          <a:p>
            <a:r>
              <a:rPr lang="id-ID" dirty="0" smtClean="0"/>
              <a:t>1. Strenght (kekuatan)</a:t>
            </a:r>
            <a:endParaRPr lang="en-US" dirty="0"/>
          </a:p>
        </p:txBody>
      </p:sp>
      <p:sp>
        <p:nvSpPr>
          <p:cNvPr id="3" name="Content Placeholder 2"/>
          <p:cNvSpPr>
            <a:spLocks noGrp="1"/>
          </p:cNvSpPr>
          <p:nvPr>
            <p:ph idx="1"/>
          </p:nvPr>
        </p:nvSpPr>
        <p:spPr/>
        <p:txBody>
          <a:bodyPr/>
          <a:lstStyle/>
          <a:p>
            <a:pPr>
              <a:buNone/>
            </a:pPr>
            <a:endParaRPr lang="en-US" dirty="0"/>
          </a:p>
        </p:txBody>
      </p:sp>
      <p:sp>
        <p:nvSpPr>
          <p:cNvPr id="7" name="Rectangle 6"/>
          <p:cNvSpPr/>
          <p:nvPr/>
        </p:nvSpPr>
        <p:spPr>
          <a:xfrm>
            <a:off x="1371600" y="2800352"/>
            <a:ext cx="6629400" cy="3505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400" dirty="0" smtClean="0">
                <a:solidFill>
                  <a:schemeClr val="tx1"/>
                </a:solidFill>
              </a:rPr>
              <a:t>Kemampuan  otot untuk melakukan kontraksi guna membangkitkan tegangan terhadap suatu tahanan. </a:t>
            </a:r>
          </a:p>
          <a:p>
            <a:pPr algn="ctr"/>
            <a:endParaRPr lang="id-ID" sz="2400" dirty="0" smtClean="0">
              <a:solidFill>
                <a:schemeClr val="tx1"/>
              </a:solidFill>
            </a:endParaRPr>
          </a:p>
          <a:p>
            <a:pPr algn="ctr"/>
            <a:r>
              <a:rPr lang="id-ID" sz="2400" dirty="0" smtClean="0">
                <a:solidFill>
                  <a:schemeClr val="tx1"/>
                </a:solidFill>
              </a:rPr>
              <a:t>Kekuatan merupakan komponen yang paling mendasar dan sangat penting dalam olahraga, karena kekuatan merupakan daya penggerak setiap aktivitas fisik, berperan untuk mencegah cedera dan merupakan komponen dassar bagi komponen kondisi fisik lainnya. </a:t>
            </a:r>
            <a:endParaRPr lang="en-US" sz="2400" dirty="0" smtClean="0">
              <a:solidFill>
                <a:schemeClr val="tx1"/>
              </a:solidFill>
            </a:endParaRPr>
          </a:p>
        </p:txBody>
      </p:sp>
      <p:sp>
        <p:nvSpPr>
          <p:cNvPr id="10" name="Down Arrow 9"/>
          <p:cNvSpPr/>
          <p:nvPr/>
        </p:nvSpPr>
        <p:spPr>
          <a:xfrm>
            <a:off x="4076700" y="1905002"/>
            <a:ext cx="8763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889128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id-ID" dirty="0" smtClean="0"/>
              <a:t>LANJUTAN</a:t>
            </a:r>
            <a:endParaRPr lang="id-ID" dirty="0"/>
          </a:p>
        </p:txBody>
      </p:sp>
      <p:sp>
        <p:nvSpPr>
          <p:cNvPr id="3" name="Content Placeholder 2"/>
          <p:cNvSpPr>
            <a:spLocks noGrp="1"/>
          </p:cNvSpPr>
          <p:nvPr>
            <p:ph idx="1"/>
          </p:nvPr>
        </p:nvSpPr>
        <p:spPr>
          <a:xfrm>
            <a:off x="457200" y="1524000"/>
            <a:ext cx="8229600" cy="4381500"/>
          </a:xfrm>
        </p:spPr>
        <p:style>
          <a:lnRef idx="1">
            <a:schemeClr val="accent5"/>
          </a:lnRef>
          <a:fillRef idx="2">
            <a:schemeClr val="accent5"/>
          </a:fillRef>
          <a:effectRef idx="1">
            <a:schemeClr val="accent5"/>
          </a:effectRef>
          <a:fontRef idx="minor">
            <a:schemeClr val="dk1"/>
          </a:fontRef>
        </p:style>
        <p:txBody>
          <a:bodyPr>
            <a:normAutofit/>
          </a:bodyPr>
          <a:lstStyle/>
          <a:p>
            <a:r>
              <a:rPr lang="id-ID" dirty="0" smtClean="0"/>
              <a:t>Latihan untuk mengembangkan kekuatan diantaranya latihan tahan.</a:t>
            </a:r>
          </a:p>
          <a:p>
            <a:r>
              <a:rPr lang="id-ID" dirty="0" smtClean="0"/>
              <a:t>Menurut type kontraksi ototnya latihan tahanan dapat di bedakan yaitu:latihan kontraksi isometris dan kontraksi isotonis(kombnasi kedua kontraksi tersebut yaitu isokinetis)</a:t>
            </a:r>
            <a:endParaRPr lang="id-ID" dirty="0"/>
          </a:p>
        </p:txBody>
      </p:sp>
    </p:spTree>
    <p:extLst>
      <p:ext uri="{BB962C8B-B14F-4D97-AF65-F5344CB8AC3E}">
        <p14:creationId xmlns:p14="http://schemas.microsoft.com/office/powerpoint/2010/main" val="4163579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dirty="0"/>
          </a:p>
        </p:txBody>
      </p:sp>
      <p:sp>
        <p:nvSpPr>
          <p:cNvPr id="4" name="Rounded Rectangle 3"/>
          <p:cNvSpPr/>
          <p:nvPr/>
        </p:nvSpPr>
        <p:spPr>
          <a:xfrm>
            <a:off x="990600" y="1676400"/>
            <a:ext cx="7162800" cy="434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t>Latihan kontraksi isokinetis merupakan kombinasi dari isomertik dan isotonis yaitu dilakukan melalui alat-alat tertentu yang di atur sedemikian rupa sehingga jika latihan di awali dengan isomertik kemudian seteleh beberpa detik terjadi kontraksi isotonis,misalnya seseorang berusaha mendorong mobil yang di rem,maka mobil tersebut tidak dapat bergerak setelah beberapa detik remnya di lepas,maka mobil bergerak dan terjadilah kontraksi isotonis.</a:t>
            </a:r>
          </a:p>
          <a:p>
            <a:pPr algn="ctr"/>
            <a:endParaRPr lang="id-ID" dirty="0"/>
          </a:p>
        </p:txBody>
      </p:sp>
    </p:spTree>
    <p:extLst>
      <p:ext uri="{BB962C8B-B14F-4D97-AF65-F5344CB8AC3E}">
        <p14:creationId xmlns:p14="http://schemas.microsoft.com/office/powerpoint/2010/main" val="573242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1295400" y="800894"/>
            <a:ext cx="6400800" cy="1143000"/>
          </a:xfrm>
          <a:prstGeom prst="flowChartPunchedTap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3000" b="1" dirty="0" smtClean="0"/>
              <a:t>2. Daya tahan </a:t>
            </a:r>
            <a:endParaRPr lang="en-US" sz="3000" b="1" dirty="0"/>
          </a:p>
        </p:txBody>
      </p:sp>
      <p:sp>
        <p:nvSpPr>
          <p:cNvPr id="3" name="Rectangle 2"/>
          <p:cNvSpPr/>
          <p:nvPr/>
        </p:nvSpPr>
        <p:spPr>
          <a:xfrm>
            <a:off x="6629400" y="1219200"/>
            <a:ext cx="45719"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914400" y="2362200"/>
            <a:ext cx="746760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Daya tahan  dapat di bagi  menjadi dua bagian yaitu daya tahan otot(muscule  endurance)dan  cardio  respiratori </a:t>
            </a:r>
            <a:endParaRPr lang="id-ID" sz="3200" dirty="0"/>
          </a:p>
        </p:txBody>
      </p:sp>
      <p:cxnSp>
        <p:nvCxnSpPr>
          <p:cNvPr id="11" name="Straight Arrow Connector 10"/>
          <p:cNvCxnSpPr/>
          <p:nvPr/>
        </p:nvCxnSpPr>
        <p:spPr>
          <a:xfrm rot="5400000">
            <a:off x="3733800" y="1828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31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7606</TotalTime>
  <Words>1064</Words>
  <Application>Microsoft Office PowerPoint</Application>
  <PresentationFormat>On-screen Show (4:3)</PresentationFormat>
  <Paragraphs>98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1. PENGERTIAN</vt:lpstr>
      <vt:lpstr>PowerPoint Presentation</vt:lpstr>
      <vt:lpstr>PowerPoint Presentation</vt:lpstr>
      <vt:lpstr>2. Komponen Kondisi Fisik </vt:lpstr>
      <vt:lpstr>1. Strenght (kekuatan)</vt:lpstr>
      <vt:lpstr>LANJUTAN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Nazhif Gifari</dc:creator>
  <cp:lastModifiedBy>asus</cp:lastModifiedBy>
  <cp:revision>169</cp:revision>
  <dcterms:created xsi:type="dcterms:W3CDTF">2017-09-12T17:05:29Z</dcterms:created>
  <dcterms:modified xsi:type="dcterms:W3CDTF">2017-12-05T04:53:39Z</dcterms:modified>
</cp:coreProperties>
</file>