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94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 snapToGrid="0" snapToObjects="1"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D1485-9871-4846-8469-1D0A2A8DFE8C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D577601-77B2-4019-A6F5-40193674685D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move a certain group of muscles continuously </a:t>
          </a:r>
          <a:endParaRPr lang="id-ID" b="1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AD336F9A-D228-43B9-A39F-E1AE9CBEE2D2}" type="parTrans" cxnId="{37BEAEE6-4968-4724-91D9-62EFD894E80C}">
      <dgm:prSet/>
      <dgm:spPr/>
      <dgm:t>
        <a:bodyPr/>
        <a:lstStyle/>
        <a:p>
          <a:endParaRPr lang="id-ID"/>
        </a:p>
      </dgm:t>
    </dgm:pt>
    <dgm:pt modelId="{4B787A49-D09F-4694-8A0E-C4E082E00322}" type="sibTrans" cxnId="{37BEAEE6-4968-4724-91D9-62EFD894E80C}">
      <dgm:prSet/>
      <dgm:spPr/>
      <dgm:t>
        <a:bodyPr/>
        <a:lstStyle/>
        <a:p>
          <a:endParaRPr lang="id-ID"/>
        </a:p>
      </dgm:t>
    </dgm:pt>
    <dgm:pt modelId="{10902172-FE22-424F-8A9B-27834D7E52F2}">
      <dgm:prSet phldrT="[Text]"/>
      <dgm:spPr/>
      <dgm:t>
        <a:bodyPr/>
        <a:lstStyle/>
        <a:p>
          <a:r>
            <a:rPr lang="en-US" b="1" dirty="0" smtClean="0"/>
            <a:t>blood circulation</a:t>
          </a:r>
          <a:endParaRPr lang="id-ID" b="1" dirty="0"/>
        </a:p>
      </dgm:t>
    </dgm:pt>
    <dgm:pt modelId="{967AAE82-4353-45EC-A7C2-7219E8B69778}" type="parTrans" cxnId="{030E0529-BC77-4C23-8A13-915995278657}">
      <dgm:prSet/>
      <dgm:spPr/>
      <dgm:t>
        <a:bodyPr/>
        <a:lstStyle/>
        <a:p>
          <a:endParaRPr lang="id-ID"/>
        </a:p>
      </dgm:t>
    </dgm:pt>
    <dgm:pt modelId="{CD274D86-2915-40FD-B79B-409ADAB5B938}" type="sibTrans" cxnId="{030E0529-BC77-4C23-8A13-915995278657}">
      <dgm:prSet/>
      <dgm:spPr/>
      <dgm:t>
        <a:bodyPr/>
        <a:lstStyle/>
        <a:p>
          <a:endParaRPr lang="id-ID"/>
        </a:p>
      </dgm:t>
    </dgm:pt>
    <dgm:pt modelId="{5FAB0130-A5FB-40FB-B3DF-D8FB7EE17ADF}">
      <dgm:prSet phldrT="[Text]"/>
      <dgm:spPr/>
      <dgm:t>
        <a:bodyPr/>
        <a:lstStyle/>
        <a:p>
          <a:r>
            <a:rPr lang="en-US" b="1" dirty="0" smtClean="0"/>
            <a:t>good breathing</a:t>
          </a:r>
          <a:endParaRPr lang="id-ID" b="1" dirty="0"/>
        </a:p>
      </dgm:t>
    </dgm:pt>
    <dgm:pt modelId="{ADD865AD-D22B-41A9-AFAE-CDC9BB09E366}" type="parTrans" cxnId="{A8989015-4085-4C25-9677-5C9037447215}">
      <dgm:prSet/>
      <dgm:spPr/>
      <dgm:t>
        <a:bodyPr/>
        <a:lstStyle/>
        <a:p>
          <a:endParaRPr lang="id-ID"/>
        </a:p>
      </dgm:t>
    </dgm:pt>
    <dgm:pt modelId="{8227BA28-661D-4333-8A47-509A8256B811}" type="sibTrans" cxnId="{A8989015-4085-4C25-9677-5C9037447215}">
      <dgm:prSet/>
      <dgm:spPr/>
      <dgm:t>
        <a:bodyPr/>
        <a:lstStyle/>
        <a:p>
          <a:endParaRPr lang="id-ID"/>
        </a:p>
      </dgm:t>
    </dgm:pt>
    <dgm:pt modelId="{0CF8F81D-6C1D-4F8E-A442-3BCE0A6D6B00}">
      <dgm:prSet phldrT="[Text]"/>
      <dgm:spPr/>
      <dgm:t>
        <a:bodyPr/>
        <a:lstStyle/>
        <a:p>
          <a:r>
            <a:rPr lang="en-US" dirty="0" smtClean="0"/>
            <a:t>heart</a:t>
          </a:r>
          <a:endParaRPr lang="id-ID" dirty="0"/>
        </a:p>
      </dgm:t>
    </dgm:pt>
    <dgm:pt modelId="{CD838E77-3DBA-42C6-950F-3296B043E371}" type="parTrans" cxnId="{60EAD650-26C2-4D32-BEC2-DA02E1618FF1}">
      <dgm:prSet/>
      <dgm:spPr/>
      <dgm:t>
        <a:bodyPr/>
        <a:lstStyle/>
        <a:p>
          <a:endParaRPr lang="id-ID"/>
        </a:p>
      </dgm:t>
    </dgm:pt>
    <dgm:pt modelId="{4D36E811-BF65-4AF1-AD54-F67ACF1648A1}" type="sibTrans" cxnId="{60EAD650-26C2-4D32-BEC2-DA02E1618FF1}">
      <dgm:prSet/>
      <dgm:spPr/>
      <dgm:t>
        <a:bodyPr/>
        <a:lstStyle/>
        <a:p>
          <a:endParaRPr lang="id-ID"/>
        </a:p>
      </dgm:t>
    </dgm:pt>
    <dgm:pt modelId="{746E6F2F-F949-4300-8281-75F1EF8223F8}" type="pres">
      <dgm:prSet presAssocID="{809D1485-9871-4846-8469-1D0A2A8DFE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13D00E55-671D-4A1B-87EF-F78415CC43FB}" type="pres">
      <dgm:prSet presAssocID="{BD577601-77B2-4019-A6F5-40193674685D}" presName="singleCycle" presStyleCnt="0"/>
      <dgm:spPr/>
    </dgm:pt>
    <dgm:pt modelId="{3685983D-28C5-4045-8C6A-94AA28835949}" type="pres">
      <dgm:prSet presAssocID="{BD577601-77B2-4019-A6F5-40193674685D}" presName="singleCenter" presStyleLbl="node1" presStyleIdx="0" presStyleCnt="4" custScaleY="134294">
        <dgm:presLayoutVars>
          <dgm:chMax val="7"/>
          <dgm:chPref val="7"/>
        </dgm:presLayoutVars>
      </dgm:prSet>
      <dgm:spPr/>
      <dgm:t>
        <a:bodyPr/>
        <a:lstStyle/>
        <a:p>
          <a:endParaRPr lang="id-ID"/>
        </a:p>
      </dgm:t>
    </dgm:pt>
    <dgm:pt modelId="{5E789D50-AA90-4D87-8EA9-E0248D72D0F6}" type="pres">
      <dgm:prSet presAssocID="{967AAE82-4353-45EC-A7C2-7219E8B69778}" presName="Name56" presStyleLbl="parChTrans1D2" presStyleIdx="0" presStyleCnt="3"/>
      <dgm:spPr/>
      <dgm:t>
        <a:bodyPr/>
        <a:lstStyle/>
        <a:p>
          <a:endParaRPr lang="id-ID"/>
        </a:p>
      </dgm:t>
    </dgm:pt>
    <dgm:pt modelId="{F4E2A5A9-DB3C-414F-BC33-B1BA95AE08D5}" type="pres">
      <dgm:prSet presAssocID="{10902172-FE22-424F-8A9B-27834D7E52F2}" presName="text0" presStyleLbl="node1" presStyleIdx="1" presStyleCnt="4" custScaleX="16591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800341-B02B-4A7D-BA02-AFB156436188}" type="pres">
      <dgm:prSet presAssocID="{ADD865AD-D22B-41A9-AFAE-CDC9BB09E366}" presName="Name56" presStyleLbl="parChTrans1D2" presStyleIdx="1" presStyleCnt="3"/>
      <dgm:spPr/>
      <dgm:t>
        <a:bodyPr/>
        <a:lstStyle/>
        <a:p>
          <a:endParaRPr lang="id-ID"/>
        </a:p>
      </dgm:t>
    </dgm:pt>
    <dgm:pt modelId="{8FD72BF6-AE41-4BFF-9966-1B9842D0D053}" type="pres">
      <dgm:prSet presAssocID="{5FAB0130-A5FB-40FB-B3DF-D8FB7EE17ADF}" presName="text0" presStyleLbl="node1" presStyleIdx="2" presStyleCnt="4" custScaleX="146144" custRadScaleRad="107554" custRadScaleInc="-8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BA1E18-2C9E-4D06-9E86-FC69030A6192}" type="pres">
      <dgm:prSet presAssocID="{CD838E77-3DBA-42C6-950F-3296B043E371}" presName="Name56" presStyleLbl="parChTrans1D2" presStyleIdx="2" presStyleCnt="3"/>
      <dgm:spPr/>
      <dgm:t>
        <a:bodyPr/>
        <a:lstStyle/>
        <a:p>
          <a:endParaRPr lang="id-ID"/>
        </a:p>
      </dgm:t>
    </dgm:pt>
    <dgm:pt modelId="{7459F069-109B-4093-8440-B5A7EC9706E7}" type="pres">
      <dgm:prSet presAssocID="{0CF8F81D-6C1D-4F8E-A442-3BCE0A6D6B00}" presName="text0" presStyleLbl="node1" presStyleIdx="3" presStyleCnt="4" custScaleX="151503" custRadScaleRad="109579" custRadScaleInc="188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270B26C-CBDC-4C5C-8ED9-95894F9036B3}" type="presOf" srcId="{967AAE82-4353-45EC-A7C2-7219E8B69778}" destId="{5E789D50-AA90-4D87-8EA9-E0248D72D0F6}" srcOrd="0" destOrd="0" presId="urn:microsoft.com/office/officeart/2008/layout/RadialCluster"/>
    <dgm:cxn modelId="{7844D37A-A2F0-4947-82D9-6CA87378CB40}" type="presOf" srcId="{0CF8F81D-6C1D-4F8E-A442-3BCE0A6D6B00}" destId="{7459F069-109B-4093-8440-B5A7EC9706E7}" srcOrd="0" destOrd="0" presId="urn:microsoft.com/office/officeart/2008/layout/RadialCluster"/>
    <dgm:cxn modelId="{739065B3-6607-45DB-A400-72FB6F16005F}" type="presOf" srcId="{ADD865AD-D22B-41A9-AFAE-CDC9BB09E366}" destId="{79800341-B02B-4A7D-BA02-AFB156436188}" srcOrd="0" destOrd="0" presId="urn:microsoft.com/office/officeart/2008/layout/RadialCluster"/>
    <dgm:cxn modelId="{4FE5323F-4F7C-4EC3-905B-5F08CB399C9E}" type="presOf" srcId="{10902172-FE22-424F-8A9B-27834D7E52F2}" destId="{F4E2A5A9-DB3C-414F-BC33-B1BA95AE08D5}" srcOrd="0" destOrd="0" presId="urn:microsoft.com/office/officeart/2008/layout/RadialCluster"/>
    <dgm:cxn modelId="{57B45EF8-AC5C-4B62-A5DF-49DBA9DF0437}" type="presOf" srcId="{5FAB0130-A5FB-40FB-B3DF-D8FB7EE17ADF}" destId="{8FD72BF6-AE41-4BFF-9966-1B9842D0D053}" srcOrd="0" destOrd="0" presId="urn:microsoft.com/office/officeart/2008/layout/RadialCluster"/>
    <dgm:cxn modelId="{37BEAEE6-4968-4724-91D9-62EFD894E80C}" srcId="{809D1485-9871-4846-8469-1D0A2A8DFE8C}" destId="{BD577601-77B2-4019-A6F5-40193674685D}" srcOrd="0" destOrd="0" parTransId="{AD336F9A-D228-43B9-A39F-E1AE9CBEE2D2}" sibTransId="{4B787A49-D09F-4694-8A0E-C4E082E00322}"/>
    <dgm:cxn modelId="{C9D04C8C-2145-49D4-AC03-8E4725C66042}" type="presOf" srcId="{BD577601-77B2-4019-A6F5-40193674685D}" destId="{3685983D-28C5-4045-8C6A-94AA28835949}" srcOrd="0" destOrd="0" presId="urn:microsoft.com/office/officeart/2008/layout/RadialCluster"/>
    <dgm:cxn modelId="{030E0529-BC77-4C23-8A13-915995278657}" srcId="{BD577601-77B2-4019-A6F5-40193674685D}" destId="{10902172-FE22-424F-8A9B-27834D7E52F2}" srcOrd="0" destOrd="0" parTransId="{967AAE82-4353-45EC-A7C2-7219E8B69778}" sibTransId="{CD274D86-2915-40FD-B79B-409ADAB5B938}"/>
    <dgm:cxn modelId="{60EAD650-26C2-4D32-BEC2-DA02E1618FF1}" srcId="{BD577601-77B2-4019-A6F5-40193674685D}" destId="{0CF8F81D-6C1D-4F8E-A442-3BCE0A6D6B00}" srcOrd="2" destOrd="0" parTransId="{CD838E77-3DBA-42C6-950F-3296B043E371}" sibTransId="{4D36E811-BF65-4AF1-AD54-F67ACF1648A1}"/>
    <dgm:cxn modelId="{A8989015-4085-4C25-9677-5C9037447215}" srcId="{BD577601-77B2-4019-A6F5-40193674685D}" destId="{5FAB0130-A5FB-40FB-B3DF-D8FB7EE17ADF}" srcOrd="1" destOrd="0" parTransId="{ADD865AD-D22B-41A9-AFAE-CDC9BB09E366}" sibTransId="{8227BA28-661D-4333-8A47-509A8256B811}"/>
    <dgm:cxn modelId="{A3CAE860-47C8-45C4-93FC-32C182F0C18F}" type="presOf" srcId="{CD838E77-3DBA-42C6-950F-3296B043E371}" destId="{21BA1E18-2C9E-4D06-9E86-FC69030A6192}" srcOrd="0" destOrd="0" presId="urn:microsoft.com/office/officeart/2008/layout/RadialCluster"/>
    <dgm:cxn modelId="{C1E2CF4E-205F-49DE-A926-662807D69D20}" type="presOf" srcId="{809D1485-9871-4846-8469-1D0A2A8DFE8C}" destId="{746E6F2F-F949-4300-8281-75F1EF8223F8}" srcOrd="0" destOrd="0" presId="urn:microsoft.com/office/officeart/2008/layout/RadialCluster"/>
    <dgm:cxn modelId="{6F72D0D8-CB25-4F4A-B381-ADB43E5F0918}" type="presParOf" srcId="{746E6F2F-F949-4300-8281-75F1EF8223F8}" destId="{13D00E55-671D-4A1B-87EF-F78415CC43FB}" srcOrd="0" destOrd="0" presId="urn:microsoft.com/office/officeart/2008/layout/RadialCluster"/>
    <dgm:cxn modelId="{58152106-1CDF-4172-94FF-3F40AC1D314B}" type="presParOf" srcId="{13D00E55-671D-4A1B-87EF-F78415CC43FB}" destId="{3685983D-28C5-4045-8C6A-94AA28835949}" srcOrd="0" destOrd="0" presId="urn:microsoft.com/office/officeart/2008/layout/RadialCluster"/>
    <dgm:cxn modelId="{E3C570D2-FE2B-439B-9048-17940BD7D2F8}" type="presParOf" srcId="{13D00E55-671D-4A1B-87EF-F78415CC43FB}" destId="{5E789D50-AA90-4D87-8EA9-E0248D72D0F6}" srcOrd="1" destOrd="0" presId="urn:microsoft.com/office/officeart/2008/layout/RadialCluster"/>
    <dgm:cxn modelId="{D6F914FA-FC9D-434D-A5AF-5B762D15B28A}" type="presParOf" srcId="{13D00E55-671D-4A1B-87EF-F78415CC43FB}" destId="{F4E2A5A9-DB3C-414F-BC33-B1BA95AE08D5}" srcOrd="2" destOrd="0" presId="urn:microsoft.com/office/officeart/2008/layout/RadialCluster"/>
    <dgm:cxn modelId="{94BD910D-0FF1-4AE3-839B-887E16E94531}" type="presParOf" srcId="{13D00E55-671D-4A1B-87EF-F78415CC43FB}" destId="{79800341-B02B-4A7D-BA02-AFB156436188}" srcOrd="3" destOrd="0" presId="urn:microsoft.com/office/officeart/2008/layout/RadialCluster"/>
    <dgm:cxn modelId="{03F2CB4E-8BDE-4574-AAFE-3E1FAC2B82E3}" type="presParOf" srcId="{13D00E55-671D-4A1B-87EF-F78415CC43FB}" destId="{8FD72BF6-AE41-4BFF-9966-1B9842D0D053}" srcOrd="4" destOrd="0" presId="urn:microsoft.com/office/officeart/2008/layout/RadialCluster"/>
    <dgm:cxn modelId="{74B7997B-2CBE-4630-800F-14BA98EAA756}" type="presParOf" srcId="{13D00E55-671D-4A1B-87EF-F78415CC43FB}" destId="{21BA1E18-2C9E-4D06-9E86-FC69030A6192}" srcOrd="5" destOrd="0" presId="urn:microsoft.com/office/officeart/2008/layout/RadialCluster"/>
    <dgm:cxn modelId="{4D7A0B98-BF9E-4521-8F65-D0F4D3CFE692}" type="presParOf" srcId="{13D00E55-671D-4A1B-87EF-F78415CC43FB}" destId="{7459F069-109B-4093-8440-B5A7EC9706E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5983D-28C5-4045-8C6A-94AA28835949}">
      <dsp:nvSpPr>
        <dsp:cNvPr id="0" name=""/>
        <dsp:cNvSpPr/>
      </dsp:nvSpPr>
      <dsp:spPr>
        <a:xfrm>
          <a:off x="2853707" y="1996361"/>
          <a:ext cx="1447360" cy="194371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move a certain group of muscles continuously </a:t>
          </a:r>
          <a:endParaRPr lang="id-ID" sz="1600" b="1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>
        <a:off x="2924361" y="2067015"/>
        <a:ext cx="1306052" cy="1802410"/>
      </dsp:txXfrm>
    </dsp:sp>
    <dsp:sp modelId="{5E789D50-AA90-4D87-8EA9-E0248D72D0F6}">
      <dsp:nvSpPr>
        <dsp:cNvPr id="0" name=""/>
        <dsp:cNvSpPr/>
      </dsp:nvSpPr>
      <dsp:spPr>
        <a:xfrm rot="16200000">
          <a:off x="3193845" y="1612818"/>
          <a:ext cx="7670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708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2A5A9-DB3C-414F-BC33-B1BA95AE08D5}">
      <dsp:nvSpPr>
        <dsp:cNvPr id="0" name=""/>
        <dsp:cNvSpPr/>
      </dsp:nvSpPr>
      <dsp:spPr>
        <a:xfrm>
          <a:off x="2772908" y="259544"/>
          <a:ext cx="1608959" cy="969731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blood circulation</a:t>
          </a:r>
          <a:endParaRPr lang="id-ID" sz="2500" b="1" kern="1200" dirty="0"/>
        </a:p>
      </dsp:txBody>
      <dsp:txXfrm>
        <a:off x="2820246" y="306882"/>
        <a:ext cx="1514283" cy="875055"/>
      </dsp:txXfrm>
    </dsp:sp>
    <dsp:sp modelId="{79800341-B02B-4A7D-BA02-AFB156436188}">
      <dsp:nvSpPr>
        <dsp:cNvPr id="0" name=""/>
        <dsp:cNvSpPr/>
      </dsp:nvSpPr>
      <dsp:spPr>
        <a:xfrm rot="1768104">
          <a:off x="4252768" y="3560794"/>
          <a:ext cx="7466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6679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72BF6-AE41-4BFF-9966-1B9842D0D053}">
      <dsp:nvSpPr>
        <dsp:cNvPr id="0" name=""/>
        <dsp:cNvSpPr/>
      </dsp:nvSpPr>
      <dsp:spPr>
        <a:xfrm>
          <a:off x="4951148" y="3659982"/>
          <a:ext cx="1417204" cy="969731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good breathing</a:t>
          </a:r>
          <a:endParaRPr lang="id-ID" sz="2300" b="1" kern="1200" dirty="0"/>
        </a:p>
      </dsp:txBody>
      <dsp:txXfrm>
        <a:off x="4998486" y="3707320"/>
        <a:ext cx="1322528" cy="875055"/>
      </dsp:txXfrm>
    </dsp:sp>
    <dsp:sp modelId="{21BA1E18-2C9E-4D06-9E86-FC69030A6192}">
      <dsp:nvSpPr>
        <dsp:cNvPr id="0" name=""/>
        <dsp:cNvSpPr/>
      </dsp:nvSpPr>
      <dsp:spPr>
        <a:xfrm rot="9067680">
          <a:off x="2130089" y="3553530"/>
          <a:ext cx="7715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1571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9F069-109B-4093-8440-B5A7EC9706E7}">
      <dsp:nvSpPr>
        <dsp:cNvPr id="0" name=""/>
        <dsp:cNvSpPr/>
      </dsp:nvSpPr>
      <dsp:spPr>
        <a:xfrm>
          <a:off x="708869" y="3659988"/>
          <a:ext cx="1469172" cy="969731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heart</a:t>
          </a:r>
          <a:endParaRPr lang="id-ID" sz="3500" kern="1200" dirty="0"/>
        </a:p>
      </dsp:txBody>
      <dsp:txXfrm>
        <a:off x="756207" y="3707326"/>
        <a:ext cx="1374496" cy="875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5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9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7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0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8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9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6EEC-3AD5-CF43-9865-4F00B286699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AD2A-A3F9-9C43-8905-4F5F6DD3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1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22625" y="3370262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KONDISI FISIK DAN PROGRAM LATIHAN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IV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Mury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Kuswari</a:t>
            </a:r>
            <a:r>
              <a:rPr lang="en-US" sz="2000" b="1" dirty="0" smtClean="0">
                <a:solidFill>
                  <a:schemeClr val="bg1"/>
                </a:solidFill>
              </a:rPr>
              <a:t> &amp; </a:t>
            </a:r>
            <a:r>
              <a:rPr lang="en-US" sz="2000" b="1" dirty="0" err="1" smtClean="0">
                <a:solidFill>
                  <a:schemeClr val="bg1"/>
                </a:solidFill>
              </a:rPr>
              <a:t>Nazhif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Gifari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Gizi</a:t>
            </a:r>
            <a:r>
              <a:rPr lang="en-US" sz="2000" b="1" dirty="0">
                <a:solidFill>
                  <a:schemeClr val="bg1"/>
                </a:solidFill>
              </a:rPr>
              <a:t> &amp; FIKES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marL="0" indent="0" algn="ctr">
              <a:buNone/>
            </a:pPr>
            <a:r>
              <a:rPr lang="id-ID" sz="3600" i="1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en-US" sz="3600" i="1" dirty="0" smtClean="0">
                <a:latin typeface="Aharoni" pitchFamily="2" charset="-79"/>
                <a:cs typeface="Aharoni" pitchFamily="2" charset="-79"/>
              </a:rPr>
              <a:t>The higher the person's endurance level the higher the physical fitness</a:t>
            </a:r>
            <a:r>
              <a:rPr lang="id-ID" sz="3600" i="1" dirty="0" smtClean="0">
                <a:latin typeface="Aharoni" pitchFamily="2" charset="-79"/>
                <a:cs typeface="Aharoni" pitchFamily="2" charset="-79"/>
              </a:rPr>
              <a:t>”</a:t>
            </a:r>
            <a:endParaRPr lang="en-US" sz="3600" i="1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46" y="2971748"/>
            <a:ext cx="3672408" cy="208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12265"/>
            <a:ext cx="3127234" cy="208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355976" y="4149080"/>
            <a:ext cx="1296144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75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655092"/>
            <a:ext cx="8229600" cy="9165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 smtClean="0">
                <a:latin typeface="Berlin Sans FB" pitchFamily="34" charset="0"/>
              </a:rPr>
              <a:t>References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7158" y="2004490"/>
            <a:ext cx="8229600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57158" y="1643050"/>
            <a:ext cx="821537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Irawadi, Hendri.</a:t>
            </a:r>
            <a:r>
              <a:rPr lang="id-ID" sz="2000" i="1" dirty="0" smtClean="0">
                <a:latin typeface="Aharoni" pitchFamily="2" charset="-79"/>
                <a:cs typeface="Aharoni" pitchFamily="2" charset="-79"/>
              </a:rPr>
              <a:t>Kondisi Fisik dan Pengukurannya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. Padang: UNP Press Tahun 2013.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Sajoto. (1988). </a:t>
            </a:r>
            <a:r>
              <a:rPr lang="id-ID" sz="2000" i="1" dirty="0" smtClean="0">
                <a:latin typeface="Aharoni" pitchFamily="2" charset="-79"/>
                <a:cs typeface="Aharoni" pitchFamily="2" charset="-79"/>
              </a:rPr>
              <a:t>Pembinaan Kondisi fisik dalam olahraga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. Jakarta: Depdikbud</a:t>
            </a:r>
          </a:p>
          <a:p>
            <a:pPr>
              <a:buFont typeface="Arial" pitchFamily="34" charset="0"/>
              <a:buChar char="•"/>
            </a:pPr>
            <a:r>
              <a:rPr lang="id-ID" sz="2000" i="1" dirty="0" smtClean="0">
                <a:latin typeface="Aharoni" pitchFamily="2" charset="-79"/>
                <a:cs typeface="Aharoni" pitchFamily="2" charset="-79"/>
              </a:rPr>
              <a:t>Suharno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. (</a:t>
            </a:r>
            <a:r>
              <a:rPr lang="id-ID" sz="2000" i="1" dirty="0" smtClean="0">
                <a:latin typeface="Aharoni" pitchFamily="2" charset="-79"/>
                <a:cs typeface="Aharoni" pitchFamily="2" charset="-79"/>
              </a:rPr>
              <a:t>1985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). Ilmu Kepelatihan Olahraga. Yogyakarta : FPOK IKIP. Yogyakarta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Haskell, W.L., Lee, I.M., Pate, R.R., Powell, K.E., Blair, S.N. And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Franklin, B.A. (2007) Physical activity and public health: updated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recommendation for adults from the American College of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Sports Medicine and the American Heart Association. </a:t>
            </a:r>
            <a:r>
              <a:rPr lang="en-US" sz="2000" i="1" dirty="0" smtClean="0">
                <a:latin typeface="Aharoni" pitchFamily="2" charset="-79"/>
                <a:cs typeface="Aharoni" pitchFamily="2" charset="-79"/>
              </a:rPr>
              <a:t>Medicine</a:t>
            </a:r>
            <a:r>
              <a:rPr lang="id-ID" sz="2000" i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fr-FR" sz="2000" i="1" dirty="0" smtClean="0">
                <a:latin typeface="Aharoni" pitchFamily="2" charset="-79"/>
                <a:cs typeface="Aharoni" pitchFamily="2" charset="-79"/>
              </a:rPr>
              <a:t>&amp; Science in Sports &amp; </a:t>
            </a:r>
            <a:r>
              <a:rPr lang="fr-FR" sz="2000" i="1" dirty="0" err="1" smtClean="0">
                <a:latin typeface="Aharoni" pitchFamily="2" charset="-79"/>
                <a:cs typeface="Aharoni" pitchFamily="2" charset="-79"/>
              </a:rPr>
              <a:t>Exercise</a:t>
            </a:r>
            <a:r>
              <a:rPr lang="fr-FR" sz="2000" i="1" dirty="0" smtClean="0">
                <a:latin typeface="Aharoni" pitchFamily="2" charset="-79"/>
                <a:cs typeface="Aharoni" pitchFamily="2" charset="-79"/>
              </a:rPr>
              <a:t> 39, 1423-1434.</a:t>
            </a:r>
            <a:endParaRPr lang="id-ID" sz="2000" i="1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Kuno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Hottenrott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1,2􀀍, Sebastian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Ludyga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2 and Stephan Schulze 1,2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1 Department of Sport Science and 2 Institute of Performance Diagnostics and Health Promotion, Martin-Luther-</a:t>
            </a:r>
            <a:r>
              <a:rPr lang="id-ID" sz="2000" dirty="0" smtClean="0">
                <a:latin typeface="Aharoni" pitchFamily="2" charset="-79"/>
                <a:cs typeface="Aharoni" pitchFamily="2" charset="-79"/>
              </a:rPr>
              <a:t> University Halle-Wittenberg, Germany</a:t>
            </a:r>
          </a:p>
        </p:txBody>
      </p:sp>
    </p:spTree>
    <p:extLst>
      <p:ext uri="{BB962C8B-B14F-4D97-AF65-F5344CB8AC3E}">
        <p14:creationId xmlns:p14="http://schemas.microsoft.com/office/powerpoint/2010/main" val="36916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8970" y="2825087"/>
            <a:ext cx="444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Thank you </a:t>
            </a:r>
            <a:r>
              <a:rPr lang="id-ID" sz="4800" dirty="0" smtClean="0">
                <a:solidFill>
                  <a:schemeClr val="accent5">
                    <a:lumMod val="50000"/>
                  </a:schemeClr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</a:t>
            </a:r>
            <a:endParaRPr lang="id-ID" sz="4800" dirty="0">
              <a:solidFill>
                <a:schemeClr val="accent5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447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7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Endurance ???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93195"/>
            <a:ext cx="8229600" cy="391703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d-ID" b="1" dirty="0">
                <a:latin typeface="Aharoni" pitchFamily="2" charset="-79"/>
                <a:cs typeface="Aharoni" pitchFamily="2" charset="-79"/>
              </a:rPr>
              <a:t>E</a:t>
            </a:r>
            <a:r>
              <a:rPr lang="en-US" b="1" dirty="0" err="1" smtClean="0">
                <a:latin typeface="Aharoni" pitchFamily="2" charset="-79"/>
                <a:cs typeface="Aharoni" pitchFamily="2" charset="-79"/>
              </a:rPr>
              <a:t>ndurance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id-ID" b="1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endParaRPr lang="id-ID" b="1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is the ability of one's organism to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fight </a:t>
            </a:r>
            <a:r>
              <a:rPr lang="id-ID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	  		   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fatigue that arises </a:t>
            </a:r>
            <a:endParaRPr lang="id-ID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id-ID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when running activities for a long time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endParaRPr lang="id-ID" dirty="0" smtClean="0">
              <a:latin typeface="Aharoni" pitchFamily="2" charset="-79"/>
              <a:cs typeface="Aharoni" pitchFamily="2" charset="-79"/>
            </a:endParaRPr>
          </a:p>
          <a:p>
            <a:pPr marL="0" indent="0" algn="r"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(Suharno, 1985)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id-ID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3227" y="377797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64791" y="2586189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9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36979"/>
            <a:ext cx="8229600" cy="6806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mtClean="0">
                <a:latin typeface="Berlin Sans FB" pitchFamily="34" charset="0"/>
              </a:rPr>
              <a:t>Formulation of the problem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97040"/>
            <a:ext cx="8229600" cy="42291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Berlin Sans FB" pitchFamily="34" charset="0"/>
              </a:rPr>
              <a:t>What is  endurance and</a:t>
            </a:r>
            <a:r>
              <a:rPr lang="id-ID" dirty="0" smtClean="0">
                <a:latin typeface="Berlin Sans FB" pitchFamily="34" charset="0"/>
              </a:rPr>
              <a:t> health</a:t>
            </a:r>
            <a:r>
              <a:rPr lang="en-US" dirty="0" smtClean="0">
                <a:latin typeface="Berlin Sans FB" pitchFamily="34" charset="0"/>
              </a:rPr>
              <a:t>?</a:t>
            </a:r>
            <a:endParaRPr lang="id-ID" dirty="0" smtClean="0">
              <a:latin typeface="Berlin Sans FB" pitchFamily="34" charset="0"/>
            </a:endParaRPr>
          </a:p>
          <a:p>
            <a:r>
              <a:rPr lang="id-ID" dirty="0" smtClean="0">
                <a:latin typeface="Berlin Sans FB" pitchFamily="34" charset="0"/>
              </a:rPr>
              <a:t>What is relation of endurace training with heath?</a:t>
            </a:r>
          </a:p>
          <a:p>
            <a:r>
              <a:rPr lang="id-ID" dirty="0" smtClean="0">
                <a:latin typeface="Berlin Sans FB" pitchFamily="34" charset="0"/>
              </a:rPr>
              <a:t>What kind of endurance training?</a:t>
            </a:r>
          </a:p>
          <a:p>
            <a:r>
              <a:rPr lang="id-ID" dirty="0" smtClean="0">
                <a:latin typeface="Berlin Sans FB" pitchFamily="34" charset="0"/>
              </a:rPr>
              <a:t>What is benefit of endurance?</a:t>
            </a:r>
          </a:p>
        </p:txBody>
      </p:sp>
    </p:spTree>
    <p:extLst>
      <p:ext uri="{BB962C8B-B14F-4D97-AF65-F5344CB8AC3E}">
        <p14:creationId xmlns:p14="http://schemas.microsoft.com/office/powerpoint/2010/main" val="14660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2512"/>
            <a:ext cx="8229600" cy="7779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latin typeface="Berlin Sans FB" pitchFamily="34" charset="0"/>
              </a:rPr>
              <a:t>Purpose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15152"/>
            <a:ext cx="8229600" cy="43110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id-ID" dirty="0" smtClean="0">
                <a:latin typeface="Berlin Sans FB" pitchFamily="34" charset="0"/>
              </a:rPr>
              <a:t>D</a:t>
            </a:r>
            <a:r>
              <a:rPr lang="en-US" dirty="0" err="1" smtClean="0">
                <a:latin typeface="Berlin Sans FB" pitchFamily="34" charset="0"/>
              </a:rPr>
              <a:t>escribe</a:t>
            </a:r>
            <a:r>
              <a:rPr lang="en-US" dirty="0" smtClean="0">
                <a:latin typeface="Berlin Sans FB" pitchFamily="34" charset="0"/>
              </a:rPr>
              <a:t> understanding endurance and strength.</a:t>
            </a:r>
            <a:endParaRPr lang="id-ID" dirty="0" smtClean="0">
              <a:latin typeface="Berlin Sans FB" pitchFamily="34" charset="0"/>
            </a:endParaRPr>
          </a:p>
          <a:p>
            <a:pPr algn="just"/>
            <a:r>
              <a:rPr lang="en-US" dirty="0" smtClean="0">
                <a:latin typeface="Berlin Sans FB" pitchFamily="34" charset="0"/>
              </a:rPr>
              <a:t>Explain forms exercise endurance power.</a:t>
            </a:r>
            <a:endParaRPr lang="id-ID" dirty="0" smtClean="0">
              <a:latin typeface="Berlin Sans FB" pitchFamily="34" charset="0"/>
            </a:endParaRPr>
          </a:p>
          <a:p>
            <a:pPr algn="just"/>
            <a:r>
              <a:rPr lang="id-ID" dirty="0" smtClean="0">
                <a:latin typeface="Berlin Sans FB" pitchFamily="34" charset="0"/>
              </a:rPr>
              <a:t>Know the relationship between endurance and health</a:t>
            </a:r>
            <a:endParaRPr lang="id-ID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8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90795"/>
            <a:ext cx="8229600" cy="10680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Capability of endurance power due to some of among others</a:t>
            </a:r>
            <a:endParaRPr lang="id-ID" dirty="0">
              <a:latin typeface="Berlin Sans FB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97039"/>
            <a:ext cx="8229600" cy="42291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Central nervous systems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Fighting power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Capacity aerobic </a:t>
            </a:r>
            <a:endParaRPr lang="id-ID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C</a:t>
            </a:r>
            <a:r>
              <a:rPr lang="en-US" dirty="0" err="1" smtClean="0">
                <a:latin typeface="Berlin Sans FB" pitchFamily="34" charset="0"/>
              </a:rPr>
              <a:t>apacity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anerobik</a:t>
            </a:r>
            <a:r>
              <a:rPr lang="en-US" dirty="0" smtClean="0">
                <a:latin typeface="Berlin Sans FB" pitchFamily="34" charset="0"/>
              </a:rPr>
              <a:t> </a:t>
            </a:r>
            <a:endParaRPr lang="id-ID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R</a:t>
            </a:r>
            <a:r>
              <a:rPr lang="en-US" dirty="0" err="1" smtClean="0">
                <a:latin typeface="Berlin Sans FB" pitchFamily="34" charset="0"/>
              </a:rPr>
              <a:t>eserve</a:t>
            </a:r>
            <a:r>
              <a:rPr lang="en-US" dirty="0" smtClean="0">
                <a:latin typeface="Berlin Sans FB" pitchFamily="34" charset="0"/>
              </a:rPr>
              <a:t> speed</a:t>
            </a:r>
            <a:endParaRPr lang="id-ID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Intramuscular coordination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Re</a:t>
            </a:r>
            <a:r>
              <a:rPr lang="id-ID" dirty="0" smtClean="0">
                <a:latin typeface="Berlin Sans FB" pitchFamily="34" charset="0"/>
              </a:rPr>
              <a:t>action</a:t>
            </a:r>
            <a:r>
              <a:rPr lang="en-US" dirty="0" smtClean="0">
                <a:latin typeface="Berlin Sans FB" pitchFamily="34" charset="0"/>
              </a:rPr>
              <a:t> muscle to a stimulation of the nerves</a:t>
            </a:r>
            <a:endParaRPr lang="id-ID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Angles joints </a:t>
            </a:r>
            <a:endParaRPr lang="id-ID" dirty="0" smtClean="0">
              <a:latin typeface="Berlin Sans FB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Berlin Sans FB" pitchFamily="34" charset="0"/>
              </a:rPr>
              <a:t>the measurement of </a:t>
            </a:r>
            <a:r>
              <a:rPr lang="en-US" dirty="0" smtClean="0"/>
              <a:t>endurance power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104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3820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Endurance and health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78303419"/>
              </p:ext>
            </p:extLst>
          </p:nvPr>
        </p:nvGraphicFramePr>
        <p:xfrm>
          <a:off x="899592" y="1449950"/>
          <a:ext cx="71287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69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id-ID" dirty="0" smtClean="0">
                <a:latin typeface="Aharoni" pitchFamily="2" charset="-79"/>
                <a:cs typeface="Aharoni" pitchFamily="2" charset="-79"/>
              </a:rPr>
              <a:t>		“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You can do a variety of exercises to keep the body fit and healthy and to keep your physical activity routine exciting</a:t>
            </a:r>
            <a:r>
              <a:rPr lang="id-ID" dirty="0" smtClean="0">
                <a:latin typeface="Aharoni" pitchFamily="2" charset="-79"/>
                <a:cs typeface="Aharoni" pitchFamily="2" charset="-79"/>
              </a:rPr>
              <a:t>”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02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11116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Benefit endurance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Content Placeholder 3" descr="Cara Meningkatkan Daya Ing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993842"/>
            <a:ext cx="4149608" cy="2071702"/>
          </a:xfrm>
        </p:spPr>
      </p:pic>
      <p:pic>
        <p:nvPicPr>
          <p:cNvPr id="6" name="Picture 5" descr="42994-a-nonsurgi.jpg.660x0_q80_crop-scale_upsca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8412" y="2779659"/>
            <a:ext cx="3425588" cy="32115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42910" y="4279858"/>
            <a:ext cx="4143404" cy="7143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" pitchFamily="34" charset="0"/>
              </a:rPr>
              <a:t>Inprove brainpowe</a:t>
            </a:r>
            <a:endParaRPr lang="id-ID" sz="28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8412" y="5991178"/>
            <a:ext cx="3425588" cy="55273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Berlin Sans FB" pitchFamily="34" charset="0"/>
              </a:rPr>
              <a:t>Increase endurance</a:t>
            </a:r>
            <a:endParaRPr lang="id-ID" sz="24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7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asil gambar untuk menghilangkan resiko str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25" y="641512"/>
            <a:ext cx="3151168" cy="2740146"/>
          </a:xfrm>
          <a:prstGeom prst="rect">
            <a:avLst/>
          </a:prstGeom>
          <a:noFill/>
        </p:spPr>
      </p:pic>
      <p:pic>
        <p:nvPicPr>
          <p:cNvPr id="6" name="Content Placeholder 4" descr="Cara-Memperlambat-Proses-Penuaan-Kulit-300x2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14958" y="703698"/>
            <a:ext cx="3571868" cy="19431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1050" y="3568039"/>
            <a:ext cx="3786214" cy="7858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atin typeface="Berlin Sans FB" pitchFamily="34" charset="0"/>
              </a:rPr>
              <a:t>E</a:t>
            </a:r>
            <a:r>
              <a:rPr lang="en-US" sz="2800" b="1" dirty="0" err="1" smtClean="0">
                <a:latin typeface="Berlin Sans FB" pitchFamily="34" charset="0"/>
              </a:rPr>
              <a:t>liminating</a:t>
            </a:r>
            <a:r>
              <a:rPr lang="en-US" sz="2800" b="1" dirty="0" smtClean="0">
                <a:latin typeface="Berlin Sans FB" pitchFamily="34" charset="0"/>
              </a:rPr>
              <a:t> the risk of stress</a:t>
            </a:r>
            <a:endParaRPr lang="id-ID" sz="2800" b="1" dirty="0"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4942" y="2646798"/>
            <a:ext cx="3643306" cy="7143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bg1"/>
                </a:solidFill>
                <a:latin typeface="Berlin Sans FB" pitchFamily="34" charset="0"/>
              </a:rPr>
              <a:t>Slow the aging process</a:t>
            </a:r>
            <a:endParaRPr lang="id-ID" sz="2800" b="1" dirty="0">
              <a:solidFill>
                <a:schemeClr val="bg1"/>
              </a:solidFill>
              <a:latin typeface="Berlin Sans FB" pitchFamily="34" charset="0"/>
            </a:endParaRPr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4000504"/>
            <a:ext cx="3286148" cy="158461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72066" y="5786454"/>
            <a:ext cx="4071934" cy="7857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atin typeface="Berlin Sans FB" pitchFamily="34" charset="0"/>
              </a:rPr>
              <a:t>Forming the ideal body</a:t>
            </a:r>
            <a:endParaRPr lang="id-ID" sz="2800" b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3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7516</TotalTime>
  <Words>192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Endurance ??? </vt:lpstr>
      <vt:lpstr>PowerPoint Presentation</vt:lpstr>
      <vt:lpstr>Purpose</vt:lpstr>
      <vt:lpstr>Capability of endurance power due to some of among others</vt:lpstr>
      <vt:lpstr>Endurance and health</vt:lpstr>
      <vt:lpstr>PowerPoint Presentation</vt:lpstr>
      <vt:lpstr>Benefit endurance</vt:lpstr>
      <vt:lpstr>PowerPoint Presentation</vt:lpstr>
      <vt:lpstr>PowerPoint Presentation</vt:lpstr>
      <vt:lpstr>References</vt:lpstr>
      <vt:lpstr>PowerPoint Presentation</vt:lpstr>
    </vt:vector>
  </TitlesOfParts>
  <Company>Nutrition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Nazhif Gifari</dc:creator>
  <cp:lastModifiedBy>ismail - [2010]</cp:lastModifiedBy>
  <cp:revision>158</cp:revision>
  <dcterms:created xsi:type="dcterms:W3CDTF">2017-09-12T17:05:29Z</dcterms:created>
  <dcterms:modified xsi:type="dcterms:W3CDTF">2017-12-05T03:21:24Z</dcterms:modified>
</cp:coreProperties>
</file>