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9" r:id="rId2"/>
    <p:sldId id="279" r:id="rId3"/>
    <p:sldId id="280" r:id="rId4"/>
    <p:sldId id="282" r:id="rId5"/>
    <p:sldId id="281" r:id="rId6"/>
    <p:sldId id="283" r:id="rId7"/>
    <p:sldId id="284" r:id="rId8"/>
    <p:sldId id="285" r:id="rId9"/>
    <p:sldId id="286" r:id="rId10"/>
    <p:sldId id="287" r:id="rId11"/>
    <p:sldId id="290" r:id="rId12"/>
    <p:sldId id="288" r:id="rId13"/>
    <p:sldId id="289" r:id="rId14"/>
    <p:sldId id="291" r:id="rId15"/>
    <p:sldId id="292" r:id="rId16"/>
    <p:sldId id="293" r:id="rId17"/>
    <p:sldId id="298" r:id="rId18"/>
    <p:sldId id="29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 snapToGrid="0" snapToObjects="1"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6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0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7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9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8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9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6EEC-3AD5-CF43-9865-4F00B286699E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FAD2A-A3F9-9C43-8905-4F5F6DD30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51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22625" y="3370262"/>
            <a:ext cx="5638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KONDISI FISIK DAN PROGRAM LATIHAN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PERTEMUAN </a:t>
            </a:r>
            <a:r>
              <a:rPr lang="id-ID" sz="2000" b="1" dirty="0" smtClean="0">
                <a:solidFill>
                  <a:schemeClr val="bg1"/>
                </a:solidFill>
              </a:rPr>
              <a:t>V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err="1" smtClean="0">
                <a:solidFill>
                  <a:schemeClr val="bg1"/>
                </a:solidFill>
              </a:rPr>
              <a:t>Mury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Kuswari</a:t>
            </a:r>
            <a:r>
              <a:rPr lang="en-US" sz="2000" b="1" dirty="0" smtClean="0">
                <a:solidFill>
                  <a:schemeClr val="bg1"/>
                </a:solidFill>
              </a:rPr>
              <a:t> &amp; </a:t>
            </a:r>
            <a:r>
              <a:rPr lang="en-US" sz="2000" b="1" dirty="0" err="1" smtClean="0">
                <a:solidFill>
                  <a:schemeClr val="bg1"/>
                </a:solidFill>
              </a:rPr>
              <a:t>Nazhif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Gifari</a:t>
            </a:r>
          </a:p>
          <a:p>
            <a:pPr algn="ctr" eaLnBrk="1" hangingPunct="1"/>
            <a:r>
              <a:rPr lang="en-US" sz="2000" b="1" dirty="0" err="1">
                <a:solidFill>
                  <a:schemeClr val="bg1"/>
                </a:solidFill>
              </a:rPr>
              <a:t>Ilmu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Gizi</a:t>
            </a:r>
            <a:r>
              <a:rPr lang="en-US" sz="2000" b="1" dirty="0">
                <a:solidFill>
                  <a:schemeClr val="bg1"/>
                </a:solidFill>
              </a:rPr>
              <a:t> &amp; FIKES</a:t>
            </a:r>
          </a:p>
          <a:p>
            <a:pPr algn="ctr" eaLnBrk="1" hangingPunct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8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23330"/>
            <a:ext cx="8229600" cy="694307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d-ID" dirty="0" smtClean="0">
                <a:latin typeface="Berlin Sans FB" pitchFamily="34" charset="0"/>
              </a:rPr>
              <a:t>Divided into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69494"/>
            <a:ext cx="8229600" cy="455667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id-ID" dirty="0" smtClean="0">
                <a:latin typeface="Berlin Sans FB" pitchFamily="34" charset="0"/>
              </a:rPr>
              <a:t>Fartlek</a:t>
            </a:r>
          </a:p>
          <a:p>
            <a:pPr marL="514350" indent="-514350" algn="just">
              <a:buNone/>
            </a:pPr>
            <a:r>
              <a:rPr lang="id-ID" dirty="0" smtClean="0"/>
              <a:t>     </a:t>
            </a:r>
            <a:r>
              <a:rPr lang="en-US" dirty="0" smtClean="0"/>
              <a:t>The combination of run slow and a quick run that varies without any real break .Can be carried out in the field , rice fields / the field , and the regions being hilly</a:t>
            </a:r>
            <a:endParaRPr lang="id-ID" dirty="0" smtClean="0">
              <a:latin typeface="Berlin Sans FB" pitchFamily="34" charset="0"/>
            </a:endParaRPr>
          </a:p>
          <a:p>
            <a:pPr>
              <a:buNone/>
            </a:pPr>
            <a:r>
              <a:rPr lang="id-ID" dirty="0" smtClean="0">
                <a:latin typeface="Berlin Sans FB" pitchFamily="34" charset="0"/>
              </a:rPr>
              <a:t>2) Cross country</a:t>
            </a:r>
          </a:p>
          <a:p>
            <a:pPr algn="just">
              <a:buNone/>
            </a:pPr>
            <a:r>
              <a:rPr lang="id-ID" dirty="0" smtClean="0">
                <a:latin typeface="Berlin Sans FB" pitchFamily="34" charset="0"/>
              </a:rPr>
              <a:t> 	</a:t>
            </a:r>
            <a:r>
              <a:rPr lang="en-US" dirty="0" smtClean="0">
                <a:latin typeface="Berlin Sans FB" pitchFamily="34" charset="0"/>
              </a:rPr>
              <a:t>Run long-distance across a natural hollow with speed is not too slowly and not really too fast</a:t>
            </a:r>
            <a:endParaRPr lang="id-ID" dirty="0" smtClean="0">
              <a:latin typeface="Berlin Sans FB" pitchFamily="34" charset="0"/>
            </a:endParaRP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745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67991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id-ID" sz="3600" dirty="0" smtClean="0">
                <a:latin typeface="Aharoni" pitchFamily="2" charset="-79"/>
                <a:cs typeface="Aharoni" pitchFamily="2" charset="-79"/>
              </a:rPr>
              <a:t>FACTORS INFLUENCE of ENDURANCE</a:t>
            </a:r>
            <a:r>
              <a:rPr lang="id-ID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id-ID" dirty="0" smtClean="0">
                <a:latin typeface="Aharoni" pitchFamily="2" charset="-79"/>
                <a:cs typeface="Aharoni" pitchFamily="2" charset="-79"/>
              </a:rPr>
            </a:b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6856" y="2091520"/>
            <a:ext cx="8229600" cy="34849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dirty="0" smtClean="0">
                <a:latin typeface="Aharoni" pitchFamily="2" charset="-79"/>
                <a:cs typeface="Aharoni" pitchFamily="2" charset="-79"/>
              </a:rPr>
              <a:t>Genetic</a:t>
            </a:r>
          </a:p>
          <a:p>
            <a:pPr marL="514350" indent="-514350">
              <a:buAutoNum type="arabicPeriod"/>
            </a:pPr>
            <a:r>
              <a:rPr lang="id-ID" dirty="0" smtClean="0">
                <a:latin typeface="Aharoni" pitchFamily="2" charset="-79"/>
                <a:cs typeface="Aharoni" pitchFamily="2" charset="-79"/>
              </a:rPr>
              <a:t>Age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Gender </a:t>
            </a:r>
            <a:endParaRPr lang="id-ID" dirty="0" smtClean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Physical Activity </a:t>
            </a:r>
            <a:endParaRPr lang="id-ID" dirty="0" smtClean="0">
              <a:latin typeface="Aharoni" pitchFamily="2" charset="-79"/>
              <a:cs typeface="Aharoni" pitchFamily="2" charset="-79"/>
            </a:endParaRP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Smoking Habit</a:t>
            </a:r>
            <a:endParaRPr lang="id-ID" dirty="0" smtClean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17531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4024"/>
            <a:ext cx="8229600" cy="953614"/>
          </a:xfrm>
        </p:spPr>
        <p:txBody>
          <a:bodyPr>
            <a:noAutofit/>
          </a:bodyPr>
          <a:lstStyle/>
          <a:p>
            <a:r>
              <a:rPr lang="id-ID" sz="2800" dirty="0" smtClean="0">
                <a:latin typeface="Aharoni" pitchFamily="2" charset="-79"/>
                <a:cs typeface="Aharoni" pitchFamily="2" charset="-79"/>
              </a:rPr>
              <a:t>Endurance Exercise</a:t>
            </a:r>
            <a:endParaRPr lang="id-ID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The traits or exercises that can be applied to train general endurance are as follows: </a:t>
            </a:r>
            <a:endParaRPr lang="id-ID" sz="2400" dirty="0" smtClean="0">
              <a:latin typeface="Aharoni" pitchFamily="2" charset="-79"/>
              <a:cs typeface="Aharoni" pitchFamily="2" charset="-79"/>
            </a:endParaRPr>
          </a:p>
          <a:p>
            <a:pPr marL="0" indent="0">
              <a:buNone/>
            </a:pPr>
            <a:endParaRPr lang="id-ID" sz="2400" dirty="0">
              <a:latin typeface="Aharoni" pitchFamily="2" charset="-79"/>
              <a:cs typeface="Aharoni" pitchFamily="2" charset="-79"/>
            </a:endParaRP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Giving stimulus in one turn 60 seconds to 90 </a:t>
            </a:r>
            <a:r>
              <a:rPr lang="id-ID" sz="2400" dirty="0" smtClean="0">
                <a:latin typeface="Aharoni" pitchFamily="2" charset="-79"/>
                <a:cs typeface="Aharoni" pitchFamily="2" charset="-79"/>
              </a:rPr>
              <a:t>2.</a:t>
            </a:r>
          </a:p>
          <a:p>
            <a:r>
              <a:rPr lang="id-ID" sz="2400" dirty="0" smtClean="0">
                <a:latin typeface="Aharoni" pitchFamily="2" charset="-79"/>
                <a:cs typeface="Aharoni" pitchFamily="2" charset="-79"/>
              </a:rPr>
              <a:t>S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econds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low or medium intensity training </a:t>
            </a:r>
            <a:endParaRPr lang="id-ID" sz="2400" dirty="0" smtClean="0">
              <a:latin typeface="Aharoni" pitchFamily="2" charset="-79"/>
              <a:cs typeface="Aharoni" pitchFamily="2" charset="-79"/>
            </a:endParaRPr>
          </a:p>
          <a:p>
            <a:r>
              <a:rPr lang="id-ID" sz="2400" dirty="0" smtClean="0">
                <a:latin typeface="Aharoni" pitchFamily="2" charset="-79"/>
                <a:cs typeface="Aharoni" pitchFamily="2" charset="-79"/>
              </a:rPr>
              <a:t>L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oad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volume of training load, the pols beat of trainee after doing one unit of exercise increase and reach 120-140 times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pe</a:t>
            </a:r>
            <a:r>
              <a:rPr lang="id-ID" sz="2400" dirty="0" smtClean="0">
                <a:latin typeface="Aharoni" pitchFamily="2" charset="-79"/>
                <a:cs typeface="Aharoni" pitchFamily="2" charset="-79"/>
              </a:rPr>
              <a:t>r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minutes     </a:t>
            </a:r>
            <a:endParaRPr lang="id-ID" sz="2400" dirty="0">
              <a:latin typeface="Aharoni" pitchFamily="2" charset="-79"/>
              <a:cs typeface="Aharoni" pitchFamily="2" charset="-79"/>
            </a:endParaRPr>
          </a:p>
          <a:p>
            <a:r>
              <a:rPr lang="id-ID" sz="2400" dirty="0" smtClean="0">
                <a:latin typeface="Aharoni" pitchFamily="2" charset="-79"/>
                <a:cs typeface="Aharoni" pitchFamily="2" charset="-79"/>
              </a:rPr>
              <a:t>T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he form of workload run in place or run by taking the distance with the interval method</a:t>
            </a:r>
            <a:endParaRPr lang="id-ID" sz="2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39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79196"/>
            <a:ext cx="8229600" cy="1065988"/>
          </a:xfrm>
        </p:spPr>
        <p:txBody>
          <a:bodyPr>
            <a:normAutofit fontScale="90000"/>
          </a:bodyPr>
          <a:lstStyle/>
          <a:p>
            <a:pPr algn="l"/>
            <a:r>
              <a:rPr lang="id-ID" dirty="0" smtClean="0">
                <a:latin typeface="Aharoni" pitchFamily="2" charset="-79"/>
                <a:cs typeface="Aharoni" pitchFamily="2" charset="-79"/>
              </a:rPr>
              <a:t>Shape of endurance training</a:t>
            </a:r>
            <a:br>
              <a:rPr lang="id-ID" dirty="0" smtClean="0">
                <a:latin typeface="Aharoni" pitchFamily="2" charset="-79"/>
                <a:cs typeface="Aharoni" pitchFamily="2" charset="-79"/>
              </a:rPr>
            </a:br>
            <a:r>
              <a:rPr lang="id-ID" dirty="0" smtClean="0">
                <a:latin typeface="Aharoni" pitchFamily="2" charset="-79"/>
                <a:cs typeface="Aharoni" pitchFamily="2" charset="-79"/>
              </a:rPr>
              <a:t>1. Fartlek (speed play)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 descr="Hasil gambar untuk Fartl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3516"/>
            <a:ext cx="8064896" cy="42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11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sil gambar untuk fartlek training exampl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4968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158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04" y="404664"/>
            <a:ext cx="4104456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2000" smtClean="0">
                <a:latin typeface="Aharoni" pitchFamily="2" charset="-79"/>
                <a:cs typeface="Aharoni" pitchFamily="2" charset="-79"/>
              </a:rPr>
              <a:t>2. </a:t>
            </a:r>
            <a:r>
              <a:rPr lang="id-ID" sz="3600" smtClean="0">
                <a:latin typeface="Aharoni" pitchFamily="2" charset="-79"/>
                <a:cs typeface="Aharoni" pitchFamily="2" charset="-79"/>
              </a:rPr>
              <a:t>Cross country</a:t>
            </a:r>
            <a:r>
              <a:rPr lang="id-ID" sz="2000" smtClean="0">
                <a:latin typeface="Aharoni" pitchFamily="2" charset="-79"/>
                <a:cs typeface="Aharoni" pitchFamily="2" charset="-79"/>
              </a:rPr>
              <a:t/>
            </a:r>
            <a:br>
              <a:rPr lang="id-ID" sz="2000" smtClean="0">
                <a:latin typeface="Aharoni" pitchFamily="2" charset="-79"/>
                <a:cs typeface="Aharoni" pitchFamily="2" charset="-79"/>
              </a:rPr>
            </a:br>
            <a:r>
              <a:rPr lang="id-ID" sz="2000" smtClean="0">
                <a:latin typeface="Aharoni" pitchFamily="2" charset="-79"/>
                <a:cs typeface="Aharoni" pitchFamily="2" charset="-79"/>
              </a:rPr>
              <a:t>	</a:t>
            </a:r>
            <a:r>
              <a:rPr lang="en-US" sz="2000" smtClean="0">
                <a:latin typeface="Aharoni" pitchFamily="2" charset="-79"/>
                <a:cs typeface="Aharoni" pitchFamily="2" charset="-79"/>
              </a:rPr>
              <a:t>cross-country running is one of the long-distance running numbers conducted in the open field such </a:t>
            </a:r>
            <a:r>
              <a:rPr lang="en-US" sz="200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as highways, mountains, settlements or forests</a:t>
            </a:r>
            <a:endParaRPr lang="id-ID" sz="2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59"/>
            <a:ext cx="3888432" cy="195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3"/>
            <a:ext cx="3816424" cy="214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4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978766"/>
            <a:ext cx="4094328" cy="124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6700" dirty="0" smtClean="0">
                <a:latin typeface="Aharoni" pitchFamily="2" charset="-79"/>
                <a:cs typeface="Aharoni" pitchFamily="2" charset="-79"/>
              </a:rPr>
              <a:t>3. </a:t>
            </a:r>
            <a:r>
              <a:rPr lang="id-ID" dirty="0" smtClean="0">
                <a:latin typeface="Aharoni" pitchFamily="2" charset="-79"/>
                <a:cs typeface="Aharoni" pitchFamily="2" charset="-79"/>
              </a:rPr>
              <a:t>Circuit training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Hasil gambar untuk circuit training exercis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94" y="573206"/>
            <a:ext cx="5145206" cy="581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9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655092"/>
            <a:ext cx="8229600" cy="9165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dirty="0" smtClean="0">
                <a:latin typeface="Berlin Sans FB" pitchFamily="34" charset="0"/>
              </a:rPr>
              <a:t>References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7158" y="2004490"/>
            <a:ext cx="8229600" cy="45259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57158" y="1643050"/>
            <a:ext cx="8215370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d-ID" sz="2000" dirty="0" smtClean="0">
                <a:latin typeface="Aharoni" pitchFamily="2" charset="-79"/>
                <a:cs typeface="Aharoni" pitchFamily="2" charset="-79"/>
              </a:rPr>
              <a:t>Irawadi, Hendri.</a:t>
            </a:r>
            <a:r>
              <a:rPr lang="id-ID" sz="2000" i="1" dirty="0" smtClean="0">
                <a:latin typeface="Aharoni" pitchFamily="2" charset="-79"/>
                <a:cs typeface="Aharoni" pitchFamily="2" charset="-79"/>
              </a:rPr>
              <a:t>Kondisi Fisik dan Pengukurannya</a:t>
            </a:r>
            <a:r>
              <a:rPr lang="id-ID" sz="2000" dirty="0" smtClean="0">
                <a:latin typeface="Aharoni" pitchFamily="2" charset="-79"/>
                <a:cs typeface="Aharoni" pitchFamily="2" charset="-79"/>
              </a:rPr>
              <a:t>. Padang: UNP Press Tahun 2013.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latin typeface="Aharoni" pitchFamily="2" charset="-79"/>
                <a:cs typeface="Aharoni" pitchFamily="2" charset="-79"/>
              </a:rPr>
              <a:t>Sajoto. (1988). </a:t>
            </a:r>
            <a:r>
              <a:rPr lang="id-ID" sz="2000" i="1" dirty="0" smtClean="0">
                <a:latin typeface="Aharoni" pitchFamily="2" charset="-79"/>
                <a:cs typeface="Aharoni" pitchFamily="2" charset="-79"/>
              </a:rPr>
              <a:t>Pembinaan Kondisi fisik dalam olahraga</a:t>
            </a:r>
            <a:r>
              <a:rPr lang="id-ID" sz="2000" dirty="0" smtClean="0">
                <a:latin typeface="Aharoni" pitchFamily="2" charset="-79"/>
                <a:cs typeface="Aharoni" pitchFamily="2" charset="-79"/>
              </a:rPr>
              <a:t>. Jakarta: Depdikbud</a:t>
            </a:r>
          </a:p>
          <a:p>
            <a:pPr>
              <a:buFont typeface="Arial" pitchFamily="34" charset="0"/>
              <a:buChar char="•"/>
            </a:pPr>
            <a:r>
              <a:rPr lang="id-ID" sz="2000" i="1" dirty="0" smtClean="0">
                <a:latin typeface="Aharoni" pitchFamily="2" charset="-79"/>
                <a:cs typeface="Aharoni" pitchFamily="2" charset="-79"/>
              </a:rPr>
              <a:t>Suharno</a:t>
            </a:r>
            <a:r>
              <a:rPr lang="id-ID" sz="2000" dirty="0" smtClean="0">
                <a:latin typeface="Aharoni" pitchFamily="2" charset="-79"/>
                <a:cs typeface="Aharoni" pitchFamily="2" charset="-79"/>
              </a:rPr>
              <a:t>. (</a:t>
            </a:r>
            <a:r>
              <a:rPr lang="id-ID" sz="2000" i="1" dirty="0" smtClean="0">
                <a:latin typeface="Aharoni" pitchFamily="2" charset="-79"/>
                <a:cs typeface="Aharoni" pitchFamily="2" charset="-79"/>
              </a:rPr>
              <a:t>1985</a:t>
            </a:r>
            <a:r>
              <a:rPr lang="id-ID" sz="2000" dirty="0" smtClean="0">
                <a:latin typeface="Aharoni" pitchFamily="2" charset="-79"/>
                <a:cs typeface="Aharoni" pitchFamily="2" charset="-79"/>
              </a:rPr>
              <a:t>). Ilmu Kepelatihan Olahraga. Yogyakarta : FPOK IKIP. Yogyakarta</a:t>
            </a:r>
          </a:p>
          <a:p>
            <a:pPr>
              <a:buFont typeface="Arial" pitchFamily="34" charset="0"/>
              <a:buChar char="•"/>
            </a:pPr>
            <a:r>
              <a:rPr lang="id-ID" sz="2000" dirty="0" smtClean="0">
                <a:latin typeface="Aharoni" pitchFamily="2" charset="-79"/>
                <a:cs typeface="Aharoni" pitchFamily="2" charset="-79"/>
              </a:rPr>
              <a:t>Haskell, W.L., Lee, I.M., Pate, R.R., Powell, K.E., Blair, S.N. And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Franklin, B.A. (2007) Physical activity and public health: updated</a:t>
            </a:r>
            <a:r>
              <a:rPr lang="id-ID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recommendation for adults from the American College of</a:t>
            </a:r>
            <a:r>
              <a:rPr lang="id-ID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Sports Medicine and the American Heart Association. </a:t>
            </a:r>
            <a:r>
              <a:rPr lang="en-US" sz="2000" i="1" dirty="0" smtClean="0">
                <a:latin typeface="Aharoni" pitchFamily="2" charset="-79"/>
                <a:cs typeface="Aharoni" pitchFamily="2" charset="-79"/>
              </a:rPr>
              <a:t>Medicine</a:t>
            </a:r>
            <a:r>
              <a:rPr lang="id-ID" sz="2000" i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fr-FR" sz="2000" i="1" dirty="0" smtClean="0">
                <a:latin typeface="Aharoni" pitchFamily="2" charset="-79"/>
                <a:cs typeface="Aharoni" pitchFamily="2" charset="-79"/>
              </a:rPr>
              <a:t>&amp; Science in Sports &amp; </a:t>
            </a:r>
            <a:r>
              <a:rPr lang="fr-FR" sz="2000" i="1" dirty="0" err="1" smtClean="0">
                <a:latin typeface="Aharoni" pitchFamily="2" charset="-79"/>
                <a:cs typeface="Aharoni" pitchFamily="2" charset="-79"/>
              </a:rPr>
              <a:t>Exercise</a:t>
            </a:r>
            <a:r>
              <a:rPr lang="fr-FR" sz="2000" i="1" dirty="0" smtClean="0">
                <a:latin typeface="Aharoni" pitchFamily="2" charset="-79"/>
                <a:cs typeface="Aharoni" pitchFamily="2" charset="-79"/>
              </a:rPr>
              <a:t> 39, 1423-1434.</a:t>
            </a:r>
            <a:endParaRPr lang="id-ID" sz="2000" i="1" dirty="0" smtClean="0">
              <a:latin typeface="Aharoni" pitchFamily="2" charset="-79"/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Kuno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Hottenrott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1,2􀀍, Sebastian </a:t>
            </a:r>
            <a:r>
              <a:rPr lang="en-US" sz="2000" dirty="0" err="1" smtClean="0">
                <a:latin typeface="Aharoni" pitchFamily="2" charset="-79"/>
                <a:cs typeface="Aharoni" pitchFamily="2" charset="-79"/>
              </a:rPr>
              <a:t>Ludyga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 2 and Stephan Schulze 1,2</a:t>
            </a:r>
            <a:r>
              <a:rPr lang="id-ID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dirty="0" smtClean="0">
                <a:latin typeface="Aharoni" pitchFamily="2" charset="-79"/>
                <a:cs typeface="Aharoni" pitchFamily="2" charset="-79"/>
              </a:rPr>
              <a:t>1 Department of Sport Science and 2 Institute of Performance Diagnostics and Health Promotion, Martin-Luther-</a:t>
            </a:r>
            <a:r>
              <a:rPr lang="id-ID" sz="2000" dirty="0" smtClean="0">
                <a:latin typeface="Aharoni" pitchFamily="2" charset="-79"/>
                <a:cs typeface="Aharoni" pitchFamily="2" charset="-79"/>
              </a:rPr>
              <a:t> University Halle-Wittenberg, Germany</a:t>
            </a:r>
          </a:p>
        </p:txBody>
      </p:sp>
    </p:spTree>
    <p:extLst>
      <p:ext uri="{BB962C8B-B14F-4D97-AF65-F5344CB8AC3E}">
        <p14:creationId xmlns:p14="http://schemas.microsoft.com/office/powerpoint/2010/main" val="137802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8970" y="2825087"/>
            <a:ext cx="44478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Thank you </a:t>
            </a:r>
            <a:r>
              <a:rPr lang="id-ID" sz="4800" dirty="0" smtClean="0">
                <a:solidFill>
                  <a:schemeClr val="accent5">
                    <a:lumMod val="50000"/>
                  </a:schemeClr>
                </a:solidFill>
                <a:latin typeface="Aharoni" pitchFamily="2" charset="-79"/>
                <a:cs typeface="Aharoni" pitchFamily="2" charset="-79"/>
                <a:sym typeface="Wingdings" pitchFamily="2" charset="2"/>
              </a:rPr>
              <a:t></a:t>
            </a:r>
            <a:endParaRPr lang="id-ID" sz="4800" dirty="0">
              <a:solidFill>
                <a:schemeClr val="accent5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4474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97719"/>
            <a:ext cx="8229600" cy="1143000"/>
          </a:xfrm>
        </p:spPr>
        <p:txBody>
          <a:bodyPr>
            <a:normAutofit/>
          </a:bodyPr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Kinds of Endurance</a:t>
            </a:r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9485" y="4127376"/>
            <a:ext cx="8229600" cy="21168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id-ID" b="1" i="1" dirty="0" smtClean="0">
                <a:latin typeface="Aharoni" pitchFamily="2" charset="-79"/>
                <a:cs typeface="Aharoni" pitchFamily="2" charset="-79"/>
              </a:rPr>
              <a:t>general endurance</a:t>
            </a:r>
          </a:p>
          <a:p>
            <a:pPr marL="514350" indent="-514350">
              <a:buFont typeface="Arial"/>
              <a:buAutoNum type="arabicPeriod"/>
            </a:pPr>
            <a:r>
              <a:rPr lang="id-ID" b="1" i="1" dirty="0" smtClean="0">
                <a:latin typeface="Aharoni" pitchFamily="2" charset="-79"/>
                <a:cs typeface="Aharoni" pitchFamily="2" charset="-79"/>
              </a:rPr>
              <a:t>local endurance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62" y="1969151"/>
            <a:ext cx="3109423" cy="2035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5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25015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General endurance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97290"/>
            <a:ext cx="8229600" cy="39288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id-ID" dirty="0" smtClean="0">
                <a:latin typeface="Berlin Sans FB" pitchFamily="34" charset="0"/>
              </a:rPr>
              <a:t>   </a:t>
            </a:r>
            <a:r>
              <a:rPr lang="en-US" dirty="0" smtClean="0">
                <a:latin typeface="Berlin Sans FB" pitchFamily="34" charset="0"/>
              </a:rPr>
              <a:t>Namely the ability a person in have system the heart , the lungs and distribution his blood effectively and efficiently to run work continuously involving contraction a number of the muscles with high intensity long enough </a:t>
            </a:r>
            <a:endParaRPr lang="id-ID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694310"/>
            <a:ext cx="7584141" cy="56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0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781334"/>
            <a:ext cx="8229600" cy="82910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id-ID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id-ID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simple example of general endurance</a:t>
            </a:r>
          </a:p>
          <a:p>
            <a:pPr algn="ctr"/>
            <a:endParaRPr lang="id-ID" sz="32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719618"/>
            <a:ext cx="7715304" cy="468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5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5804" y="656776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Berlin Sans FB" pitchFamily="34" charset="0"/>
              </a:rPr>
              <a:t>The types of exercise can increase endurance </a:t>
            </a:r>
            <a:r>
              <a:rPr lang="en-US" dirty="0" err="1" smtClean="0">
                <a:latin typeface="Berlin Sans FB" pitchFamily="34" charset="0"/>
              </a:rPr>
              <a:t>kerdiovaskuler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82312"/>
            <a:ext cx="8229600" cy="45259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 </a:t>
            </a:r>
            <a:r>
              <a:rPr lang="id-ID" sz="3600" dirty="0" smtClean="0">
                <a:latin typeface="Berlin Sans FB" pitchFamily="34" charset="0"/>
              </a:rPr>
              <a:t>1) J</a:t>
            </a:r>
            <a:r>
              <a:rPr lang="en-US" sz="3600" dirty="0" err="1" smtClean="0">
                <a:latin typeface="Berlin Sans FB" pitchFamily="34" charset="0"/>
              </a:rPr>
              <a:t>og</a:t>
            </a:r>
            <a:r>
              <a:rPr lang="id-ID" sz="3600" dirty="0" smtClean="0">
                <a:latin typeface="Berlin Sans FB" pitchFamily="34" charset="0"/>
              </a:rPr>
              <a:t>ging </a:t>
            </a:r>
            <a:r>
              <a:rPr lang="en-US" sz="3600" dirty="0" smtClean="0">
                <a:latin typeface="Berlin Sans FB" pitchFamily="34" charset="0"/>
              </a:rPr>
              <a:t> </a:t>
            </a:r>
            <a:endParaRPr lang="id-ID" sz="3600" dirty="0" smtClean="0">
              <a:latin typeface="Berlin Sans FB" pitchFamily="34" charset="0"/>
            </a:endParaRPr>
          </a:p>
          <a:p>
            <a:pPr algn="just">
              <a:buNone/>
            </a:pPr>
            <a:endParaRPr lang="id-ID" sz="3600" dirty="0" smtClean="0">
              <a:latin typeface="Berlin Sans FB" pitchFamily="34" charset="0"/>
            </a:endParaRPr>
          </a:p>
          <a:p>
            <a:pPr algn="just">
              <a:buNone/>
            </a:pPr>
            <a:endParaRPr lang="id-ID" sz="3600" dirty="0" smtClean="0">
              <a:latin typeface="Berlin Sans FB" pitchFamily="34" charset="0"/>
            </a:endParaRPr>
          </a:p>
          <a:p>
            <a:pPr algn="just">
              <a:buNone/>
            </a:pPr>
            <a:endParaRPr lang="id-ID" sz="3600" dirty="0" smtClean="0">
              <a:latin typeface="Berlin Sans FB" pitchFamily="34" charset="0"/>
            </a:endParaRPr>
          </a:p>
          <a:p>
            <a:pPr algn="ctr">
              <a:buNone/>
            </a:pPr>
            <a:endParaRPr lang="id-ID" sz="3600" dirty="0" smtClean="0">
              <a:latin typeface="Berlin Sans FB" pitchFamily="34" charset="0"/>
            </a:endParaRPr>
          </a:p>
          <a:p>
            <a:pPr algn="just">
              <a:buNone/>
            </a:pPr>
            <a:r>
              <a:rPr lang="id-ID" sz="3600" dirty="0" smtClean="0">
                <a:latin typeface="Berlin Sans FB" pitchFamily="34" charset="0"/>
              </a:rPr>
              <a:t>				</a:t>
            </a:r>
            <a:r>
              <a:rPr lang="en-US" sz="3600" dirty="0" smtClean="0">
                <a:latin typeface="Berlin Sans FB" pitchFamily="34" charset="0"/>
              </a:rPr>
              <a:t>2</a:t>
            </a:r>
            <a:r>
              <a:rPr lang="id-ID" sz="3600" dirty="0" smtClean="0">
                <a:latin typeface="Berlin Sans FB" pitchFamily="34" charset="0"/>
              </a:rPr>
              <a:t>) Walk </a:t>
            </a:r>
            <a:endParaRPr lang="id-ID" sz="3600" dirty="0">
              <a:latin typeface="Berlin Sans FB" pitchFamily="34" charset="0"/>
            </a:endParaRPr>
          </a:p>
        </p:txBody>
      </p:sp>
      <p:pic>
        <p:nvPicPr>
          <p:cNvPr id="6" name="Picture 5" descr="jogging-woman-running-park-245238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" y="2596692"/>
            <a:ext cx="4143404" cy="2214578"/>
          </a:xfrm>
          <a:prstGeom prst="rect">
            <a:avLst/>
          </a:prstGeom>
        </p:spPr>
      </p:pic>
      <p:pic>
        <p:nvPicPr>
          <p:cNvPr id="7" name="Picture 6" descr="morning-walk-longer-life-in-20-minu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4918" y="3382510"/>
            <a:ext cx="3901467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4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Advanced........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797024"/>
            <a:ext cx="8229600" cy="45259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d-ID" dirty="0" smtClean="0">
                <a:latin typeface="Berlin Sans FB" pitchFamily="34" charset="0"/>
              </a:rPr>
              <a:t>3) Cycling</a:t>
            </a:r>
          </a:p>
          <a:p>
            <a:pPr>
              <a:buNone/>
            </a:pPr>
            <a:endParaRPr lang="id-ID" dirty="0" smtClean="0">
              <a:latin typeface="Berlin Sans FB" pitchFamily="34" charset="0"/>
            </a:endParaRPr>
          </a:p>
          <a:p>
            <a:pPr>
              <a:buNone/>
            </a:pPr>
            <a:endParaRPr lang="id-ID" dirty="0" smtClean="0">
              <a:latin typeface="Berlin Sans FB" pitchFamily="34" charset="0"/>
            </a:endParaRPr>
          </a:p>
          <a:p>
            <a:pPr>
              <a:buNone/>
            </a:pPr>
            <a:endParaRPr lang="id-ID" dirty="0" smtClean="0">
              <a:latin typeface="Berlin Sans FB" pitchFamily="34" charset="0"/>
            </a:endParaRPr>
          </a:p>
          <a:p>
            <a:pPr>
              <a:buNone/>
            </a:pPr>
            <a:r>
              <a:rPr lang="id-ID" dirty="0" smtClean="0">
                <a:latin typeface="Berlin Sans FB" pitchFamily="34" charset="0"/>
              </a:rPr>
              <a:t>4) M</a:t>
            </a:r>
            <a:r>
              <a:rPr lang="en-US" dirty="0" err="1" smtClean="0">
                <a:latin typeface="Berlin Sans FB" pitchFamily="34" charset="0"/>
              </a:rPr>
              <a:t>ovement</a:t>
            </a:r>
            <a:r>
              <a:rPr lang="en-US" dirty="0" smtClean="0">
                <a:latin typeface="Berlin Sans FB" pitchFamily="34" charset="0"/>
              </a:rPr>
              <a:t> up and</a:t>
            </a:r>
            <a:endParaRPr lang="id-ID" dirty="0" smtClean="0">
              <a:latin typeface="Berlin Sans FB" pitchFamily="34" charset="0"/>
            </a:endParaRPr>
          </a:p>
          <a:p>
            <a:pPr>
              <a:buNone/>
            </a:pPr>
            <a:r>
              <a:rPr lang="id-ID" dirty="0" smtClean="0">
                <a:latin typeface="Berlin Sans FB" pitchFamily="34" charset="0"/>
              </a:rPr>
              <a:t>    </a:t>
            </a:r>
            <a:r>
              <a:rPr lang="en-US" dirty="0" smtClean="0">
                <a:latin typeface="Berlin Sans FB" pitchFamily="34" charset="0"/>
              </a:rPr>
              <a:t> down stairs</a:t>
            </a:r>
            <a:endParaRPr lang="id-ID" dirty="0" smtClean="0">
              <a:latin typeface="Berlin Sans FB" pitchFamily="34" charset="0"/>
            </a:endParaRPr>
          </a:p>
          <a:p>
            <a:pPr>
              <a:buNone/>
            </a:pPr>
            <a:endParaRPr lang="id-ID" dirty="0" smtClean="0">
              <a:latin typeface="Berlin Sans FB" pitchFamily="34" charset="0"/>
            </a:endParaRPr>
          </a:p>
          <a:p>
            <a:pPr>
              <a:buNone/>
            </a:pPr>
            <a:endParaRPr lang="id-ID" dirty="0" smtClean="0">
              <a:latin typeface="Berlin Sans FB" pitchFamily="34" charset="0"/>
            </a:endParaRPr>
          </a:p>
          <a:p>
            <a:pPr>
              <a:buNone/>
            </a:pPr>
            <a:endParaRPr lang="id-ID" dirty="0"/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011338"/>
            <a:ext cx="4071966" cy="1928826"/>
          </a:xfrm>
          <a:prstGeom prst="rect">
            <a:avLst/>
          </a:prstGeom>
        </p:spPr>
      </p:pic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011602"/>
            <a:ext cx="3809995" cy="21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36979"/>
            <a:ext cx="8229600" cy="95361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id-ID" dirty="0" smtClean="0">
                <a:latin typeface="Berlin Sans FB" pitchFamily="34" charset="0"/>
              </a:rPr>
              <a:t>Anvenced......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910687"/>
            <a:ext cx="8229600" cy="438840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id-ID" dirty="0" smtClean="0">
                <a:latin typeface="Berlin Sans FB" pitchFamily="34" charset="0"/>
              </a:rPr>
              <a:t>5) Swimming</a:t>
            </a:r>
          </a:p>
          <a:p>
            <a:pPr>
              <a:buNone/>
            </a:pPr>
            <a:r>
              <a:rPr lang="id-ID" dirty="0" smtClean="0"/>
              <a:t>     </a:t>
            </a:r>
            <a:endParaRPr lang="id-ID" dirty="0"/>
          </a:p>
        </p:txBody>
      </p:sp>
      <p:pic>
        <p:nvPicPr>
          <p:cNvPr id="6" name="Picture 5" descr="shutterstock_119310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3051353"/>
            <a:ext cx="4000528" cy="24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0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83017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Local endurance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951630"/>
            <a:ext cx="8229600" cy="4145945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>
              <a:buNone/>
            </a:pPr>
            <a:r>
              <a:rPr lang="id-ID" dirty="0" smtClean="0"/>
              <a:t>    </a:t>
            </a:r>
            <a:r>
              <a:rPr lang="en-US" dirty="0" smtClean="0">
                <a:latin typeface="Berlin Sans FB" pitchFamily="34" charset="0"/>
              </a:rPr>
              <a:t>Namely the ability a person in have brawn to contract continuously in relatively a long time with a load certain</a:t>
            </a:r>
            <a:endParaRPr lang="id-ID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57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7515</TotalTime>
  <Words>265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Kinds of Endurance</vt:lpstr>
      <vt:lpstr>General endurance</vt:lpstr>
      <vt:lpstr>PowerPoint Presentation</vt:lpstr>
      <vt:lpstr> simple example of general endurance </vt:lpstr>
      <vt:lpstr>The types of exercise can increase endurance kerdiovaskuler</vt:lpstr>
      <vt:lpstr>Advanced........</vt:lpstr>
      <vt:lpstr>Anvenced......</vt:lpstr>
      <vt:lpstr>Local endurance</vt:lpstr>
      <vt:lpstr>Divided into</vt:lpstr>
      <vt:lpstr>FACTORS INFLUENCE of ENDURANCE </vt:lpstr>
      <vt:lpstr>Endurance Exercise</vt:lpstr>
      <vt:lpstr>Shape of endurance training 1. Fartlek (speed play)</vt:lpstr>
      <vt:lpstr>PowerPoint Presentation</vt:lpstr>
      <vt:lpstr>PowerPoint Presentation</vt:lpstr>
      <vt:lpstr>PowerPoint Presentation</vt:lpstr>
      <vt:lpstr>References</vt:lpstr>
      <vt:lpstr>PowerPoint Presentation</vt:lpstr>
    </vt:vector>
  </TitlesOfParts>
  <Company>Nutrition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Nazhif Gifari</dc:creator>
  <cp:lastModifiedBy>ismail - [2010]</cp:lastModifiedBy>
  <cp:revision>159</cp:revision>
  <dcterms:created xsi:type="dcterms:W3CDTF">2017-09-12T17:05:29Z</dcterms:created>
  <dcterms:modified xsi:type="dcterms:W3CDTF">2017-12-05T04:57:53Z</dcterms:modified>
</cp:coreProperties>
</file>