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69"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50" d="100"/>
          <a:sy n="50" d="100"/>
        </p:scale>
        <p:origin x="-1872" y="-4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67057C-F81A-4470-A055-CF90AC18C251}" type="doc">
      <dgm:prSet loTypeId="urn:microsoft.com/office/officeart/2005/8/layout/radial1" loCatId="cycle" qsTypeId="urn:microsoft.com/office/officeart/2005/8/quickstyle/simple1" qsCatId="simple" csTypeId="urn:microsoft.com/office/officeart/2005/8/colors/colorful3" csCatId="colorful" phldr="1"/>
      <dgm:spPr/>
      <dgm:t>
        <a:bodyPr/>
        <a:lstStyle/>
        <a:p>
          <a:endParaRPr lang="id-ID"/>
        </a:p>
      </dgm:t>
    </dgm:pt>
    <dgm:pt modelId="{AB478300-960E-4F75-98A2-9E85BBCF4A9C}">
      <dgm:prSet phldrT="[Text]"/>
      <dgm:spPr/>
      <dgm:t>
        <a:bodyPr/>
        <a:lstStyle/>
        <a:p>
          <a:r>
            <a:rPr lang="id-ID" dirty="0" smtClean="0"/>
            <a:t>The Factor</a:t>
          </a:r>
          <a:endParaRPr lang="id-ID" dirty="0"/>
        </a:p>
      </dgm:t>
    </dgm:pt>
    <dgm:pt modelId="{4910022A-5E20-43FD-8780-6DEDC7110F1F}" type="parTrans" cxnId="{B45F401B-332F-4C14-BFDC-9779352F6712}">
      <dgm:prSet/>
      <dgm:spPr/>
      <dgm:t>
        <a:bodyPr/>
        <a:lstStyle/>
        <a:p>
          <a:endParaRPr lang="id-ID"/>
        </a:p>
      </dgm:t>
    </dgm:pt>
    <dgm:pt modelId="{760D2B91-4FB5-47F1-8C5E-19D48954EF94}" type="sibTrans" cxnId="{B45F401B-332F-4C14-BFDC-9779352F6712}">
      <dgm:prSet/>
      <dgm:spPr/>
      <dgm:t>
        <a:bodyPr/>
        <a:lstStyle/>
        <a:p>
          <a:endParaRPr lang="id-ID"/>
        </a:p>
      </dgm:t>
    </dgm:pt>
    <dgm:pt modelId="{0A44AD2B-28E4-40FE-9DE3-7CE8AA48EC9D}">
      <dgm:prSet phldrT="[Text]"/>
      <dgm:spPr/>
      <dgm:t>
        <a:bodyPr/>
        <a:lstStyle/>
        <a:p>
          <a:r>
            <a:rPr lang="id-ID" dirty="0" smtClean="0"/>
            <a:t>Age</a:t>
          </a:r>
          <a:endParaRPr lang="id-ID" dirty="0"/>
        </a:p>
      </dgm:t>
    </dgm:pt>
    <dgm:pt modelId="{8F01269E-AC44-4643-A36C-2FE0527AC28E}" type="parTrans" cxnId="{A1CEDE42-45FB-4DA8-84DD-DCE8366B9C93}">
      <dgm:prSet/>
      <dgm:spPr/>
      <dgm:t>
        <a:bodyPr/>
        <a:lstStyle/>
        <a:p>
          <a:endParaRPr lang="id-ID"/>
        </a:p>
      </dgm:t>
    </dgm:pt>
    <dgm:pt modelId="{5DAFDD9F-9D7C-49DA-A406-4B246DCB0935}" type="sibTrans" cxnId="{A1CEDE42-45FB-4DA8-84DD-DCE8366B9C93}">
      <dgm:prSet/>
      <dgm:spPr/>
      <dgm:t>
        <a:bodyPr/>
        <a:lstStyle/>
        <a:p>
          <a:endParaRPr lang="id-ID"/>
        </a:p>
      </dgm:t>
    </dgm:pt>
    <dgm:pt modelId="{27AD5C43-8AE1-4D29-8C43-7A49F391C093}">
      <dgm:prSet phldrT="[Text]"/>
      <dgm:spPr/>
      <dgm:t>
        <a:bodyPr/>
        <a:lstStyle/>
        <a:p>
          <a:r>
            <a:rPr lang="id-ID" dirty="0" smtClean="0"/>
            <a:t>Gender</a:t>
          </a:r>
          <a:endParaRPr lang="id-ID" dirty="0"/>
        </a:p>
      </dgm:t>
    </dgm:pt>
    <dgm:pt modelId="{F76C0BAE-D4C1-405C-9FA4-E28574D7EEA6}" type="parTrans" cxnId="{9371E91E-79E6-48AE-9DAB-2DFFCCEB8176}">
      <dgm:prSet/>
      <dgm:spPr/>
      <dgm:t>
        <a:bodyPr/>
        <a:lstStyle/>
        <a:p>
          <a:endParaRPr lang="id-ID"/>
        </a:p>
      </dgm:t>
    </dgm:pt>
    <dgm:pt modelId="{B93C21D6-C901-43E3-9AD7-428F94DF69F7}" type="sibTrans" cxnId="{9371E91E-79E6-48AE-9DAB-2DFFCCEB8176}">
      <dgm:prSet/>
      <dgm:spPr/>
      <dgm:t>
        <a:bodyPr/>
        <a:lstStyle/>
        <a:p>
          <a:endParaRPr lang="id-ID"/>
        </a:p>
      </dgm:t>
    </dgm:pt>
    <dgm:pt modelId="{7767ADB7-6392-4CC2-9095-157B0462EC44}">
      <dgm:prSet phldrT="[Text]"/>
      <dgm:spPr/>
      <dgm:t>
        <a:bodyPr/>
        <a:lstStyle/>
        <a:p>
          <a:r>
            <a:rPr lang="id-ID" dirty="0" smtClean="0"/>
            <a:t>Food</a:t>
          </a:r>
          <a:endParaRPr lang="id-ID" dirty="0"/>
        </a:p>
      </dgm:t>
    </dgm:pt>
    <dgm:pt modelId="{1FAFF1A7-C491-4DF7-A88F-665E7D841E27}" type="parTrans" cxnId="{E1B407A0-BB1A-4F8C-A2B3-5BAEAD9124F9}">
      <dgm:prSet/>
      <dgm:spPr/>
      <dgm:t>
        <a:bodyPr/>
        <a:lstStyle/>
        <a:p>
          <a:endParaRPr lang="id-ID"/>
        </a:p>
      </dgm:t>
    </dgm:pt>
    <dgm:pt modelId="{0B444DB7-2BF3-4234-BF5E-4DA68A26D419}" type="sibTrans" cxnId="{E1B407A0-BB1A-4F8C-A2B3-5BAEAD9124F9}">
      <dgm:prSet/>
      <dgm:spPr/>
      <dgm:t>
        <a:bodyPr/>
        <a:lstStyle/>
        <a:p>
          <a:endParaRPr lang="id-ID"/>
        </a:p>
      </dgm:t>
    </dgm:pt>
    <dgm:pt modelId="{992C0E4E-D4EA-47F5-A186-6FF086E9E0EE}">
      <dgm:prSet phldrT="[Text]"/>
      <dgm:spPr/>
      <dgm:t>
        <a:bodyPr/>
        <a:lstStyle/>
        <a:p>
          <a:r>
            <a:rPr lang="id-ID" dirty="0" smtClean="0"/>
            <a:t>Sleep &amp; Rest</a:t>
          </a:r>
          <a:endParaRPr lang="id-ID" dirty="0"/>
        </a:p>
      </dgm:t>
    </dgm:pt>
    <dgm:pt modelId="{EF7E2321-C9C6-492D-B380-3316631F9FCC}" type="parTrans" cxnId="{F1A3384C-C3F0-485D-A09B-81ECE30E3B82}">
      <dgm:prSet/>
      <dgm:spPr/>
      <dgm:t>
        <a:bodyPr/>
        <a:lstStyle/>
        <a:p>
          <a:endParaRPr lang="id-ID"/>
        </a:p>
      </dgm:t>
    </dgm:pt>
    <dgm:pt modelId="{00618D4A-C203-4E42-A09B-BF8685FAD387}" type="sibTrans" cxnId="{F1A3384C-C3F0-485D-A09B-81ECE30E3B82}">
      <dgm:prSet/>
      <dgm:spPr/>
      <dgm:t>
        <a:bodyPr/>
        <a:lstStyle/>
        <a:p>
          <a:endParaRPr lang="id-ID"/>
        </a:p>
      </dgm:t>
    </dgm:pt>
    <dgm:pt modelId="{E2DC6016-D1A3-4087-98E0-D77BE35DCD82}" type="pres">
      <dgm:prSet presAssocID="{A667057C-F81A-4470-A055-CF90AC18C251}" presName="cycle" presStyleCnt="0">
        <dgm:presLayoutVars>
          <dgm:chMax val="1"/>
          <dgm:dir/>
          <dgm:animLvl val="ctr"/>
          <dgm:resizeHandles val="exact"/>
        </dgm:presLayoutVars>
      </dgm:prSet>
      <dgm:spPr/>
      <dgm:t>
        <a:bodyPr/>
        <a:lstStyle/>
        <a:p>
          <a:endParaRPr lang="id-ID"/>
        </a:p>
      </dgm:t>
    </dgm:pt>
    <dgm:pt modelId="{78DCDB2B-00FA-4A6D-BBFF-9FFC8BD4D5A9}" type="pres">
      <dgm:prSet presAssocID="{AB478300-960E-4F75-98A2-9E85BBCF4A9C}" presName="centerShape" presStyleLbl="node0" presStyleIdx="0" presStyleCnt="1"/>
      <dgm:spPr/>
      <dgm:t>
        <a:bodyPr/>
        <a:lstStyle/>
        <a:p>
          <a:endParaRPr lang="id-ID"/>
        </a:p>
      </dgm:t>
    </dgm:pt>
    <dgm:pt modelId="{EB600A62-BEB7-4476-A295-C292CD053207}" type="pres">
      <dgm:prSet presAssocID="{8F01269E-AC44-4643-A36C-2FE0527AC28E}" presName="Name9" presStyleLbl="parChTrans1D2" presStyleIdx="0" presStyleCnt="4"/>
      <dgm:spPr/>
      <dgm:t>
        <a:bodyPr/>
        <a:lstStyle/>
        <a:p>
          <a:endParaRPr lang="id-ID"/>
        </a:p>
      </dgm:t>
    </dgm:pt>
    <dgm:pt modelId="{A3842637-112D-4720-AF1A-95EFD448CD35}" type="pres">
      <dgm:prSet presAssocID="{8F01269E-AC44-4643-A36C-2FE0527AC28E}" presName="connTx" presStyleLbl="parChTrans1D2" presStyleIdx="0" presStyleCnt="4"/>
      <dgm:spPr/>
      <dgm:t>
        <a:bodyPr/>
        <a:lstStyle/>
        <a:p>
          <a:endParaRPr lang="id-ID"/>
        </a:p>
      </dgm:t>
    </dgm:pt>
    <dgm:pt modelId="{17EA9DE1-5CCA-4A85-9536-91EAF7867158}" type="pres">
      <dgm:prSet presAssocID="{0A44AD2B-28E4-40FE-9DE3-7CE8AA48EC9D}" presName="node" presStyleLbl="node1" presStyleIdx="0" presStyleCnt="4">
        <dgm:presLayoutVars>
          <dgm:bulletEnabled val="1"/>
        </dgm:presLayoutVars>
      </dgm:prSet>
      <dgm:spPr/>
      <dgm:t>
        <a:bodyPr/>
        <a:lstStyle/>
        <a:p>
          <a:endParaRPr lang="id-ID"/>
        </a:p>
      </dgm:t>
    </dgm:pt>
    <dgm:pt modelId="{C52186E8-AC5B-4E7B-A373-A348B0908F76}" type="pres">
      <dgm:prSet presAssocID="{F76C0BAE-D4C1-405C-9FA4-E28574D7EEA6}" presName="Name9" presStyleLbl="parChTrans1D2" presStyleIdx="1" presStyleCnt="4"/>
      <dgm:spPr/>
      <dgm:t>
        <a:bodyPr/>
        <a:lstStyle/>
        <a:p>
          <a:endParaRPr lang="id-ID"/>
        </a:p>
      </dgm:t>
    </dgm:pt>
    <dgm:pt modelId="{728509CD-6217-4809-A4D5-3C7BAFAC9868}" type="pres">
      <dgm:prSet presAssocID="{F76C0BAE-D4C1-405C-9FA4-E28574D7EEA6}" presName="connTx" presStyleLbl="parChTrans1D2" presStyleIdx="1" presStyleCnt="4"/>
      <dgm:spPr/>
      <dgm:t>
        <a:bodyPr/>
        <a:lstStyle/>
        <a:p>
          <a:endParaRPr lang="id-ID"/>
        </a:p>
      </dgm:t>
    </dgm:pt>
    <dgm:pt modelId="{67AEC865-C44E-4F80-9D6B-32DBC11DD784}" type="pres">
      <dgm:prSet presAssocID="{27AD5C43-8AE1-4D29-8C43-7A49F391C093}" presName="node" presStyleLbl="node1" presStyleIdx="1" presStyleCnt="4">
        <dgm:presLayoutVars>
          <dgm:bulletEnabled val="1"/>
        </dgm:presLayoutVars>
      </dgm:prSet>
      <dgm:spPr/>
      <dgm:t>
        <a:bodyPr/>
        <a:lstStyle/>
        <a:p>
          <a:endParaRPr lang="id-ID"/>
        </a:p>
      </dgm:t>
    </dgm:pt>
    <dgm:pt modelId="{79939934-4AB0-4080-8E7F-DA305E4D317B}" type="pres">
      <dgm:prSet presAssocID="{1FAFF1A7-C491-4DF7-A88F-665E7D841E27}" presName="Name9" presStyleLbl="parChTrans1D2" presStyleIdx="2" presStyleCnt="4"/>
      <dgm:spPr/>
      <dgm:t>
        <a:bodyPr/>
        <a:lstStyle/>
        <a:p>
          <a:endParaRPr lang="id-ID"/>
        </a:p>
      </dgm:t>
    </dgm:pt>
    <dgm:pt modelId="{5159EAD2-FDFA-4FC7-84CB-F8F871B701C3}" type="pres">
      <dgm:prSet presAssocID="{1FAFF1A7-C491-4DF7-A88F-665E7D841E27}" presName="connTx" presStyleLbl="parChTrans1D2" presStyleIdx="2" presStyleCnt="4"/>
      <dgm:spPr/>
      <dgm:t>
        <a:bodyPr/>
        <a:lstStyle/>
        <a:p>
          <a:endParaRPr lang="id-ID"/>
        </a:p>
      </dgm:t>
    </dgm:pt>
    <dgm:pt modelId="{55590424-FC48-4FE1-89BC-4B7503FEC6A6}" type="pres">
      <dgm:prSet presAssocID="{7767ADB7-6392-4CC2-9095-157B0462EC44}" presName="node" presStyleLbl="node1" presStyleIdx="2" presStyleCnt="4">
        <dgm:presLayoutVars>
          <dgm:bulletEnabled val="1"/>
        </dgm:presLayoutVars>
      </dgm:prSet>
      <dgm:spPr/>
      <dgm:t>
        <a:bodyPr/>
        <a:lstStyle/>
        <a:p>
          <a:endParaRPr lang="id-ID"/>
        </a:p>
      </dgm:t>
    </dgm:pt>
    <dgm:pt modelId="{E86C1F16-5D1B-477E-8261-52747398CAD8}" type="pres">
      <dgm:prSet presAssocID="{EF7E2321-C9C6-492D-B380-3316631F9FCC}" presName="Name9" presStyleLbl="parChTrans1D2" presStyleIdx="3" presStyleCnt="4"/>
      <dgm:spPr/>
      <dgm:t>
        <a:bodyPr/>
        <a:lstStyle/>
        <a:p>
          <a:endParaRPr lang="id-ID"/>
        </a:p>
      </dgm:t>
    </dgm:pt>
    <dgm:pt modelId="{20A0C479-335A-429B-8149-F4F51836D678}" type="pres">
      <dgm:prSet presAssocID="{EF7E2321-C9C6-492D-B380-3316631F9FCC}" presName="connTx" presStyleLbl="parChTrans1D2" presStyleIdx="3" presStyleCnt="4"/>
      <dgm:spPr/>
      <dgm:t>
        <a:bodyPr/>
        <a:lstStyle/>
        <a:p>
          <a:endParaRPr lang="id-ID"/>
        </a:p>
      </dgm:t>
    </dgm:pt>
    <dgm:pt modelId="{1722928B-ABE7-44CA-8383-7986D192D162}" type="pres">
      <dgm:prSet presAssocID="{992C0E4E-D4EA-47F5-A186-6FF086E9E0EE}" presName="node" presStyleLbl="node1" presStyleIdx="3" presStyleCnt="4">
        <dgm:presLayoutVars>
          <dgm:bulletEnabled val="1"/>
        </dgm:presLayoutVars>
      </dgm:prSet>
      <dgm:spPr/>
      <dgm:t>
        <a:bodyPr/>
        <a:lstStyle/>
        <a:p>
          <a:endParaRPr lang="id-ID"/>
        </a:p>
      </dgm:t>
    </dgm:pt>
  </dgm:ptLst>
  <dgm:cxnLst>
    <dgm:cxn modelId="{05264054-EE0A-4B4A-B408-5917AE8972D2}" type="presOf" srcId="{F76C0BAE-D4C1-405C-9FA4-E28574D7EEA6}" destId="{728509CD-6217-4809-A4D5-3C7BAFAC9868}" srcOrd="1" destOrd="0" presId="urn:microsoft.com/office/officeart/2005/8/layout/radial1"/>
    <dgm:cxn modelId="{8255E07A-CF89-478F-A06D-2F84A601BFCD}" type="presOf" srcId="{27AD5C43-8AE1-4D29-8C43-7A49F391C093}" destId="{67AEC865-C44E-4F80-9D6B-32DBC11DD784}" srcOrd="0" destOrd="0" presId="urn:microsoft.com/office/officeart/2005/8/layout/radial1"/>
    <dgm:cxn modelId="{F86F107B-B220-4865-88E7-F34B605C45F0}" type="presOf" srcId="{F76C0BAE-D4C1-405C-9FA4-E28574D7EEA6}" destId="{C52186E8-AC5B-4E7B-A373-A348B0908F76}" srcOrd="0" destOrd="0" presId="urn:microsoft.com/office/officeart/2005/8/layout/radial1"/>
    <dgm:cxn modelId="{5874A892-1101-49AC-8CF9-47F0A5D703B7}" type="presOf" srcId="{AB478300-960E-4F75-98A2-9E85BBCF4A9C}" destId="{78DCDB2B-00FA-4A6D-BBFF-9FFC8BD4D5A9}" srcOrd="0" destOrd="0" presId="urn:microsoft.com/office/officeart/2005/8/layout/radial1"/>
    <dgm:cxn modelId="{E1B407A0-BB1A-4F8C-A2B3-5BAEAD9124F9}" srcId="{AB478300-960E-4F75-98A2-9E85BBCF4A9C}" destId="{7767ADB7-6392-4CC2-9095-157B0462EC44}" srcOrd="2" destOrd="0" parTransId="{1FAFF1A7-C491-4DF7-A88F-665E7D841E27}" sibTransId="{0B444DB7-2BF3-4234-BF5E-4DA68A26D419}"/>
    <dgm:cxn modelId="{F1A3384C-C3F0-485D-A09B-81ECE30E3B82}" srcId="{AB478300-960E-4F75-98A2-9E85BBCF4A9C}" destId="{992C0E4E-D4EA-47F5-A186-6FF086E9E0EE}" srcOrd="3" destOrd="0" parTransId="{EF7E2321-C9C6-492D-B380-3316631F9FCC}" sibTransId="{00618D4A-C203-4E42-A09B-BF8685FAD387}"/>
    <dgm:cxn modelId="{FFF2F05F-4452-4A55-B217-25AB1FF34EB8}" type="presOf" srcId="{EF7E2321-C9C6-492D-B380-3316631F9FCC}" destId="{20A0C479-335A-429B-8149-F4F51836D678}" srcOrd="1" destOrd="0" presId="urn:microsoft.com/office/officeart/2005/8/layout/radial1"/>
    <dgm:cxn modelId="{D2D28C95-0DB2-490A-A546-679E819EEB26}" type="presOf" srcId="{1FAFF1A7-C491-4DF7-A88F-665E7D841E27}" destId="{79939934-4AB0-4080-8E7F-DA305E4D317B}" srcOrd="0" destOrd="0" presId="urn:microsoft.com/office/officeart/2005/8/layout/radial1"/>
    <dgm:cxn modelId="{18CCAAFF-F600-4196-8D10-96E837013F9E}" type="presOf" srcId="{8F01269E-AC44-4643-A36C-2FE0527AC28E}" destId="{EB600A62-BEB7-4476-A295-C292CD053207}" srcOrd="0" destOrd="0" presId="urn:microsoft.com/office/officeart/2005/8/layout/radial1"/>
    <dgm:cxn modelId="{86BFB6C8-70A6-42ED-8BDC-541C1C223A40}" type="presOf" srcId="{0A44AD2B-28E4-40FE-9DE3-7CE8AA48EC9D}" destId="{17EA9DE1-5CCA-4A85-9536-91EAF7867158}" srcOrd="0" destOrd="0" presId="urn:microsoft.com/office/officeart/2005/8/layout/radial1"/>
    <dgm:cxn modelId="{11DEFEB0-F750-429A-AE7A-04C7BFFFFD6E}" type="presOf" srcId="{A667057C-F81A-4470-A055-CF90AC18C251}" destId="{E2DC6016-D1A3-4087-98E0-D77BE35DCD82}" srcOrd="0" destOrd="0" presId="urn:microsoft.com/office/officeart/2005/8/layout/radial1"/>
    <dgm:cxn modelId="{D6307BF9-65DD-41D6-98D2-AF6C2371C586}" type="presOf" srcId="{1FAFF1A7-C491-4DF7-A88F-665E7D841E27}" destId="{5159EAD2-FDFA-4FC7-84CB-F8F871B701C3}" srcOrd="1" destOrd="0" presId="urn:microsoft.com/office/officeart/2005/8/layout/radial1"/>
    <dgm:cxn modelId="{4CBB25F0-47D9-4A89-9B87-1E3D09D75B73}" type="presOf" srcId="{992C0E4E-D4EA-47F5-A186-6FF086E9E0EE}" destId="{1722928B-ABE7-44CA-8383-7986D192D162}" srcOrd="0" destOrd="0" presId="urn:microsoft.com/office/officeart/2005/8/layout/radial1"/>
    <dgm:cxn modelId="{444C875F-1A1F-4578-9803-D6B37E1EE8F2}" type="presOf" srcId="{EF7E2321-C9C6-492D-B380-3316631F9FCC}" destId="{E86C1F16-5D1B-477E-8261-52747398CAD8}" srcOrd="0" destOrd="0" presId="urn:microsoft.com/office/officeart/2005/8/layout/radial1"/>
    <dgm:cxn modelId="{9371E91E-79E6-48AE-9DAB-2DFFCCEB8176}" srcId="{AB478300-960E-4F75-98A2-9E85BBCF4A9C}" destId="{27AD5C43-8AE1-4D29-8C43-7A49F391C093}" srcOrd="1" destOrd="0" parTransId="{F76C0BAE-D4C1-405C-9FA4-E28574D7EEA6}" sibTransId="{B93C21D6-C901-43E3-9AD7-428F94DF69F7}"/>
    <dgm:cxn modelId="{8894D3D7-5A7D-45B9-A982-D4F7F13BE412}" type="presOf" srcId="{8F01269E-AC44-4643-A36C-2FE0527AC28E}" destId="{A3842637-112D-4720-AF1A-95EFD448CD35}" srcOrd="1" destOrd="0" presId="urn:microsoft.com/office/officeart/2005/8/layout/radial1"/>
    <dgm:cxn modelId="{A1CEDE42-45FB-4DA8-84DD-DCE8366B9C93}" srcId="{AB478300-960E-4F75-98A2-9E85BBCF4A9C}" destId="{0A44AD2B-28E4-40FE-9DE3-7CE8AA48EC9D}" srcOrd="0" destOrd="0" parTransId="{8F01269E-AC44-4643-A36C-2FE0527AC28E}" sibTransId="{5DAFDD9F-9D7C-49DA-A406-4B246DCB0935}"/>
    <dgm:cxn modelId="{90658CD6-49D2-4CEF-AA3F-1364B9A15E87}" type="presOf" srcId="{7767ADB7-6392-4CC2-9095-157B0462EC44}" destId="{55590424-FC48-4FE1-89BC-4B7503FEC6A6}" srcOrd="0" destOrd="0" presId="urn:microsoft.com/office/officeart/2005/8/layout/radial1"/>
    <dgm:cxn modelId="{B45F401B-332F-4C14-BFDC-9779352F6712}" srcId="{A667057C-F81A-4470-A055-CF90AC18C251}" destId="{AB478300-960E-4F75-98A2-9E85BBCF4A9C}" srcOrd="0" destOrd="0" parTransId="{4910022A-5E20-43FD-8780-6DEDC7110F1F}" sibTransId="{760D2B91-4FB5-47F1-8C5E-19D48954EF94}"/>
    <dgm:cxn modelId="{54136FF4-334E-4540-BC45-EC9C9CA3C067}" type="presParOf" srcId="{E2DC6016-D1A3-4087-98E0-D77BE35DCD82}" destId="{78DCDB2B-00FA-4A6D-BBFF-9FFC8BD4D5A9}" srcOrd="0" destOrd="0" presId="urn:microsoft.com/office/officeart/2005/8/layout/radial1"/>
    <dgm:cxn modelId="{88EC74F3-BB90-43D1-8628-9F8A85065D71}" type="presParOf" srcId="{E2DC6016-D1A3-4087-98E0-D77BE35DCD82}" destId="{EB600A62-BEB7-4476-A295-C292CD053207}" srcOrd="1" destOrd="0" presId="urn:microsoft.com/office/officeart/2005/8/layout/radial1"/>
    <dgm:cxn modelId="{A61D1DAC-D9D4-497E-9C85-F90F93B3514C}" type="presParOf" srcId="{EB600A62-BEB7-4476-A295-C292CD053207}" destId="{A3842637-112D-4720-AF1A-95EFD448CD35}" srcOrd="0" destOrd="0" presId="urn:microsoft.com/office/officeart/2005/8/layout/radial1"/>
    <dgm:cxn modelId="{F3D0B12B-970E-4B87-82AA-2F5B596BECC6}" type="presParOf" srcId="{E2DC6016-D1A3-4087-98E0-D77BE35DCD82}" destId="{17EA9DE1-5CCA-4A85-9536-91EAF7867158}" srcOrd="2" destOrd="0" presId="urn:microsoft.com/office/officeart/2005/8/layout/radial1"/>
    <dgm:cxn modelId="{79479DD7-031C-4ACF-83BD-A26C4FCB0C56}" type="presParOf" srcId="{E2DC6016-D1A3-4087-98E0-D77BE35DCD82}" destId="{C52186E8-AC5B-4E7B-A373-A348B0908F76}" srcOrd="3" destOrd="0" presId="urn:microsoft.com/office/officeart/2005/8/layout/radial1"/>
    <dgm:cxn modelId="{EAF91709-A9D1-45BB-873B-220F1B9F244B}" type="presParOf" srcId="{C52186E8-AC5B-4E7B-A373-A348B0908F76}" destId="{728509CD-6217-4809-A4D5-3C7BAFAC9868}" srcOrd="0" destOrd="0" presId="urn:microsoft.com/office/officeart/2005/8/layout/radial1"/>
    <dgm:cxn modelId="{140FA20F-FD98-4101-9873-E2D8DF7BB507}" type="presParOf" srcId="{E2DC6016-D1A3-4087-98E0-D77BE35DCD82}" destId="{67AEC865-C44E-4F80-9D6B-32DBC11DD784}" srcOrd="4" destOrd="0" presId="urn:microsoft.com/office/officeart/2005/8/layout/radial1"/>
    <dgm:cxn modelId="{407A4A55-217C-4B59-B9D8-E01695F0BDE5}" type="presParOf" srcId="{E2DC6016-D1A3-4087-98E0-D77BE35DCD82}" destId="{79939934-4AB0-4080-8E7F-DA305E4D317B}" srcOrd="5" destOrd="0" presId="urn:microsoft.com/office/officeart/2005/8/layout/radial1"/>
    <dgm:cxn modelId="{F2BB57C1-DDEF-46D7-8BC2-A0132F525C34}" type="presParOf" srcId="{79939934-4AB0-4080-8E7F-DA305E4D317B}" destId="{5159EAD2-FDFA-4FC7-84CB-F8F871B701C3}" srcOrd="0" destOrd="0" presId="urn:microsoft.com/office/officeart/2005/8/layout/radial1"/>
    <dgm:cxn modelId="{AB0C5F6E-5837-415C-9692-8B886D9FB626}" type="presParOf" srcId="{E2DC6016-D1A3-4087-98E0-D77BE35DCD82}" destId="{55590424-FC48-4FE1-89BC-4B7503FEC6A6}" srcOrd="6" destOrd="0" presId="urn:microsoft.com/office/officeart/2005/8/layout/radial1"/>
    <dgm:cxn modelId="{C5743486-B7D0-4417-8FB1-84A9E7F34C47}" type="presParOf" srcId="{E2DC6016-D1A3-4087-98E0-D77BE35DCD82}" destId="{E86C1F16-5D1B-477E-8261-52747398CAD8}" srcOrd="7" destOrd="0" presId="urn:microsoft.com/office/officeart/2005/8/layout/radial1"/>
    <dgm:cxn modelId="{1384F765-15AF-4353-A7A3-F6500600E2BE}" type="presParOf" srcId="{E86C1F16-5D1B-477E-8261-52747398CAD8}" destId="{20A0C479-335A-429B-8149-F4F51836D678}" srcOrd="0" destOrd="0" presId="urn:microsoft.com/office/officeart/2005/8/layout/radial1"/>
    <dgm:cxn modelId="{DC314618-40C2-4F5E-8156-6A3A5DA9748A}" type="presParOf" srcId="{E2DC6016-D1A3-4087-98E0-D77BE35DCD82}" destId="{1722928B-ABE7-44CA-8383-7986D192D162}"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DCDB2B-00FA-4A6D-BBFF-9FFC8BD4D5A9}">
      <dsp:nvSpPr>
        <dsp:cNvPr id="0" name=""/>
        <dsp:cNvSpPr/>
      </dsp:nvSpPr>
      <dsp:spPr>
        <a:xfrm>
          <a:off x="3517362" y="1763435"/>
          <a:ext cx="1353698" cy="135369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id-ID" sz="2800" kern="1200" dirty="0" smtClean="0"/>
            <a:t>The Factor</a:t>
          </a:r>
          <a:endParaRPr lang="id-ID" sz="2800" kern="1200" dirty="0"/>
        </a:p>
      </dsp:txBody>
      <dsp:txXfrm>
        <a:off x="3715606" y="1961679"/>
        <a:ext cx="957210" cy="957210"/>
      </dsp:txXfrm>
    </dsp:sp>
    <dsp:sp modelId="{EB600A62-BEB7-4476-A295-C292CD053207}">
      <dsp:nvSpPr>
        <dsp:cNvPr id="0" name=""/>
        <dsp:cNvSpPr/>
      </dsp:nvSpPr>
      <dsp:spPr>
        <a:xfrm rot="16200000">
          <a:off x="3990766" y="1545466"/>
          <a:ext cx="406890" cy="29047"/>
        </a:xfrm>
        <a:custGeom>
          <a:avLst/>
          <a:gdLst/>
          <a:ahLst/>
          <a:cxnLst/>
          <a:rect l="0" t="0" r="0" b="0"/>
          <a:pathLst>
            <a:path>
              <a:moveTo>
                <a:pt x="0" y="14523"/>
              </a:moveTo>
              <a:lnTo>
                <a:pt x="406890" y="1452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4184039" y="1549818"/>
        <a:ext cx="20344" cy="20344"/>
      </dsp:txXfrm>
    </dsp:sp>
    <dsp:sp modelId="{17EA9DE1-5CCA-4A85-9536-91EAF7867158}">
      <dsp:nvSpPr>
        <dsp:cNvPr id="0" name=""/>
        <dsp:cNvSpPr/>
      </dsp:nvSpPr>
      <dsp:spPr>
        <a:xfrm>
          <a:off x="3517362" y="2846"/>
          <a:ext cx="1353698" cy="135369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t>Age</a:t>
          </a:r>
          <a:endParaRPr lang="id-ID" sz="2400" kern="1200" dirty="0"/>
        </a:p>
      </dsp:txBody>
      <dsp:txXfrm>
        <a:off x="3715606" y="201090"/>
        <a:ext cx="957210" cy="957210"/>
      </dsp:txXfrm>
    </dsp:sp>
    <dsp:sp modelId="{C52186E8-AC5B-4E7B-A373-A348B0908F76}">
      <dsp:nvSpPr>
        <dsp:cNvPr id="0" name=""/>
        <dsp:cNvSpPr/>
      </dsp:nvSpPr>
      <dsp:spPr>
        <a:xfrm>
          <a:off x="4871061" y="2425761"/>
          <a:ext cx="406890" cy="29047"/>
        </a:xfrm>
        <a:custGeom>
          <a:avLst/>
          <a:gdLst/>
          <a:ahLst/>
          <a:cxnLst/>
          <a:rect l="0" t="0" r="0" b="0"/>
          <a:pathLst>
            <a:path>
              <a:moveTo>
                <a:pt x="0" y="14523"/>
              </a:moveTo>
              <a:lnTo>
                <a:pt x="406890" y="1452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064334" y="2430112"/>
        <a:ext cx="20344" cy="20344"/>
      </dsp:txXfrm>
    </dsp:sp>
    <dsp:sp modelId="{67AEC865-C44E-4F80-9D6B-32DBC11DD784}">
      <dsp:nvSpPr>
        <dsp:cNvPr id="0" name=""/>
        <dsp:cNvSpPr/>
      </dsp:nvSpPr>
      <dsp:spPr>
        <a:xfrm>
          <a:off x="5277951" y="1763435"/>
          <a:ext cx="1353698" cy="1353698"/>
        </a:xfrm>
        <a:prstGeom prst="ellipse">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t>Gender</a:t>
          </a:r>
          <a:endParaRPr lang="id-ID" sz="2400" kern="1200" dirty="0"/>
        </a:p>
      </dsp:txBody>
      <dsp:txXfrm>
        <a:off x="5476195" y="1961679"/>
        <a:ext cx="957210" cy="957210"/>
      </dsp:txXfrm>
    </dsp:sp>
    <dsp:sp modelId="{79939934-4AB0-4080-8E7F-DA305E4D317B}">
      <dsp:nvSpPr>
        <dsp:cNvPr id="0" name=""/>
        <dsp:cNvSpPr/>
      </dsp:nvSpPr>
      <dsp:spPr>
        <a:xfrm rot="5400000">
          <a:off x="3990766" y="3306055"/>
          <a:ext cx="406890" cy="29047"/>
        </a:xfrm>
        <a:custGeom>
          <a:avLst/>
          <a:gdLst/>
          <a:ahLst/>
          <a:cxnLst/>
          <a:rect l="0" t="0" r="0" b="0"/>
          <a:pathLst>
            <a:path>
              <a:moveTo>
                <a:pt x="0" y="14523"/>
              </a:moveTo>
              <a:lnTo>
                <a:pt x="406890" y="1452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4184039" y="3310407"/>
        <a:ext cx="20344" cy="20344"/>
      </dsp:txXfrm>
    </dsp:sp>
    <dsp:sp modelId="{55590424-FC48-4FE1-89BC-4B7503FEC6A6}">
      <dsp:nvSpPr>
        <dsp:cNvPr id="0" name=""/>
        <dsp:cNvSpPr/>
      </dsp:nvSpPr>
      <dsp:spPr>
        <a:xfrm>
          <a:off x="3517362" y="3524024"/>
          <a:ext cx="1353698" cy="1353698"/>
        </a:xfrm>
        <a:prstGeom prst="ellips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t>Food</a:t>
          </a:r>
          <a:endParaRPr lang="id-ID" sz="2400" kern="1200" dirty="0"/>
        </a:p>
      </dsp:txBody>
      <dsp:txXfrm>
        <a:off x="3715606" y="3722268"/>
        <a:ext cx="957210" cy="957210"/>
      </dsp:txXfrm>
    </dsp:sp>
    <dsp:sp modelId="{E86C1F16-5D1B-477E-8261-52747398CAD8}">
      <dsp:nvSpPr>
        <dsp:cNvPr id="0" name=""/>
        <dsp:cNvSpPr/>
      </dsp:nvSpPr>
      <dsp:spPr>
        <a:xfrm rot="10800000">
          <a:off x="3110472" y="2425761"/>
          <a:ext cx="406890" cy="29047"/>
        </a:xfrm>
        <a:custGeom>
          <a:avLst/>
          <a:gdLst/>
          <a:ahLst/>
          <a:cxnLst/>
          <a:rect l="0" t="0" r="0" b="0"/>
          <a:pathLst>
            <a:path>
              <a:moveTo>
                <a:pt x="0" y="14523"/>
              </a:moveTo>
              <a:lnTo>
                <a:pt x="406890" y="1452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rot="10800000">
        <a:off x="3303745" y="2430112"/>
        <a:ext cx="20344" cy="20344"/>
      </dsp:txXfrm>
    </dsp:sp>
    <dsp:sp modelId="{1722928B-ABE7-44CA-8383-7986D192D162}">
      <dsp:nvSpPr>
        <dsp:cNvPr id="0" name=""/>
        <dsp:cNvSpPr/>
      </dsp:nvSpPr>
      <dsp:spPr>
        <a:xfrm>
          <a:off x="1756773" y="1763435"/>
          <a:ext cx="1353698" cy="1353698"/>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t>Sleep &amp; Rest</a:t>
          </a:r>
          <a:endParaRPr lang="id-ID" sz="2400" kern="1200" dirty="0"/>
        </a:p>
      </dsp:txBody>
      <dsp:txXfrm>
        <a:off x="1955017" y="1961679"/>
        <a:ext cx="957210" cy="95721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4AA919-B5C6-4C58-B7A6-0CB74777B793}" type="datetimeFigureOut">
              <a:rPr lang="id-ID" smtClean="0"/>
              <a:t>05/12/2017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FA678B-2EA6-4957-A2EC-196EB5A3ED61}" type="slidenum">
              <a:rPr lang="id-ID" smtClean="0"/>
              <a:t>‹#›</a:t>
            </a:fld>
            <a:endParaRPr lang="id-ID"/>
          </a:p>
        </p:txBody>
      </p:sp>
    </p:spTree>
    <p:extLst>
      <p:ext uri="{BB962C8B-B14F-4D97-AF65-F5344CB8AC3E}">
        <p14:creationId xmlns:p14="http://schemas.microsoft.com/office/powerpoint/2010/main" val="726197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AB286A09-D59B-49E1-AD52-409D441C0911}" type="slidenum">
              <a:rPr lang="id-ID" smtClean="0"/>
              <a:t>3</a:t>
            </a:fld>
            <a:endParaRPr lang="id-ID"/>
          </a:p>
        </p:txBody>
      </p:sp>
    </p:spTree>
    <p:extLst>
      <p:ext uri="{BB962C8B-B14F-4D97-AF65-F5344CB8AC3E}">
        <p14:creationId xmlns:p14="http://schemas.microsoft.com/office/powerpoint/2010/main" val="1575830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361455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508861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59497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3037991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6948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9E6EEC-3AD5-CF43-9865-4F00B286699E}"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46257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9E6EEC-3AD5-CF43-9865-4F00B286699E}"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958200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9E6EEC-3AD5-CF43-9865-4F00B286699E}"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0120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E6EEC-3AD5-CF43-9865-4F00B286699E}"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94709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E6EEC-3AD5-CF43-9865-4F00B286699E}"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749884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E6EEC-3AD5-CF43-9865-4F00B286699E}"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859999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E6EEC-3AD5-CF43-9865-4F00B286699E}" type="datetimeFigureOut">
              <a:rPr lang="en-US" smtClean="0"/>
              <a:t>12/5/2017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FAD2A-A3F9-9C43-8905-4F5F6DD30C94}" type="slidenum">
              <a:rPr lang="en-US" smtClean="0"/>
              <a:t>‹#›</a:t>
            </a:fld>
            <a:endParaRPr lang="en-US"/>
          </a:p>
        </p:txBody>
      </p:sp>
    </p:spTree>
    <p:extLst>
      <p:ext uri="{BB962C8B-B14F-4D97-AF65-F5344CB8AC3E}">
        <p14:creationId xmlns:p14="http://schemas.microsoft.com/office/powerpoint/2010/main" val="2115514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file.upi.edu/Direktori/FPOK/JUR._PEND._OLAHRAGA/197103282000121LUCKY_ANGKAWIDJAJA_RORING/OLAHRAGA_DAN_OLAHRAGA_KESEHATAN.pdf" TargetMode="External"/><Relationship Id="rId3" Type="http://schemas.openxmlformats.org/officeDocument/2006/relationships/hyperlink" Target="http://perpustakaan.depkes.go.id:8180/bitstream/123456789/758/13/Bab%20II%20Halaman%207%20-%2013.pdf" TargetMode="External"/><Relationship Id="rId7" Type="http://schemas.openxmlformats.org/officeDocument/2006/relationships/hyperlink" Target="http://staffnew.uny.ac.id/upload/131808341/pendidikan/kesehatan+olahraga.pdf" TargetMode="External"/><Relationship Id="rId2" Type="http://schemas.openxmlformats.org/officeDocument/2006/relationships/hyperlink" Target="http://www.perpustakaan.depkes.go.id/" TargetMode="External"/><Relationship Id="rId1" Type="http://schemas.openxmlformats.org/officeDocument/2006/relationships/slideLayout" Target="../slideLayouts/slideLayout2.xml"/><Relationship Id="rId6" Type="http://schemas.openxmlformats.org/officeDocument/2006/relationships/hyperlink" Target="http://www.kesjaor.kemkes.go.id/documents/Kebijakan-Penyelenggaraan-Kesjaor-Rakontek-Kesmas-2017-1.pdf" TargetMode="External"/><Relationship Id="rId5" Type="http://schemas.openxmlformats.org/officeDocument/2006/relationships/hyperlink" Target="https://online-journal.unja.ac.id/index.php/csp/article/view/.../631" TargetMode="External"/><Relationship Id="rId4" Type="http://schemas.openxmlformats.org/officeDocument/2006/relationships/hyperlink" Target="http://staff.uny.ac.id/sites/default/files/pendidikan/dr-muhammad-ikhwan-zein-spko/bahan-ajar-ilmu-kesehatan-or.pdf" TargetMode="External"/><Relationship Id="rId9" Type="http://schemas.openxmlformats.org/officeDocument/2006/relationships/hyperlink" Target="http://staff.uny.ac.id/sites/default/files/Teori_latihan_9.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endParaRPr lang="en-US"/>
          </a:p>
        </p:txBody>
      </p:sp>
      <p:sp>
        <p:nvSpPr>
          <p:cNvPr id="3" name="Content Placeholder 2"/>
          <p:cNvSpPr>
            <a:spLocks noGrp="1"/>
          </p:cNvSpPr>
          <p:nvPr>
            <p:ph idx="1"/>
          </p:nvPr>
        </p:nvSpPr>
        <p:spPr>
          <a:xfrm>
            <a:off x="457200" y="1600201"/>
            <a:ext cx="8229600" cy="4525963"/>
          </a:xfrm>
        </p:spPr>
        <p:txBody>
          <a:bodyPr/>
          <a:lstStyle/>
          <a:p>
            <a:endParaRPr lang="en-US"/>
          </a:p>
        </p:txBody>
      </p:sp>
      <p:pic>
        <p:nvPicPr>
          <p:cNvPr id="6"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
          <p:cNvSpPr txBox="1">
            <a:spLocks noChangeArrowheads="1"/>
          </p:cNvSpPr>
          <p:nvPr/>
        </p:nvSpPr>
        <p:spPr bwMode="auto">
          <a:xfrm>
            <a:off x="3222625" y="3370262"/>
            <a:ext cx="56388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dirty="0" smtClean="0">
                <a:solidFill>
                  <a:schemeClr val="bg1"/>
                </a:solidFill>
              </a:rPr>
              <a:t>KONDISI FISIK DAN PROGRAM LATIHAN</a:t>
            </a:r>
            <a:endParaRPr lang="en-US" sz="2000" b="1" dirty="0">
              <a:solidFill>
                <a:schemeClr val="bg1"/>
              </a:solidFill>
            </a:endParaRPr>
          </a:p>
          <a:p>
            <a:pPr algn="ctr" eaLnBrk="1" hangingPunct="1"/>
            <a:r>
              <a:rPr lang="en-US" sz="2000" b="1" dirty="0">
                <a:solidFill>
                  <a:schemeClr val="bg1"/>
                </a:solidFill>
              </a:rPr>
              <a:t>PERTEMUAN </a:t>
            </a:r>
            <a:r>
              <a:rPr lang="id-ID" sz="2000" b="1" dirty="0" smtClean="0">
                <a:solidFill>
                  <a:schemeClr val="bg1"/>
                </a:solidFill>
              </a:rPr>
              <a:t>VI</a:t>
            </a:r>
            <a:endParaRPr lang="en-US" sz="2000" b="1" dirty="0">
              <a:solidFill>
                <a:schemeClr val="bg1"/>
              </a:solidFill>
            </a:endParaRPr>
          </a:p>
          <a:p>
            <a:pPr algn="ctr" eaLnBrk="1" hangingPunct="1"/>
            <a:r>
              <a:rPr lang="en-US" sz="2000" b="1" dirty="0" err="1" smtClean="0">
                <a:solidFill>
                  <a:schemeClr val="bg1"/>
                </a:solidFill>
              </a:rPr>
              <a:t>Mury</a:t>
            </a:r>
            <a:r>
              <a:rPr lang="en-US" sz="2000" b="1" dirty="0" smtClean="0">
                <a:solidFill>
                  <a:schemeClr val="bg1"/>
                </a:solidFill>
              </a:rPr>
              <a:t> </a:t>
            </a:r>
            <a:r>
              <a:rPr lang="en-US" sz="2000" b="1" dirty="0" err="1" smtClean="0">
                <a:solidFill>
                  <a:schemeClr val="bg1"/>
                </a:solidFill>
              </a:rPr>
              <a:t>Kuswari</a:t>
            </a:r>
            <a:r>
              <a:rPr lang="en-US" sz="2000" b="1" dirty="0" smtClean="0">
                <a:solidFill>
                  <a:schemeClr val="bg1"/>
                </a:solidFill>
              </a:rPr>
              <a:t> &amp; </a:t>
            </a:r>
            <a:r>
              <a:rPr lang="en-US" sz="2000" b="1" dirty="0" err="1" smtClean="0">
                <a:solidFill>
                  <a:schemeClr val="bg1"/>
                </a:solidFill>
              </a:rPr>
              <a:t>Nazhif</a:t>
            </a:r>
            <a:r>
              <a:rPr lang="en-US" sz="2000" b="1" dirty="0" smtClean="0">
                <a:solidFill>
                  <a:schemeClr val="bg1"/>
                </a:solidFill>
              </a:rPr>
              <a:t> </a:t>
            </a:r>
            <a:r>
              <a:rPr lang="en-US" sz="2000" b="1" dirty="0">
                <a:solidFill>
                  <a:schemeClr val="bg1"/>
                </a:solidFill>
              </a:rPr>
              <a:t>Gifari</a:t>
            </a:r>
          </a:p>
          <a:p>
            <a:pPr algn="ctr" eaLnBrk="1" hangingPunct="1"/>
            <a:r>
              <a:rPr lang="en-US" sz="2000" b="1" dirty="0" err="1">
                <a:solidFill>
                  <a:schemeClr val="bg1"/>
                </a:solidFill>
              </a:rPr>
              <a:t>Ilmu</a:t>
            </a:r>
            <a:r>
              <a:rPr lang="en-US" sz="2000" b="1" dirty="0">
                <a:solidFill>
                  <a:schemeClr val="bg1"/>
                </a:solidFill>
              </a:rPr>
              <a:t> </a:t>
            </a:r>
            <a:r>
              <a:rPr lang="en-US" sz="2000" b="1" dirty="0" err="1">
                <a:solidFill>
                  <a:schemeClr val="bg1"/>
                </a:solidFill>
              </a:rPr>
              <a:t>Gizi</a:t>
            </a:r>
            <a:r>
              <a:rPr lang="en-US" sz="2000" b="1" dirty="0">
                <a:solidFill>
                  <a:schemeClr val="bg1"/>
                </a:solidFill>
              </a:rPr>
              <a:t> &amp; FIKES</a:t>
            </a:r>
          </a:p>
          <a:p>
            <a:pPr algn="ctr" eaLnBrk="1" hangingPunct="1"/>
            <a:endParaRPr lang="en-US" sz="2000" b="1" dirty="0">
              <a:solidFill>
                <a:schemeClr val="bg1"/>
              </a:solidFill>
            </a:endParaRPr>
          </a:p>
        </p:txBody>
      </p:sp>
    </p:spTree>
    <p:extLst>
      <p:ext uri="{BB962C8B-B14F-4D97-AF65-F5344CB8AC3E}">
        <p14:creationId xmlns:p14="http://schemas.microsoft.com/office/powerpoint/2010/main" val="3994283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2266" y="1357202"/>
            <a:ext cx="7776864"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lnSpc>
                <a:spcPct val="150000"/>
              </a:lnSpc>
            </a:pPr>
            <a:r>
              <a:rPr lang="en-US" sz="2400" dirty="0"/>
              <a:t>It is a </a:t>
            </a:r>
            <a:r>
              <a:rPr lang="id-ID" sz="2400" dirty="0" smtClean="0"/>
              <a:t>strength training</a:t>
            </a:r>
            <a:r>
              <a:rPr lang="en-US" sz="2400" dirty="0" smtClean="0"/>
              <a:t> </a:t>
            </a:r>
            <a:r>
              <a:rPr lang="en-US" sz="2400" dirty="0"/>
              <a:t>by using free weights with simple load tools such as dumbbell, barbell, or rubber band.</a:t>
            </a:r>
            <a:endParaRPr lang="id-ID" sz="2400" dirty="0" smtClean="0"/>
          </a:p>
        </p:txBody>
      </p:sp>
      <p:sp>
        <p:nvSpPr>
          <p:cNvPr id="3" name="TextBox 2"/>
          <p:cNvSpPr txBox="1"/>
          <p:nvPr/>
        </p:nvSpPr>
        <p:spPr>
          <a:xfrm>
            <a:off x="464147" y="743895"/>
            <a:ext cx="3535237"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US" sz="2400" dirty="0"/>
              <a:t>2) Free Weight </a:t>
            </a:r>
            <a:endParaRPr lang="id-ID" sz="2400" b="1" dirty="0">
              <a:latin typeface="Segoe Print" pitchFamily="2" charset="0"/>
            </a:endParaRPr>
          </a:p>
        </p:txBody>
      </p:sp>
      <p:sp>
        <p:nvSpPr>
          <p:cNvPr id="4" name="TextBox 3"/>
          <p:cNvSpPr txBox="1"/>
          <p:nvPr/>
        </p:nvSpPr>
        <p:spPr>
          <a:xfrm>
            <a:off x="464147" y="2818656"/>
            <a:ext cx="3567979"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id-ID" sz="2400" dirty="0"/>
              <a:t>3) Weight Machine </a:t>
            </a:r>
            <a:endParaRPr lang="id-ID" sz="2400" b="1" dirty="0">
              <a:latin typeface="Segoe Print" pitchFamily="2" charset="0"/>
            </a:endParaRPr>
          </a:p>
        </p:txBody>
      </p:sp>
      <p:sp>
        <p:nvSpPr>
          <p:cNvPr id="5" name="TextBox 4"/>
          <p:cNvSpPr txBox="1"/>
          <p:nvPr/>
        </p:nvSpPr>
        <p:spPr>
          <a:xfrm>
            <a:off x="1115616" y="3573016"/>
            <a:ext cx="7776864"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lnSpc>
                <a:spcPct val="150000"/>
              </a:lnSpc>
            </a:pPr>
            <a:r>
              <a:rPr lang="id-ID" sz="2400" dirty="0" smtClean="0"/>
              <a:t>It is a </a:t>
            </a:r>
            <a:r>
              <a:rPr lang="en-US" sz="2400" dirty="0" smtClean="0"/>
              <a:t>strength </a:t>
            </a:r>
            <a:r>
              <a:rPr lang="en-US" sz="2400" dirty="0"/>
              <a:t>training </a:t>
            </a:r>
            <a:r>
              <a:rPr lang="id-ID" sz="2400" dirty="0" smtClean="0"/>
              <a:t>by </a:t>
            </a:r>
            <a:r>
              <a:rPr lang="en-US" sz="2400" dirty="0" smtClean="0"/>
              <a:t>using </a:t>
            </a:r>
            <a:r>
              <a:rPr lang="en-US" sz="2400" dirty="0"/>
              <a:t>tools or </a:t>
            </a:r>
            <a:r>
              <a:rPr lang="en-US" sz="2400" dirty="0" smtClean="0"/>
              <a:t>machines</a:t>
            </a:r>
            <a:r>
              <a:rPr lang="id-ID" sz="2400" dirty="0" smtClean="0"/>
              <a:t> </a:t>
            </a:r>
            <a:r>
              <a:rPr lang="en-US" sz="2400" dirty="0" smtClean="0"/>
              <a:t> </a:t>
            </a:r>
            <a:r>
              <a:rPr lang="en-US" sz="2400" dirty="0"/>
              <a:t>designed specifically for certain muscle groups. Example: Chest Press Machine, Leg curl machine, Pectoral Machine and so </a:t>
            </a:r>
            <a:r>
              <a:rPr lang="id-ID" sz="2400" dirty="0" smtClean="0"/>
              <a:t>on</a:t>
            </a:r>
            <a:r>
              <a:rPr lang="en-US" sz="2400" dirty="0" smtClean="0"/>
              <a:t>. </a:t>
            </a:r>
            <a:r>
              <a:rPr lang="en-US" sz="2400" dirty="0"/>
              <a:t>This exercise trains muscles more specifically.</a:t>
            </a:r>
            <a:endParaRPr lang="id-ID" sz="2400" dirty="0" smtClean="0"/>
          </a:p>
        </p:txBody>
      </p:sp>
    </p:spTree>
    <p:extLst>
      <p:ext uri="{BB962C8B-B14F-4D97-AF65-F5344CB8AC3E}">
        <p14:creationId xmlns:p14="http://schemas.microsoft.com/office/powerpoint/2010/main" val="17964177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2000"/>
                                        <p:tgtEl>
                                          <p:spTgt spid="5"/>
                                        </p:tgtEl>
                                      </p:cBhvr>
                                    </p:animEffect>
                                    <p:anim calcmode="lin" valueType="num">
                                      <p:cBhvr>
                                        <p:cTn id="29" dur="2000" fill="hold"/>
                                        <p:tgtEl>
                                          <p:spTgt spid="5"/>
                                        </p:tgtEl>
                                        <p:attrNameLst>
                                          <p:attrName>ppt_w</p:attrName>
                                        </p:attrNameLst>
                                      </p:cBhvr>
                                      <p:tavLst>
                                        <p:tav tm="0" fmla="#ppt_w*sin(2.5*pi*$)">
                                          <p:val>
                                            <p:fltVal val="0"/>
                                          </p:val>
                                        </p:tav>
                                        <p:tav tm="100000">
                                          <p:val>
                                            <p:fltVal val="1"/>
                                          </p:val>
                                        </p:tav>
                                      </p:tavLst>
                                    </p:anim>
                                    <p:anim calcmode="lin" valueType="num">
                                      <p:cBhvr>
                                        <p:cTn id="30"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2488828"/>
            <a:ext cx="6475086" cy="2308324"/>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nSpc>
                <a:spcPct val="150000"/>
              </a:lnSpc>
            </a:pPr>
            <a:r>
              <a:rPr lang="en-US" sz="2400" dirty="0" smtClean="0"/>
              <a:t>We </a:t>
            </a:r>
            <a:r>
              <a:rPr lang="en-US" sz="2400" dirty="0"/>
              <a:t>recognize three kinds of strengths</a:t>
            </a:r>
            <a:r>
              <a:rPr lang="en-US" sz="2400" dirty="0" smtClean="0"/>
              <a:t>:</a:t>
            </a:r>
            <a:endParaRPr lang="id-ID" sz="2400" dirty="0" smtClean="0"/>
          </a:p>
          <a:p>
            <a:pPr marL="342900" indent="-342900">
              <a:lnSpc>
                <a:spcPct val="150000"/>
              </a:lnSpc>
              <a:buFont typeface="+mj-lt"/>
              <a:buAutoNum type="arabicPeriod"/>
            </a:pPr>
            <a:r>
              <a:rPr lang="id-ID" sz="2400" dirty="0" smtClean="0"/>
              <a:t>Maximal Strength</a:t>
            </a:r>
            <a:endParaRPr lang="id-ID" sz="2400" dirty="0"/>
          </a:p>
          <a:p>
            <a:pPr marL="342900" indent="-342900">
              <a:lnSpc>
                <a:spcPct val="150000"/>
              </a:lnSpc>
              <a:buFont typeface="+mj-lt"/>
              <a:buAutoNum type="arabicPeriod"/>
            </a:pPr>
            <a:r>
              <a:rPr lang="en-US" sz="2400" dirty="0" smtClean="0"/>
              <a:t>Speed Strength</a:t>
            </a:r>
            <a:endParaRPr lang="id-ID" sz="2400" dirty="0"/>
          </a:p>
          <a:p>
            <a:pPr marL="342900" indent="-342900">
              <a:lnSpc>
                <a:spcPct val="150000"/>
              </a:lnSpc>
              <a:buFont typeface="+mj-lt"/>
              <a:buAutoNum type="arabicPeriod"/>
            </a:pPr>
            <a:r>
              <a:rPr lang="en-US" sz="2400" dirty="0" smtClean="0"/>
              <a:t>Strength Endurance</a:t>
            </a:r>
            <a:endParaRPr lang="id-ID" sz="2400" dirty="0"/>
          </a:p>
        </p:txBody>
      </p:sp>
      <p:sp>
        <p:nvSpPr>
          <p:cNvPr id="3" name="TextBox 2"/>
          <p:cNvSpPr txBox="1"/>
          <p:nvPr/>
        </p:nvSpPr>
        <p:spPr>
          <a:xfrm>
            <a:off x="2228850" y="1641338"/>
            <a:ext cx="4287365"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800" b="1" dirty="0" smtClean="0">
                <a:latin typeface="Tempus Sans ITC" pitchFamily="82" charset="0"/>
                <a:cs typeface="Vijaya" pitchFamily="34" charset="0"/>
              </a:rPr>
              <a:t> </a:t>
            </a:r>
            <a:r>
              <a:rPr lang="en-US" sz="2800" b="1" dirty="0" smtClean="0">
                <a:latin typeface="Arial" pitchFamily="34" charset="0"/>
                <a:cs typeface="Arial" pitchFamily="34" charset="0"/>
              </a:rPr>
              <a:t>Training</a:t>
            </a:r>
            <a:r>
              <a:rPr lang="id-ID" sz="2800" b="1" dirty="0" smtClean="0">
                <a:latin typeface="Arial" pitchFamily="34" charset="0"/>
                <a:cs typeface="Arial" pitchFamily="34" charset="0"/>
              </a:rPr>
              <a:t>  of  Strength</a:t>
            </a:r>
            <a:endParaRPr lang="id-ID" sz="2800" b="1" dirty="0">
              <a:latin typeface="Arial" pitchFamily="34" charset="0"/>
              <a:cs typeface="Arial" pitchFamily="34" charset="0"/>
            </a:endParaRPr>
          </a:p>
        </p:txBody>
      </p:sp>
    </p:spTree>
    <p:extLst>
      <p:ext uri="{BB962C8B-B14F-4D97-AF65-F5344CB8AC3E}">
        <p14:creationId xmlns:p14="http://schemas.microsoft.com/office/powerpoint/2010/main" val="248007510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03648" y="1197907"/>
            <a:ext cx="6264696" cy="383181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lnSpc>
                <a:spcPct val="150000"/>
              </a:lnSpc>
            </a:pPr>
            <a:r>
              <a:rPr lang="en-US" dirty="0">
                <a:latin typeface="Arial" pitchFamily="34" charset="0"/>
                <a:cs typeface="Arial" pitchFamily="34" charset="0"/>
              </a:rPr>
              <a:t>Maximum Strength </a:t>
            </a:r>
            <a:r>
              <a:rPr lang="id-ID" dirty="0" smtClean="0">
                <a:latin typeface="Arial" pitchFamily="34" charset="0"/>
                <a:cs typeface="Arial" pitchFamily="34" charset="0"/>
              </a:rPr>
              <a:t>can be </a:t>
            </a:r>
            <a:r>
              <a:rPr lang="en-US" dirty="0" smtClean="0">
                <a:latin typeface="Arial" pitchFamily="34" charset="0"/>
                <a:cs typeface="Arial" pitchFamily="34" charset="0"/>
              </a:rPr>
              <a:t>improved </a:t>
            </a:r>
            <a:r>
              <a:rPr lang="en-US" dirty="0">
                <a:latin typeface="Arial" pitchFamily="34" charset="0"/>
                <a:cs typeface="Arial" pitchFamily="34" charset="0"/>
              </a:rPr>
              <a:t>by 2 (two) </a:t>
            </a:r>
            <a:r>
              <a:rPr lang="en-US" dirty="0" smtClean="0">
                <a:latin typeface="Arial" pitchFamily="34" charset="0"/>
                <a:cs typeface="Arial" pitchFamily="34" charset="0"/>
              </a:rPr>
              <a:t>ways</a:t>
            </a:r>
            <a:r>
              <a:rPr lang="id-ID" dirty="0" smtClean="0">
                <a:latin typeface="Arial" pitchFamily="34" charset="0"/>
                <a:cs typeface="Arial" pitchFamily="34" charset="0"/>
              </a:rPr>
              <a:t>:</a:t>
            </a:r>
          </a:p>
          <a:p>
            <a:pPr marL="342900" indent="-342900" algn="just">
              <a:lnSpc>
                <a:spcPct val="150000"/>
              </a:lnSpc>
              <a:buFont typeface="+mj-lt"/>
              <a:buAutoNum type="arabicPeriod"/>
            </a:pPr>
            <a:r>
              <a:rPr lang="en-US" dirty="0" smtClean="0">
                <a:latin typeface="Arial" pitchFamily="34" charset="0"/>
                <a:cs typeface="Arial" pitchFamily="34" charset="0"/>
              </a:rPr>
              <a:t>The </a:t>
            </a:r>
            <a:r>
              <a:rPr lang="en-US" dirty="0">
                <a:latin typeface="Arial" pitchFamily="34" charset="0"/>
                <a:cs typeface="Arial" pitchFamily="34" charset="0"/>
              </a:rPr>
              <a:t>first: increase the muscle diameter, </a:t>
            </a:r>
            <a:r>
              <a:rPr lang="id-ID" dirty="0" smtClean="0">
                <a:latin typeface="Arial" pitchFamily="34" charset="0"/>
                <a:cs typeface="Arial" pitchFamily="34" charset="0"/>
              </a:rPr>
              <a:t>people </a:t>
            </a:r>
            <a:r>
              <a:rPr lang="en-US" dirty="0" smtClean="0">
                <a:latin typeface="Arial" pitchFamily="34" charset="0"/>
                <a:cs typeface="Arial" pitchFamily="34" charset="0"/>
              </a:rPr>
              <a:t>believe </a:t>
            </a:r>
            <a:r>
              <a:rPr lang="en-US" dirty="0">
                <a:latin typeface="Arial" pitchFamily="34" charset="0"/>
                <a:cs typeface="Arial" pitchFamily="34" charset="0"/>
              </a:rPr>
              <a:t>if the </a:t>
            </a:r>
            <a:r>
              <a:rPr lang="en-US" dirty="0" smtClean="0">
                <a:latin typeface="Arial" pitchFamily="34" charset="0"/>
                <a:cs typeface="Arial" pitchFamily="34" charset="0"/>
              </a:rPr>
              <a:t>diameter</a:t>
            </a:r>
            <a:r>
              <a:rPr lang="id-ID" dirty="0" smtClean="0">
                <a:latin typeface="Arial" pitchFamily="34" charset="0"/>
                <a:cs typeface="Arial" pitchFamily="34" charset="0"/>
              </a:rPr>
              <a:t> </a:t>
            </a:r>
            <a:r>
              <a:rPr lang="en-US" dirty="0" smtClean="0">
                <a:latin typeface="Arial" pitchFamily="34" charset="0"/>
                <a:cs typeface="Arial" pitchFamily="34" charset="0"/>
              </a:rPr>
              <a:t>muscle </a:t>
            </a:r>
            <a:r>
              <a:rPr lang="en-US" dirty="0">
                <a:latin typeface="Arial" pitchFamily="34" charset="0"/>
                <a:cs typeface="Arial" pitchFamily="34" charset="0"/>
              </a:rPr>
              <a:t>increases, </a:t>
            </a:r>
            <a:r>
              <a:rPr lang="id-ID" dirty="0" smtClean="0">
                <a:latin typeface="Arial" pitchFamily="34" charset="0"/>
                <a:cs typeface="Arial" pitchFamily="34" charset="0"/>
              </a:rPr>
              <a:t>the</a:t>
            </a:r>
            <a:r>
              <a:rPr lang="en-US" dirty="0" smtClean="0">
                <a:latin typeface="Arial" pitchFamily="34" charset="0"/>
                <a:cs typeface="Arial" pitchFamily="34" charset="0"/>
              </a:rPr>
              <a:t> </a:t>
            </a:r>
            <a:r>
              <a:rPr lang="en-US" dirty="0">
                <a:latin typeface="Arial" pitchFamily="34" charset="0"/>
                <a:cs typeface="Arial" pitchFamily="34" charset="0"/>
              </a:rPr>
              <a:t>muscle </a:t>
            </a:r>
            <a:r>
              <a:rPr lang="en-US" dirty="0" smtClean="0">
                <a:latin typeface="Arial" pitchFamily="34" charset="0"/>
                <a:cs typeface="Arial" pitchFamily="34" charset="0"/>
              </a:rPr>
              <a:t>strength</a:t>
            </a:r>
            <a:r>
              <a:rPr lang="id-ID" dirty="0" smtClean="0">
                <a:latin typeface="Arial" pitchFamily="34" charset="0"/>
                <a:cs typeface="Arial" pitchFamily="34" charset="0"/>
              </a:rPr>
              <a:t> will be increased too. This</a:t>
            </a:r>
            <a:r>
              <a:rPr lang="en-US" dirty="0" smtClean="0">
                <a:latin typeface="Arial" pitchFamily="34" charset="0"/>
                <a:cs typeface="Arial" pitchFamily="34" charset="0"/>
              </a:rPr>
              <a:t> </a:t>
            </a:r>
            <a:r>
              <a:rPr lang="en-US" dirty="0">
                <a:latin typeface="Arial" pitchFamily="34" charset="0"/>
                <a:cs typeface="Arial" pitchFamily="34" charset="0"/>
              </a:rPr>
              <a:t>method makes the muscle </a:t>
            </a:r>
            <a:r>
              <a:rPr lang="en-US" dirty="0" smtClean="0">
                <a:latin typeface="Arial" pitchFamily="34" charset="0"/>
                <a:cs typeface="Arial" pitchFamily="34" charset="0"/>
              </a:rPr>
              <a:t>diameter</a:t>
            </a:r>
            <a:r>
              <a:rPr lang="id-ID" dirty="0" smtClean="0">
                <a:latin typeface="Arial" pitchFamily="34" charset="0"/>
                <a:cs typeface="Arial" pitchFamily="34" charset="0"/>
              </a:rPr>
              <a:t> </a:t>
            </a:r>
            <a:r>
              <a:rPr lang="en-US" dirty="0" smtClean="0">
                <a:latin typeface="Arial" pitchFamily="34" charset="0"/>
                <a:cs typeface="Arial" pitchFamily="34" charset="0"/>
              </a:rPr>
              <a:t>becomes </a:t>
            </a:r>
            <a:r>
              <a:rPr lang="en-US" dirty="0">
                <a:latin typeface="Arial" pitchFamily="34" charset="0"/>
                <a:cs typeface="Arial" pitchFamily="34" charset="0"/>
              </a:rPr>
              <a:t>larger called the </a:t>
            </a:r>
            <a:r>
              <a:rPr lang="en-US" dirty="0" err="1">
                <a:latin typeface="Arial" pitchFamily="34" charset="0"/>
                <a:cs typeface="Arial" pitchFamily="34" charset="0"/>
              </a:rPr>
              <a:t>Hypertropie</a:t>
            </a:r>
            <a:r>
              <a:rPr lang="en-US" dirty="0">
                <a:latin typeface="Arial" pitchFamily="34" charset="0"/>
                <a:cs typeface="Arial" pitchFamily="34" charset="0"/>
              </a:rPr>
              <a:t> </a:t>
            </a:r>
            <a:r>
              <a:rPr lang="en-US" dirty="0" smtClean="0">
                <a:latin typeface="Arial" pitchFamily="34" charset="0"/>
                <a:cs typeface="Arial" pitchFamily="34" charset="0"/>
              </a:rPr>
              <a:t>method.</a:t>
            </a:r>
            <a:endParaRPr lang="id-ID" dirty="0" smtClean="0">
              <a:latin typeface="Arial" pitchFamily="34" charset="0"/>
              <a:cs typeface="Arial" pitchFamily="34" charset="0"/>
            </a:endParaRPr>
          </a:p>
          <a:p>
            <a:pPr marL="342900" indent="-342900" algn="just">
              <a:lnSpc>
                <a:spcPct val="150000"/>
              </a:lnSpc>
              <a:buFont typeface="+mj-lt"/>
              <a:buAutoNum type="arabicPeriod"/>
            </a:pPr>
            <a:r>
              <a:rPr lang="en-US" dirty="0" smtClean="0">
                <a:latin typeface="Arial" pitchFamily="34" charset="0"/>
                <a:cs typeface="Arial" pitchFamily="34" charset="0"/>
              </a:rPr>
              <a:t>The </a:t>
            </a:r>
            <a:r>
              <a:rPr lang="en-US" dirty="0">
                <a:latin typeface="Arial" pitchFamily="34" charset="0"/>
                <a:cs typeface="Arial" pitchFamily="34" charset="0"/>
              </a:rPr>
              <a:t>second: improving cooperation among muscle groups is also </a:t>
            </a:r>
            <a:r>
              <a:rPr lang="en-US" dirty="0" smtClean="0">
                <a:latin typeface="Arial" pitchFamily="34" charset="0"/>
                <a:cs typeface="Arial" pitchFamily="34" charset="0"/>
              </a:rPr>
              <a:t>called</a:t>
            </a:r>
            <a:r>
              <a:rPr lang="id-ID" dirty="0" smtClean="0">
                <a:latin typeface="Arial" pitchFamily="34" charset="0"/>
                <a:cs typeface="Arial" pitchFamily="34" charset="0"/>
              </a:rPr>
              <a:t> </a:t>
            </a:r>
            <a:r>
              <a:rPr lang="en-US" dirty="0" smtClean="0">
                <a:latin typeface="Arial" pitchFamily="34" charset="0"/>
                <a:cs typeface="Arial" pitchFamily="34" charset="0"/>
              </a:rPr>
              <a:t>improve </a:t>
            </a:r>
            <a:r>
              <a:rPr lang="en-US" dirty="0">
                <a:latin typeface="Arial" pitchFamily="34" charset="0"/>
                <a:cs typeface="Arial" pitchFamily="34" charset="0"/>
              </a:rPr>
              <a:t>Intramuscular Coordination </a:t>
            </a:r>
            <a:r>
              <a:rPr lang="en-US" dirty="0" smtClean="0">
                <a:latin typeface="Arial" pitchFamily="34" charset="0"/>
                <a:cs typeface="Arial" pitchFamily="34" charset="0"/>
              </a:rPr>
              <a:t>, </a:t>
            </a:r>
            <a:r>
              <a:rPr lang="en-US" dirty="0">
                <a:latin typeface="Arial" pitchFamily="34" charset="0"/>
                <a:cs typeface="Arial" pitchFamily="34" charset="0"/>
              </a:rPr>
              <a:t>methods </a:t>
            </a:r>
            <a:r>
              <a:rPr lang="en-US" dirty="0" smtClean="0">
                <a:latin typeface="Arial" pitchFamily="34" charset="0"/>
                <a:cs typeface="Arial" pitchFamily="34" charset="0"/>
              </a:rPr>
              <a:t>of</a:t>
            </a:r>
            <a:r>
              <a:rPr lang="id-ID" dirty="0" smtClean="0">
                <a:latin typeface="Arial" pitchFamily="34" charset="0"/>
                <a:cs typeface="Arial" pitchFamily="34" charset="0"/>
              </a:rPr>
              <a:t> </a:t>
            </a:r>
            <a:r>
              <a:rPr lang="en-US" dirty="0" smtClean="0">
                <a:latin typeface="Arial" pitchFamily="34" charset="0"/>
                <a:cs typeface="Arial" pitchFamily="34" charset="0"/>
              </a:rPr>
              <a:t>improving</a:t>
            </a:r>
            <a:r>
              <a:rPr lang="id-ID" dirty="0">
                <a:latin typeface="Arial" pitchFamily="34" charset="0"/>
                <a:cs typeface="Arial" pitchFamily="34" charset="0"/>
              </a:rPr>
              <a:t> </a:t>
            </a:r>
            <a:r>
              <a:rPr lang="en-US" dirty="0" smtClean="0">
                <a:latin typeface="Arial" pitchFamily="34" charset="0"/>
                <a:cs typeface="Arial" pitchFamily="34" charset="0"/>
              </a:rPr>
              <a:t>intramuscular </a:t>
            </a:r>
            <a:r>
              <a:rPr lang="en-US" dirty="0">
                <a:latin typeface="Arial" pitchFamily="34" charset="0"/>
                <a:cs typeface="Arial" pitchFamily="34" charset="0"/>
              </a:rPr>
              <a:t>coordination is called the </a:t>
            </a:r>
            <a:r>
              <a:rPr lang="en-US" dirty="0" smtClean="0">
                <a:latin typeface="Arial" pitchFamily="34" charset="0"/>
                <a:cs typeface="Arial" pitchFamily="34" charset="0"/>
              </a:rPr>
              <a:t>Neural</a:t>
            </a:r>
            <a:r>
              <a:rPr lang="id-ID" dirty="0" smtClean="0">
                <a:latin typeface="Arial" pitchFamily="34" charset="0"/>
                <a:cs typeface="Arial" pitchFamily="34" charset="0"/>
              </a:rPr>
              <a:t> </a:t>
            </a:r>
            <a:r>
              <a:rPr lang="en-US" dirty="0" smtClean="0">
                <a:latin typeface="Arial" pitchFamily="34" charset="0"/>
                <a:cs typeface="Arial" pitchFamily="34" charset="0"/>
              </a:rPr>
              <a:t>Activation</a:t>
            </a:r>
            <a:r>
              <a:rPr lang="id-ID" dirty="0" smtClean="0">
                <a:latin typeface="Arial" pitchFamily="34" charset="0"/>
                <a:cs typeface="Arial" pitchFamily="34" charset="0"/>
              </a:rPr>
              <a:t> </a:t>
            </a:r>
            <a:r>
              <a:rPr lang="en-US" dirty="0" smtClean="0">
                <a:latin typeface="Arial" pitchFamily="34" charset="0"/>
                <a:cs typeface="Arial" pitchFamily="34" charset="0"/>
              </a:rPr>
              <a:t>method</a:t>
            </a:r>
            <a:r>
              <a:rPr lang="en-US" dirty="0">
                <a:latin typeface="Arial" pitchFamily="34" charset="0"/>
                <a:cs typeface="Arial" pitchFamily="34" charset="0"/>
              </a:rPr>
              <a:t>.</a:t>
            </a:r>
            <a:endParaRPr lang="id-ID" dirty="0">
              <a:latin typeface="Arial" pitchFamily="34" charset="0"/>
              <a:cs typeface="Arial" pitchFamily="34" charset="0"/>
            </a:endParaRPr>
          </a:p>
        </p:txBody>
      </p:sp>
    </p:spTree>
    <p:extLst>
      <p:ext uri="{BB962C8B-B14F-4D97-AF65-F5344CB8AC3E}">
        <p14:creationId xmlns:p14="http://schemas.microsoft.com/office/powerpoint/2010/main" val="223274743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57889" y="764704"/>
            <a:ext cx="3758327"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id-ID" sz="2400" b="1" dirty="0" smtClean="0">
                <a:latin typeface="Arial" pitchFamily="34" charset="0"/>
                <a:cs typeface="Arial" pitchFamily="34" charset="0"/>
              </a:rPr>
              <a:t>Excercise to improve the strength</a:t>
            </a:r>
            <a:endParaRPr lang="id-ID" sz="2400" b="1" dirty="0">
              <a:latin typeface="Arial" pitchFamily="34" charset="0"/>
              <a:cs typeface="Arial" pitchFamily="34" charset="0"/>
            </a:endParaRPr>
          </a:p>
        </p:txBody>
      </p:sp>
      <p:sp>
        <p:nvSpPr>
          <p:cNvPr id="5" name="TextBox 4"/>
          <p:cNvSpPr txBox="1"/>
          <p:nvPr/>
        </p:nvSpPr>
        <p:spPr>
          <a:xfrm>
            <a:off x="1475656" y="2204864"/>
            <a:ext cx="6336704"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lnSpc>
                <a:spcPct val="150000"/>
              </a:lnSpc>
            </a:pPr>
            <a:r>
              <a:rPr lang="en-US" dirty="0"/>
              <a:t>Strength is the ability of the muscles to </a:t>
            </a:r>
            <a:r>
              <a:rPr lang="en-US" dirty="0" smtClean="0"/>
              <a:t>perform</a:t>
            </a:r>
            <a:r>
              <a:rPr lang="id-ID" dirty="0" smtClean="0"/>
              <a:t> </a:t>
            </a:r>
            <a:r>
              <a:rPr lang="en-US" dirty="0" smtClean="0"/>
              <a:t>contractions </a:t>
            </a:r>
            <a:r>
              <a:rPr lang="en-US" dirty="0"/>
              <a:t>in </a:t>
            </a:r>
            <a:r>
              <a:rPr lang="en-US" dirty="0" smtClean="0"/>
              <a:t>order</a:t>
            </a:r>
            <a:r>
              <a:rPr lang="id-ID" dirty="0" smtClean="0"/>
              <a:t> </a:t>
            </a:r>
            <a:r>
              <a:rPr lang="en-US" dirty="0" smtClean="0"/>
              <a:t>arousing </a:t>
            </a:r>
            <a:r>
              <a:rPr lang="en-US" dirty="0"/>
              <a:t>tension against a prisoner. </a:t>
            </a:r>
            <a:endParaRPr lang="id-ID" dirty="0" smtClean="0"/>
          </a:p>
          <a:p>
            <a:pPr algn="ctr">
              <a:lnSpc>
                <a:spcPct val="150000"/>
              </a:lnSpc>
            </a:pPr>
            <a:r>
              <a:rPr lang="en-US" dirty="0" smtClean="0"/>
              <a:t>Strength training</a:t>
            </a:r>
            <a:r>
              <a:rPr lang="id-ID" dirty="0" smtClean="0"/>
              <a:t> </a:t>
            </a:r>
            <a:r>
              <a:rPr lang="en-US" dirty="0" smtClean="0"/>
              <a:t>can </a:t>
            </a:r>
            <a:r>
              <a:rPr lang="en-US" dirty="0"/>
              <a:t>be done with a variety </a:t>
            </a:r>
            <a:r>
              <a:rPr lang="en-US" dirty="0" smtClean="0"/>
              <a:t>of</a:t>
            </a:r>
            <a:r>
              <a:rPr lang="id-ID" dirty="0" smtClean="0"/>
              <a:t> </a:t>
            </a:r>
            <a:r>
              <a:rPr lang="en-US" dirty="0" smtClean="0"/>
              <a:t>movements</a:t>
            </a:r>
            <a:r>
              <a:rPr lang="id-ID" dirty="0" smtClean="0"/>
              <a:t> there are </a:t>
            </a:r>
            <a:r>
              <a:rPr lang="en-US" dirty="0" smtClean="0"/>
              <a:t>:</a:t>
            </a:r>
            <a:endParaRPr lang="id-ID"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256" y="4606206"/>
            <a:ext cx="2514600" cy="136626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7864" y="4606206"/>
            <a:ext cx="2366797" cy="1366266"/>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0152" y="4590690"/>
            <a:ext cx="2564920" cy="1381782"/>
          </a:xfrm>
          <a:prstGeom prst="rect">
            <a:avLst/>
          </a:prstGeom>
        </p:spPr>
      </p:pic>
    </p:spTree>
    <p:extLst>
      <p:ext uri="{BB962C8B-B14F-4D97-AF65-F5344CB8AC3E}">
        <p14:creationId xmlns:p14="http://schemas.microsoft.com/office/powerpoint/2010/main" val="6118992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34308" y="1211560"/>
            <a:ext cx="5538192"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lnSpc>
                <a:spcPct val="150000"/>
              </a:lnSpc>
            </a:pPr>
            <a:r>
              <a:rPr lang="en-US" sz="1600" dirty="0" smtClean="0"/>
              <a:t>Purpose </a:t>
            </a:r>
            <a:r>
              <a:rPr lang="en-US" sz="1600" dirty="0"/>
              <a:t>of push ups to increase </a:t>
            </a:r>
            <a:r>
              <a:rPr lang="id-ID" sz="1600" dirty="0" smtClean="0"/>
              <a:t>arm </a:t>
            </a:r>
            <a:r>
              <a:rPr lang="en-US" sz="1600" dirty="0" smtClean="0"/>
              <a:t>muscle </a:t>
            </a:r>
            <a:r>
              <a:rPr lang="en-US" sz="1600" dirty="0"/>
              <a:t>strength</a:t>
            </a:r>
            <a:r>
              <a:rPr lang="en-US" sz="1600" dirty="0" smtClean="0"/>
              <a:t>.</a:t>
            </a:r>
            <a:endParaRPr lang="id-ID" sz="1600" dirty="0" smtClean="0"/>
          </a:p>
          <a:p>
            <a:pPr algn="just">
              <a:lnSpc>
                <a:spcPct val="150000"/>
              </a:lnSpc>
            </a:pPr>
            <a:r>
              <a:rPr lang="en-US" sz="1600" dirty="0"/>
              <a:t>How to do push ups</a:t>
            </a:r>
            <a:r>
              <a:rPr lang="en-US" sz="1600" dirty="0" smtClean="0"/>
              <a:t>:</a:t>
            </a:r>
            <a:endParaRPr lang="id-ID" sz="1600" dirty="0"/>
          </a:p>
          <a:p>
            <a:pPr marL="342900" indent="-342900" algn="just">
              <a:lnSpc>
                <a:spcPct val="150000"/>
              </a:lnSpc>
              <a:buFont typeface="+mj-lt"/>
              <a:buAutoNum type="arabicPeriod"/>
            </a:pPr>
            <a:r>
              <a:rPr lang="en-US" sz="1600" dirty="0" smtClean="0"/>
              <a:t>Perform </a:t>
            </a:r>
            <a:r>
              <a:rPr lang="en-US" sz="1600" dirty="0"/>
              <a:t>sleeping movements face down, both feet straight </a:t>
            </a:r>
            <a:r>
              <a:rPr lang="en-US" sz="1600" dirty="0" smtClean="0"/>
              <a:t>together</a:t>
            </a:r>
            <a:r>
              <a:rPr lang="id-ID" sz="1600" dirty="0" smtClean="0"/>
              <a:t> </a:t>
            </a:r>
            <a:r>
              <a:rPr lang="en-US" sz="1600" dirty="0" smtClean="0"/>
              <a:t>backward </a:t>
            </a:r>
            <a:r>
              <a:rPr lang="en-US" sz="1600" dirty="0"/>
              <a:t>with the foot resting on the </a:t>
            </a:r>
            <a:r>
              <a:rPr lang="en-US" sz="1600" dirty="0" smtClean="0"/>
              <a:t>floor.</a:t>
            </a:r>
            <a:endParaRPr lang="id-ID" sz="1600" dirty="0" smtClean="0"/>
          </a:p>
          <a:p>
            <a:pPr marL="342900" indent="-342900" algn="just">
              <a:lnSpc>
                <a:spcPct val="150000"/>
              </a:lnSpc>
              <a:buFont typeface="+mj-lt"/>
              <a:buAutoNum type="arabicPeriod"/>
            </a:pPr>
            <a:r>
              <a:rPr lang="en-US" sz="1600" dirty="0" smtClean="0"/>
              <a:t>Place </a:t>
            </a:r>
            <a:r>
              <a:rPr lang="en-US" sz="1600" dirty="0"/>
              <a:t>both </a:t>
            </a:r>
            <a:r>
              <a:rPr lang="en-US" sz="1600" dirty="0" smtClean="0"/>
              <a:t>pal</a:t>
            </a:r>
            <a:r>
              <a:rPr lang="id-ID" sz="1600" dirty="0" smtClean="0"/>
              <a:t>ms</a:t>
            </a:r>
            <a:r>
              <a:rPr lang="en-US" sz="1600" dirty="0" smtClean="0"/>
              <a:t> </a:t>
            </a:r>
            <a:r>
              <a:rPr lang="en-US" sz="1600" dirty="0"/>
              <a:t>beside the chest, position both </a:t>
            </a:r>
            <a:r>
              <a:rPr lang="en-US" sz="1600" dirty="0" smtClean="0"/>
              <a:t>elbows</a:t>
            </a:r>
            <a:r>
              <a:rPr lang="id-ID" sz="1600" dirty="0" smtClean="0"/>
              <a:t> </a:t>
            </a:r>
            <a:r>
              <a:rPr lang="en-US" sz="1600" dirty="0" smtClean="0"/>
              <a:t>bent </a:t>
            </a:r>
            <a:r>
              <a:rPr lang="en-US" sz="1600" dirty="0"/>
              <a:t>and fingers headed </a:t>
            </a:r>
            <a:r>
              <a:rPr lang="en-US" sz="1600" dirty="0" smtClean="0"/>
              <a:t>forwards.</a:t>
            </a:r>
            <a:endParaRPr lang="id-ID" sz="1600" dirty="0" smtClean="0"/>
          </a:p>
          <a:p>
            <a:pPr marL="342900" indent="-342900" algn="just">
              <a:lnSpc>
                <a:spcPct val="150000"/>
              </a:lnSpc>
              <a:buFont typeface="+mj-lt"/>
              <a:buAutoNum type="arabicPeriod"/>
            </a:pPr>
            <a:r>
              <a:rPr lang="en-US" sz="1600" dirty="0" smtClean="0"/>
              <a:t>Body </a:t>
            </a:r>
            <a:r>
              <a:rPr lang="en-US" sz="1600" dirty="0"/>
              <a:t>lifted up to both hands straight. In this </a:t>
            </a:r>
            <a:r>
              <a:rPr lang="en-US" sz="1600" dirty="0" smtClean="0"/>
              <a:t>movement,</a:t>
            </a:r>
            <a:r>
              <a:rPr lang="id-ID" sz="1600" dirty="0" smtClean="0"/>
              <a:t> </a:t>
            </a:r>
            <a:r>
              <a:rPr lang="en-US" sz="1600" dirty="0" smtClean="0"/>
              <a:t>body </a:t>
            </a:r>
            <a:r>
              <a:rPr lang="en-US" sz="1600" dirty="0"/>
              <a:t>position and legs </a:t>
            </a:r>
            <a:r>
              <a:rPr lang="en-US" sz="1600" dirty="0" smtClean="0"/>
              <a:t>straight.</a:t>
            </a:r>
            <a:endParaRPr lang="id-ID" sz="1600" dirty="0" smtClean="0"/>
          </a:p>
          <a:p>
            <a:pPr marL="342900" indent="-342900" algn="just">
              <a:lnSpc>
                <a:spcPct val="150000"/>
              </a:lnSpc>
              <a:buFont typeface="+mj-lt"/>
              <a:buAutoNum type="arabicPeriod"/>
            </a:pPr>
            <a:r>
              <a:rPr lang="en-US" sz="1600" dirty="0" smtClean="0"/>
              <a:t>Lower </a:t>
            </a:r>
            <a:r>
              <a:rPr lang="en-US" sz="1600" dirty="0"/>
              <a:t>the body back by bending both </a:t>
            </a:r>
            <a:r>
              <a:rPr lang="en-US" sz="1600" dirty="0" smtClean="0"/>
              <a:t>elbows.</a:t>
            </a:r>
            <a:r>
              <a:rPr lang="id-ID" sz="1600" dirty="0" smtClean="0"/>
              <a:t> </a:t>
            </a:r>
            <a:r>
              <a:rPr lang="en-US" sz="1600" dirty="0" smtClean="0"/>
              <a:t>In </a:t>
            </a:r>
            <a:r>
              <a:rPr lang="en-US" sz="1600" dirty="0"/>
              <a:t>this movement, the body and both legs remain straight and </a:t>
            </a:r>
            <a:r>
              <a:rPr lang="en-US" sz="1600" dirty="0" smtClean="0"/>
              <a:t>not</a:t>
            </a:r>
            <a:r>
              <a:rPr lang="id-ID" sz="1600" dirty="0" smtClean="0"/>
              <a:t> </a:t>
            </a:r>
            <a:r>
              <a:rPr lang="en-US" sz="1600" dirty="0" smtClean="0"/>
              <a:t>touching </a:t>
            </a:r>
            <a:r>
              <a:rPr lang="en-US" sz="1600" dirty="0"/>
              <a:t>the </a:t>
            </a:r>
            <a:r>
              <a:rPr lang="en-US" sz="1600" dirty="0" smtClean="0"/>
              <a:t>floor.</a:t>
            </a:r>
            <a:endParaRPr lang="id-ID" sz="1600" dirty="0" smtClean="0"/>
          </a:p>
          <a:p>
            <a:pPr marL="342900" indent="-342900" algn="just">
              <a:lnSpc>
                <a:spcPct val="150000"/>
              </a:lnSpc>
              <a:buFont typeface="+mj-lt"/>
              <a:buAutoNum type="arabicPeriod"/>
            </a:pPr>
            <a:r>
              <a:rPr lang="en-US" sz="1600" dirty="0" smtClean="0"/>
              <a:t>This </a:t>
            </a:r>
            <a:r>
              <a:rPr lang="en-US" sz="1600" dirty="0"/>
              <a:t>movement is performed repeatedly for 10-15 minutes</a:t>
            </a:r>
            <a:r>
              <a:rPr lang="en-US" sz="1600" dirty="0" smtClean="0"/>
              <a:t>.</a:t>
            </a:r>
            <a:endParaRPr lang="en-US" sz="1600" dirty="0"/>
          </a:p>
        </p:txBody>
      </p:sp>
      <p:sp>
        <p:nvSpPr>
          <p:cNvPr id="5" name="AutoShape 2" descr="Hasil gambar untuk push u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6" name="AutoShape 4" descr="Hasil gambar untuk push u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 name="AutoShape 6" descr="Hasil gambar untuk push up"/>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09" y="4015049"/>
            <a:ext cx="2586083" cy="2006239"/>
          </a:xfrm>
          <a:prstGeom prst="rect">
            <a:avLst/>
          </a:prstGeom>
          <a:ln>
            <a:noFill/>
          </a:ln>
          <a:effectLst>
            <a:softEdge rad="112500"/>
          </a:effectLst>
        </p:spPr>
      </p:pic>
      <p:sp>
        <p:nvSpPr>
          <p:cNvPr id="9" name="AutoShape 8" descr="Hasil gambar untuk push up"/>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537856"/>
            <a:ext cx="2505782" cy="2123070"/>
          </a:xfrm>
          <a:prstGeom prst="rect">
            <a:avLst/>
          </a:prstGeom>
          <a:ln>
            <a:noFill/>
          </a:ln>
          <a:effectLst>
            <a:softEdge rad="112500"/>
          </a:effectLst>
        </p:spPr>
      </p:pic>
      <p:sp>
        <p:nvSpPr>
          <p:cNvPr id="3" name="TextBox 2"/>
          <p:cNvSpPr txBox="1"/>
          <p:nvPr/>
        </p:nvSpPr>
        <p:spPr>
          <a:xfrm>
            <a:off x="359723" y="749895"/>
            <a:ext cx="1980029" cy="461665"/>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id-ID" sz="2400" dirty="0" smtClean="0">
                <a:latin typeface="Arial Black" pitchFamily="34" charset="0"/>
              </a:rPr>
              <a:t>1. Push Up</a:t>
            </a:r>
            <a:endParaRPr lang="id-ID" sz="2400" dirty="0">
              <a:latin typeface="Arial Black" pitchFamily="34" charset="0"/>
            </a:endParaRPr>
          </a:p>
        </p:txBody>
      </p:sp>
    </p:spTree>
    <p:extLst>
      <p:ext uri="{BB962C8B-B14F-4D97-AF65-F5344CB8AC3E}">
        <p14:creationId xmlns:p14="http://schemas.microsoft.com/office/powerpoint/2010/main" val="412823962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4"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par>
                                <p:cTn id="14" presetID="22" presetClass="entr" presetSubtype="4"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723" y="1484784"/>
            <a:ext cx="5688632" cy="461985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nSpc>
                <a:spcPct val="150000"/>
              </a:lnSpc>
            </a:pPr>
            <a:r>
              <a:rPr lang="id-ID" dirty="0"/>
              <a:t> </a:t>
            </a:r>
            <a:r>
              <a:rPr lang="en-US" dirty="0"/>
              <a:t>The purpose of sit ups to strengthen the abdominal muscles.</a:t>
            </a:r>
            <a:endParaRPr lang="id-ID" dirty="0"/>
          </a:p>
          <a:p>
            <a:pPr>
              <a:lnSpc>
                <a:spcPct val="150000"/>
              </a:lnSpc>
            </a:pPr>
            <a:r>
              <a:rPr lang="id-ID" dirty="0"/>
              <a:t>     </a:t>
            </a:r>
            <a:r>
              <a:rPr lang="en-US" dirty="0"/>
              <a:t>How to do sit ups:</a:t>
            </a:r>
            <a:endParaRPr lang="id-ID" dirty="0"/>
          </a:p>
          <a:p>
            <a:pPr marL="342900" indent="-342900">
              <a:lnSpc>
                <a:spcPct val="150000"/>
              </a:lnSpc>
              <a:buFont typeface="+mj-lt"/>
              <a:buAutoNum type="arabicPeriod"/>
            </a:pPr>
            <a:r>
              <a:rPr lang="en-US" dirty="0"/>
              <a:t>Students in pairs, one of the students doing sit ups and</a:t>
            </a:r>
            <a:r>
              <a:rPr lang="id-ID" dirty="0"/>
              <a:t> </a:t>
            </a:r>
            <a:r>
              <a:rPr lang="en-US" dirty="0"/>
              <a:t>his partner was holding his friend's legs.</a:t>
            </a:r>
            <a:endParaRPr lang="id-ID" dirty="0"/>
          </a:p>
          <a:p>
            <a:pPr marL="342900" indent="-342900">
              <a:lnSpc>
                <a:spcPct val="150000"/>
              </a:lnSpc>
              <a:buFont typeface="+mj-lt"/>
              <a:buAutoNum type="arabicPeriod"/>
            </a:pPr>
            <a:r>
              <a:rPr lang="en-US" dirty="0"/>
              <a:t>At first one of the students sleeps on his back, both legs are bent, and</a:t>
            </a:r>
            <a:r>
              <a:rPr lang="id-ID" dirty="0"/>
              <a:t> </a:t>
            </a:r>
            <a:r>
              <a:rPr lang="en-US" dirty="0"/>
              <a:t>both hands are placed </a:t>
            </a:r>
            <a:r>
              <a:rPr lang="id-ID" dirty="0" smtClean="0"/>
              <a:t>at front</a:t>
            </a:r>
            <a:r>
              <a:rPr lang="en-US" dirty="0" smtClean="0"/>
              <a:t> </a:t>
            </a:r>
            <a:r>
              <a:rPr lang="id-ID" dirty="0" smtClean="0"/>
              <a:t>of </a:t>
            </a:r>
            <a:r>
              <a:rPr lang="en-US" dirty="0" smtClean="0"/>
              <a:t>the </a:t>
            </a:r>
            <a:r>
              <a:rPr lang="id-ID" dirty="0" smtClean="0"/>
              <a:t>chest</a:t>
            </a:r>
            <a:r>
              <a:rPr lang="en-US" dirty="0" smtClean="0"/>
              <a:t>.</a:t>
            </a:r>
            <a:endParaRPr lang="id-ID" dirty="0"/>
          </a:p>
          <a:p>
            <a:pPr marL="342900" indent="-342900">
              <a:lnSpc>
                <a:spcPct val="150000"/>
              </a:lnSpc>
              <a:buFont typeface="+mj-lt"/>
              <a:buAutoNum type="arabicPeriod"/>
            </a:pPr>
            <a:r>
              <a:rPr lang="en-US" dirty="0"/>
              <a:t>The next movement of the body is lifted up, up into position</a:t>
            </a:r>
            <a:r>
              <a:rPr lang="id-ID" dirty="0"/>
              <a:t> </a:t>
            </a:r>
            <a:r>
              <a:rPr lang="en-US" dirty="0"/>
              <a:t>sit.</a:t>
            </a:r>
            <a:endParaRPr lang="id-ID" dirty="0"/>
          </a:p>
          <a:p>
            <a:pPr marL="342900" indent="-342900">
              <a:lnSpc>
                <a:spcPct val="150000"/>
              </a:lnSpc>
              <a:buFont typeface="+mj-lt"/>
              <a:buAutoNum type="arabicPeriod"/>
            </a:pPr>
            <a:r>
              <a:rPr lang="en-US" dirty="0"/>
              <a:t>This movement is repeated for 15-20 seconds.</a:t>
            </a:r>
          </a:p>
        </p:txBody>
      </p:sp>
      <p:sp>
        <p:nvSpPr>
          <p:cNvPr id="5" name="AutoShape 2" descr="Hasil gambar untuk push u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6" name="AutoShape 4" descr="Hasil gambar untuk push u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 name="AutoShape 6" descr="Hasil gambar untuk push up"/>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 name="AutoShape 8" descr="Hasil gambar untuk push up"/>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 name="TextBox 2"/>
          <p:cNvSpPr txBox="1"/>
          <p:nvPr/>
        </p:nvSpPr>
        <p:spPr>
          <a:xfrm>
            <a:off x="359723" y="773658"/>
            <a:ext cx="1620957" cy="461665"/>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id-ID" sz="2400" dirty="0" smtClean="0">
                <a:latin typeface="Arial Black" pitchFamily="34" charset="0"/>
              </a:rPr>
              <a:t>2. Sit Up</a:t>
            </a:r>
            <a:endParaRPr lang="id-ID" sz="2400" dirty="0">
              <a:latin typeface="Arial Black" pitchFamily="34"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1522" y="1717793"/>
            <a:ext cx="2526730" cy="1999239"/>
          </a:xfrm>
          <a:prstGeom prst="rect">
            <a:avLst/>
          </a:prstGeom>
          <a:ln>
            <a:noFill/>
          </a:ln>
          <a:effectLst>
            <a:softEdge rad="112500"/>
          </a:effectLst>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3500" y="3852899"/>
            <a:ext cx="2717464" cy="1808349"/>
          </a:xfrm>
          <a:prstGeom prst="rect">
            <a:avLst/>
          </a:prstGeom>
          <a:ln>
            <a:noFill/>
          </a:ln>
          <a:effectLst>
            <a:softEdge rad="112500"/>
          </a:effectLst>
        </p:spPr>
      </p:pic>
    </p:spTree>
    <p:extLst>
      <p:ext uri="{BB962C8B-B14F-4D97-AF65-F5344CB8AC3E}">
        <p14:creationId xmlns:p14="http://schemas.microsoft.com/office/powerpoint/2010/main" val="163529358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par>
                                <p:cTn id="20" presetID="53" presetClass="entr" presetSubtype="16"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563757"/>
            <a:ext cx="7344816" cy="258532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nSpc>
                <a:spcPct val="150000"/>
              </a:lnSpc>
            </a:pPr>
            <a:r>
              <a:rPr lang="en-US" dirty="0" smtClean="0"/>
              <a:t>The </a:t>
            </a:r>
            <a:r>
              <a:rPr lang="en-US" dirty="0"/>
              <a:t>purpose of backing up to strengthen the back muscles. </a:t>
            </a:r>
            <a:r>
              <a:rPr lang="id-ID" dirty="0"/>
              <a:t>    </a:t>
            </a:r>
            <a:r>
              <a:rPr lang="en-US" dirty="0"/>
              <a:t>How to back</a:t>
            </a:r>
            <a:r>
              <a:rPr lang="id-ID" dirty="0"/>
              <a:t> </a:t>
            </a:r>
            <a:r>
              <a:rPr lang="en-US" dirty="0"/>
              <a:t>up as follows:</a:t>
            </a:r>
            <a:endParaRPr lang="id-ID" dirty="0"/>
          </a:p>
          <a:p>
            <a:pPr marL="342900" indent="-342900">
              <a:lnSpc>
                <a:spcPct val="150000"/>
              </a:lnSpc>
              <a:buFont typeface="+mj-lt"/>
              <a:buAutoNum type="arabicPeriod"/>
            </a:pPr>
            <a:r>
              <a:rPr lang="en-US" dirty="0"/>
              <a:t>First lie face down, position both legs tightly, and both hands</a:t>
            </a:r>
            <a:r>
              <a:rPr lang="id-ID" dirty="0"/>
              <a:t> </a:t>
            </a:r>
            <a:r>
              <a:rPr lang="en-US" dirty="0"/>
              <a:t>clinging to the back of the head.</a:t>
            </a:r>
            <a:endParaRPr lang="id-ID" dirty="0"/>
          </a:p>
          <a:p>
            <a:pPr marL="342900" indent="-342900">
              <a:lnSpc>
                <a:spcPct val="150000"/>
              </a:lnSpc>
              <a:buFont typeface="+mj-lt"/>
              <a:buAutoNum type="arabicPeriod"/>
            </a:pPr>
            <a:r>
              <a:rPr lang="en-US" dirty="0"/>
              <a:t>Lift the body up with the chest position not touching to the floor.</a:t>
            </a:r>
            <a:endParaRPr lang="id-ID" dirty="0"/>
          </a:p>
          <a:p>
            <a:pPr marL="342900" indent="-342900">
              <a:lnSpc>
                <a:spcPct val="150000"/>
              </a:lnSpc>
              <a:buFont typeface="+mj-lt"/>
              <a:buAutoNum type="arabicPeriod"/>
            </a:pPr>
            <a:r>
              <a:rPr lang="en-US" dirty="0"/>
              <a:t>Movements are done repeatedly for 10-20 seconds.</a:t>
            </a:r>
            <a:endParaRPr lang="id-ID" dirty="0"/>
          </a:p>
        </p:txBody>
      </p:sp>
      <p:sp>
        <p:nvSpPr>
          <p:cNvPr id="5" name="AutoShape 2" descr="Hasil gambar untuk push u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6" name="AutoShape 4" descr="Hasil gambar untuk push u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 name="AutoShape 6" descr="Hasil gambar untuk push up"/>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 name="AutoShape 8" descr="Hasil gambar untuk push up"/>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 name="TextBox 2"/>
          <p:cNvSpPr txBox="1"/>
          <p:nvPr/>
        </p:nvSpPr>
        <p:spPr>
          <a:xfrm>
            <a:off x="3491880" y="773656"/>
            <a:ext cx="2008435" cy="461665"/>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id-ID" sz="2400" dirty="0" smtClean="0">
                <a:latin typeface="Arial Black" pitchFamily="34" charset="0"/>
              </a:rPr>
              <a:t>3. Back Up</a:t>
            </a:r>
            <a:endParaRPr lang="id-ID" sz="2400" dirty="0">
              <a:latin typeface="Arial Black" pitchFamily="34" charset="0"/>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4509120"/>
            <a:ext cx="3196099" cy="1949801"/>
          </a:xfrm>
          <a:prstGeom prst="rect">
            <a:avLst/>
          </a:prstGeom>
          <a:ln>
            <a:noFill/>
          </a:ln>
          <a:effectLst>
            <a:softEdge rad="112500"/>
          </a:effectLst>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4509120"/>
            <a:ext cx="3024336" cy="1924480"/>
          </a:xfrm>
          <a:prstGeom prst="rect">
            <a:avLst/>
          </a:prstGeom>
          <a:ln>
            <a:noFill/>
          </a:ln>
          <a:effectLst>
            <a:softEdge rad="112500"/>
          </a:effectLst>
        </p:spPr>
      </p:pic>
    </p:spTree>
    <p:extLst>
      <p:ext uri="{BB962C8B-B14F-4D97-AF65-F5344CB8AC3E}">
        <p14:creationId xmlns:p14="http://schemas.microsoft.com/office/powerpoint/2010/main" val="9269477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80">
                                          <p:stCondLst>
                                            <p:cond delay="0"/>
                                          </p:stCondLst>
                                        </p:cTn>
                                        <p:tgtEl>
                                          <p:spTgt spid="13"/>
                                        </p:tgtEl>
                                      </p:cBhvr>
                                    </p:animEffect>
                                    <p:anim calcmode="lin" valueType="num">
                                      <p:cBhvr>
                                        <p:cTn id="4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5" dur="26">
                                          <p:stCondLst>
                                            <p:cond delay="650"/>
                                          </p:stCondLst>
                                        </p:cTn>
                                        <p:tgtEl>
                                          <p:spTgt spid="13"/>
                                        </p:tgtEl>
                                      </p:cBhvr>
                                      <p:to x="100000" y="60000"/>
                                    </p:animScale>
                                    <p:animScale>
                                      <p:cBhvr>
                                        <p:cTn id="46" dur="166" decel="50000">
                                          <p:stCondLst>
                                            <p:cond delay="676"/>
                                          </p:stCondLst>
                                        </p:cTn>
                                        <p:tgtEl>
                                          <p:spTgt spid="13"/>
                                        </p:tgtEl>
                                      </p:cBhvr>
                                      <p:to x="100000" y="100000"/>
                                    </p:animScale>
                                    <p:animScale>
                                      <p:cBhvr>
                                        <p:cTn id="47" dur="26">
                                          <p:stCondLst>
                                            <p:cond delay="1312"/>
                                          </p:stCondLst>
                                        </p:cTn>
                                        <p:tgtEl>
                                          <p:spTgt spid="13"/>
                                        </p:tgtEl>
                                      </p:cBhvr>
                                      <p:to x="100000" y="80000"/>
                                    </p:animScale>
                                    <p:animScale>
                                      <p:cBhvr>
                                        <p:cTn id="48" dur="166" decel="50000">
                                          <p:stCondLst>
                                            <p:cond delay="1338"/>
                                          </p:stCondLst>
                                        </p:cTn>
                                        <p:tgtEl>
                                          <p:spTgt spid="13"/>
                                        </p:tgtEl>
                                      </p:cBhvr>
                                      <p:to x="100000" y="100000"/>
                                    </p:animScale>
                                    <p:animScale>
                                      <p:cBhvr>
                                        <p:cTn id="49" dur="26">
                                          <p:stCondLst>
                                            <p:cond delay="1642"/>
                                          </p:stCondLst>
                                        </p:cTn>
                                        <p:tgtEl>
                                          <p:spTgt spid="13"/>
                                        </p:tgtEl>
                                      </p:cBhvr>
                                      <p:to x="100000" y="90000"/>
                                    </p:animScale>
                                    <p:animScale>
                                      <p:cBhvr>
                                        <p:cTn id="50" dur="166" decel="50000">
                                          <p:stCondLst>
                                            <p:cond delay="1668"/>
                                          </p:stCondLst>
                                        </p:cTn>
                                        <p:tgtEl>
                                          <p:spTgt spid="13"/>
                                        </p:tgtEl>
                                      </p:cBhvr>
                                      <p:to x="100000" y="100000"/>
                                    </p:animScale>
                                    <p:animScale>
                                      <p:cBhvr>
                                        <p:cTn id="51" dur="26">
                                          <p:stCondLst>
                                            <p:cond delay="1808"/>
                                          </p:stCondLst>
                                        </p:cTn>
                                        <p:tgtEl>
                                          <p:spTgt spid="13"/>
                                        </p:tgtEl>
                                      </p:cBhvr>
                                      <p:to x="100000" y="95000"/>
                                    </p:animScale>
                                    <p:animScale>
                                      <p:cBhvr>
                                        <p:cTn id="52" dur="166" decel="50000">
                                          <p:stCondLst>
                                            <p:cond delay="1834"/>
                                          </p:stCondLst>
                                        </p:cTn>
                                        <p:tgtEl>
                                          <p:spTgt spid="13"/>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down)">
                                      <p:cBhvr>
                                        <p:cTn id="55" dur="580">
                                          <p:stCondLst>
                                            <p:cond delay="0"/>
                                          </p:stCondLst>
                                        </p:cTn>
                                        <p:tgtEl>
                                          <p:spTgt spid="14"/>
                                        </p:tgtEl>
                                      </p:cBhvr>
                                    </p:animEffect>
                                    <p:anim calcmode="lin" valueType="num">
                                      <p:cBhvr>
                                        <p:cTn id="5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61" dur="26">
                                          <p:stCondLst>
                                            <p:cond delay="650"/>
                                          </p:stCondLst>
                                        </p:cTn>
                                        <p:tgtEl>
                                          <p:spTgt spid="14"/>
                                        </p:tgtEl>
                                      </p:cBhvr>
                                      <p:to x="100000" y="60000"/>
                                    </p:animScale>
                                    <p:animScale>
                                      <p:cBhvr>
                                        <p:cTn id="62" dur="166" decel="50000">
                                          <p:stCondLst>
                                            <p:cond delay="676"/>
                                          </p:stCondLst>
                                        </p:cTn>
                                        <p:tgtEl>
                                          <p:spTgt spid="14"/>
                                        </p:tgtEl>
                                      </p:cBhvr>
                                      <p:to x="100000" y="100000"/>
                                    </p:animScale>
                                    <p:animScale>
                                      <p:cBhvr>
                                        <p:cTn id="63" dur="26">
                                          <p:stCondLst>
                                            <p:cond delay="1312"/>
                                          </p:stCondLst>
                                        </p:cTn>
                                        <p:tgtEl>
                                          <p:spTgt spid="14"/>
                                        </p:tgtEl>
                                      </p:cBhvr>
                                      <p:to x="100000" y="80000"/>
                                    </p:animScale>
                                    <p:animScale>
                                      <p:cBhvr>
                                        <p:cTn id="64" dur="166" decel="50000">
                                          <p:stCondLst>
                                            <p:cond delay="1338"/>
                                          </p:stCondLst>
                                        </p:cTn>
                                        <p:tgtEl>
                                          <p:spTgt spid="14"/>
                                        </p:tgtEl>
                                      </p:cBhvr>
                                      <p:to x="100000" y="100000"/>
                                    </p:animScale>
                                    <p:animScale>
                                      <p:cBhvr>
                                        <p:cTn id="65" dur="26">
                                          <p:stCondLst>
                                            <p:cond delay="1642"/>
                                          </p:stCondLst>
                                        </p:cTn>
                                        <p:tgtEl>
                                          <p:spTgt spid="14"/>
                                        </p:tgtEl>
                                      </p:cBhvr>
                                      <p:to x="100000" y="90000"/>
                                    </p:animScale>
                                    <p:animScale>
                                      <p:cBhvr>
                                        <p:cTn id="66" dur="166" decel="50000">
                                          <p:stCondLst>
                                            <p:cond delay="1668"/>
                                          </p:stCondLst>
                                        </p:cTn>
                                        <p:tgtEl>
                                          <p:spTgt spid="14"/>
                                        </p:tgtEl>
                                      </p:cBhvr>
                                      <p:to x="100000" y="100000"/>
                                    </p:animScale>
                                    <p:animScale>
                                      <p:cBhvr>
                                        <p:cTn id="67" dur="26">
                                          <p:stCondLst>
                                            <p:cond delay="1808"/>
                                          </p:stCondLst>
                                        </p:cTn>
                                        <p:tgtEl>
                                          <p:spTgt spid="14"/>
                                        </p:tgtEl>
                                      </p:cBhvr>
                                      <p:to x="100000" y="95000"/>
                                    </p:animScale>
                                    <p:animScale>
                                      <p:cBhvr>
                                        <p:cTn id="68"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492896"/>
            <a:ext cx="7344816" cy="332398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lnSpc>
                <a:spcPct val="150000"/>
              </a:lnSpc>
            </a:pPr>
            <a:r>
              <a:rPr lang="en-US" sz="2000" dirty="0">
                <a:latin typeface="Arial" pitchFamily="34" charset="0"/>
                <a:cs typeface="Arial" pitchFamily="34" charset="0"/>
              </a:rPr>
              <a:t>Sports health is required for optimal physical health and </a:t>
            </a:r>
            <a:r>
              <a:rPr lang="id-ID" sz="2000" dirty="0" smtClean="0">
                <a:latin typeface="Arial" pitchFamily="34" charset="0"/>
                <a:cs typeface="Arial" pitchFamily="34" charset="0"/>
              </a:rPr>
              <a:t>strength</a:t>
            </a:r>
            <a:r>
              <a:rPr lang="en-US" sz="2000" dirty="0" smtClean="0">
                <a:latin typeface="Arial" pitchFamily="34" charset="0"/>
                <a:cs typeface="Arial" pitchFamily="34" charset="0"/>
              </a:rPr>
              <a:t> </a:t>
            </a:r>
            <a:r>
              <a:rPr lang="en-US" sz="2000" dirty="0">
                <a:latin typeface="Arial" pitchFamily="34" charset="0"/>
                <a:cs typeface="Arial" pitchFamily="34" charset="0"/>
              </a:rPr>
              <a:t>by exercising </a:t>
            </a:r>
            <a:r>
              <a:rPr lang="en-US" sz="2000" dirty="0" smtClean="0">
                <a:latin typeface="Arial" pitchFamily="34" charset="0"/>
                <a:cs typeface="Arial" pitchFamily="34" charset="0"/>
              </a:rPr>
              <a:t>physically </a:t>
            </a:r>
            <a:r>
              <a:rPr lang="en-US" sz="2000" dirty="0">
                <a:latin typeface="Arial" pitchFamily="34" charset="0"/>
                <a:cs typeface="Arial" pitchFamily="34" charset="0"/>
              </a:rPr>
              <a:t>well, correctly, measurably, regularly and continuously in improving the quality and productivity of human resources work</a:t>
            </a:r>
            <a:r>
              <a:rPr lang="en-US" sz="2000" dirty="0" smtClean="0">
                <a:latin typeface="Arial" pitchFamily="34" charset="0"/>
                <a:cs typeface="Arial" pitchFamily="34" charset="0"/>
              </a:rPr>
              <a:t>.</a:t>
            </a:r>
            <a:r>
              <a:rPr lang="id-ID" sz="2000" dirty="0" smtClean="0">
                <a:latin typeface="Arial" pitchFamily="34" charset="0"/>
                <a:cs typeface="Arial" pitchFamily="34" charset="0"/>
              </a:rPr>
              <a:t> </a:t>
            </a:r>
            <a:r>
              <a:rPr lang="en-US" sz="2000" dirty="0">
                <a:latin typeface="Arial" pitchFamily="34" charset="0"/>
                <a:cs typeface="Arial" pitchFamily="34" charset="0"/>
              </a:rPr>
              <a:t>Sports for health is a form of sport for health purposes, with sports activities that work on </a:t>
            </a:r>
            <a:r>
              <a:rPr lang="en-US" sz="2000" dirty="0" smtClean="0">
                <a:latin typeface="Arial" pitchFamily="34" charset="0"/>
                <a:cs typeface="Arial" pitchFamily="34" charset="0"/>
              </a:rPr>
              <a:t>body</a:t>
            </a:r>
            <a:r>
              <a:rPr lang="id-ID" sz="2000" dirty="0" smtClean="0">
                <a:latin typeface="Arial" pitchFamily="34" charset="0"/>
                <a:cs typeface="Arial" pitchFamily="34" charset="0"/>
              </a:rPr>
              <a:t>. </a:t>
            </a:r>
            <a:r>
              <a:rPr lang="en-US" sz="2000" dirty="0">
                <a:latin typeface="Arial" pitchFamily="34" charset="0"/>
                <a:cs typeface="Arial" pitchFamily="34" charset="0"/>
              </a:rPr>
              <a:t>Health Efforts that take advantage of exercise or physical exercise to improve health status</a:t>
            </a:r>
          </a:p>
        </p:txBody>
      </p:sp>
      <p:sp>
        <p:nvSpPr>
          <p:cNvPr id="5" name="Rectangle 4"/>
          <p:cNvSpPr/>
          <p:nvPr/>
        </p:nvSpPr>
        <p:spPr>
          <a:xfrm>
            <a:off x="3059832" y="959396"/>
            <a:ext cx="3240360" cy="11521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3600" b="1" dirty="0" smtClean="0">
                <a:solidFill>
                  <a:schemeClr val="tx1"/>
                </a:solidFill>
                <a:latin typeface="Arial" pitchFamily="34" charset="0"/>
                <a:cs typeface="Arial" pitchFamily="34" charset="0"/>
              </a:rPr>
              <a:t>HEALTH OF SPORT</a:t>
            </a:r>
            <a:endParaRPr lang="id-ID" sz="3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90518960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2669521"/>
            <a:ext cx="6768752" cy="326698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marL="514350" indent="-514350" algn="just">
              <a:lnSpc>
                <a:spcPct val="150000"/>
              </a:lnSpc>
              <a:buAutoNum type="arabicPeriod"/>
            </a:pPr>
            <a:r>
              <a:rPr lang="id-ID" sz="2000" dirty="0">
                <a:latin typeface="Arial" pitchFamily="34" charset="0"/>
                <a:cs typeface="Arial" pitchFamily="34" charset="0"/>
              </a:rPr>
              <a:t>P</a:t>
            </a:r>
            <a:r>
              <a:rPr lang="en-US" sz="2000" dirty="0" err="1">
                <a:latin typeface="Arial" pitchFamily="34" charset="0"/>
                <a:cs typeface="Arial" pitchFamily="34" charset="0"/>
              </a:rPr>
              <a:t>romotive</a:t>
            </a:r>
            <a:r>
              <a:rPr lang="en-US" sz="2000" dirty="0">
                <a:latin typeface="Arial" pitchFamily="34" charset="0"/>
                <a:cs typeface="Arial" pitchFamily="34" charset="0"/>
              </a:rPr>
              <a:t> approach to improving physical fitness</a:t>
            </a:r>
          </a:p>
          <a:p>
            <a:pPr marL="514350" indent="-514350" algn="just">
              <a:lnSpc>
                <a:spcPct val="150000"/>
              </a:lnSpc>
              <a:buAutoNum type="arabicPeriod"/>
            </a:pPr>
            <a:r>
              <a:rPr lang="en-US" sz="2000" dirty="0">
                <a:latin typeface="Arial" pitchFamily="34" charset="0"/>
                <a:cs typeface="Arial" pitchFamily="34" charset="0"/>
              </a:rPr>
              <a:t>The approach preventive to prevent the onset of disease and slow the aging process.</a:t>
            </a:r>
          </a:p>
          <a:p>
            <a:pPr marL="514350" indent="-514350" algn="just">
              <a:lnSpc>
                <a:spcPct val="150000"/>
              </a:lnSpc>
              <a:buAutoNum type="arabicPeriod"/>
            </a:pPr>
            <a:r>
              <a:rPr lang="en-US" sz="2000" dirty="0">
                <a:latin typeface="Arial" pitchFamily="34" charset="0"/>
                <a:cs typeface="Arial" pitchFamily="34" charset="0"/>
              </a:rPr>
              <a:t>Approach curative properties for an alternative to the healing of disease</a:t>
            </a:r>
          </a:p>
          <a:p>
            <a:pPr marL="514350" indent="-514350" algn="just">
              <a:lnSpc>
                <a:spcPct val="150000"/>
              </a:lnSpc>
              <a:buAutoNum type="arabicPeriod"/>
            </a:pPr>
            <a:r>
              <a:rPr lang="en-US" sz="2000" dirty="0">
                <a:latin typeface="Arial" pitchFamily="34" charset="0"/>
                <a:cs typeface="Arial" pitchFamily="34" charset="0"/>
              </a:rPr>
              <a:t>The approach with rehabilitative to restore impaired bodily functions due to </a:t>
            </a:r>
            <a:r>
              <a:rPr lang="en-US" sz="2000" dirty="0" smtClean="0">
                <a:latin typeface="Arial" pitchFamily="34" charset="0"/>
                <a:cs typeface="Arial" pitchFamily="34" charset="0"/>
              </a:rPr>
              <a:t>defect</a:t>
            </a:r>
            <a:r>
              <a:rPr lang="id-ID"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5" name="Rectangle 4"/>
          <p:cNvSpPr/>
          <p:nvPr/>
        </p:nvSpPr>
        <p:spPr>
          <a:xfrm>
            <a:off x="3023828" y="1016546"/>
            <a:ext cx="3240360" cy="115212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600" dirty="0"/>
              <a:t>The scope </a:t>
            </a:r>
            <a:r>
              <a:rPr lang="id-ID" sz="3600" dirty="0"/>
              <a:t>health </a:t>
            </a:r>
            <a:r>
              <a:rPr lang="en-US" sz="3600" dirty="0"/>
              <a:t>of sport</a:t>
            </a:r>
            <a:endParaRPr lang="id-ID" sz="3600" b="1" dirty="0">
              <a:solidFill>
                <a:schemeClr val="tx1"/>
              </a:solidFill>
              <a:latin typeface="Segoe Script" pitchFamily="34" charset="0"/>
            </a:endParaRPr>
          </a:p>
        </p:txBody>
      </p:sp>
    </p:spTree>
    <p:extLst>
      <p:ext uri="{BB962C8B-B14F-4D97-AF65-F5344CB8AC3E}">
        <p14:creationId xmlns:p14="http://schemas.microsoft.com/office/powerpoint/2010/main" val="211531134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2348880"/>
            <a:ext cx="6768752" cy="378565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just">
              <a:lnSpc>
                <a:spcPct val="150000"/>
              </a:lnSpc>
            </a:pPr>
            <a:r>
              <a:rPr lang="en-US" sz="2000" dirty="0" smtClean="0">
                <a:solidFill>
                  <a:schemeClr val="tx1"/>
                </a:solidFill>
                <a:latin typeface="Arial" pitchFamily="34" charset="0"/>
                <a:cs typeface="Arial" pitchFamily="34" charset="0"/>
              </a:rPr>
              <a:t>goals </a:t>
            </a:r>
            <a:r>
              <a:rPr lang="en-US" sz="2000" dirty="0">
                <a:solidFill>
                  <a:schemeClr val="tx1"/>
                </a:solidFill>
                <a:latin typeface="Arial" pitchFamily="34" charset="0"/>
                <a:cs typeface="Arial" pitchFamily="34" charset="0"/>
              </a:rPr>
              <a:t>that want to be treated through sports health efforts include:</a:t>
            </a:r>
          </a:p>
          <a:p>
            <a:pPr marL="514350" indent="-514350" algn="just">
              <a:lnSpc>
                <a:spcPct val="150000"/>
              </a:lnSpc>
              <a:buAutoNum type="arabicPeriod"/>
            </a:pPr>
            <a:r>
              <a:rPr lang="en-US" sz="2000" dirty="0">
                <a:solidFill>
                  <a:schemeClr val="tx1"/>
                </a:solidFill>
                <a:latin typeface="Arial" pitchFamily="34" charset="0"/>
                <a:cs typeface="Arial" pitchFamily="34" charset="0"/>
              </a:rPr>
              <a:t>increased management capabilities of the organization and development of sports health efforts</a:t>
            </a:r>
          </a:p>
          <a:p>
            <a:pPr marL="514350" indent="-514350" algn="just">
              <a:lnSpc>
                <a:spcPct val="150000"/>
              </a:lnSpc>
              <a:buAutoNum type="arabicPeriod"/>
            </a:pPr>
            <a:r>
              <a:rPr lang="en-US" sz="2000" dirty="0">
                <a:solidFill>
                  <a:schemeClr val="tx1"/>
                </a:solidFill>
                <a:latin typeface="Arial" pitchFamily="34" charset="0"/>
                <a:cs typeface="Arial" pitchFamily="34" charset="0"/>
              </a:rPr>
              <a:t>increased coverage and quality of public health services</a:t>
            </a:r>
          </a:p>
          <a:p>
            <a:pPr marL="514350" indent="-514350" algn="just">
              <a:lnSpc>
                <a:spcPct val="150000"/>
              </a:lnSpc>
              <a:buAutoNum type="arabicPeriod"/>
            </a:pPr>
            <a:r>
              <a:rPr lang="en-US" sz="2000" dirty="0">
                <a:solidFill>
                  <a:schemeClr val="tx1"/>
                </a:solidFill>
                <a:latin typeface="Arial" pitchFamily="34" charset="0"/>
                <a:cs typeface="Arial" pitchFamily="34" charset="0"/>
              </a:rPr>
              <a:t>increasing the culture of society to do physical exercise / sport well, rightly, measurably, and regularly</a:t>
            </a:r>
          </a:p>
        </p:txBody>
      </p:sp>
      <p:sp>
        <p:nvSpPr>
          <p:cNvPr id="5" name="Rectangle 4"/>
          <p:cNvSpPr/>
          <p:nvPr/>
        </p:nvSpPr>
        <p:spPr>
          <a:xfrm>
            <a:off x="3059832" y="864146"/>
            <a:ext cx="3240360" cy="115212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600" dirty="0">
                <a:solidFill>
                  <a:schemeClr val="tx1"/>
                </a:solidFill>
              </a:rPr>
              <a:t>The </a:t>
            </a:r>
            <a:r>
              <a:rPr lang="id-ID" sz="3600" dirty="0" smtClean="0">
                <a:solidFill>
                  <a:schemeClr val="tx1"/>
                </a:solidFill>
              </a:rPr>
              <a:t>target</a:t>
            </a:r>
            <a:r>
              <a:rPr lang="en-US" sz="3600" dirty="0" smtClean="0">
                <a:solidFill>
                  <a:schemeClr val="tx1"/>
                </a:solidFill>
              </a:rPr>
              <a:t> </a:t>
            </a:r>
            <a:r>
              <a:rPr lang="id-ID" sz="3600" dirty="0">
                <a:solidFill>
                  <a:schemeClr val="tx1"/>
                </a:solidFill>
              </a:rPr>
              <a:t>health </a:t>
            </a:r>
            <a:r>
              <a:rPr lang="en-US" sz="3600" dirty="0">
                <a:solidFill>
                  <a:schemeClr val="tx1"/>
                </a:solidFill>
              </a:rPr>
              <a:t>of sport</a:t>
            </a:r>
            <a:endParaRPr lang="id-ID" sz="3600" b="1" dirty="0">
              <a:solidFill>
                <a:schemeClr val="tx1"/>
              </a:solidFill>
              <a:latin typeface="Segoe Script" pitchFamily="34" charset="0"/>
            </a:endParaRPr>
          </a:p>
        </p:txBody>
      </p:sp>
    </p:spTree>
    <p:extLst>
      <p:ext uri="{BB962C8B-B14F-4D97-AF65-F5344CB8AC3E}">
        <p14:creationId xmlns:p14="http://schemas.microsoft.com/office/powerpoint/2010/main" val="155487438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2669521"/>
            <a:ext cx="6768752" cy="240065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lnSpc>
                <a:spcPct val="150000"/>
              </a:lnSpc>
            </a:pPr>
            <a:r>
              <a:rPr lang="en-US" sz="2000" dirty="0" smtClean="0">
                <a:solidFill>
                  <a:srgbClr val="002060"/>
                </a:solidFill>
                <a:latin typeface="Arial" pitchFamily="34" charset="0"/>
                <a:cs typeface="Arial" pitchFamily="34" charset="0"/>
              </a:rPr>
              <a:t>Strength</a:t>
            </a:r>
            <a:r>
              <a:rPr lang="en-US" sz="2000" dirty="0" smtClean="0">
                <a:latin typeface="Arial" pitchFamily="34" charset="0"/>
                <a:cs typeface="Arial" pitchFamily="34" charset="0"/>
              </a:rPr>
              <a:t> </a:t>
            </a:r>
            <a:r>
              <a:rPr lang="id-ID" sz="2000" dirty="0" smtClean="0">
                <a:latin typeface="Arial" pitchFamily="34" charset="0"/>
                <a:cs typeface="Arial" pitchFamily="34" charset="0"/>
              </a:rPr>
              <a:t>is</a:t>
            </a:r>
            <a:r>
              <a:rPr lang="id-ID" sz="2000" dirty="0">
                <a:latin typeface="Arial" pitchFamily="34" charset="0"/>
                <a:cs typeface="Arial" pitchFamily="34" charset="0"/>
              </a:rPr>
              <a:t> </a:t>
            </a:r>
            <a:r>
              <a:rPr lang="en-US" sz="2000" dirty="0" smtClean="0">
                <a:latin typeface="Arial" pitchFamily="34" charset="0"/>
                <a:cs typeface="Arial" pitchFamily="34" charset="0"/>
              </a:rPr>
              <a:t>ability of the human physical condition</a:t>
            </a:r>
            <a:r>
              <a:rPr lang="id-ID" sz="2000" dirty="0">
                <a:latin typeface="Arial" pitchFamily="34" charset="0"/>
                <a:cs typeface="Arial" pitchFamily="34" charset="0"/>
              </a:rPr>
              <a:t> </a:t>
            </a:r>
            <a:r>
              <a:rPr lang="id-ID" sz="2000" dirty="0" smtClean="0">
                <a:latin typeface="Arial" pitchFamily="34" charset="0"/>
                <a:cs typeface="Arial" pitchFamily="34" charset="0"/>
              </a:rPr>
              <a:t>r</a:t>
            </a:r>
            <a:r>
              <a:rPr lang="en-US" sz="2000" dirty="0" err="1" smtClean="0">
                <a:latin typeface="Arial" pitchFamily="34" charset="0"/>
                <a:cs typeface="Arial" pitchFamily="34" charset="0"/>
              </a:rPr>
              <a:t>equired</a:t>
            </a:r>
            <a:r>
              <a:rPr lang="en-US" sz="2000" dirty="0" smtClean="0">
                <a:latin typeface="Arial" pitchFamily="34" charset="0"/>
                <a:cs typeface="Arial" pitchFamily="34" charset="0"/>
              </a:rPr>
              <a:t> in improving learning achievement</a:t>
            </a:r>
            <a:r>
              <a:rPr lang="id-ID" sz="2000" dirty="0">
                <a:latin typeface="Arial" pitchFamily="34" charset="0"/>
                <a:cs typeface="Arial" pitchFamily="34" charset="0"/>
              </a:rPr>
              <a:t> </a:t>
            </a:r>
            <a:r>
              <a:rPr lang="id-ID" sz="2000" dirty="0" smtClean="0">
                <a:latin typeface="Arial" pitchFamily="34" charset="0"/>
                <a:cs typeface="Arial" pitchFamily="34" charset="0"/>
              </a:rPr>
              <a:t>of </a:t>
            </a:r>
            <a:r>
              <a:rPr lang="en-US" sz="2000" dirty="0" smtClean="0">
                <a:latin typeface="Arial" pitchFamily="34" charset="0"/>
                <a:cs typeface="Arial" pitchFamily="34" charset="0"/>
              </a:rPr>
              <a:t>motion.</a:t>
            </a:r>
            <a:r>
              <a:rPr lang="id-ID" sz="2000" dirty="0" smtClean="0">
                <a:latin typeface="Arial" pitchFamily="34" charset="0"/>
                <a:cs typeface="Arial" pitchFamily="34" charset="0"/>
              </a:rPr>
              <a:t> </a:t>
            </a:r>
            <a:r>
              <a:rPr lang="en-US" sz="2000" dirty="0">
                <a:latin typeface="Arial" pitchFamily="34" charset="0"/>
                <a:cs typeface="Arial" pitchFamily="34" charset="0"/>
              </a:rPr>
              <a:t>Strength </a:t>
            </a:r>
            <a:r>
              <a:rPr lang="en-US" sz="2000" dirty="0" smtClean="0">
                <a:latin typeface="Arial" pitchFamily="34" charset="0"/>
                <a:cs typeface="Arial" pitchFamily="34" charset="0"/>
              </a:rPr>
              <a:t>is </a:t>
            </a:r>
            <a:r>
              <a:rPr lang="en-US" sz="2000" dirty="0">
                <a:latin typeface="Arial" pitchFamily="34" charset="0"/>
                <a:cs typeface="Arial" pitchFamily="34" charset="0"/>
              </a:rPr>
              <a:t>a person's ability to </a:t>
            </a:r>
            <a:r>
              <a:rPr lang="en-US" sz="2000" dirty="0" smtClean="0">
                <a:latin typeface="Arial" pitchFamily="34" charset="0"/>
                <a:cs typeface="Arial" pitchFamily="34" charset="0"/>
              </a:rPr>
              <a:t>awaken</a:t>
            </a:r>
            <a:r>
              <a:rPr lang="id-ID" sz="2000" dirty="0" smtClean="0">
                <a:latin typeface="Arial" pitchFamily="34" charset="0"/>
                <a:cs typeface="Arial" pitchFamily="34" charset="0"/>
              </a:rPr>
              <a:t> </a:t>
            </a:r>
            <a:r>
              <a:rPr lang="en-US" sz="2000" dirty="0" smtClean="0">
                <a:latin typeface="Arial" pitchFamily="34" charset="0"/>
                <a:cs typeface="Arial" pitchFamily="34" charset="0"/>
              </a:rPr>
              <a:t>tension </a:t>
            </a:r>
            <a:r>
              <a:rPr lang="en-US" sz="2000" dirty="0">
                <a:latin typeface="Arial" pitchFamily="34" charset="0"/>
                <a:cs typeface="Arial" pitchFamily="34" charset="0"/>
              </a:rPr>
              <a:t>to a </a:t>
            </a:r>
            <a:r>
              <a:rPr lang="en-US" sz="2000" dirty="0" smtClean="0">
                <a:latin typeface="Arial" pitchFamily="34" charset="0"/>
                <a:cs typeface="Arial" pitchFamily="34" charset="0"/>
              </a:rPr>
              <a:t>resistance</a:t>
            </a:r>
            <a:r>
              <a:rPr lang="id-ID" sz="2000" dirty="0" smtClean="0">
                <a:latin typeface="Arial" pitchFamily="34" charset="0"/>
                <a:cs typeface="Arial" pitchFamily="34" charset="0"/>
              </a:rPr>
              <a:t>. </a:t>
            </a:r>
            <a:r>
              <a:rPr lang="en-US" sz="2000" dirty="0" smtClean="0">
                <a:latin typeface="Arial" pitchFamily="34" charset="0"/>
                <a:cs typeface="Arial" pitchFamily="34" charset="0"/>
              </a:rPr>
              <a:t>Strength is</a:t>
            </a:r>
            <a:r>
              <a:rPr lang="id-ID" sz="2000" dirty="0" smtClean="0">
                <a:latin typeface="Arial" pitchFamily="34" charset="0"/>
                <a:cs typeface="Arial" pitchFamily="34" charset="0"/>
              </a:rPr>
              <a:t> </a:t>
            </a:r>
            <a:r>
              <a:rPr lang="en-US" sz="2000" dirty="0" smtClean="0">
                <a:latin typeface="Arial" pitchFamily="34" charset="0"/>
                <a:cs typeface="Arial" pitchFamily="34" charset="0"/>
              </a:rPr>
              <a:t>the </a:t>
            </a:r>
            <a:r>
              <a:rPr lang="en-US" sz="2000" dirty="0">
                <a:latin typeface="Arial" pitchFamily="34" charset="0"/>
                <a:cs typeface="Arial" pitchFamily="34" charset="0"/>
              </a:rPr>
              <a:t>result of muscle work </a:t>
            </a:r>
            <a:r>
              <a:rPr lang="en-US" sz="2000" dirty="0" smtClean="0">
                <a:latin typeface="Arial" pitchFamily="34" charset="0"/>
                <a:cs typeface="Arial" pitchFamily="34" charset="0"/>
              </a:rPr>
              <a:t>of </a:t>
            </a:r>
            <a:r>
              <a:rPr lang="en-US" sz="2000" dirty="0">
                <a:latin typeface="Arial" pitchFamily="34" charset="0"/>
                <a:cs typeface="Arial" pitchFamily="34" charset="0"/>
              </a:rPr>
              <a:t>ability to lift, </a:t>
            </a:r>
            <a:r>
              <a:rPr lang="en-US" sz="2000" dirty="0" smtClean="0">
                <a:latin typeface="Arial" pitchFamily="34" charset="0"/>
                <a:cs typeface="Arial" pitchFamily="34" charset="0"/>
              </a:rPr>
              <a:t>carry,</a:t>
            </a:r>
            <a:r>
              <a:rPr lang="id-ID" sz="2000" dirty="0" smtClean="0">
                <a:latin typeface="Arial" pitchFamily="34" charset="0"/>
                <a:cs typeface="Arial" pitchFamily="34" charset="0"/>
              </a:rPr>
              <a:t> </a:t>
            </a:r>
            <a:r>
              <a:rPr lang="en-US" sz="2000" dirty="0" smtClean="0">
                <a:latin typeface="Arial" pitchFamily="34" charset="0"/>
                <a:cs typeface="Arial" pitchFamily="34" charset="0"/>
              </a:rPr>
              <a:t>withhold</a:t>
            </a:r>
            <a:r>
              <a:rPr lang="en-US" sz="2000" dirty="0">
                <a:latin typeface="Arial" pitchFamily="34" charset="0"/>
                <a:cs typeface="Arial" pitchFamily="34" charset="0"/>
              </a:rPr>
              <a:t>, push or pull loads</a:t>
            </a:r>
            <a:endParaRPr lang="id-ID" sz="2000" dirty="0" smtClean="0">
              <a:latin typeface="Arial" pitchFamily="34" charset="0"/>
              <a:cs typeface="Arial" pitchFamily="34" charset="0"/>
            </a:endParaRPr>
          </a:p>
        </p:txBody>
      </p:sp>
      <p:sp>
        <p:nvSpPr>
          <p:cNvPr id="5" name="Rectangle 4"/>
          <p:cNvSpPr/>
          <p:nvPr/>
        </p:nvSpPr>
        <p:spPr>
          <a:xfrm>
            <a:off x="3059832" y="1268760"/>
            <a:ext cx="3240360" cy="115212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sz="3600" b="1" dirty="0" smtClean="0">
                <a:solidFill>
                  <a:schemeClr val="tx1"/>
                </a:solidFill>
                <a:latin typeface="Arial Unicode MS" pitchFamily="34" charset="-128"/>
                <a:ea typeface="Arial Unicode MS" pitchFamily="34" charset="-128"/>
                <a:cs typeface="Arial Unicode MS" pitchFamily="34" charset="-128"/>
              </a:rPr>
              <a:t>STRENGTH</a:t>
            </a:r>
            <a:endParaRPr lang="id-ID" sz="3600" b="1" dirty="0">
              <a:solidFill>
                <a:schemeClr val="tx1"/>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25520259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6014" y="646316"/>
            <a:ext cx="8108434" cy="613043"/>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lnSpc>
                <a:spcPct val="150000"/>
              </a:lnSpc>
            </a:pPr>
            <a:r>
              <a:rPr lang="en-US" sz="2400" dirty="0"/>
              <a:t>General characteristics of sports for health:</a:t>
            </a:r>
            <a:endParaRPr lang="id-ID" sz="2400" b="1" dirty="0">
              <a:solidFill>
                <a:schemeClr val="tx1"/>
              </a:solidFill>
              <a:latin typeface="Tempus Sans ITC" pitchFamily="82" charset="0"/>
            </a:endParaRPr>
          </a:p>
        </p:txBody>
      </p:sp>
      <p:sp>
        <p:nvSpPr>
          <p:cNvPr id="3" name="TextBox 2"/>
          <p:cNvSpPr txBox="1"/>
          <p:nvPr/>
        </p:nvSpPr>
        <p:spPr>
          <a:xfrm>
            <a:off x="517768" y="1454964"/>
            <a:ext cx="1301959"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id-ID" sz="2800" dirty="0" smtClean="0">
                <a:solidFill>
                  <a:schemeClr val="tx1"/>
                </a:solidFill>
              </a:rPr>
              <a:t>1. Mass</a:t>
            </a:r>
            <a:endParaRPr lang="id-ID" sz="2800" dirty="0">
              <a:solidFill>
                <a:schemeClr val="tx1"/>
              </a:solidFill>
            </a:endParaRPr>
          </a:p>
        </p:txBody>
      </p:sp>
      <p:sp>
        <p:nvSpPr>
          <p:cNvPr id="6" name="TextBox 5"/>
          <p:cNvSpPr txBox="1"/>
          <p:nvPr/>
        </p:nvSpPr>
        <p:spPr>
          <a:xfrm>
            <a:off x="937692" y="2145432"/>
            <a:ext cx="7704856"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514350" indent="-514350" algn="just">
              <a:lnSpc>
                <a:spcPct val="150000"/>
              </a:lnSpc>
              <a:buNone/>
            </a:pPr>
            <a:r>
              <a:rPr lang="id-ID" dirty="0" smtClean="0">
                <a:latin typeface="Arial" pitchFamily="34" charset="0"/>
                <a:cs typeface="Arial" pitchFamily="34" charset="0"/>
              </a:rPr>
              <a:t>	</a:t>
            </a:r>
            <a:r>
              <a:rPr lang="en-US" dirty="0" smtClean="0">
                <a:latin typeface="Arial" pitchFamily="34" charset="0"/>
                <a:cs typeface="Arial" pitchFamily="34" charset="0"/>
              </a:rPr>
              <a:t>sports </a:t>
            </a:r>
            <a:r>
              <a:rPr lang="en-US" dirty="0">
                <a:latin typeface="Arial" pitchFamily="34" charset="0"/>
                <a:cs typeface="Arial" pitchFamily="34" charset="0"/>
              </a:rPr>
              <a:t>health should be able to accommodate a large number of participants together.</a:t>
            </a:r>
            <a:endParaRPr lang="en-US" dirty="0">
              <a:solidFill>
                <a:schemeClr val="bg1"/>
              </a:solidFill>
              <a:latin typeface="Arial" pitchFamily="34" charset="0"/>
              <a:cs typeface="Arial" pitchFamily="34" charset="0"/>
            </a:endParaRPr>
          </a:p>
        </p:txBody>
      </p:sp>
      <p:sp>
        <p:nvSpPr>
          <p:cNvPr id="7" name="TextBox 6"/>
          <p:cNvSpPr txBox="1"/>
          <p:nvPr/>
        </p:nvSpPr>
        <p:spPr>
          <a:xfrm>
            <a:off x="496014" y="3330570"/>
            <a:ext cx="1177310"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id-ID" sz="2800" dirty="0">
                <a:solidFill>
                  <a:schemeClr val="tx1"/>
                </a:solidFill>
              </a:rPr>
              <a:t>2</a:t>
            </a:r>
            <a:r>
              <a:rPr lang="id-ID" sz="2800" dirty="0" smtClean="0">
                <a:solidFill>
                  <a:schemeClr val="tx1"/>
                </a:solidFill>
              </a:rPr>
              <a:t>. Easy</a:t>
            </a:r>
            <a:endParaRPr lang="id-ID" sz="2800" dirty="0">
              <a:solidFill>
                <a:schemeClr val="tx1"/>
              </a:solidFill>
            </a:endParaRPr>
          </a:p>
        </p:txBody>
      </p:sp>
      <p:sp>
        <p:nvSpPr>
          <p:cNvPr id="8" name="TextBox 7"/>
          <p:cNvSpPr txBox="1"/>
          <p:nvPr/>
        </p:nvSpPr>
        <p:spPr>
          <a:xfrm>
            <a:off x="927770" y="4114963"/>
            <a:ext cx="6302002" cy="5078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514350" indent="-514350" algn="just">
              <a:lnSpc>
                <a:spcPct val="150000"/>
              </a:lnSpc>
            </a:pPr>
            <a:r>
              <a:rPr lang="en-US" dirty="0">
                <a:latin typeface="Arial" pitchFamily="34" charset="0"/>
                <a:cs typeface="Arial" pitchFamily="34" charset="0"/>
              </a:rPr>
              <a:t>easy to follow </a:t>
            </a:r>
            <a:r>
              <a:rPr lang="id-ID" dirty="0" smtClean="0">
                <a:latin typeface="Arial" pitchFamily="34" charset="0"/>
                <a:cs typeface="Arial" pitchFamily="34" charset="0"/>
              </a:rPr>
              <a:t>the</a:t>
            </a:r>
            <a:r>
              <a:rPr lang="en-US" dirty="0" smtClean="0">
                <a:latin typeface="Arial" pitchFamily="34" charset="0"/>
                <a:cs typeface="Arial" pitchFamily="34" charset="0"/>
              </a:rPr>
              <a:t> </a:t>
            </a:r>
            <a:r>
              <a:rPr lang="en-US" dirty="0">
                <a:latin typeface="Arial" pitchFamily="34" charset="0"/>
                <a:cs typeface="Arial" pitchFamily="34" charset="0"/>
              </a:rPr>
              <a:t>movement followed by all participants.</a:t>
            </a:r>
          </a:p>
        </p:txBody>
      </p:sp>
      <p:sp>
        <p:nvSpPr>
          <p:cNvPr id="9" name="TextBox 8"/>
          <p:cNvSpPr txBox="1"/>
          <p:nvPr/>
        </p:nvSpPr>
        <p:spPr>
          <a:xfrm>
            <a:off x="626191" y="4842738"/>
            <a:ext cx="1788438"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id-ID" sz="2800" dirty="0" smtClean="0">
                <a:solidFill>
                  <a:schemeClr val="tx1"/>
                </a:solidFill>
              </a:rPr>
              <a:t>3. Benefits</a:t>
            </a:r>
            <a:endParaRPr lang="id-ID" sz="2800" dirty="0">
              <a:solidFill>
                <a:schemeClr val="tx1"/>
              </a:solidFill>
            </a:endParaRPr>
          </a:p>
        </p:txBody>
      </p:sp>
      <p:sp>
        <p:nvSpPr>
          <p:cNvPr id="10" name="TextBox 9"/>
          <p:cNvSpPr txBox="1"/>
          <p:nvPr/>
        </p:nvSpPr>
        <p:spPr>
          <a:xfrm>
            <a:off x="971600" y="5601483"/>
            <a:ext cx="7704856" cy="45653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514350" indent="-514350" algn="just">
              <a:lnSpc>
                <a:spcPct val="150000"/>
              </a:lnSpc>
              <a:buNone/>
            </a:pPr>
            <a:r>
              <a:rPr lang="id-ID" dirty="0" smtClean="0">
                <a:latin typeface="Arial" pitchFamily="34" charset="0"/>
                <a:cs typeface="Arial" pitchFamily="34" charset="0"/>
              </a:rPr>
              <a:t>	the benefit can be feel by all people and safety to all participants </a:t>
            </a:r>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61665777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arn(inVertical)">
                                      <p:cBhvr>
                                        <p:cTn id="29" dur="500"/>
                                        <p:tgtEl>
                                          <p:spTgt spid="9"/>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3" grpId="0" animBg="1"/>
      <p:bldP spid="6" grpId="0" animBg="1"/>
      <p:bldP spid="7"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7291" y="861552"/>
            <a:ext cx="2757859" cy="108866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lnSpc>
                <a:spcPct val="150000"/>
              </a:lnSpc>
            </a:pPr>
            <a:r>
              <a:rPr lang="id-ID" sz="2400" b="1" dirty="0" smtClean="0">
                <a:solidFill>
                  <a:schemeClr val="tx1"/>
                </a:solidFill>
                <a:latin typeface="Arial" pitchFamily="34" charset="0"/>
                <a:cs typeface="Arial" pitchFamily="34" charset="0"/>
              </a:rPr>
              <a:t>The type sport for health</a:t>
            </a:r>
            <a:endParaRPr lang="id-ID" sz="2400" b="1" dirty="0">
              <a:solidFill>
                <a:schemeClr val="tx1"/>
              </a:solidFill>
              <a:latin typeface="Arial" pitchFamily="34" charset="0"/>
              <a:cs typeface="Arial" pitchFamily="34" charset="0"/>
            </a:endParaRPr>
          </a:p>
        </p:txBody>
      </p:sp>
      <p:sp>
        <p:nvSpPr>
          <p:cNvPr id="3" name="TextBox 2"/>
          <p:cNvSpPr txBox="1"/>
          <p:nvPr/>
        </p:nvSpPr>
        <p:spPr>
          <a:xfrm>
            <a:off x="1677177" y="2185078"/>
            <a:ext cx="1675843" cy="52322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id-ID" sz="2800" dirty="0" smtClean="0">
                <a:solidFill>
                  <a:schemeClr val="tx1"/>
                </a:solidFill>
              </a:rPr>
              <a:t>1. Aerobic</a:t>
            </a:r>
            <a:endParaRPr lang="id-ID" sz="2800" dirty="0">
              <a:solidFill>
                <a:schemeClr val="tx1"/>
              </a:solidFill>
            </a:endParaRPr>
          </a:p>
        </p:txBody>
      </p:sp>
      <p:sp>
        <p:nvSpPr>
          <p:cNvPr id="6" name="TextBox 5"/>
          <p:cNvSpPr txBox="1"/>
          <p:nvPr/>
        </p:nvSpPr>
        <p:spPr>
          <a:xfrm>
            <a:off x="2051720" y="3012532"/>
            <a:ext cx="6302002" cy="87203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just">
              <a:lnSpc>
                <a:spcPct val="150000"/>
              </a:lnSpc>
              <a:buNone/>
            </a:pPr>
            <a:r>
              <a:rPr lang="id-ID" dirty="0" smtClean="0">
                <a:solidFill>
                  <a:schemeClr val="tx1"/>
                </a:solidFill>
                <a:latin typeface="Arial" pitchFamily="34" charset="0"/>
                <a:cs typeface="Arial" pitchFamily="34" charset="0"/>
              </a:rPr>
              <a:t> 	</a:t>
            </a:r>
            <a:r>
              <a:rPr lang="en-US" dirty="0" smtClean="0">
                <a:solidFill>
                  <a:schemeClr val="tx1"/>
                </a:solidFill>
                <a:latin typeface="Arial" pitchFamily="34" charset="0"/>
                <a:cs typeface="Arial" pitchFamily="34" charset="0"/>
              </a:rPr>
              <a:t>Which </a:t>
            </a:r>
            <a:r>
              <a:rPr lang="en-US" dirty="0">
                <a:solidFill>
                  <a:schemeClr val="tx1"/>
                </a:solidFill>
                <a:latin typeface="Arial" pitchFamily="34" charset="0"/>
                <a:cs typeface="Arial" pitchFamily="34" charset="0"/>
              </a:rPr>
              <a:t>is a continuous exercise </a:t>
            </a:r>
            <a:r>
              <a:rPr lang="en-US" dirty="0" smtClean="0">
                <a:solidFill>
                  <a:schemeClr val="tx1"/>
                </a:solidFill>
                <a:latin typeface="Arial" pitchFamily="34" charset="0"/>
                <a:cs typeface="Arial" pitchFamily="34" charset="0"/>
              </a:rPr>
              <a:t>where</a:t>
            </a:r>
            <a:r>
              <a:rPr lang="id-ID" dirty="0" smtClean="0">
                <a:solidFill>
                  <a:schemeClr val="tx1"/>
                </a:solidFill>
                <a:latin typeface="Arial" pitchFamily="34" charset="0"/>
                <a:cs typeface="Arial" pitchFamily="34" charset="0"/>
              </a:rPr>
              <a:t> </a:t>
            </a:r>
            <a:r>
              <a:rPr lang="en-US" dirty="0" smtClean="0">
                <a:solidFill>
                  <a:schemeClr val="tx1"/>
                </a:solidFill>
                <a:latin typeface="Arial" pitchFamily="34" charset="0"/>
                <a:cs typeface="Arial" pitchFamily="34" charset="0"/>
              </a:rPr>
              <a:t>the </a:t>
            </a:r>
            <a:r>
              <a:rPr lang="en-US" dirty="0">
                <a:solidFill>
                  <a:schemeClr val="tx1"/>
                </a:solidFill>
                <a:latin typeface="Arial" pitchFamily="34" charset="0"/>
                <a:cs typeface="Arial" pitchFamily="34" charset="0"/>
              </a:rPr>
              <a:t>needs </a:t>
            </a:r>
            <a:r>
              <a:rPr lang="en-US" dirty="0" smtClean="0">
                <a:solidFill>
                  <a:schemeClr val="tx1"/>
                </a:solidFill>
                <a:latin typeface="Arial" pitchFamily="34" charset="0"/>
                <a:cs typeface="Arial" pitchFamily="34" charset="0"/>
              </a:rPr>
              <a:t>of</a:t>
            </a:r>
            <a:r>
              <a:rPr lang="id-ID" dirty="0" smtClean="0">
                <a:solidFill>
                  <a:schemeClr val="tx1"/>
                </a:solidFill>
                <a:latin typeface="Arial" pitchFamily="34" charset="0"/>
                <a:cs typeface="Arial" pitchFamily="34" charset="0"/>
              </a:rPr>
              <a:t> </a:t>
            </a:r>
            <a:r>
              <a:rPr lang="en-US" dirty="0" smtClean="0">
                <a:solidFill>
                  <a:schemeClr val="tx1"/>
                </a:solidFill>
                <a:latin typeface="Arial" pitchFamily="34" charset="0"/>
                <a:cs typeface="Arial" pitchFamily="34" charset="0"/>
              </a:rPr>
              <a:t>oxygen </a:t>
            </a:r>
            <a:r>
              <a:rPr lang="en-US" dirty="0">
                <a:solidFill>
                  <a:schemeClr val="tx1"/>
                </a:solidFill>
                <a:latin typeface="Arial" pitchFamily="34" charset="0"/>
                <a:cs typeface="Arial" pitchFamily="34" charset="0"/>
              </a:rPr>
              <a:t>can still be met by the body</a:t>
            </a:r>
          </a:p>
        </p:txBody>
      </p:sp>
      <p:sp>
        <p:nvSpPr>
          <p:cNvPr id="7" name="TextBox 6"/>
          <p:cNvSpPr txBox="1"/>
          <p:nvPr/>
        </p:nvSpPr>
        <p:spPr>
          <a:xfrm>
            <a:off x="1677177" y="4391526"/>
            <a:ext cx="2019142" cy="52322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id-ID" sz="2800" dirty="0">
                <a:solidFill>
                  <a:schemeClr val="tx1"/>
                </a:solidFill>
              </a:rPr>
              <a:t>2</a:t>
            </a:r>
            <a:r>
              <a:rPr lang="id-ID" sz="2800" dirty="0" smtClean="0">
                <a:solidFill>
                  <a:schemeClr val="tx1"/>
                </a:solidFill>
              </a:rPr>
              <a:t>. Anaerobic</a:t>
            </a:r>
            <a:endParaRPr lang="id-ID" sz="2800" dirty="0">
              <a:solidFill>
                <a:schemeClr val="tx1"/>
              </a:solidFill>
            </a:endParaRPr>
          </a:p>
        </p:txBody>
      </p:sp>
      <p:sp>
        <p:nvSpPr>
          <p:cNvPr id="8" name="TextBox 7"/>
          <p:cNvSpPr txBox="1"/>
          <p:nvPr/>
        </p:nvSpPr>
        <p:spPr>
          <a:xfrm>
            <a:off x="2051720" y="5218980"/>
            <a:ext cx="6302002" cy="87203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just">
              <a:lnSpc>
                <a:spcPct val="150000"/>
              </a:lnSpc>
            </a:pPr>
            <a:r>
              <a:rPr lang="id-ID" dirty="0" smtClean="0">
                <a:latin typeface="Arial" pitchFamily="34" charset="0"/>
                <a:cs typeface="Arial" pitchFamily="34" charset="0"/>
              </a:rPr>
              <a:t>	</a:t>
            </a:r>
            <a:r>
              <a:rPr lang="en-US" dirty="0" smtClean="0">
                <a:latin typeface="Arial" pitchFamily="34" charset="0"/>
                <a:cs typeface="Arial" pitchFamily="34" charset="0"/>
              </a:rPr>
              <a:t>is </a:t>
            </a:r>
            <a:r>
              <a:rPr lang="en-US" dirty="0">
                <a:latin typeface="Arial" pitchFamily="34" charset="0"/>
                <a:cs typeface="Arial" pitchFamily="34" charset="0"/>
              </a:rPr>
              <a:t>sports where oxygen demand can not be fulfilled entirely </a:t>
            </a:r>
            <a:r>
              <a:rPr lang="en-US" dirty="0" smtClean="0">
                <a:latin typeface="Arial" pitchFamily="34" charset="0"/>
                <a:cs typeface="Arial" pitchFamily="34" charset="0"/>
              </a:rPr>
              <a:t>by</a:t>
            </a:r>
            <a:r>
              <a:rPr lang="id-ID" dirty="0" smtClean="0">
                <a:latin typeface="Arial" pitchFamily="34" charset="0"/>
                <a:cs typeface="Arial" pitchFamily="34" charset="0"/>
              </a:rPr>
              <a:t> </a:t>
            </a:r>
            <a:r>
              <a:rPr lang="en-US" dirty="0" smtClean="0">
                <a:latin typeface="Arial" pitchFamily="34" charset="0"/>
                <a:cs typeface="Arial" pitchFamily="34" charset="0"/>
              </a:rPr>
              <a:t>the body</a:t>
            </a:r>
            <a:endParaRPr lang="en-US" dirty="0">
              <a:latin typeface="Arial" pitchFamily="34" charset="0"/>
              <a:cs typeface="Arial" pitchFamily="34" charset="0"/>
            </a:endParaRPr>
          </a:p>
        </p:txBody>
      </p:sp>
    </p:spTree>
    <p:extLst>
      <p:ext uri="{BB962C8B-B14F-4D97-AF65-F5344CB8AC3E}">
        <p14:creationId xmlns:p14="http://schemas.microsoft.com/office/powerpoint/2010/main" val="245093930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500"/>
                                        <p:tgtEl>
                                          <p:spTgt spid="7"/>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38877" y="1021002"/>
            <a:ext cx="3257267" cy="108866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lnSpc>
                <a:spcPct val="150000"/>
              </a:lnSpc>
            </a:pPr>
            <a:r>
              <a:rPr lang="id-ID" sz="2400" b="1" dirty="0" smtClean="0">
                <a:solidFill>
                  <a:schemeClr val="tx1"/>
                </a:solidFill>
                <a:latin typeface="Arial" pitchFamily="34" charset="0"/>
                <a:cs typeface="Arial" pitchFamily="34" charset="0"/>
              </a:rPr>
              <a:t>Sport Activity of Health</a:t>
            </a:r>
            <a:endParaRPr lang="id-ID" sz="2400" b="1" dirty="0">
              <a:solidFill>
                <a:schemeClr val="tx1"/>
              </a:solidFill>
              <a:latin typeface="Arial" pitchFamily="34" charset="0"/>
              <a:cs typeface="Arial" pitchFamily="34" charset="0"/>
            </a:endParaRPr>
          </a:p>
        </p:txBody>
      </p:sp>
      <p:sp>
        <p:nvSpPr>
          <p:cNvPr id="2" name="TextBox 1"/>
          <p:cNvSpPr txBox="1"/>
          <p:nvPr/>
        </p:nvSpPr>
        <p:spPr>
          <a:xfrm>
            <a:off x="1115616" y="2348880"/>
            <a:ext cx="6840760" cy="34163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514350" indent="-514350">
              <a:lnSpc>
                <a:spcPct val="150000"/>
              </a:lnSpc>
              <a:buAutoNum type="arabicPeriod"/>
            </a:pPr>
            <a:r>
              <a:rPr lang="en-US" dirty="0">
                <a:solidFill>
                  <a:schemeClr val="tx1"/>
                </a:solidFill>
                <a:latin typeface="Arial" pitchFamily="34" charset="0"/>
                <a:cs typeface="Arial" pitchFamily="34" charset="0"/>
              </a:rPr>
              <a:t>Life is active by doing the activity light for 10 minutes several times each day</a:t>
            </a:r>
          </a:p>
          <a:p>
            <a:pPr marL="514350" indent="-514350">
              <a:lnSpc>
                <a:spcPct val="150000"/>
              </a:lnSpc>
              <a:buAutoNum type="arabicPeriod"/>
            </a:pPr>
            <a:r>
              <a:rPr lang="en-US" dirty="0">
                <a:solidFill>
                  <a:schemeClr val="tx1"/>
                </a:solidFill>
                <a:latin typeface="Arial" pitchFamily="34" charset="0"/>
                <a:cs typeface="Arial" pitchFamily="34" charset="0"/>
              </a:rPr>
              <a:t>To be healthy by doing the activity during 30 minutes every day</a:t>
            </a:r>
          </a:p>
          <a:p>
            <a:pPr marL="514350" indent="-514350">
              <a:lnSpc>
                <a:spcPct val="150000"/>
              </a:lnSpc>
              <a:buAutoNum type="arabicPeriod"/>
            </a:pPr>
            <a:r>
              <a:rPr lang="en-US" dirty="0">
                <a:solidFill>
                  <a:schemeClr val="tx1"/>
                </a:solidFill>
                <a:latin typeface="Arial" pitchFamily="34" charset="0"/>
                <a:cs typeface="Arial" pitchFamily="34" charset="0"/>
              </a:rPr>
              <a:t>The physical exercise to fit by doing the activity was for 20 minutes, three time a week</a:t>
            </a:r>
          </a:p>
          <a:p>
            <a:pPr marL="514350" indent="-514350">
              <a:lnSpc>
                <a:spcPct val="150000"/>
              </a:lnSpc>
              <a:buAutoNum type="arabicPeriod"/>
            </a:pPr>
            <a:r>
              <a:rPr lang="en-US" dirty="0">
                <a:solidFill>
                  <a:schemeClr val="tx1"/>
                </a:solidFill>
                <a:latin typeface="Arial" pitchFamily="34" charset="0"/>
                <a:cs typeface="Arial" pitchFamily="34" charset="0"/>
              </a:rPr>
              <a:t>The physical exercise for the sport depends on the level of physical </a:t>
            </a:r>
            <a:r>
              <a:rPr lang="en-US" dirty="0" smtClean="0">
                <a:solidFill>
                  <a:schemeClr val="tx1"/>
                </a:solidFill>
                <a:latin typeface="Arial" pitchFamily="34" charset="0"/>
                <a:cs typeface="Arial" pitchFamily="34" charset="0"/>
              </a:rPr>
              <a:t>health</a:t>
            </a:r>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54824385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19335" y="790650"/>
            <a:ext cx="3633322" cy="1368152"/>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lnSpc>
                <a:spcPct val="150000"/>
              </a:lnSpc>
            </a:pPr>
            <a:r>
              <a:rPr lang="en-US" sz="2800" b="1" dirty="0"/>
              <a:t>Health benefits of exercise</a:t>
            </a:r>
            <a:endParaRPr lang="id-ID" sz="2800" b="1" dirty="0">
              <a:solidFill>
                <a:schemeClr val="tx1"/>
              </a:solidFill>
              <a:latin typeface="Tempus Sans ITC" pitchFamily="82" charset="0"/>
            </a:endParaRPr>
          </a:p>
        </p:txBody>
      </p:sp>
      <p:sp>
        <p:nvSpPr>
          <p:cNvPr id="2" name="TextBox 1"/>
          <p:cNvSpPr txBox="1"/>
          <p:nvPr/>
        </p:nvSpPr>
        <p:spPr>
          <a:xfrm>
            <a:off x="1115616" y="2348880"/>
            <a:ext cx="6840760" cy="336502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514350" indent="-514350" algn="just">
              <a:lnSpc>
                <a:spcPct val="150000"/>
              </a:lnSpc>
              <a:buAutoNum type="arabicPeriod"/>
            </a:pPr>
            <a:r>
              <a:rPr lang="en-US" dirty="0">
                <a:latin typeface="Arial" pitchFamily="34" charset="0"/>
                <a:cs typeface="Arial" pitchFamily="34" charset="0"/>
              </a:rPr>
              <a:t>Increasing metabolism to prevent obesity and maintain ideal body weight</a:t>
            </a:r>
          </a:p>
          <a:p>
            <a:pPr marL="514350" indent="-514350" algn="just">
              <a:lnSpc>
                <a:spcPct val="150000"/>
              </a:lnSpc>
              <a:buAutoNum type="arabicPeriod"/>
            </a:pPr>
            <a:r>
              <a:rPr lang="en-US" dirty="0">
                <a:latin typeface="Arial" pitchFamily="34" charset="0"/>
                <a:cs typeface="Arial" pitchFamily="34" charset="0"/>
              </a:rPr>
              <a:t>Increasing the power of muscle and bone density</a:t>
            </a:r>
          </a:p>
          <a:p>
            <a:pPr marL="514350" indent="-514350" algn="just">
              <a:lnSpc>
                <a:spcPct val="150000"/>
              </a:lnSpc>
              <a:buAutoNum type="arabicPeriod"/>
            </a:pPr>
            <a:r>
              <a:rPr lang="en-US" dirty="0">
                <a:latin typeface="Arial" pitchFamily="34" charset="0"/>
                <a:cs typeface="Arial" pitchFamily="34" charset="0"/>
              </a:rPr>
              <a:t>Increasing work and functions of the heart, lung and blood vessels</a:t>
            </a:r>
          </a:p>
          <a:p>
            <a:pPr marL="514350" indent="-514350" algn="just">
              <a:lnSpc>
                <a:spcPct val="150000"/>
              </a:lnSpc>
              <a:buAutoNum type="arabicPeriod"/>
            </a:pPr>
            <a:r>
              <a:rPr lang="en-US" dirty="0">
                <a:latin typeface="Arial" pitchFamily="34" charset="0"/>
                <a:cs typeface="Arial" pitchFamily="34" charset="0"/>
              </a:rPr>
              <a:t>Reduce the risk of diseases such as high blood pressure, coronary hearth disease,  cholesterol, </a:t>
            </a:r>
            <a:r>
              <a:rPr lang="en-US" dirty="0" err="1">
                <a:latin typeface="Arial" pitchFamily="34" charset="0"/>
                <a:cs typeface="Arial" pitchFamily="34" charset="0"/>
              </a:rPr>
              <a:t>diabtes</a:t>
            </a:r>
            <a:r>
              <a:rPr lang="en-US" dirty="0">
                <a:latin typeface="Arial" pitchFamily="34" charset="0"/>
                <a:cs typeface="Arial" pitchFamily="34" charset="0"/>
              </a:rPr>
              <a:t>, </a:t>
            </a:r>
            <a:r>
              <a:rPr lang="en-US" dirty="0" err="1">
                <a:latin typeface="Arial" pitchFamily="34" charset="0"/>
                <a:cs typeface="Arial" pitchFamily="34" charset="0"/>
              </a:rPr>
              <a:t>etc</a:t>
            </a:r>
            <a:endParaRPr lang="en-US" dirty="0">
              <a:latin typeface="Arial" pitchFamily="34" charset="0"/>
              <a:cs typeface="Arial" pitchFamily="34" charset="0"/>
            </a:endParaRPr>
          </a:p>
          <a:p>
            <a:pPr marL="514350" indent="-514350" algn="just">
              <a:lnSpc>
                <a:spcPct val="150000"/>
              </a:lnSpc>
              <a:buAutoNum type="arabicPeriod"/>
            </a:pPr>
            <a:r>
              <a:rPr lang="en-US" dirty="0">
                <a:latin typeface="Arial" pitchFamily="34" charset="0"/>
                <a:cs typeface="Arial" pitchFamily="34" charset="0"/>
              </a:rPr>
              <a:t>Increasing the activity of immune response to </a:t>
            </a:r>
            <a:r>
              <a:rPr lang="en-US" dirty="0" smtClean="0">
                <a:latin typeface="Arial" pitchFamily="34" charset="0"/>
                <a:cs typeface="Arial" pitchFamily="34" charset="0"/>
              </a:rPr>
              <a:t>disease</a:t>
            </a:r>
            <a:endParaRPr lang="en-US" dirty="0">
              <a:latin typeface="Arial" pitchFamily="34" charset="0"/>
              <a:cs typeface="Arial" pitchFamily="34" charset="0"/>
            </a:endParaRPr>
          </a:p>
        </p:txBody>
      </p:sp>
    </p:spTree>
    <p:extLst>
      <p:ext uri="{BB962C8B-B14F-4D97-AF65-F5344CB8AC3E}">
        <p14:creationId xmlns:p14="http://schemas.microsoft.com/office/powerpoint/2010/main" val="316302198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933" y="781114"/>
            <a:ext cx="3633322" cy="136815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50000"/>
              </a:lnSpc>
            </a:pPr>
            <a:r>
              <a:rPr lang="en-US" sz="2800" b="1" dirty="0">
                <a:latin typeface="Arial Black" pitchFamily="34" charset="0"/>
              </a:rPr>
              <a:t>Exercise is good for health</a:t>
            </a:r>
            <a:endParaRPr lang="id-ID" sz="2800" b="1" dirty="0">
              <a:solidFill>
                <a:schemeClr val="tx1"/>
              </a:solidFill>
              <a:latin typeface="Arial Black" pitchFamily="34" charset="0"/>
            </a:endParaRPr>
          </a:p>
        </p:txBody>
      </p:sp>
      <p:sp>
        <p:nvSpPr>
          <p:cNvPr id="2" name="TextBox 1"/>
          <p:cNvSpPr txBox="1"/>
          <p:nvPr/>
        </p:nvSpPr>
        <p:spPr>
          <a:xfrm>
            <a:off x="1887594" y="2348880"/>
            <a:ext cx="6840760" cy="27938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514350" indent="-514350" algn="just">
              <a:lnSpc>
                <a:spcPct val="150000"/>
              </a:lnSpc>
              <a:buAutoNum type="arabicPeriod"/>
            </a:pPr>
            <a:r>
              <a:rPr lang="en-US" sz="2400" dirty="0">
                <a:latin typeface="Arial" pitchFamily="34" charset="0"/>
                <a:cs typeface="Arial" pitchFamily="34" charset="0"/>
              </a:rPr>
              <a:t>Sports that start from an early age to old </a:t>
            </a:r>
            <a:r>
              <a:rPr lang="en-US" sz="2400" dirty="0" smtClean="0">
                <a:latin typeface="Arial" pitchFamily="34" charset="0"/>
                <a:cs typeface="Arial" pitchFamily="34" charset="0"/>
              </a:rPr>
              <a:t>age</a:t>
            </a:r>
            <a:endParaRPr lang="id-ID" sz="2400" dirty="0" smtClean="0">
              <a:latin typeface="Arial" pitchFamily="34" charset="0"/>
              <a:cs typeface="Arial" pitchFamily="34" charset="0"/>
            </a:endParaRPr>
          </a:p>
          <a:p>
            <a:pPr marL="514350" indent="-514350" algn="just">
              <a:lnSpc>
                <a:spcPct val="150000"/>
              </a:lnSpc>
              <a:buAutoNum type="arabicPeriod"/>
            </a:pPr>
            <a:r>
              <a:rPr lang="en-US" sz="2400" dirty="0" smtClean="0">
                <a:latin typeface="Arial" pitchFamily="34" charset="0"/>
                <a:cs typeface="Arial" pitchFamily="34" charset="0"/>
              </a:rPr>
              <a:t>Exercise </a:t>
            </a:r>
            <a:r>
              <a:rPr lang="en-US" sz="2400" dirty="0">
                <a:latin typeface="Arial" pitchFamily="34" charset="0"/>
                <a:cs typeface="Arial" pitchFamily="34" charset="0"/>
              </a:rPr>
              <a:t>should be varied and </a:t>
            </a:r>
            <a:r>
              <a:rPr lang="en-US" sz="2400" dirty="0" smtClean="0">
                <a:latin typeface="Arial" pitchFamily="34" charset="0"/>
                <a:cs typeface="Arial" pitchFamily="34" charset="0"/>
              </a:rPr>
              <a:t>favored</a:t>
            </a:r>
            <a:endParaRPr lang="id-ID" sz="2400" dirty="0" smtClean="0">
              <a:latin typeface="Arial" pitchFamily="34" charset="0"/>
              <a:cs typeface="Arial" pitchFamily="34" charset="0"/>
            </a:endParaRPr>
          </a:p>
          <a:p>
            <a:pPr marL="514350" indent="-514350" algn="just">
              <a:lnSpc>
                <a:spcPct val="150000"/>
              </a:lnSpc>
              <a:buAutoNum type="arabicPeriod"/>
            </a:pPr>
            <a:r>
              <a:rPr lang="en-US" sz="2400" dirty="0" smtClean="0">
                <a:latin typeface="Arial" pitchFamily="34" charset="0"/>
                <a:cs typeface="Arial" pitchFamily="34" charset="0"/>
              </a:rPr>
              <a:t>Performed </a:t>
            </a:r>
            <a:r>
              <a:rPr lang="en-US" sz="2400" dirty="0">
                <a:latin typeface="Arial" pitchFamily="34" charset="0"/>
                <a:cs typeface="Arial" pitchFamily="34" charset="0"/>
              </a:rPr>
              <a:t>gradually starting from heating with 10-15 minutes stretch. This exercise followed 20-60 minutes and ended cooling</a:t>
            </a:r>
          </a:p>
        </p:txBody>
      </p:sp>
    </p:spTree>
    <p:extLst>
      <p:ext uri="{BB962C8B-B14F-4D97-AF65-F5344CB8AC3E}">
        <p14:creationId xmlns:p14="http://schemas.microsoft.com/office/powerpoint/2010/main" val="179890575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29600" cy="4572000"/>
          </a:xfrm>
        </p:spPr>
        <p:txBody>
          <a:bodyPr>
            <a:normAutofit lnSpcReduction="10000"/>
          </a:bodyPr>
          <a:lstStyle/>
          <a:p>
            <a:pPr marL="0" indent="0" algn="just">
              <a:lnSpc>
                <a:spcPct val="110000"/>
              </a:lnSpc>
              <a:buNone/>
            </a:pPr>
            <a:r>
              <a:rPr lang="id-ID" sz="2400" b="1" dirty="0" smtClean="0">
                <a:solidFill>
                  <a:schemeClr val="bg1"/>
                </a:solidFill>
                <a:latin typeface="Arial" pitchFamily="34" charset="0"/>
                <a:cs typeface="Arial" pitchFamily="34" charset="0"/>
              </a:rPr>
              <a:t>Outcomes </a:t>
            </a:r>
            <a:r>
              <a:rPr lang="id-ID" sz="2400" dirty="0" smtClean="0">
                <a:solidFill>
                  <a:schemeClr val="bg1"/>
                </a:solidFill>
                <a:latin typeface="Arial" pitchFamily="34" charset="0"/>
                <a:cs typeface="Arial" pitchFamily="34" charset="0"/>
              </a:rPr>
              <a:t>	:</a:t>
            </a:r>
          </a:p>
          <a:p>
            <a:pPr algn="just">
              <a:lnSpc>
                <a:spcPct val="110000"/>
              </a:lnSpc>
            </a:pPr>
            <a:r>
              <a:rPr lang="en-US" sz="2400" dirty="0" smtClean="0">
                <a:latin typeface="Arial" pitchFamily="34" charset="0"/>
                <a:cs typeface="Arial" pitchFamily="34" charset="0"/>
              </a:rPr>
              <a:t>students </a:t>
            </a:r>
            <a:r>
              <a:rPr lang="en-US" sz="2400" dirty="0">
                <a:latin typeface="Arial" pitchFamily="34" charset="0"/>
                <a:cs typeface="Arial" pitchFamily="34" charset="0"/>
              </a:rPr>
              <a:t>are able to understand what is meant by strength and </a:t>
            </a:r>
            <a:r>
              <a:rPr lang="en-US" sz="2400" dirty="0" smtClean="0">
                <a:latin typeface="Arial" pitchFamily="34" charset="0"/>
                <a:cs typeface="Arial" pitchFamily="34" charset="0"/>
              </a:rPr>
              <a:t>health</a:t>
            </a:r>
            <a:endParaRPr lang="id-ID" sz="2400" dirty="0" smtClean="0">
              <a:latin typeface="Arial" pitchFamily="34" charset="0"/>
              <a:cs typeface="Arial" pitchFamily="34" charset="0"/>
            </a:endParaRPr>
          </a:p>
          <a:p>
            <a:pPr algn="just">
              <a:lnSpc>
                <a:spcPct val="110000"/>
              </a:lnSpc>
            </a:pPr>
            <a:r>
              <a:rPr lang="en-US" sz="2400" dirty="0" smtClean="0">
                <a:latin typeface="Arial" pitchFamily="34" charset="0"/>
                <a:cs typeface="Arial" pitchFamily="34" charset="0"/>
              </a:rPr>
              <a:t>students </a:t>
            </a:r>
            <a:r>
              <a:rPr lang="en-US" sz="2400" dirty="0">
                <a:latin typeface="Arial" pitchFamily="34" charset="0"/>
                <a:cs typeface="Arial" pitchFamily="34" charset="0"/>
              </a:rPr>
              <a:t>are able to understand the factors affecting the </a:t>
            </a:r>
            <a:r>
              <a:rPr lang="en-US" sz="2400" dirty="0" smtClean="0">
                <a:latin typeface="Arial" pitchFamily="34" charset="0"/>
                <a:cs typeface="Arial" pitchFamily="34" charset="0"/>
              </a:rPr>
              <a:t>power</a:t>
            </a:r>
            <a:endParaRPr lang="id-ID" sz="2400" dirty="0" smtClean="0">
              <a:latin typeface="Arial" pitchFamily="34" charset="0"/>
              <a:cs typeface="Arial" pitchFamily="34" charset="0"/>
            </a:endParaRPr>
          </a:p>
          <a:p>
            <a:pPr algn="just">
              <a:lnSpc>
                <a:spcPct val="110000"/>
              </a:lnSpc>
            </a:pPr>
            <a:r>
              <a:rPr lang="en-US" sz="2400" dirty="0" smtClean="0">
                <a:latin typeface="Arial" pitchFamily="34" charset="0"/>
                <a:cs typeface="Arial" pitchFamily="34" charset="0"/>
              </a:rPr>
              <a:t>students </a:t>
            </a:r>
            <a:r>
              <a:rPr lang="en-US" sz="2400" dirty="0">
                <a:latin typeface="Arial" pitchFamily="34" charset="0"/>
                <a:cs typeface="Arial" pitchFamily="34" charset="0"/>
              </a:rPr>
              <a:t>are able to understand what are the exercises to increase </a:t>
            </a:r>
            <a:r>
              <a:rPr lang="en-US" sz="2400" dirty="0" smtClean="0">
                <a:latin typeface="Arial" pitchFamily="34" charset="0"/>
                <a:cs typeface="Arial" pitchFamily="34" charset="0"/>
              </a:rPr>
              <a:t>strength</a:t>
            </a:r>
            <a:endParaRPr lang="id-ID" sz="2400" dirty="0" smtClean="0">
              <a:latin typeface="Arial" pitchFamily="34" charset="0"/>
              <a:cs typeface="Arial" pitchFamily="34" charset="0"/>
            </a:endParaRPr>
          </a:p>
          <a:p>
            <a:pPr algn="just">
              <a:lnSpc>
                <a:spcPct val="110000"/>
              </a:lnSpc>
            </a:pPr>
            <a:r>
              <a:rPr lang="en-US" sz="2400" dirty="0" smtClean="0">
                <a:latin typeface="Arial" pitchFamily="34" charset="0"/>
                <a:cs typeface="Arial" pitchFamily="34" charset="0"/>
              </a:rPr>
              <a:t>students </a:t>
            </a:r>
            <a:r>
              <a:rPr lang="en-US" sz="2400" dirty="0">
                <a:latin typeface="Arial" pitchFamily="34" charset="0"/>
                <a:cs typeface="Arial" pitchFamily="34" charset="0"/>
              </a:rPr>
              <a:t>are able to understand the scope of health in </a:t>
            </a:r>
            <a:r>
              <a:rPr lang="en-US" sz="2400" dirty="0" smtClean="0">
                <a:latin typeface="Arial" pitchFamily="34" charset="0"/>
                <a:cs typeface="Arial" pitchFamily="34" charset="0"/>
              </a:rPr>
              <a:t>sports</a:t>
            </a:r>
            <a:endParaRPr lang="id-ID" sz="2400" dirty="0" smtClean="0">
              <a:latin typeface="Arial" pitchFamily="34" charset="0"/>
              <a:cs typeface="Arial" pitchFamily="34" charset="0"/>
            </a:endParaRPr>
          </a:p>
          <a:p>
            <a:pPr algn="just">
              <a:lnSpc>
                <a:spcPct val="110000"/>
              </a:lnSpc>
            </a:pPr>
            <a:r>
              <a:rPr lang="en-US" sz="2400" dirty="0" smtClean="0">
                <a:latin typeface="Arial" pitchFamily="34" charset="0"/>
                <a:cs typeface="Arial" pitchFamily="34" charset="0"/>
              </a:rPr>
              <a:t>students </a:t>
            </a:r>
            <a:r>
              <a:rPr lang="en-US" sz="2400" dirty="0">
                <a:latin typeface="Arial" pitchFamily="34" charset="0"/>
                <a:cs typeface="Arial" pitchFamily="34" charset="0"/>
              </a:rPr>
              <a:t>are able to </a:t>
            </a:r>
            <a:r>
              <a:rPr lang="en-US" sz="2400" dirty="0" smtClean="0">
                <a:latin typeface="Arial" pitchFamily="34" charset="0"/>
                <a:cs typeface="Arial" pitchFamily="34" charset="0"/>
              </a:rPr>
              <a:t>understand </a:t>
            </a:r>
            <a:r>
              <a:rPr lang="id-ID" sz="2400" dirty="0" smtClean="0">
                <a:latin typeface="Arial" pitchFamily="34" charset="0"/>
                <a:cs typeface="Arial" pitchFamily="34" charset="0"/>
              </a:rPr>
              <a:t>the advantage of exercise for health</a:t>
            </a:r>
            <a:endParaRPr lang="id-ID" dirty="0">
              <a:latin typeface="Arial" pitchFamily="34" charset="0"/>
              <a:cs typeface="Arial" pitchFamily="34" charset="0"/>
            </a:endParaRPr>
          </a:p>
        </p:txBody>
      </p:sp>
      <p:sp>
        <p:nvSpPr>
          <p:cNvPr id="2" name="Title 1"/>
          <p:cNvSpPr>
            <a:spLocks noGrp="1"/>
          </p:cNvSpPr>
          <p:nvPr>
            <p:ph type="title"/>
          </p:nvPr>
        </p:nvSpPr>
        <p:spPr/>
        <p:txBody>
          <a:bodyPr>
            <a:noAutofit/>
          </a:bodyPr>
          <a:lstStyle/>
          <a:p>
            <a:r>
              <a:rPr lang="id-ID" sz="2800" dirty="0" smtClean="0">
                <a:ln w="3200">
                  <a:solidFill>
                    <a:sysClr val="windowText" lastClr="000000">
                      <a:alpha val="25000"/>
                    </a:sysClr>
                  </a:solidFill>
                  <a:prstDash val="solid"/>
                  <a:round/>
                </a:ln>
              </a:rPr>
              <a:t>Tittle		: Strength And Health</a:t>
            </a:r>
            <a:endParaRPr lang="id-ID" sz="2800" dirty="0">
              <a:ln w="3200">
                <a:solidFill>
                  <a:sysClr val="windowText" lastClr="000000">
                    <a:alpha val="25000"/>
                  </a:sysClr>
                </a:solidFill>
                <a:prstDash val="solid"/>
                <a:round/>
              </a:ln>
            </a:endParaRPr>
          </a:p>
        </p:txBody>
      </p:sp>
    </p:spTree>
    <p:extLst>
      <p:ext uri="{BB962C8B-B14F-4D97-AF65-F5344CB8AC3E}">
        <p14:creationId xmlns:p14="http://schemas.microsoft.com/office/powerpoint/2010/main" val="20279531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43050"/>
            <a:ext cx="8229600" cy="4952950"/>
          </a:xfrm>
        </p:spPr>
        <p:txBody>
          <a:bodyPr>
            <a:noAutofit/>
          </a:bodyPr>
          <a:lstStyle/>
          <a:p>
            <a:r>
              <a:rPr lang="id-ID" sz="2000" dirty="0" smtClean="0">
                <a:solidFill>
                  <a:schemeClr val="bg1"/>
                </a:solidFill>
                <a:hlinkClick r:id="rId2"/>
              </a:rPr>
              <a:t>www.</a:t>
            </a:r>
            <a:r>
              <a:rPr lang="id-ID" sz="2000" i="1" dirty="0" smtClean="0">
                <a:solidFill>
                  <a:schemeClr val="bg1"/>
                </a:solidFill>
                <a:hlinkClick r:id="rId2"/>
              </a:rPr>
              <a:t>perpustakaan.depkes.go.id</a:t>
            </a:r>
            <a:r>
              <a:rPr lang="id-ID" sz="2000" i="1" dirty="0">
                <a:solidFill>
                  <a:schemeClr val="bg1"/>
                </a:solidFill>
              </a:rPr>
              <a:t> : </a:t>
            </a:r>
            <a:r>
              <a:rPr lang="id-ID" sz="2000" i="1" dirty="0">
                <a:solidFill>
                  <a:schemeClr val="bg1"/>
                </a:solidFill>
                <a:hlinkClick r:id="rId3"/>
              </a:rPr>
              <a:t>http://perpustakaan.depkes.go.id:8180/bitstream/123456789/758/13/Bab%20II%20Halaman%207%20-%</a:t>
            </a:r>
            <a:r>
              <a:rPr lang="id-ID" sz="2000" i="1" dirty="0" smtClean="0">
                <a:solidFill>
                  <a:schemeClr val="bg1"/>
                </a:solidFill>
                <a:hlinkClick r:id="rId3"/>
              </a:rPr>
              <a:t>2013.pdf</a:t>
            </a:r>
            <a:endParaRPr lang="id-ID" sz="2000" i="1" dirty="0" smtClean="0">
              <a:solidFill>
                <a:schemeClr val="bg1"/>
              </a:solidFill>
            </a:endParaRPr>
          </a:p>
          <a:p>
            <a:r>
              <a:rPr lang="id-ID" sz="2000" dirty="0">
                <a:solidFill>
                  <a:schemeClr val="bg1"/>
                </a:solidFill>
                <a:hlinkClick r:id="rId4"/>
              </a:rPr>
              <a:t>http://</a:t>
            </a:r>
            <a:r>
              <a:rPr lang="id-ID" sz="2000" dirty="0" smtClean="0">
                <a:solidFill>
                  <a:schemeClr val="bg1"/>
                </a:solidFill>
                <a:hlinkClick r:id="rId4"/>
              </a:rPr>
              <a:t>staff.uny.ac.id/sites/default/files/pendidikan/dr-muhammad-ikhwan-zein-spko/bahan-ajar-ilmu-kesehatan-or.pdf</a:t>
            </a:r>
            <a:endParaRPr lang="id-ID" sz="2000" dirty="0" smtClean="0">
              <a:solidFill>
                <a:schemeClr val="bg1"/>
              </a:solidFill>
            </a:endParaRPr>
          </a:p>
          <a:p>
            <a:r>
              <a:rPr lang="id-ID" sz="2000" i="1" dirty="0">
                <a:solidFill>
                  <a:schemeClr val="bg1"/>
                </a:solidFill>
                <a:hlinkClick r:id="rId5"/>
              </a:rPr>
              <a:t>https://online-journal.unja.ac.id/index.php/csp/article/view/.../</a:t>
            </a:r>
            <a:r>
              <a:rPr lang="id-ID" sz="2000" i="1" dirty="0" smtClean="0">
                <a:solidFill>
                  <a:schemeClr val="bg1"/>
                </a:solidFill>
                <a:hlinkClick r:id="rId5"/>
              </a:rPr>
              <a:t>631</a:t>
            </a:r>
            <a:endParaRPr lang="id-ID" sz="2000" i="1" dirty="0" smtClean="0">
              <a:solidFill>
                <a:schemeClr val="bg1"/>
              </a:solidFill>
            </a:endParaRPr>
          </a:p>
          <a:p>
            <a:r>
              <a:rPr lang="id-ID" sz="2000" i="1" dirty="0">
                <a:solidFill>
                  <a:schemeClr val="bg1"/>
                </a:solidFill>
                <a:hlinkClick r:id="rId6"/>
              </a:rPr>
              <a:t>http://</a:t>
            </a:r>
            <a:r>
              <a:rPr lang="id-ID" sz="2000" i="1" dirty="0" smtClean="0">
                <a:solidFill>
                  <a:schemeClr val="bg1"/>
                </a:solidFill>
                <a:hlinkClick r:id="rId6"/>
              </a:rPr>
              <a:t>www.kesjaor.kemkes.go.id/documents/Kebijakan-Penyelenggaraan-Kesjaor-Rakontek-Kesmas-2017-1.pdf</a:t>
            </a:r>
            <a:endParaRPr lang="id-ID" sz="2000" i="1" dirty="0" smtClean="0">
              <a:solidFill>
                <a:schemeClr val="bg1"/>
              </a:solidFill>
            </a:endParaRPr>
          </a:p>
          <a:p>
            <a:r>
              <a:rPr lang="id-ID" sz="2000" i="1" dirty="0">
                <a:solidFill>
                  <a:schemeClr val="bg1"/>
                </a:solidFill>
                <a:hlinkClick r:id="rId7"/>
              </a:rPr>
              <a:t>http://</a:t>
            </a:r>
            <a:r>
              <a:rPr lang="id-ID" sz="2000" i="1" dirty="0" smtClean="0">
                <a:solidFill>
                  <a:schemeClr val="bg1"/>
                </a:solidFill>
                <a:hlinkClick r:id="rId7"/>
              </a:rPr>
              <a:t>staffnew.uny.ac.id/upload/131808341/pendidikan/kesehatan+olahraga.pdf</a:t>
            </a:r>
            <a:endParaRPr lang="id-ID" sz="2000" i="1" dirty="0" smtClean="0">
              <a:solidFill>
                <a:schemeClr val="bg1"/>
              </a:solidFill>
            </a:endParaRPr>
          </a:p>
          <a:p>
            <a:r>
              <a:rPr lang="id-ID" sz="2000" i="1" dirty="0">
                <a:solidFill>
                  <a:schemeClr val="bg1"/>
                </a:solidFill>
                <a:hlinkClick r:id="rId8"/>
              </a:rPr>
              <a:t>http://file.upi.edu/Direktori/FPOK/JUR._PEND._</a:t>
            </a:r>
            <a:r>
              <a:rPr lang="id-ID" sz="2000" i="1" dirty="0" smtClean="0">
                <a:solidFill>
                  <a:schemeClr val="bg1"/>
                </a:solidFill>
                <a:hlinkClick r:id="rId8"/>
              </a:rPr>
              <a:t>OLAHRAGA/197103282000121LUCKY_ANGKAWIDJAJA_RORING/OLAHRAGA_DAN_OLAHRAGA_KESEHATAN.pdf</a:t>
            </a:r>
            <a:endParaRPr lang="id-ID" sz="2000" i="1" dirty="0" smtClean="0">
              <a:solidFill>
                <a:schemeClr val="bg1"/>
              </a:solidFill>
            </a:endParaRPr>
          </a:p>
          <a:p>
            <a:r>
              <a:rPr lang="id-ID" sz="2000" i="1" dirty="0">
                <a:solidFill>
                  <a:schemeClr val="bg1"/>
                </a:solidFill>
                <a:hlinkClick r:id="rId9"/>
              </a:rPr>
              <a:t>http://</a:t>
            </a:r>
            <a:r>
              <a:rPr lang="id-ID" sz="2000" i="1" dirty="0" smtClean="0">
                <a:solidFill>
                  <a:schemeClr val="bg1"/>
                </a:solidFill>
                <a:hlinkClick r:id="rId9"/>
              </a:rPr>
              <a:t>staff.uny.ac.id/sites/default/files/Teori_latihan_9.pdf</a:t>
            </a:r>
            <a:r>
              <a:rPr lang="id-ID" sz="2000" i="1" dirty="0" smtClean="0">
                <a:solidFill>
                  <a:schemeClr val="bg1"/>
                </a:solidFill>
              </a:rPr>
              <a:t> </a:t>
            </a:r>
          </a:p>
        </p:txBody>
      </p:sp>
      <p:sp>
        <p:nvSpPr>
          <p:cNvPr id="2" name="Title 1"/>
          <p:cNvSpPr>
            <a:spLocks noGrp="1"/>
          </p:cNvSpPr>
          <p:nvPr>
            <p:ph type="title"/>
          </p:nvPr>
        </p:nvSpPr>
        <p:spPr/>
        <p:txBody>
          <a:bodyPr/>
          <a:lstStyle/>
          <a:p>
            <a:pPr algn="ctr"/>
            <a:r>
              <a:rPr lang="id-ID" dirty="0" smtClean="0">
                <a:ln w="3200">
                  <a:solidFill>
                    <a:sysClr val="windowText" lastClr="000000">
                      <a:alpha val="25000"/>
                    </a:sysClr>
                  </a:solidFill>
                  <a:prstDash val="solid"/>
                  <a:round/>
                </a:ln>
                <a:solidFill>
                  <a:sysClr val="windowText" lastClr="000000"/>
                </a:solidFill>
              </a:rPr>
              <a:t>Reference :</a:t>
            </a:r>
            <a:endParaRPr lang="id-ID" dirty="0">
              <a:ln w="3200">
                <a:solidFill>
                  <a:sysClr val="windowText" lastClr="000000">
                    <a:alpha val="25000"/>
                  </a:sysClr>
                </a:solidFill>
                <a:prstDash val="solid"/>
                <a:round/>
              </a:ln>
              <a:solidFill>
                <a:sysClr val="windowText" lastClr="000000"/>
              </a:solidFill>
            </a:endParaRPr>
          </a:p>
        </p:txBody>
      </p:sp>
    </p:spTree>
    <p:extLst>
      <p:ext uri="{BB962C8B-B14F-4D97-AF65-F5344CB8AC3E}">
        <p14:creationId xmlns:p14="http://schemas.microsoft.com/office/powerpoint/2010/main" val="1200185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8860"/>
            <a:ext cx="8229600" cy="1143000"/>
          </a:xfrm>
        </p:spPr>
        <p:txBody>
          <a:bodyPr>
            <a:noAutofit/>
          </a:bodyPr>
          <a:lstStyle/>
          <a:p>
            <a:pPr algn="l"/>
            <a:r>
              <a:rPr lang="id-ID" sz="7200" b="1" dirty="0" smtClean="0">
                <a:solidFill>
                  <a:srgbClr val="1F497D"/>
                </a:solidFill>
              </a:rPr>
              <a:t>THANK YOU</a:t>
            </a:r>
            <a:endParaRPr lang="en-US" sz="7200" b="1" dirty="0">
              <a:solidFill>
                <a:srgbClr val="1F497D"/>
              </a:solidFill>
            </a:endParaRPr>
          </a:p>
        </p:txBody>
      </p:sp>
    </p:spTree>
    <p:extLst>
      <p:ext uri="{BB962C8B-B14F-4D97-AF65-F5344CB8AC3E}">
        <p14:creationId xmlns:p14="http://schemas.microsoft.com/office/powerpoint/2010/main" val="1405316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43608" y="1628800"/>
            <a:ext cx="7056784" cy="38318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lnSpc>
                <a:spcPct val="150000"/>
              </a:lnSpc>
            </a:pPr>
            <a:r>
              <a:rPr lang="en-US" dirty="0"/>
              <a:t>For </a:t>
            </a:r>
            <a:r>
              <a:rPr lang="en-US" dirty="0" smtClean="0"/>
              <a:t>sport</a:t>
            </a:r>
            <a:r>
              <a:rPr lang="id-ID" dirty="0" smtClean="0"/>
              <a:t> in </a:t>
            </a:r>
            <a:r>
              <a:rPr lang="en-US" dirty="0" smtClean="0"/>
              <a:t>speed</a:t>
            </a:r>
            <a:r>
              <a:rPr lang="id-ID" dirty="0" smtClean="0"/>
              <a:t> dominant</a:t>
            </a:r>
            <a:r>
              <a:rPr lang="en-US" dirty="0" smtClean="0"/>
              <a:t> </a:t>
            </a:r>
            <a:r>
              <a:rPr lang="id-ID" dirty="0" smtClean="0"/>
              <a:t>very need parctice of strength. </a:t>
            </a:r>
            <a:r>
              <a:rPr lang="en-US" dirty="0" smtClean="0"/>
              <a:t>But not</a:t>
            </a:r>
            <a:r>
              <a:rPr lang="id-ID" dirty="0" smtClean="0"/>
              <a:t> </a:t>
            </a:r>
            <a:r>
              <a:rPr lang="en-US" dirty="0" smtClean="0"/>
              <a:t>necessarily</a:t>
            </a:r>
            <a:r>
              <a:rPr lang="id-ID" dirty="0" smtClean="0"/>
              <a:t> </a:t>
            </a:r>
            <a:r>
              <a:rPr lang="en-US" dirty="0" smtClean="0"/>
              <a:t>the</a:t>
            </a:r>
            <a:r>
              <a:rPr lang="id-ID" dirty="0" smtClean="0"/>
              <a:t> trained of</a:t>
            </a:r>
            <a:r>
              <a:rPr lang="en-US" dirty="0" smtClean="0"/>
              <a:t> </a:t>
            </a:r>
            <a:r>
              <a:rPr lang="id-ID" dirty="0" smtClean="0"/>
              <a:t>strength</a:t>
            </a:r>
            <a:r>
              <a:rPr lang="en-US" dirty="0" smtClean="0"/>
              <a:t> without </a:t>
            </a:r>
            <a:r>
              <a:rPr lang="en-US" dirty="0"/>
              <a:t>taking the parameters and the flow of </a:t>
            </a:r>
            <a:r>
              <a:rPr lang="id-ID" dirty="0" smtClean="0"/>
              <a:t>appropriate </a:t>
            </a:r>
            <a:r>
              <a:rPr lang="en-US" dirty="0" smtClean="0"/>
              <a:t>periodization.</a:t>
            </a:r>
            <a:endParaRPr lang="id-ID" dirty="0" smtClean="0"/>
          </a:p>
          <a:p>
            <a:pPr>
              <a:lnSpc>
                <a:spcPct val="150000"/>
              </a:lnSpc>
            </a:pPr>
            <a:r>
              <a:rPr lang="id-ID" dirty="0"/>
              <a:t>P</a:t>
            </a:r>
            <a:r>
              <a:rPr lang="en-US" dirty="0" err="1" smtClean="0"/>
              <a:t>eriod</a:t>
            </a:r>
            <a:r>
              <a:rPr lang="en-US" dirty="0" smtClean="0"/>
              <a:t> of</a:t>
            </a:r>
            <a:r>
              <a:rPr lang="id-ID" dirty="0" smtClean="0"/>
              <a:t> the </a:t>
            </a:r>
            <a:r>
              <a:rPr lang="en-US" dirty="0" smtClean="0"/>
              <a:t> </a:t>
            </a:r>
            <a:r>
              <a:rPr lang="id-ID" dirty="0" smtClean="0"/>
              <a:t> strength practice </a:t>
            </a:r>
            <a:r>
              <a:rPr lang="en-US" dirty="0" smtClean="0"/>
              <a:t>consists </a:t>
            </a:r>
            <a:r>
              <a:rPr lang="en-US" dirty="0"/>
              <a:t>of:</a:t>
            </a:r>
            <a:br>
              <a:rPr lang="en-US" dirty="0"/>
            </a:br>
            <a:r>
              <a:rPr lang="en-US" dirty="0"/>
              <a:t>1. Anatomy Adaptation Phase</a:t>
            </a:r>
            <a:br>
              <a:rPr lang="en-US" dirty="0"/>
            </a:br>
            <a:r>
              <a:rPr lang="en-US" dirty="0" smtClean="0"/>
              <a:t>2.</a:t>
            </a:r>
            <a:r>
              <a:rPr lang="id-ID" dirty="0" smtClean="0"/>
              <a:t> </a:t>
            </a:r>
            <a:r>
              <a:rPr lang="id-ID" dirty="0"/>
              <a:t>M</a:t>
            </a:r>
            <a:r>
              <a:rPr lang="en-US" dirty="0" err="1" smtClean="0"/>
              <a:t>aximum</a:t>
            </a:r>
            <a:r>
              <a:rPr lang="en-US" dirty="0" smtClean="0"/>
              <a:t> strength</a:t>
            </a:r>
            <a:r>
              <a:rPr lang="id-ID" dirty="0" smtClean="0"/>
              <a:t> Phase</a:t>
            </a:r>
            <a:r>
              <a:rPr lang="en-US" dirty="0"/>
              <a:t/>
            </a:r>
            <a:br>
              <a:rPr lang="en-US" dirty="0"/>
            </a:br>
            <a:r>
              <a:rPr lang="en-US" dirty="0"/>
              <a:t>3. </a:t>
            </a:r>
            <a:r>
              <a:rPr lang="id-ID" dirty="0"/>
              <a:t>C</a:t>
            </a:r>
            <a:r>
              <a:rPr lang="en-US" dirty="0" err="1" smtClean="0"/>
              <a:t>onversion</a:t>
            </a:r>
            <a:r>
              <a:rPr lang="id-ID" dirty="0" smtClean="0"/>
              <a:t> Phase</a:t>
            </a:r>
            <a:r>
              <a:rPr lang="en-US" dirty="0"/>
              <a:t/>
            </a:r>
            <a:br>
              <a:rPr lang="en-US" dirty="0"/>
            </a:br>
            <a:r>
              <a:rPr lang="en-US" dirty="0"/>
              <a:t>4. </a:t>
            </a:r>
            <a:r>
              <a:rPr lang="id-ID" dirty="0"/>
              <a:t>M</a:t>
            </a:r>
            <a:r>
              <a:rPr lang="en-US" dirty="0" err="1" smtClean="0"/>
              <a:t>aintenance</a:t>
            </a:r>
            <a:r>
              <a:rPr lang="id-ID" dirty="0" smtClean="0"/>
              <a:t> Phase</a:t>
            </a:r>
            <a:r>
              <a:rPr lang="en-US" dirty="0"/>
              <a:t/>
            </a:r>
            <a:br>
              <a:rPr lang="en-US" dirty="0"/>
            </a:br>
            <a:r>
              <a:rPr lang="en-US" dirty="0"/>
              <a:t>5. </a:t>
            </a:r>
            <a:r>
              <a:rPr lang="id-ID" dirty="0"/>
              <a:t>T</a:t>
            </a:r>
            <a:r>
              <a:rPr lang="en-US" dirty="0" err="1" smtClean="0"/>
              <a:t>ransition</a:t>
            </a:r>
            <a:r>
              <a:rPr lang="id-ID" dirty="0" smtClean="0"/>
              <a:t> Phase</a:t>
            </a:r>
            <a:endParaRPr lang="id-ID" dirty="0"/>
          </a:p>
        </p:txBody>
      </p:sp>
    </p:spTree>
    <p:extLst>
      <p:ext uri="{BB962C8B-B14F-4D97-AF65-F5344CB8AC3E}">
        <p14:creationId xmlns:p14="http://schemas.microsoft.com/office/powerpoint/2010/main" val="284696768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8522" y="868070"/>
            <a:ext cx="3937903"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d-ID" b="1" dirty="0">
                <a:latin typeface="Arial Black" pitchFamily="34" charset="0"/>
              </a:rPr>
              <a:t>Factors Affecting </a:t>
            </a:r>
            <a:r>
              <a:rPr lang="id-ID" b="1" dirty="0" smtClean="0">
                <a:latin typeface="Arial Black" pitchFamily="34" charset="0"/>
              </a:rPr>
              <a:t>Strength:</a:t>
            </a:r>
            <a:endParaRPr lang="id-ID" b="1" dirty="0">
              <a:latin typeface="Arial Black" pitchFamily="34" charset="0"/>
            </a:endParaRPr>
          </a:p>
        </p:txBody>
      </p:sp>
      <p:graphicFrame>
        <p:nvGraphicFramePr>
          <p:cNvPr id="3" name="Diagram 2"/>
          <p:cNvGraphicFramePr/>
          <p:nvPr>
            <p:extLst>
              <p:ext uri="{D42A27DB-BD31-4B8C-83A1-F6EECF244321}">
                <p14:modId xmlns:p14="http://schemas.microsoft.com/office/powerpoint/2010/main" val="3292612336"/>
              </p:ext>
            </p:extLst>
          </p:nvPr>
        </p:nvGraphicFramePr>
        <p:xfrm>
          <a:off x="395536" y="1428750"/>
          <a:ext cx="8388424" cy="4880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36384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1550396"/>
            <a:ext cx="1080120"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id-ID" sz="2400" dirty="0" smtClean="0">
                <a:latin typeface="Arial Black" pitchFamily="34" charset="0"/>
              </a:rPr>
              <a:t>Age</a:t>
            </a:r>
            <a:endParaRPr lang="id-ID" sz="2400" dirty="0">
              <a:latin typeface="Arial Black" pitchFamily="34" charset="0"/>
            </a:endParaRPr>
          </a:p>
        </p:txBody>
      </p:sp>
      <p:sp>
        <p:nvSpPr>
          <p:cNvPr id="5" name="TextBox 4"/>
          <p:cNvSpPr txBox="1"/>
          <p:nvPr/>
        </p:nvSpPr>
        <p:spPr>
          <a:xfrm>
            <a:off x="2339752" y="925546"/>
            <a:ext cx="5544616" cy="175432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lnSpc>
                <a:spcPct val="150000"/>
              </a:lnSpc>
            </a:pPr>
            <a:r>
              <a:rPr lang="en-US" dirty="0"/>
              <a:t>Each level of age has a </a:t>
            </a:r>
            <a:r>
              <a:rPr lang="id-ID" dirty="0" smtClean="0"/>
              <a:t>different l</a:t>
            </a:r>
            <a:r>
              <a:rPr lang="en-US" dirty="0" err="1" smtClean="0"/>
              <a:t>evel</a:t>
            </a:r>
            <a:r>
              <a:rPr lang="en-US" dirty="0" smtClean="0"/>
              <a:t> </a:t>
            </a:r>
            <a:r>
              <a:rPr lang="en-US" dirty="0"/>
              <a:t>of </a:t>
            </a:r>
            <a:r>
              <a:rPr lang="en-US" dirty="0" smtClean="0"/>
              <a:t>physical</a:t>
            </a:r>
            <a:r>
              <a:rPr lang="id-ID" dirty="0" smtClean="0"/>
              <a:t>,</a:t>
            </a:r>
            <a:r>
              <a:rPr lang="en-US" dirty="0" smtClean="0"/>
              <a:t> </a:t>
            </a:r>
            <a:r>
              <a:rPr lang="id-ID" dirty="0" smtClean="0"/>
              <a:t>then</a:t>
            </a:r>
            <a:r>
              <a:rPr lang="en-US" dirty="0" smtClean="0"/>
              <a:t> </a:t>
            </a:r>
            <a:r>
              <a:rPr lang="en-US" dirty="0"/>
              <a:t>can be improved in almost all ages. </a:t>
            </a:r>
            <a:r>
              <a:rPr lang="id-ID" dirty="0"/>
              <a:t> </a:t>
            </a:r>
            <a:r>
              <a:rPr lang="id-ID" dirty="0" smtClean="0"/>
              <a:t>Strength on</a:t>
            </a:r>
            <a:r>
              <a:rPr lang="en-US" dirty="0" smtClean="0"/>
              <a:t> </a:t>
            </a:r>
            <a:r>
              <a:rPr lang="en-US" dirty="0"/>
              <a:t>physical body of the</a:t>
            </a:r>
            <a:r>
              <a:rPr lang="id-ID" dirty="0"/>
              <a:t> </a:t>
            </a:r>
            <a:r>
              <a:rPr lang="en-US" dirty="0"/>
              <a:t>children increases until it reaches </a:t>
            </a:r>
            <a:r>
              <a:rPr lang="en-US" dirty="0" smtClean="0"/>
              <a:t>maximum </a:t>
            </a:r>
            <a:r>
              <a:rPr lang="en-US" dirty="0"/>
              <a:t>at the age of 25-30</a:t>
            </a:r>
            <a:r>
              <a:rPr lang="id-ID" dirty="0"/>
              <a:t> </a:t>
            </a:r>
            <a:r>
              <a:rPr lang="en-US" dirty="0"/>
              <a:t>year.</a:t>
            </a:r>
            <a:endParaRPr lang="id-ID" dirty="0"/>
          </a:p>
        </p:txBody>
      </p:sp>
      <p:cxnSp>
        <p:nvCxnSpPr>
          <p:cNvPr id="7" name="Straight Connector 6"/>
          <p:cNvCxnSpPr/>
          <p:nvPr/>
        </p:nvCxnSpPr>
        <p:spPr>
          <a:xfrm>
            <a:off x="1691680" y="1781229"/>
            <a:ext cx="648072" cy="0"/>
          </a:xfrm>
          <a:prstGeom prst="line">
            <a:avLst/>
          </a:prstGeom>
        </p:spPr>
        <p:style>
          <a:lnRef idx="3">
            <a:schemeClr val="accent4"/>
          </a:lnRef>
          <a:fillRef idx="0">
            <a:schemeClr val="accent4"/>
          </a:fillRef>
          <a:effectRef idx="2">
            <a:schemeClr val="accent4"/>
          </a:effectRef>
          <a:fontRef idx="minor">
            <a:schemeClr val="tx1"/>
          </a:fontRef>
        </p:style>
      </p:cxnSp>
      <p:sp>
        <p:nvSpPr>
          <p:cNvPr id="8" name="TextBox 7"/>
          <p:cNvSpPr txBox="1"/>
          <p:nvPr/>
        </p:nvSpPr>
        <p:spPr>
          <a:xfrm>
            <a:off x="6876256" y="4221088"/>
            <a:ext cx="1584176"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d-ID" sz="2400" dirty="0" smtClean="0">
                <a:latin typeface="Arial Black" pitchFamily="34" charset="0"/>
              </a:rPr>
              <a:t>Gender</a:t>
            </a:r>
            <a:endParaRPr lang="id-ID" sz="2400" dirty="0">
              <a:latin typeface="Arial Black" pitchFamily="34" charset="0"/>
            </a:endParaRPr>
          </a:p>
        </p:txBody>
      </p:sp>
      <p:cxnSp>
        <p:nvCxnSpPr>
          <p:cNvPr id="9" name="Straight Connector 8"/>
          <p:cNvCxnSpPr/>
          <p:nvPr/>
        </p:nvCxnSpPr>
        <p:spPr>
          <a:xfrm>
            <a:off x="6372200" y="4455149"/>
            <a:ext cx="504056" cy="0"/>
          </a:xfrm>
          <a:prstGeom prst="line">
            <a:avLst/>
          </a:prstGeom>
        </p:spPr>
        <p:style>
          <a:lnRef idx="3">
            <a:schemeClr val="accent3"/>
          </a:lnRef>
          <a:fillRef idx="0">
            <a:schemeClr val="accent3"/>
          </a:fillRef>
          <a:effectRef idx="2">
            <a:schemeClr val="accent3"/>
          </a:effectRef>
          <a:fontRef idx="minor">
            <a:schemeClr val="tx1"/>
          </a:fontRef>
        </p:style>
      </p:cxnSp>
      <p:sp>
        <p:nvSpPr>
          <p:cNvPr id="10" name="TextBox 9"/>
          <p:cNvSpPr txBox="1"/>
          <p:nvPr/>
        </p:nvSpPr>
        <p:spPr>
          <a:xfrm>
            <a:off x="827584" y="3501008"/>
            <a:ext cx="5544616" cy="13388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lnSpc>
                <a:spcPct val="150000"/>
              </a:lnSpc>
            </a:pPr>
            <a:r>
              <a:rPr lang="en-US" dirty="0"/>
              <a:t>The </a:t>
            </a:r>
            <a:r>
              <a:rPr lang="id-ID" dirty="0" smtClean="0"/>
              <a:t>level strength </a:t>
            </a:r>
            <a:r>
              <a:rPr lang="en-US" dirty="0" smtClean="0"/>
              <a:t>of </a:t>
            </a:r>
            <a:r>
              <a:rPr lang="en-US" dirty="0"/>
              <a:t>men is usually better </a:t>
            </a:r>
            <a:r>
              <a:rPr lang="id-ID" dirty="0" smtClean="0"/>
              <a:t>than woman</a:t>
            </a:r>
            <a:r>
              <a:rPr lang="en-US" dirty="0" smtClean="0"/>
              <a:t> </a:t>
            </a:r>
            <a:r>
              <a:rPr lang="en-US" dirty="0"/>
              <a:t>strength levels. This is because</a:t>
            </a:r>
            <a:r>
              <a:rPr lang="id-ID" dirty="0"/>
              <a:t> </a:t>
            </a:r>
            <a:r>
              <a:rPr lang="en-US" dirty="0"/>
              <a:t>physical activity performed by men more </a:t>
            </a:r>
            <a:r>
              <a:rPr lang="id-ID" dirty="0" smtClean="0"/>
              <a:t>than </a:t>
            </a:r>
            <a:r>
              <a:rPr lang="en-US" dirty="0" smtClean="0"/>
              <a:t>women</a:t>
            </a:r>
            <a:r>
              <a:rPr lang="en-US" dirty="0"/>
              <a:t>.</a:t>
            </a:r>
            <a:endParaRPr lang="id-ID" dirty="0"/>
          </a:p>
        </p:txBody>
      </p:sp>
    </p:spTree>
    <p:extLst>
      <p:ext uri="{BB962C8B-B14F-4D97-AF65-F5344CB8AC3E}">
        <p14:creationId xmlns:p14="http://schemas.microsoft.com/office/powerpoint/2010/main" val="3491651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1)">
                                      <p:cBhvr>
                                        <p:cTn id="10" dur="2000"/>
                                        <p:tgtEl>
                                          <p:spTgt spid="7"/>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heel(1)">
                                      <p:cBhvr>
                                        <p:cTn id="18" dur="2000"/>
                                        <p:tgtEl>
                                          <p:spTgt spid="10"/>
                                        </p:tgtEl>
                                      </p:cBhvr>
                                    </p:animEffect>
                                  </p:childTnLst>
                                </p:cTn>
                              </p:par>
                              <p:par>
                                <p:cTn id="19" presetID="21" presetClass="entr" presetSubtype="1"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heel(1)">
                                      <p:cBhvr>
                                        <p:cTn id="21" dur="2000"/>
                                        <p:tgtEl>
                                          <p:spTgt spid="9"/>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heel(1)">
                                      <p:cBhvr>
                                        <p:cTn id="2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1550396"/>
            <a:ext cx="1080120"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id-ID" sz="2400" dirty="0" smtClean="0">
                <a:latin typeface="Arial Black" pitchFamily="34" charset="0"/>
              </a:rPr>
              <a:t>Food</a:t>
            </a:r>
            <a:endParaRPr lang="id-ID" sz="2400" dirty="0">
              <a:latin typeface="Arial Black" pitchFamily="34" charset="0"/>
            </a:endParaRPr>
          </a:p>
        </p:txBody>
      </p:sp>
      <p:sp>
        <p:nvSpPr>
          <p:cNvPr id="5" name="TextBox 4"/>
          <p:cNvSpPr txBox="1"/>
          <p:nvPr/>
        </p:nvSpPr>
        <p:spPr>
          <a:xfrm>
            <a:off x="2339752" y="925546"/>
            <a:ext cx="5544616" cy="171136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lnSpc>
                <a:spcPct val="150000"/>
              </a:lnSpc>
            </a:pPr>
            <a:r>
              <a:rPr lang="en-US" dirty="0"/>
              <a:t>A balanced nutritional intake (12% protein, 50%</a:t>
            </a:r>
            <a:r>
              <a:rPr lang="id-ID" dirty="0"/>
              <a:t> </a:t>
            </a:r>
            <a:r>
              <a:rPr lang="en-US" dirty="0"/>
              <a:t>carbohydrate, and 38%</a:t>
            </a:r>
            <a:r>
              <a:rPr lang="id-ID" dirty="0"/>
              <a:t> </a:t>
            </a:r>
            <a:r>
              <a:rPr lang="en-US" dirty="0"/>
              <a:t>fat) will greatly affect the strength of a person.</a:t>
            </a:r>
            <a:r>
              <a:rPr lang="id-ID" dirty="0"/>
              <a:t> </a:t>
            </a:r>
            <a:r>
              <a:rPr lang="en-US" dirty="0"/>
              <a:t>With a balanced nutrition, it is expected to be fulfilled</a:t>
            </a:r>
            <a:r>
              <a:rPr lang="id-ID" dirty="0"/>
              <a:t> </a:t>
            </a:r>
            <a:r>
              <a:rPr lang="en-US" dirty="0"/>
              <a:t>nutritional needs of the body.</a:t>
            </a:r>
            <a:endParaRPr lang="id-ID" dirty="0"/>
          </a:p>
        </p:txBody>
      </p:sp>
      <p:cxnSp>
        <p:nvCxnSpPr>
          <p:cNvPr id="7" name="Straight Connector 6"/>
          <p:cNvCxnSpPr/>
          <p:nvPr/>
        </p:nvCxnSpPr>
        <p:spPr>
          <a:xfrm>
            <a:off x="1691680" y="1781229"/>
            <a:ext cx="648072" cy="0"/>
          </a:xfrm>
          <a:prstGeom prst="line">
            <a:avLst/>
          </a:prstGeom>
        </p:spPr>
        <p:style>
          <a:lnRef idx="3">
            <a:schemeClr val="accent6"/>
          </a:lnRef>
          <a:fillRef idx="0">
            <a:schemeClr val="accent6"/>
          </a:fillRef>
          <a:effectRef idx="2">
            <a:schemeClr val="accent6"/>
          </a:effectRef>
          <a:fontRef idx="minor">
            <a:schemeClr val="tx1"/>
          </a:fontRef>
        </p:style>
      </p:cxnSp>
      <p:sp>
        <p:nvSpPr>
          <p:cNvPr id="8" name="TextBox 7"/>
          <p:cNvSpPr txBox="1"/>
          <p:nvPr/>
        </p:nvSpPr>
        <p:spPr>
          <a:xfrm>
            <a:off x="6876256" y="4005064"/>
            <a:ext cx="1584176"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a:t>Sleep and Rest</a:t>
            </a:r>
            <a:endParaRPr lang="id-ID" sz="2400" dirty="0">
              <a:latin typeface="Arial Black" pitchFamily="34" charset="0"/>
            </a:endParaRPr>
          </a:p>
        </p:txBody>
      </p:sp>
      <p:cxnSp>
        <p:nvCxnSpPr>
          <p:cNvPr id="9" name="Straight Connector 8"/>
          <p:cNvCxnSpPr/>
          <p:nvPr/>
        </p:nvCxnSpPr>
        <p:spPr>
          <a:xfrm>
            <a:off x="6372200" y="4455149"/>
            <a:ext cx="50405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TextBox 9"/>
          <p:cNvSpPr txBox="1"/>
          <p:nvPr/>
        </p:nvSpPr>
        <p:spPr>
          <a:xfrm>
            <a:off x="827584" y="3356992"/>
            <a:ext cx="5544616"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lnSpc>
                <a:spcPct val="150000"/>
              </a:lnSpc>
            </a:pPr>
            <a:r>
              <a:rPr lang="en-US" dirty="0"/>
              <a:t>Rest </a:t>
            </a:r>
            <a:r>
              <a:rPr lang="id-ID" dirty="0" smtClean="0"/>
              <a:t>and sleep very important</a:t>
            </a:r>
            <a:r>
              <a:rPr lang="en-US" dirty="0" smtClean="0"/>
              <a:t> </a:t>
            </a:r>
            <a:r>
              <a:rPr lang="en-US" dirty="0"/>
              <a:t>for the body to rebuild muscles </a:t>
            </a:r>
            <a:r>
              <a:rPr lang="en-US" dirty="0" smtClean="0"/>
              <a:t>after </a:t>
            </a:r>
            <a:r>
              <a:rPr lang="en-US" dirty="0"/>
              <a:t>exercise </a:t>
            </a:r>
            <a:r>
              <a:rPr lang="en-US" dirty="0" smtClean="0"/>
              <a:t>for </a:t>
            </a:r>
            <a:r>
              <a:rPr lang="en-US" dirty="0"/>
              <a:t>inner workouts</a:t>
            </a:r>
            <a:r>
              <a:rPr lang="id-ID" dirty="0"/>
              <a:t> </a:t>
            </a:r>
            <a:r>
              <a:rPr lang="en-US" dirty="0"/>
              <a:t>stimulation </a:t>
            </a:r>
            <a:r>
              <a:rPr lang="en-US" dirty="0" smtClean="0"/>
              <a:t>growth</a:t>
            </a:r>
            <a:r>
              <a:rPr lang="id-ID" dirty="0" smtClean="0"/>
              <a:t> of muscle</a:t>
            </a:r>
            <a:r>
              <a:rPr lang="en-US" dirty="0" smtClean="0"/>
              <a:t>. </a:t>
            </a:r>
            <a:r>
              <a:rPr lang="id-ID" dirty="0" smtClean="0"/>
              <a:t>Rest and sleep are important for relaxing the mind and body.</a:t>
            </a:r>
            <a:endParaRPr lang="id-ID" dirty="0"/>
          </a:p>
        </p:txBody>
      </p:sp>
    </p:spTree>
    <p:extLst>
      <p:ext uri="{BB962C8B-B14F-4D97-AF65-F5344CB8AC3E}">
        <p14:creationId xmlns:p14="http://schemas.microsoft.com/office/powerpoint/2010/main" val="114685432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par>
                                <p:cTn id="8" presetID="14"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horizontal)">
                                      <p:cBhvr>
                                        <p:cTn id="18" dur="500"/>
                                        <p:tgtEl>
                                          <p:spTgt spid="10"/>
                                        </p:tgtEl>
                                      </p:cBhvr>
                                    </p:animEffect>
                                  </p:childTnLst>
                                </p:cTn>
                              </p:par>
                              <p:par>
                                <p:cTn id="19" presetID="14" presetClass="entr" presetSubtype="1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500"/>
                                        <p:tgtEl>
                                          <p:spTgt spid="9"/>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randombar(horizontal)">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1328" y="1628800"/>
            <a:ext cx="6496925" cy="41044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id-ID"/>
          </a:p>
        </p:txBody>
      </p:sp>
      <p:sp>
        <p:nvSpPr>
          <p:cNvPr id="4" name="TextBox 3"/>
          <p:cNvSpPr txBox="1"/>
          <p:nvPr/>
        </p:nvSpPr>
        <p:spPr>
          <a:xfrm>
            <a:off x="1387815" y="1557369"/>
            <a:ext cx="6263950" cy="4247317"/>
          </a:xfrm>
          <a:prstGeom prst="rect">
            <a:avLst/>
          </a:prstGeom>
          <a:noFill/>
        </p:spPr>
        <p:txBody>
          <a:bodyPr wrap="square" rtlCol="0">
            <a:spAutoFit/>
          </a:bodyPr>
          <a:lstStyle/>
          <a:p>
            <a:pPr>
              <a:lnSpc>
                <a:spcPct val="150000"/>
              </a:lnSpc>
            </a:pPr>
            <a:r>
              <a:rPr lang="en-US" sz="2000" dirty="0" smtClean="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8 </a:t>
            </a:r>
            <a:r>
              <a:rPr lang="en-US"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Types of strength according to </a:t>
            </a:r>
            <a:r>
              <a:rPr lang="en-US" sz="2000" dirty="0" err="1">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Bompa</a:t>
            </a:r>
            <a:r>
              <a:rPr lang="en-US" sz="2000" dirty="0" smtClean="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a:t>
            </a:r>
            <a:endPar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endParaRPr>
          </a:p>
          <a:p>
            <a:pPr marL="342900" indent="-342900">
              <a:lnSpc>
                <a:spcPct val="150000"/>
              </a:lnSpc>
              <a:buFont typeface="+mj-lt"/>
              <a:buAutoNum type="arabicPeriod"/>
            </a:pPr>
            <a:r>
              <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G</a:t>
            </a:r>
            <a:r>
              <a:rPr lang="id-ID" sz="2000" dirty="0" smtClean="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eneral strength</a:t>
            </a:r>
            <a:endPar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endParaRPr>
          </a:p>
          <a:p>
            <a:pPr marL="342900" indent="-342900">
              <a:lnSpc>
                <a:spcPct val="150000"/>
              </a:lnSpc>
              <a:buFont typeface="+mj-lt"/>
              <a:buAutoNum type="arabicPeriod"/>
            </a:pPr>
            <a:r>
              <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S</a:t>
            </a:r>
            <a:r>
              <a:rPr lang="id-ID" sz="2000" dirty="0" smtClean="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pecific strength</a:t>
            </a:r>
            <a:endPar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endParaRPr>
          </a:p>
          <a:p>
            <a:pPr marL="342900" indent="-342900">
              <a:lnSpc>
                <a:spcPct val="150000"/>
              </a:lnSpc>
              <a:buFont typeface="+mj-lt"/>
              <a:buAutoNum type="arabicPeriod"/>
            </a:pPr>
            <a:r>
              <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M</a:t>
            </a:r>
            <a:r>
              <a:rPr lang="id-ID" sz="2000" dirty="0" smtClean="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aximum strength</a:t>
            </a:r>
            <a:endPar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endParaRPr>
          </a:p>
          <a:p>
            <a:pPr marL="342900" indent="-342900">
              <a:lnSpc>
                <a:spcPct val="150000"/>
              </a:lnSpc>
              <a:buFont typeface="+mj-lt"/>
              <a:buAutoNum type="arabicPeriod"/>
            </a:pPr>
            <a:r>
              <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M</a:t>
            </a:r>
            <a:r>
              <a:rPr lang="es-ES" sz="2000" dirty="0" err="1" smtClean="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uscular</a:t>
            </a:r>
            <a:r>
              <a:rPr lang="es-ES" sz="2000" dirty="0" smtClean="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 </a:t>
            </a:r>
            <a:r>
              <a:rPr lang="es-ES" sz="2000" dirty="0" err="1" smtClean="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endurance</a:t>
            </a:r>
            <a:endPar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endParaRPr>
          </a:p>
          <a:p>
            <a:pPr marL="342900" indent="-342900">
              <a:lnSpc>
                <a:spcPct val="150000"/>
              </a:lnSpc>
              <a:buFont typeface="+mj-lt"/>
              <a:buAutoNum type="arabicPeriod"/>
            </a:pPr>
            <a:r>
              <a:rPr lang="id-ID" sz="2000" dirty="0" smtClean="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Power</a:t>
            </a:r>
            <a:endPar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endParaRPr>
          </a:p>
          <a:p>
            <a:pPr marL="342900" indent="-342900">
              <a:lnSpc>
                <a:spcPct val="150000"/>
              </a:lnSpc>
              <a:buFont typeface="+mj-lt"/>
              <a:buAutoNum type="arabicPeriod"/>
            </a:pPr>
            <a:r>
              <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A</a:t>
            </a:r>
            <a:r>
              <a:rPr lang="id-ID" sz="2000" dirty="0" smtClean="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bsolut strength</a:t>
            </a:r>
            <a:endPar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endParaRPr>
          </a:p>
          <a:p>
            <a:pPr marL="342900" indent="-342900">
              <a:lnSpc>
                <a:spcPct val="150000"/>
              </a:lnSpc>
              <a:buFont typeface="+mj-lt"/>
              <a:buAutoNum type="arabicPeriod"/>
            </a:pPr>
            <a:r>
              <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R</a:t>
            </a:r>
            <a:r>
              <a:rPr lang="id-ID" sz="2000" dirty="0" smtClean="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elative strength</a:t>
            </a:r>
          </a:p>
          <a:p>
            <a:pPr marL="342900" indent="-342900">
              <a:lnSpc>
                <a:spcPct val="150000"/>
              </a:lnSpc>
              <a:buFont typeface="+mj-lt"/>
              <a:buAutoNum type="arabicPeriod"/>
            </a:pPr>
            <a:r>
              <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S</a:t>
            </a:r>
            <a:r>
              <a:rPr lang="id-ID" sz="2000" dirty="0" smtClean="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rPr>
              <a:t>trength reserve</a:t>
            </a:r>
            <a:endParaRPr lang="id-ID" sz="2000" dirty="0">
              <a:ln>
                <a:solidFill>
                  <a:srgbClr val="002060"/>
                </a:solidFill>
              </a:ln>
              <a:solidFill>
                <a:srgbClr val="002060"/>
              </a:solidFill>
              <a:effectLst>
                <a:glow rad="228600">
                  <a:schemeClr val="accent3">
                    <a:satMod val="175000"/>
                    <a:alpha val="40000"/>
                  </a:schemeClr>
                </a:glow>
              </a:effectLst>
              <a:latin typeface="Arial" pitchFamily="34" charset="0"/>
              <a:cs typeface="Arial" pitchFamily="34" charset="0"/>
            </a:endParaRPr>
          </a:p>
        </p:txBody>
      </p:sp>
      <p:sp>
        <p:nvSpPr>
          <p:cNvPr id="5" name="Rectangle 4"/>
          <p:cNvSpPr/>
          <p:nvPr/>
        </p:nvSpPr>
        <p:spPr>
          <a:xfrm>
            <a:off x="469516" y="752268"/>
            <a:ext cx="2069574" cy="894269"/>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lnSpc>
                <a:spcPct val="150000"/>
              </a:lnSpc>
            </a:pPr>
            <a:r>
              <a:rPr lang="id-ID" sz="2400" b="1" dirty="0" smtClean="0">
                <a:solidFill>
                  <a:schemeClr val="tx1"/>
                </a:solidFill>
                <a:latin typeface="Arial" pitchFamily="34" charset="0"/>
                <a:cs typeface="Arial" pitchFamily="34" charset="0"/>
              </a:rPr>
              <a:t>STRENGTH</a:t>
            </a:r>
            <a:endParaRPr lang="id-ID" sz="2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32099933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500"/>
                            </p:stCondLst>
                            <p:childTnLst>
                              <p:par>
                                <p:cTn id="16" presetID="21" presetClass="entr" presetSubtype="1"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67743" y="1041807"/>
            <a:ext cx="4550415" cy="64633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id-ID" sz="3600" dirty="0">
                <a:latin typeface="Arial Black" pitchFamily="34" charset="0"/>
              </a:rPr>
              <a:t>Strength Training</a:t>
            </a:r>
            <a:endParaRPr lang="id-ID" sz="3600" b="1" dirty="0">
              <a:latin typeface="Arial Black" pitchFamily="34" charset="0"/>
            </a:endParaRPr>
          </a:p>
        </p:txBody>
      </p:sp>
      <p:sp>
        <p:nvSpPr>
          <p:cNvPr id="5" name="TextBox 4"/>
          <p:cNvSpPr txBox="1"/>
          <p:nvPr/>
        </p:nvSpPr>
        <p:spPr>
          <a:xfrm>
            <a:off x="1475656" y="2204864"/>
            <a:ext cx="6336704" cy="300082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lnSpc>
                <a:spcPct val="150000"/>
              </a:lnSpc>
            </a:pPr>
            <a:r>
              <a:rPr lang="en-US" dirty="0" smtClean="0">
                <a:latin typeface="Arial" pitchFamily="34" charset="0"/>
                <a:cs typeface="Arial" pitchFamily="34" charset="0"/>
              </a:rPr>
              <a:t>Strength Training is a physical exercise designed to improve muscle fitness, muscle strength, and power by training </a:t>
            </a:r>
            <a:r>
              <a:rPr lang="id-ID" dirty="0" smtClean="0">
                <a:latin typeface="Arial" pitchFamily="34" charset="0"/>
                <a:cs typeface="Arial" pitchFamily="34" charset="0"/>
              </a:rPr>
              <a:t>of </a:t>
            </a:r>
            <a:r>
              <a:rPr lang="en-US" dirty="0" smtClean="0">
                <a:latin typeface="Arial" pitchFamily="34" charset="0"/>
                <a:cs typeface="Arial" pitchFamily="34" charset="0"/>
              </a:rPr>
              <a:t>muscles</a:t>
            </a:r>
            <a:r>
              <a:rPr lang="id-ID" dirty="0" smtClean="0">
                <a:latin typeface="Arial" pitchFamily="34" charset="0"/>
                <a:cs typeface="Arial" pitchFamily="34" charset="0"/>
              </a:rPr>
              <a:t>. </a:t>
            </a:r>
            <a:r>
              <a:rPr lang="en-US" dirty="0" smtClean="0">
                <a:latin typeface="Arial" pitchFamily="34" charset="0"/>
                <a:cs typeface="Arial" pitchFamily="34" charset="0"/>
              </a:rPr>
              <a:t>Strength </a:t>
            </a:r>
            <a:r>
              <a:rPr lang="en-US" dirty="0">
                <a:latin typeface="Arial" pitchFamily="34" charset="0"/>
                <a:cs typeface="Arial" pitchFamily="34" charset="0"/>
              </a:rPr>
              <a:t>training can be done in various </a:t>
            </a:r>
            <a:r>
              <a:rPr lang="en-US" dirty="0" smtClean="0">
                <a:latin typeface="Arial" pitchFamily="34" charset="0"/>
                <a:cs typeface="Arial" pitchFamily="34" charset="0"/>
              </a:rPr>
              <a:t>ways</a:t>
            </a:r>
            <a:r>
              <a:rPr lang="id-ID" dirty="0" smtClean="0">
                <a:latin typeface="Arial" pitchFamily="34" charset="0"/>
                <a:cs typeface="Arial" pitchFamily="34" charset="0"/>
              </a:rPr>
              <a:t>, there are</a:t>
            </a:r>
            <a:r>
              <a:rPr lang="en-US" dirty="0" smtClean="0">
                <a:latin typeface="Arial" pitchFamily="34" charset="0"/>
                <a:cs typeface="Arial" pitchFamily="34" charset="0"/>
              </a:rPr>
              <a:t>: </a:t>
            </a:r>
            <a:endParaRPr lang="id-ID" dirty="0" smtClean="0">
              <a:latin typeface="Arial" pitchFamily="34" charset="0"/>
              <a:cs typeface="Arial" pitchFamily="34" charset="0"/>
            </a:endParaRPr>
          </a:p>
          <a:p>
            <a:pPr marL="285750" indent="-285750" algn="just">
              <a:lnSpc>
                <a:spcPct val="150000"/>
              </a:lnSpc>
              <a:buFont typeface="Arial" pitchFamily="34" charset="0"/>
              <a:buChar char="•"/>
            </a:pPr>
            <a:r>
              <a:rPr lang="id-ID" dirty="0">
                <a:latin typeface="Arial" pitchFamily="34" charset="0"/>
                <a:cs typeface="Arial" pitchFamily="34" charset="0"/>
              </a:rPr>
              <a:t>Body </a:t>
            </a:r>
            <a:r>
              <a:rPr lang="id-ID" dirty="0" smtClean="0">
                <a:latin typeface="Arial" pitchFamily="34" charset="0"/>
                <a:cs typeface="Arial" pitchFamily="34" charset="0"/>
              </a:rPr>
              <a:t>Weight</a:t>
            </a:r>
          </a:p>
          <a:p>
            <a:pPr marL="285750" indent="-285750" algn="just">
              <a:lnSpc>
                <a:spcPct val="150000"/>
              </a:lnSpc>
              <a:buFont typeface="Arial" pitchFamily="34" charset="0"/>
              <a:buChar char="•"/>
            </a:pPr>
            <a:r>
              <a:rPr lang="id-ID" dirty="0">
                <a:latin typeface="Arial" pitchFamily="34" charset="0"/>
                <a:cs typeface="Arial" pitchFamily="34" charset="0"/>
              </a:rPr>
              <a:t>Free Weight </a:t>
            </a:r>
            <a:endParaRPr lang="id-ID" dirty="0" smtClean="0">
              <a:latin typeface="Arial" pitchFamily="34" charset="0"/>
              <a:cs typeface="Arial" pitchFamily="34" charset="0"/>
            </a:endParaRPr>
          </a:p>
          <a:p>
            <a:pPr marL="285750" indent="-285750" algn="just">
              <a:lnSpc>
                <a:spcPct val="150000"/>
              </a:lnSpc>
              <a:buFont typeface="Arial" pitchFamily="34" charset="0"/>
              <a:buChar char="•"/>
            </a:pPr>
            <a:r>
              <a:rPr lang="id-ID" dirty="0">
                <a:latin typeface="Arial" pitchFamily="34" charset="0"/>
                <a:cs typeface="Arial" pitchFamily="34" charset="0"/>
              </a:rPr>
              <a:t>Weight Machine </a:t>
            </a:r>
          </a:p>
        </p:txBody>
      </p:sp>
    </p:spTree>
    <p:extLst>
      <p:ext uri="{BB962C8B-B14F-4D97-AF65-F5344CB8AC3E}">
        <p14:creationId xmlns:p14="http://schemas.microsoft.com/office/powerpoint/2010/main" val="23002591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0739" y="2316936"/>
            <a:ext cx="7776864" cy="286232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lnSpc>
                <a:spcPct val="150000"/>
              </a:lnSpc>
            </a:pPr>
            <a:r>
              <a:rPr lang="en-US" sz="2400" dirty="0"/>
              <a:t>Body Weight </a:t>
            </a:r>
            <a:r>
              <a:rPr lang="id-ID" sz="2400" dirty="0"/>
              <a:t>i</a:t>
            </a:r>
            <a:r>
              <a:rPr lang="en-US" sz="2400" dirty="0" smtClean="0"/>
              <a:t>s </a:t>
            </a:r>
            <a:r>
              <a:rPr lang="en-US" sz="2400" dirty="0"/>
              <a:t>a strength training by using or against the burden of the body itself. Examples: push ups, crunches, squats, deadlifts and so on. The exercise is simple without the need for special tools or machines. Exercise of muscles and joints in this exercise more (multiple joint).</a:t>
            </a:r>
            <a:endParaRPr lang="id-ID" sz="2400" dirty="0" smtClean="0"/>
          </a:p>
        </p:txBody>
      </p:sp>
      <p:sp>
        <p:nvSpPr>
          <p:cNvPr id="3" name="TextBox 2"/>
          <p:cNvSpPr txBox="1"/>
          <p:nvPr/>
        </p:nvSpPr>
        <p:spPr>
          <a:xfrm>
            <a:off x="2253833" y="1226370"/>
            <a:ext cx="4910455" cy="461665"/>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id-ID" sz="2400" dirty="0" smtClean="0"/>
              <a:t>1. Body Weight </a:t>
            </a:r>
            <a:endParaRPr lang="id-ID" sz="2400" b="1" dirty="0">
              <a:latin typeface="Segoe Print" pitchFamily="2" charset="0"/>
            </a:endParaRPr>
          </a:p>
        </p:txBody>
      </p:sp>
    </p:spTree>
    <p:extLst>
      <p:ext uri="{BB962C8B-B14F-4D97-AF65-F5344CB8AC3E}">
        <p14:creationId xmlns:p14="http://schemas.microsoft.com/office/powerpoint/2010/main" val="18604227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7512</TotalTime>
  <Words>1276</Words>
  <Application>Microsoft Office PowerPoint</Application>
  <PresentationFormat>On-screen Show (4:3)</PresentationFormat>
  <Paragraphs>130</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Tittle  : Strength And Health</vt:lpstr>
      <vt:lpstr>Reference :</vt:lpstr>
      <vt:lpstr>THANK YOU</vt:lpstr>
    </vt:vector>
  </TitlesOfParts>
  <Company>Nutrition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Nazhif Gifari</dc:creator>
  <cp:lastModifiedBy>asus</cp:lastModifiedBy>
  <cp:revision>157</cp:revision>
  <dcterms:created xsi:type="dcterms:W3CDTF">2017-09-12T17:05:29Z</dcterms:created>
  <dcterms:modified xsi:type="dcterms:W3CDTF">2017-12-05T03:17:29Z</dcterms:modified>
</cp:coreProperties>
</file>