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9" r:id="rId2"/>
    <p:sldId id="297" r:id="rId3"/>
    <p:sldId id="298" r:id="rId4"/>
    <p:sldId id="299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A919-B5C6-4C58-B7A6-0CB74777B793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A678B-2EA6-4957-A2EC-196EB5A3ED6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619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639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9119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84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530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042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087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748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9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28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323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942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ithighintensityintervaltraining.ga/2015/07/Cara-Menyusun-Program-Latihan-Untuk-Para-Pelatih-Olahraga.html" TargetMode="External"/><Relationship Id="rId2" Type="http://schemas.openxmlformats.org/officeDocument/2006/relationships/hyperlink" Target="https://www.apki.or.id/panduan-mudah-menyusun-program-latihan/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sehatafiat.com/bentuk-latihan-kebugaran-jasmani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KONDISI FISIK DAN PROGRAM LATIHAN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IX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Mury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Kuswari</a:t>
            </a:r>
            <a:r>
              <a:rPr lang="en-US" sz="2000" b="1" dirty="0" smtClean="0">
                <a:solidFill>
                  <a:schemeClr val="bg1"/>
                </a:solidFill>
              </a:rPr>
              <a:t> &amp; </a:t>
            </a:r>
            <a:r>
              <a:rPr lang="en-US" sz="2000" b="1" dirty="0" err="1" smtClean="0">
                <a:solidFill>
                  <a:schemeClr val="bg1"/>
                </a:solidFill>
              </a:rPr>
              <a:t>Nazhif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508788"/>
            <a:ext cx="8496944" cy="48965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3914" y="1988841"/>
            <a:ext cx="8473702" cy="7425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tabLst>
                <a:tab pos="342900" algn="l"/>
              </a:tabLst>
            </a:pPr>
            <a:r>
              <a:rPr lang="en-US" sz="2400" dirty="0" smtClean="0"/>
              <a:t>4.  Training </a:t>
            </a:r>
            <a:r>
              <a:rPr lang="en-US" sz="2400" dirty="0" err="1"/>
              <a:t>pr</a:t>
            </a:r>
            <a:r>
              <a:rPr lang="id-ID" sz="2400" dirty="0"/>
              <a:t>ogram will clarify the direction and goals to be achieved.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6274" y="3717032"/>
            <a:ext cx="8473702" cy="7842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tabLst>
                <a:tab pos="342900" algn="l"/>
              </a:tabLst>
            </a:pPr>
            <a:r>
              <a:rPr lang="en-US" sz="2400" dirty="0" smtClean="0"/>
              <a:t>5. </a:t>
            </a:r>
            <a:r>
              <a:rPr lang="en-US" sz="2400" dirty="0"/>
              <a:t>	As</a:t>
            </a:r>
            <a:r>
              <a:rPr lang="id-ID" sz="2400" dirty="0"/>
              <a:t> control </a:t>
            </a:r>
            <a:r>
              <a:rPr lang="en-US" sz="2400" dirty="0"/>
              <a:t>tool </a:t>
            </a:r>
            <a:r>
              <a:rPr lang="id-ID" sz="2400" dirty="0"/>
              <a:t>a predetermined target has been reached or not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49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412777"/>
            <a:ext cx="8496944" cy="49925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tabLst>
                <a:tab pos="342900" algn="l"/>
              </a:tabLst>
            </a:pPr>
            <a:endParaRPr lang="en-US" altLang="ko-KR" sz="1600" dirty="0" smtClean="0"/>
          </a:p>
          <a:p>
            <a:pPr>
              <a:tabLst>
                <a:tab pos="342900" algn="l"/>
              </a:tabLst>
            </a:pPr>
            <a:endParaRPr lang="en-US" altLang="ko-KR" sz="1600" dirty="0" smtClean="0"/>
          </a:p>
          <a:p>
            <a:pPr>
              <a:tabLst>
                <a:tab pos="342900" algn="l"/>
              </a:tabLst>
            </a:pPr>
            <a:endParaRPr lang="en-US" altLang="ko-KR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0639"/>
            <a:ext cx="9144000" cy="1179288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altLang="ko-KR" dirty="0" smtClean="0"/>
              <a:t>Principle of Training Programs</a:t>
            </a:r>
            <a:endParaRPr lang="en-US" dirty="0"/>
          </a:p>
        </p:txBody>
      </p:sp>
      <p:sp>
        <p:nvSpPr>
          <p:cNvPr id="2" name="Snip Diagonal Corner Rectangle 1"/>
          <p:cNvSpPr/>
          <p:nvPr/>
        </p:nvSpPr>
        <p:spPr>
          <a:xfrm>
            <a:off x="323528" y="2990850"/>
            <a:ext cx="8352928" cy="172819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Volume of training</a:t>
            </a:r>
          </a:p>
          <a:p>
            <a:pPr>
              <a:tabLst>
                <a:tab pos="342900" algn="l"/>
              </a:tabLst>
            </a:pPr>
            <a:r>
              <a:rPr lang="en-US" altLang="ko-KR" sz="2000" dirty="0"/>
              <a:t>	</a:t>
            </a:r>
            <a:r>
              <a:rPr lang="en-US" sz="2000" dirty="0"/>
              <a:t>The amount of time spent active during the exercise. For example </a:t>
            </a:r>
            <a:endParaRPr lang="en-US" sz="2000" dirty="0" smtClean="0"/>
          </a:p>
          <a:p>
            <a:pPr>
              <a:tabLst>
                <a:tab pos="3429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exercise </a:t>
            </a:r>
            <a:r>
              <a:rPr lang="en-US" sz="2000" dirty="0"/>
              <a:t>at 14:00 -17:00 o’clock and rest 1 hour then the volume of </a:t>
            </a:r>
            <a:endParaRPr lang="en-US" sz="2000" dirty="0" smtClean="0"/>
          </a:p>
          <a:p>
            <a:pPr>
              <a:tabLst>
                <a:tab pos="3429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exercise </a:t>
            </a:r>
            <a:r>
              <a:rPr lang="en-US" sz="2000" dirty="0"/>
              <a:t>is 2 </a:t>
            </a:r>
            <a:r>
              <a:rPr lang="en-US" sz="2000" dirty="0" smtClean="0"/>
              <a:t>hours</a:t>
            </a:r>
            <a:endParaRPr lang="en-US" sz="2000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301824" y="1378514"/>
            <a:ext cx="8374632" cy="144016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Duration of training</a:t>
            </a:r>
          </a:p>
          <a:p>
            <a:pPr>
              <a:tabLst>
                <a:tab pos="342900" algn="l"/>
              </a:tabLst>
            </a:pPr>
            <a:r>
              <a:rPr lang="en-US" altLang="ko-KR" sz="2000" dirty="0"/>
              <a:t>	</a:t>
            </a:r>
            <a:r>
              <a:rPr lang="en-US" sz="2000" dirty="0"/>
              <a:t>The amount of time spent training. For example, the exercise at </a:t>
            </a:r>
            <a:endParaRPr lang="en-US" sz="2000" dirty="0" smtClean="0"/>
          </a:p>
          <a:p>
            <a:pPr>
              <a:tabLst>
                <a:tab pos="40005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14.00-17.00 </a:t>
            </a:r>
            <a:r>
              <a:rPr lang="en-US" sz="2000" dirty="0"/>
              <a:t>o’clock means the duration of exercise is 3 </a:t>
            </a:r>
            <a:r>
              <a:rPr lang="en-US" sz="2000" dirty="0" smtClean="0"/>
              <a:t>hours</a:t>
            </a:r>
            <a:endParaRPr lang="en-US" altLang="ko-KR" sz="2000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301824" y="4904185"/>
            <a:ext cx="8352928" cy="1248139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/>
              <a:t>Intensity of training</a:t>
            </a:r>
          </a:p>
          <a:p>
            <a:pPr>
              <a:tabLst>
                <a:tab pos="342900" algn="l"/>
              </a:tabLst>
            </a:pPr>
            <a:r>
              <a:rPr lang="en-US" altLang="ko-KR" sz="2000" dirty="0"/>
              <a:t>	</a:t>
            </a:r>
            <a:r>
              <a:rPr lang="en-US" sz="2000" dirty="0" smtClean="0"/>
              <a:t>The </a:t>
            </a:r>
            <a:r>
              <a:rPr lang="en-US" sz="2000" dirty="0"/>
              <a:t>weight or lightness of the training load provided by the trainer.</a:t>
            </a:r>
          </a:p>
        </p:txBody>
      </p:sp>
    </p:spTree>
    <p:extLst>
      <p:ext uri="{BB962C8B-B14F-4D97-AF65-F5344CB8AC3E}">
        <p14:creationId xmlns:p14="http://schemas.microsoft.com/office/powerpoint/2010/main" val="12803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452669"/>
            <a:ext cx="8496944" cy="5856651"/>
          </a:xfrm>
        </p:spPr>
        <p:txBody>
          <a:bodyPr/>
          <a:lstStyle/>
          <a:p>
            <a:pPr>
              <a:tabLst>
                <a:tab pos="342900" algn="l"/>
              </a:tabLst>
            </a:pPr>
            <a:endParaRPr lang="ko-KR" altLang="en-US" sz="1600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467544" y="730646"/>
            <a:ext cx="8352928" cy="960107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/>
              <a:t>Overload</a:t>
            </a:r>
          </a:p>
          <a:p>
            <a:pPr>
              <a:tabLst>
                <a:tab pos="342900" algn="l"/>
              </a:tabLst>
            </a:pPr>
            <a:r>
              <a:rPr lang="en-US" altLang="ko-KR" dirty="0"/>
              <a:t>	</a:t>
            </a:r>
            <a:r>
              <a:rPr lang="en-US" dirty="0"/>
              <a:t>The exercises given should be heavier than the ability of the athlete</a:t>
            </a:r>
          </a:p>
        </p:txBody>
      </p:sp>
      <p:sp>
        <p:nvSpPr>
          <p:cNvPr id="7" name="Snip Diagonal Corner Rectangle 6"/>
          <p:cNvSpPr/>
          <p:nvPr/>
        </p:nvSpPr>
        <p:spPr>
          <a:xfrm>
            <a:off x="471017" y="1796819"/>
            <a:ext cx="8349455" cy="1384531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/>
              <a:t>Comprehensive development</a:t>
            </a:r>
          </a:p>
          <a:p>
            <a:pPr algn="just">
              <a:tabLst>
                <a:tab pos="342900" algn="l"/>
              </a:tabLst>
            </a:pPr>
            <a:r>
              <a:rPr lang="en-US" altLang="ko-KR" dirty="0"/>
              <a:t>	A</a:t>
            </a:r>
            <a:r>
              <a:rPr lang="en-US" dirty="0"/>
              <a:t>lthough one ultimately has a specialization of skills, it is preferable at </a:t>
            </a:r>
            <a:endParaRPr lang="en-US" dirty="0" smtClean="0"/>
          </a:p>
          <a:p>
            <a:pPr algn="just">
              <a:tabLst>
                <a:tab pos="342900" algn="l"/>
              </a:tabLst>
            </a:pPr>
            <a:r>
              <a:rPr lang="en-US" dirty="0" smtClean="0"/>
              <a:t>	the </a:t>
            </a:r>
            <a:r>
              <a:rPr lang="en-US" dirty="0"/>
              <a:t>beginning of the exercise to be involved in various aspects of the </a:t>
            </a:r>
            <a:endParaRPr lang="en-US" dirty="0" smtClean="0"/>
          </a:p>
          <a:p>
            <a:pPr algn="just">
              <a:tabLst>
                <a:tab pos="342900" algn="l"/>
              </a:tabLst>
            </a:pPr>
            <a:r>
              <a:rPr lang="en-US" dirty="0" smtClean="0"/>
              <a:t>	activity </a:t>
            </a:r>
            <a:r>
              <a:rPr lang="en-US" dirty="0"/>
              <a:t>so that during the </a:t>
            </a:r>
            <a:r>
              <a:rPr lang="en-US" dirty="0" smtClean="0"/>
              <a:t>specialization </a:t>
            </a:r>
            <a:r>
              <a:rPr lang="en-US" dirty="0"/>
              <a:t>period it has solid </a:t>
            </a:r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10" name="Snip Diagonal Corner Rectangle 9"/>
          <p:cNvSpPr/>
          <p:nvPr/>
        </p:nvSpPr>
        <p:spPr>
          <a:xfrm>
            <a:off x="508795" y="3429000"/>
            <a:ext cx="8352928" cy="103152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/>
              <a:t>Specialization</a:t>
            </a:r>
          </a:p>
          <a:p>
            <a:pPr>
              <a:tabLst>
                <a:tab pos="342900" algn="l"/>
              </a:tabLst>
            </a:pPr>
            <a:r>
              <a:rPr lang="en-US" altLang="ko-KR" dirty="0"/>
              <a:t>	S</a:t>
            </a:r>
            <a:r>
              <a:rPr lang="en-US" dirty="0"/>
              <a:t>pecialization means devoting all abilities, both physical and psychic in a </a:t>
            </a:r>
            <a:r>
              <a:rPr lang="en-US" dirty="0" smtClean="0"/>
              <a:t>	particular branch</a:t>
            </a:r>
            <a:endParaRPr lang="en-US" dirty="0"/>
          </a:p>
        </p:txBody>
      </p:sp>
      <p:sp>
        <p:nvSpPr>
          <p:cNvPr id="11" name="Snip Diagonal Corner Rectangle 10"/>
          <p:cNvSpPr/>
          <p:nvPr/>
        </p:nvSpPr>
        <p:spPr>
          <a:xfrm>
            <a:off x="508795" y="4728931"/>
            <a:ext cx="8311677" cy="1580389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altLang="ko-KR" dirty="0"/>
              <a:t>	I</a:t>
            </a:r>
            <a:r>
              <a:rPr lang="en-US" dirty="0"/>
              <a:t>ndividualization </a:t>
            </a:r>
            <a:endParaRPr lang="en-US" dirty="0" smtClean="0"/>
          </a:p>
          <a:p>
            <a:pPr>
              <a:tabLst>
                <a:tab pos="342900" algn="l"/>
              </a:tabLst>
            </a:pPr>
            <a:r>
              <a:rPr lang="en-US" altLang="ko-KR" dirty="0" smtClean="0"/>
              <a:t>	I</a:t>
            </a:r>
            <a:r>
              <a:rPr lang="en-US" dirty="0" smtClean="0"/>
              <a:t>ndividualization should </a:t>
            </a:r>
            <a:r>
              <a:rPr lang="en-US" dirty="0"/>
              <a:t>be applied to every athlete even though it has </a:t>
            </a:r>
            <a:endParaRPr lang="en-US" dirty="0" smtClean="0"/>
          </a:p>
          <a:p>
            <a:pPr>
              <a:tabLst>
                <a:tab pos="342900" algn="l"/>
              </a:tabLst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same level of achievement, the whole concept of the exercise should </a:t>
            </a:r>
            <a:r>
              <a:rPr lang="en-US" dirty="0" smtClean="0"/>
              <a:t>	be </a:t>
            </a:r>
            <a:r>
              <a:rPr lang="id-ID" dirty="0" smtClean="0"/>
              <a:t>   </a:t>
            </a:r>
          </a:p>
          <a:p>
            <a:pPr>
              <a:tabLst>
                <a:tab pos="342900" algn="l"/>
              </a:tabLst>
            </a:pPr>
            <a:r>
              <a:rPr lang="id-ID" dirty="0"/>
              <a:t> </a:t>
            </a:r>
            <a:r>
              <a:rPr lang="id-ID" dirty="0" smtClean="0"/>
              <a:t>      </a:t>
            </a:r>
            <a:r>
              <a:rPr lang="en-US" dirty="0" smtClean="0"/>
              <a:t>tailored </a:t>
            </a:r>
            <a:r>
              <a:rPr lang="en-US" dirty="0"/>
              <a:t>to the specificity of each individual so that the goal of the </a:t>
            </a:r>
            <a:endParaRPr lang="en-US" dirty="0" smtClean="0"/>
          </a:p>
          <a:p>
            <a:pPr>
              <a:tabLst>
                <a:tab pos="342900" algn="l"/>
              </a:tabLst>
            </a:pPr>
            <a:r>
              <a:rPr lang="en-US" dirty="0"/>
              <a:t>	</a:t>
            </a:r>
            <a:r>
              <a:rPr lang="en-US" dirty="0" smtClean="0"/>
              <a:t>exercise </a:t>
            </a:r>
            <a:r>
              <a:rPr lang="en-US" dirty="0"/>
              <a:t>can be achieved</a:t>
            </a:r>
          </a:p>
        </p:txBody>
      </p:sp>
    </p:spTree>
    <p:extLst>
      <p:ext uri="{BB962C8B-B14F-4D97-AF65-F5344CB8AC3E}">
        <p14:creationId xmlns:p14="http://schemas.microsoft.com/office/powerpoint/2010/main" val="41055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9617"/>
            <a:ext cx="9144000" cy="1179288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altLang="ko-KR" dirty="0" smtClean="0"/>
              <a:t>Various of Sport Training Programs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99356" y="1658905"/>
            <a:ext cx="7920880" cy="13441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/>
              <a:t>There are 3 kinds of sports training programs that can be used for a </a:t>
            </a:r>
            <a:endParaRPr lang="en-US" sz="2000" dirty="0" smtClean="0"/>
          </a:p>
          <a:p>
            <a:r>
              <a:rPr lang="id-ID" sz="2000" dirty="0" smtClean="0"/>
              <a:t>championship </a:t>
            </a:r>
            <a:r>
              <a:rPr lang="id-ID" sz="2000" dirty="0"/>
              <a:t>or match event. The choice of </a:t>
            </a:r>
            <a:r>
              <a:rPr lang="en-US" sz="2000" dirty="0"/>
              <a:t>training</a:t>
            </a:r>
            <a:r>
              <a:rPr lang="id-ID" sz="2000" dirty="0"/>
              <a:t> program is </a:t>
            </a:r>
            <a:endParaRPr lang="en-US" sz="2000" dirty="0" smtClean="0"/>
          </a:p>
          <a:p>
            <a:r>
              <a:rPr lang="id-ID" sz="2000" dirty="0" smtClean="0"/>
              <a:t>determined </a:t>
            </a:r>
            <a:r>
              <a:rPr lang="id-ID" sz="2000" dirty="0"/>
              <a:t>by the time held before the championship takes effect</a:t>
            </a:r>
            <a:r>
              <a:rPr lang="id-ID" dirty="0"/>
              <a:t>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1904" y="3429000"/>
            <a:ext cx="7920880" cy="9601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800100" algn="l"/>
              </a:tabLst>
            </a:pPr>
            <a:r>
              <a:rPr lang="id-ID" sz="2000" dirty="0"/>
              <a:t>The type of exercise program is a long-term, cheap and short-term </a:t>
            </a:r>
            <a:endParaRPr lang="en-US" sz="2000" dirty="0" smtClean="0"/>
          </a:p>
          <a:p>
            <a:pPr>
              <a:tabLst>
                <a:tab pos="800100" algn="l"/>
              </a:tabLst>
            </a:pPr>
            <a:r>
              <a:rPr lang="en-US" sz="2000" dirty="0" smtClean="0"/>
              <a:t>training</a:t>
            </a:r>
            <a:r>
              <a:rPr lang="id-ID" sz="2000" dirty="0" smtClean="0"/>
              <a:t> </a:t>
            </a:r>
            <a:r>
              <a:rPr lang="id-ID" sz="2000" dirty="0"/>
              <a:t>program. 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21904" y="4916898"/>
            <a:ext cx="7920880" cy="13441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800100" algn="l"/>
              </a:tabLst>
            </a:pPr>
            <a:r>
              <a:rPr lang="id-ID" sz="2000" dirty="0" smtClean="0"/>
              <a:t>The </a:t>
            </a:r>
            <a:r>
              <a:rPr lang="id-ID" sz="2000" dirty="0"/>
              <a:t>three kinds of training programs we can choose as a coach adjusted to the timing of the preparation of the championship event to be </a:t>
            </a:r>
            <a:endParaRPr lang="en-US" sz="2000" dirty="0" smtClean="0"/>
          </a:p>
          <a:p>
            <a:pPr>
              <a:tabLst>
                <a:tab pos="800100" algn="l"/>
              </a:tabLst>
            </a:pPr>
            <a:r>
              <a:rPr lang="id-ID" sz="2000" dirty="0" smtClean="0"/>
              <a:t>followed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90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508788"/>
            <a:ext cx="8496944" cy="48965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604798"/>
            <a:ext cx="7920880" cy="13441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2000" dirty="0"/>
              <a:t>Long-term program (5 </a:t>
            </a:r>
            <a:r>
              <a:rPr lang="en-US" sz="2000" dirty="0"/>
              <a:t>- </a:t>
            </a:r>
            <a:r>
              <a:rPr lang="id-ID" sz="2000" dirty="0"/>
              <a:t>12 years).</a:t>
            </a:r>
            <a:endParaRPr lang="en-US" sz="2000" dirty="0"/>
          </a:p>
          <a:p>
            <a:pPr algn="just">
              <a:tabLst>
                <a:tab pos="342900" algn="l"/>
              </a:tabLst>
            </a:pPr>
            <a:r>
              <a:rPr lang="en-US" sz="2000" dirty="0"/>
              <a:t>	</a:t>
            </a:r>
            <a:r>
              <a:rPr lang="id-ID" sz="2000" dirty="0"/>
              <a:t>The purpose of the long-term plan is the ultimate goal to achieve </a:t>
            </a:r>
            <a:endParaRPr lang="en-US" sz="2000" dirty="0" smtClean="0"/>
          </a:p>
          <a:p>
            <a:pPr algn="just">
              <a:tabLst>
                <a:tab pos="342900" algn="l"/>
              </a:tabLst>
            </a:pPr>
            <a:r>
              <a:rPr lang="en-US" sz="2000" dirty="0"/>
              <a:t>	</a:t>
            </a:r>
            <a:r>
              <a:rPr lang="id-ID" sz="2000" dirty="0" smtClean="0"/>
              <a:t>high </a:t>
            </a:r>
            <a:r>
              <a:rPr lang="id-ID" sz="2000" dirty="0"/>
              <a:t>achievement.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31124" y="4101075"/>
            <a:ext cx="7920880" cy="13441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/>
              <a:t>2. M</a:t>
            </a:r>
            <a:r>
              <a:rPr lang="id-ID" sz="2000" dirty="0"/>
              <a:t>edium term </a:t>
            </a:r>
            <a:r>
              <a:rPr lang="en-US" sz="2000" dirty="0"/>
              <a:t>program </a:t>
            </a:r>
            <a:r>
              <a:rPr lang="id-ID" sz="2000" dirty="0"/>
              <a:t>(2 </a:t>
            </a:r>
            <a:r>
              <a:rPr lang="en-US" sz="2000" dirty="0"/>
              <a:t>- </a:t>
            </a:r>
            <a:r>
              <a:rPr lang="id-ID" sz="2000" dirty="0"/>
              <a:t>4 years).</a:t>
            </a:r>
            <a:r>
              <a:rPr lang="en-US" sz="2000" dirty="0"/>
              <a:t> </a:t>
            </a:r>
          </a:p>
          <a:p>
            <a:pPr algn="just">
              <a:tabLst>
                <a:tab pos="342900" algn="l"/>
              </a:tabLst>
            </a:pPr>
            <a:r>
              <a:rPr lang="en-US" sz="2000" dirty="0"/>
              <a:t>	</a:t>
            </a:r>
            <a:r>
              <a:rPr lang="id-ID" sz="2000" dirty="0"/>
              <a:t>As mentioned in the above paragraph, that medium-term plan is a </a:t>
            </a:r>
            <a:endParaRPr lang="en-US" sz="2000" dirty="0" smtClean="0"/>
          </a:p>
          <a:p>
            <a:pPr algn="just">
              <a:tabLst>
                <a:tab pos="342900" algn="l"/>
              </a:tabLst>
            </a:pPr>
            <a:r>
              <a:rPr lang="en-US" sz="2000" dirty="0"/>
              <a:t>	</a:t>
            </a:r>
            <a:r>
              <a:rPr lang="id-ID" sz="2000" dirty="0" smtClean="0"/>
              <a:t>long-term </a:t>
            </a:r>
            <a:r>
              <a:rPr lang="id-ID" sz="2000" dirty="0"/>
              <a:t>direct implementation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91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99474" y="788275"/>
            <a:ext cx="7920880" cy="20852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dirty="0"/>
              <a:t>3. </a:t>
            </a:r>
            <a:r>
              <a:rPr lang="id-ID" sz="2000" dirty="0"/>
              <a:t>Short-term program (≤1 year)</a:t>
            </a:r>
            <a:r>
              <a:rPr lang="en-US" sz="2000" dirty="0"/>
              <a:t> </a:t>
            </a:r>
          </a:p>
          <a:p>
            <a:pPr>
              <a:tabLst>
                <a:tab pos="514350" algn="l"/>
              </a:tabLst>
            </a:pPr>
            <a:r>
              <a:rPr lang="en-US" sz="2000" dirty="0"/>
              <a:t>	</a:t>
            </a:r>
            <a:r>
              <a:rPr lang="id-ID" sz="2000" dirty="0"/>
              <a:t>Short-term program is the operational implementation of the </a:t>
            </a:r>
            <a:endParaRPr lang="en-US" sz="2000" dirty="0" smtClean="0"/>
          </a:p>
          <a:p>
            <a:pPr>
              <a:tabLst>
                <a:tab pos="514350" algn="l"/>
              </a:tabLst>
            </a:pPr>
            <a:r>
              <a:rPr lang="en-US" sz="2000" dirty="0"/>
              <a:t>	</a:t>
            </a:r>
            <a:r>
              <a:rPr lang="id-ID" sz="2000" dirty="0" smtClean="0"/>
              <a:t>medium-term </a:t>
            </a:r>
            <a:r>
              <a:rPr lang="id-ID" sz="2000" dirty="0"/>
              <a:t>plan. </a:t>
            </a:r>
            <a:r>
              <a:rPr lang="id-ID" sz="2000" dirty="0" smtClean="0"/>
              <a:t>The </a:t>
            </a:r>
            <a:r>
              <a:rPr lang="id-ID" sz="2000" dirty="0"/>
              <a:t>training objectives are the objectives of the </a:t>
            </a:r>
            <a:r>
              <a:rPr lang="en-US" sz="2000" dirty="0" smtClean="0"/>
              <a:t>	</a:t>
            </a:r>
            <a:r>
              <a:rPr lang="id-ID" sz="2000" dirty="0" smtClean="0"/>
              <a:t>medium-term </a:t>
            </a:r>
            <a:r>
              <a:rPr lang="id-ID" sz="2000" dirty="0"/>
              <a:t>program</a:t>
            </a:r>
            <a:r>
              <a:rPr lang="en-US" sz="2000" dirty="0"/>
              <a:t>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87860" y="3859885"/>
            <a:ext cx="5536232" cy="2304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Short-term plans consist of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* Annual </a:t>
            </a:r>
            <a:r>
              <a:rPr lang="en-US" sz="2000" dirty="0"/>
              <a:t>training program (macro cycle)</a:t>
            </a:r>
          </a:p>
          <a:p>
            <a:r>
              <a:rPr lang="en-US" sz="2000" dirty="0"/>
              <a:t>* The monthly training program (</a:t>
            </a:r>
            <a:r>
              <a:rPr lang="en-US" sz="2000" dirty="0" err="1"/>
              <a:t>messo</a:t>
            </a:r>
            <a:r>
              <a:rPr lang="en-US" sz="2000" dirty="0"/>
              <a:t> cycle)</a:t>
            </a:r>
          </a:p>
          <a:p>
            <a:r>
              <a:rPr lang="en-US" sz="2000" dirty="0"/>
              <a:t>* Weekly training program (micro cycle)</a:t>
            </a:r>
          </a:p>
          <a:p>
            <a:r>
              <a:rPr lang="en-US" sz="2000" dirty="0"/>
              <a:t>* Daily exercise program (</a:t>
            </a:r>
            <a:r>
              <a:rPr lang="en-US" sz="2000" dirty="0" err="1"/>
              <a:t>myo</a:t>
            </a:r>
            <a:r>
              <a:rPr lang="en-US" sz="2000" dirty="0"/>
              <a:t> cycle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Down Arrow 3"/>
          <p:cNvSpPr/>
          <p:nvPr/>
        </p:nvSpPr>
        <p:spPr>
          <a:xfrm>
            <a:off x="4045564" y="2976622"/>
            <a:ext cx="607876" cy="76808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990600"/>
            <a:ext cx="8496944" cy="541473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ko-KR" sz="3200" dirty="0">
                <a:latin typeface="+mn-lt"/>
              </a:rPr>
              <a:t>Title : Training </a:t>
            </a:r>
            <a:r>
              <a:rPr lang="en-US" altLang="ko-KR" sz="3200" dirty="0" smtClean="0">
                <a:latin typeface="+mn-lt"/>
              </a:rPr>
              <a:t>Programs</a:t>
            </a:r>
            <a:r>
              <a:rPr lang="id-ID" altLang="ko-KR" sz="3200" dirty="0" smtClean="0">
                <a:latin typeface="+mn-lt"/>
              </a:rPr>
              <a:t> I</a:t>
            </a:r>
            <a:endParaRPr lang="en-US" altLang="ko-KR" sz="32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3200" dirty="0">
                <a:latin typeface="+mn-lt"/>
              </a:rPr>
              <a:t>Outcome : </a:t>
            </a:r>
          </a:p>
          <a:p>
            <a:pPr marL="688975" indent="-344488">
              <a:buFont typeface="+mj-lt"/>
              <a:buAutoNum type="alphaLcPeriod"/>
            </a:pPr>
            <a:r>
              <a:rPr lang="en-US" altLang="ko-KR" sz="3200" dirty="0">
                <a:latin typeface="+mn-lt"/>
              </a:rPr>
              <a:t>Definition of training Programs</a:t>
            </a:r>
          </a:p>
          <a:p>
            <a:pPr marL="688975" indent="-344488">
              <a:buFont typeface="+mj-lt"/>
              <a:buAutoNum type="alphaLcPeriod"/>
            </a:pPr>
            <a:r>
              <a:rPr lang="en-US" sz="3200" dirty="0">
                <a:latin typeface="+mn-lt"/>
              </a:rPr>
              <a:t>Factors </a:t>
            </a:r>
            <a:r>
              <a:rPr lang="id-ID" sz="3200" dirty="0">
                <a:latin typeface="+mn-lt"/>
              </a:rPr>
              <a:t>T</a:t>
            </a:r>
            <a:r>
              <a:rPr lang="en-US" sz="3200" dirty="0">
                <a:latin typeface="+mn-lt"/>
              </a:rPr>
              <a:t>hat </a:t>
            </a:r>
            <a:r>
              <a:rPr lang="id-ID" sz="3200" dirty="0">
                <a:latin typeface="+mn-lt"/>
              </a:rPr>
              <a:t>A</a:t>
            </a:r>
            <a:r>
              <a:rPr lang="en-US" sz="3200" dirty="0" err="1">
                <a:latin typeface="+mn-lt"/>
              </a:rPr>
              <a:t>ffect</a:t>
            </a:r>
            <a:r>
              <a:rPr lang="en-US" sz="3200" dirty="0">
                <a:latin typeface="+mn-lt"/>
              </a:rPr>
              <a:t> the </a:t>
            </a:r>
            <a:r>
              <a:rPr lang="id-ID" sz="3200" dirty="0">
                <a:latin typeface="+mn-lt"/>
              </a:rPr>
              <a:t>Q</a:t>
            </a:r>
            <a:r>
              <a:rPr lang="en-US" sz="3200" dirty="0" err="1">
                <a:latin typeface="+mn-lt"/>
              </a:rPr>
              <a:t>uality</a:t>
            </a:r>
            <a:r>
              <a:rPr lang="en-US" sz="3200" dirty="0">
                <a:latin typeface="+mn-lt"/>
              </a:rPr>
              <a:t> of</a:t>
            </a:r>
            <a:r>
              <a:rPr lang="id-ID" sz="3200" dirty="0">
                <a:latin typeface="+mn-lt"/>
              </a:rPr>
              <a:t> Training</a:t>
            </a:r>
            <a:endParaRPr lang="en-US" sz="3200" dirty="0">
              <a:latin typeface="+mn-lt"/>
            </a:endParaRPr>
          </a:p>
          <a:p>
            <a:pPr marL="688975" indent="-344488">
              <a:buFont typeface="+mj-lt"/>
              <a:buAutoNum type="alphaLcPeriod"/>
            </a:pPr>
            <a:r>
              <a:rPr lang="en-US" sz="3200" dirty="0">
                <a:latin typeface="+mn-lt"/>
              </a:rPr>
              <a:t>The Purpose of Training Programs</a:t>
            </a:r>
            <a:endParaRPr lang="ko-KR" altLang="en-US" sz="3200" dirty="0">
              <a:latin typeface="+mn-lt"/>
            </a:endParaRPr>
          </a:p>
          <a:p>
            <a:pPr marL="688975" indent="-344488">
              <a:buFont typeface="+mj-lt"/>
              <a:buAutoNum type="alphaLcPeriod"/>
            </a:pPr>
            <a:r>
              <a:rPr lang="en-US" sz="3200" dirty="0">
                <a:latin typeface="+mn-lt"/>
              </a:rPr>
              <a:t>Benefits of Training Programs</a:t>
            </a:r>
          </a:p>
          <a:p>
            <a:pPr marL="688975" indent="-344488">
              <a:buFont typeface="+mj-lt"/>
              <a:buAutoNum type="alphaLcPeriod"/>
            </a:pPr>
            <a:r>
              <a:rPr lang="en-US" sz="3200" dirty="0">
                <a:latin typeface="+mn-lt"/>
              </a:rPr>
              <a:t> </a:t>
            </a:r>
            <a:r>
              <a:rPr lang="en-US" altLang="ko-KR" sz="3200" dirty="0">
                <a:latin typeface="+mn-lt"/>
              </a:rPr>
              <a:t>Principle of Training Programs</a:t>
            </a:r>
          </a:p>
          <a:p>
            <a:pPr marL="688975" indent="-344488">
              <a:buFont typeface="+mj-lt"/>
              <a:buAutoNum type="alphaLcPeriod"/>
            </a:pPr>
            <a:r>
              <a:rPr lang="en-US" sz="3200" dirty="0">
                <a:latin typeface="+mn-lt"/>
              </a:rPr>
              <a:t> </a:t>
            </a:r>
            <a:r>
              <a:rPr lang="en-US" altLang="ko-KR" sz="3200" dirty="0">
                <a:latin typeface="+mn-lt"/>
              </a:rPr>
              <a:t>Various of Sport Training Programs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40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508788"/>
            <a:ext cx="8496944" cy="4896544"/>
          </a:xfrm>
        </p:spPr>
        <p:txBody>
          <a:bodyPr/>
          <a:lstStyle/>
          <a:p>
            <a:r>
              <a:rPr lang="en-US" altLang="ko-KR" sz="2000" dirty="0"/>
              <a:t>Source : </a:t>
            </a:r>
          </a:p>
          <a:p>
            <a:pPr marL="685800" indent="-285750">
              <a:buFont typeface="Arial" panose="020B0604020202020204" pitchFamily="34" charset="0"/>
              <a:buChar char="•"/>
            </a:pPr>
            <a:r>
              <a:rPr lang="en-US" altLang="ko-KR" sz="2000" dirty="0">
                <a:hlinkClick r:id="rId2"/>
              </a:rPr>
              <a:t>https://www.apki.or.id/panduan-mudah-menyusun-program-latihan/</a:t>
            </a:r>
            <a:endParaRPr lang="en-US" altLang="ko-KR" sz="2000" dirty="0"/>
          </a:p>
          <a:p>
            <a:pPr marL="685800" indent="-285750">
              <a:buFont typeface="Arial" panose="020B0604020202020204" pitchFamily="34" charset="0"/>
              <a:buChar char="•"/>
            </a:pPr>
            <a:r>
              <a:rPr lang="en-US" altLang="ko-KR" sz="2000" dirty="0">
                <a:hlinkClick r:id="rId3"/>
              </a:rPr>
              <a:t>https://</a:t>
            </a:r>
            <a:r>
              <a:rPr lang="en-US" altLang="ko-KR" sz="2000" dirty="0" smtClean="0">
                <a:hlinkClick r:id="rId3"/>
              </a:rPr>
              <a:t>www.hiithighintensityintervaltraining.ga/2015/07/Cara-Menyusun-Program-Latihan-Untuk-Para-Pelatih-Olahraga.html</a:t>
            </a:r>
            <a:endParaRPr lang="en-US" altLang="ko-KR" sz="2000" dirty="0" smtClean="0"/>
          </a:p>
          <a:p>
            <a:pPr marL="685800" indent="-285750">
              <a:buFont typeface="Arial" panose="020B0604020202020204" pitchFamily="34" charset="0"/>
              <a:buChar char="•"/>
            </a:pPr>
            <a:r>
              <a:rPr lang="en-US" altLang="ko-KR" sz="2000" dirty="0">
                <a:hlinkClick r:id="rId4"/>
              </a:rPr>
              <a:t>https://sehatafiat.com/bentuk-latihan-kebugaran-jasmani</a:t>
            </a:r>
            <a:r>
              <a:rPr lang="en-US" altLang="ko-KR" sz="2000" dirty="0" smtClean="0">
                <a:hlinkClick r:id="rId4"/>
              </a:rPr>
              <a:t>/</a:t>
            </a:r>
            <a:endParaRPr lang="en-US" altLang="ko-KR" sz="2000" dirty="0"/>
          </a:p>
          <a:p>
            <a:pPr marL="685800" indent="-285750">
              <a:buFont typeface="Arial" panose="020B0604020202020204" pitchFamily="34" charset="0"/>
              <a:buChar char="•"/>
            </a:pPr>
            <a:r>
              <a:rPr lang="en-US" altLang="ko-KR" sz="2000" dirty="0" err="1"/>
              <a:t>Bompa.O</a:t>
            </a:r>
            <a:r>
              <a:rPr lang="en-US" altLang="ko-KR" sz="2000" dirty="0"/>
              <a:t>, Tudor. 2015. </a:t>
            </a:r>
            <a:r>
              <a:rPr lang="en-US" altLang="ko-KR" sz="2000" i="1" dirty="0"/>
              <a:t>Periodization : Theory and Methodology of Training. Canada </a:t>
            </a:r>
          </a:p>
          <a:p>
            <a:pPr marL="685800" indent="-285750">
              <a:buFont typeface="Arial" panose="020B0604020202020204" pitchFamily="34" charset="0"/>
              <a:buChar char="•"/>
            </a:pPr>
            <a:r>
              <a:rPr lang="en-US" altLang="ko-KR" sz="2000" i="1" dirty="0" err="1"/>
              <a:t>Sukadiyanto</a:t>
            </a:r>
            <a:r>
              <a:rPr lang="en-US" altLang="ko-KR" sz="2000" i="1" dirty="0"/>
              <a:t>, 2010. </a:t>
            </a:r>
            <a:r>
              <a:rPr lang="en-US" altLang="ko-KR" sz="2000" i="1" dirty="0" err="1"/>
              <a:t>Pengantar</a:t>
            </a:r>
            <a:r>
              <a:rPr lang="en-US" altLang="ko-KR" sz="2000" i="1" dirty="0"/>
              <a:t> </a:t>
            </a:r>
            <a:r>
              <a:rPr lang="en-US" altLang="ko-KR" sz="2000" i="1" dirty="0" err="1"/>
              <a:t>Teori</a:t>
            </a:r>
            <a:r>
              <a:rPr lang="en-US" altLang="ko-KR" sz="2000" i="1" dirty="0"/>
              <a:t> </a:t>
            </a:r>
            <a:r>
              <a:rPr lang="en-US" altLang="ko-KR" sz="2000" i="1" dirty="0" err="1"/>
              <a:t>dan</a:t>
            </a:r>
            <a:r>
              <a:rPr lang="en-US" altLang="ko-KR" sz="2000" i="1" dirty="0"/>
              <a:t> </a:t>
            </a:r>
            <a:r>
              <a:rPr lang="en-US" altLang="ko-KR" sz="2000" i="1" dirty="0" err="1"/>
              <a:t>Metodologi</a:t>
            </a:r>
            <a:r>
              <a:rPr lang="en-US" altLang="ko-KR" sz="2000" i="1" dirty="0"/>
              <a:t> </a:t>
            </a:r>
            <a:r>
              <a:rPr lang="en-US" altLang="ko-KR" sz="2000" i="1" dirty="0" err="1"/>
              <a:t>Melatih</a:t>
            </a:r>
            <a:r>
              <a:rPr lang="en-US" altLang="ko-KR" sz="2000" i="1" dirty="0"/>
              <a:t> </a:t>
            </a:r>
            <a:r>
              <a:rPr lang="en-US" altLang="ko-KR" sz="2000" i="1" dirty="0" err="1"/>
              <a:t>Fisik</a:t>
            </a:r>
            <a:r>
              <a:rPr lang="en-US" altLang="ko-KR" sz="2000" i="1" dirty="0"/>
              <a:t>, CV. </a:t>
            </a:r>
            <a:r>
              <a:rPr lang="en-US" altLang="ko-KR" sz="2000" i="1" dirty="0" err="1"/>
              <a:t>Lubuk</a:t>
            </a:r>
            <a:r>
              <a:rPr lang="en-US" altLang="ko-KR" sz="2000" i="1" dirty="0"/>
              <a:t> </a:t>
            </a:r>
            <a:r>
              <a:rPr lang="en-US" altLang="ko-KR" sz="2000" i="1" dirty="0" err="1"/>
              <a:t>Agung</a:t>
            </a:r>
            <a:r>
              <a:rPr lang="en-US" altLang="ko-KR" sz="2000" i="1" dirty="0"/>
              <a:t>. Bandung.</a:t>
            </a:r>
            <a:endParaRPr lang="en-US" altLang="ko-KR" sz="2000" dirty="0"/>
          </a:p>
          <a:p>
            <a:pPr marL="685800" indent="-342900">
              <a:buFont typeface="Arial" panose="020B0604020202020204" pitchFamily="34" charset="0"/>
              <a:buChar char="•"/>
            </a:pPr>
            <a:endParaRPr lang="ko-KR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88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id-ID" sz="7200" b="1" dirty="0" smtClean="0">
                <a:solidFill>
                  <a:srgbClr val="1F497D"/>
                </a:solidFill>
              </a:rPr>
              <a:t>THANK YOU</a:t>
            </a:r>
            <a:endParaRPr lang="en-US" sz="7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ko-KR" sz="2800" dirty="0"/>
              <a:t>In general we know the term training and exercise. Although it has the same meaning, but the meaning is different. </a:t>
            </a:r>
          </a:p>
          <a:p>
            <a:pPr marL="0" indent="0" algn="just">
              <a:buNone/>
            </a:pPr>
            <a:r>
              <a:rPr lang="en-US" altLang="ko-KR" dirty="0"/>
              <a:t>	</a:t>
            </a:r>
            <a:endParaRPr lang="ko-KR" altLang="en-US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altLang="ko-KR" dirty="0" smtClean="0"/>
              <a:t>Training Programs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50032" y="3060965"/>
            <a:ext cx="7488832" cy="1110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is a physical activity performed with the aim of obtaining the desired outcome directly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0032" y="4438651"/>
            <a:ext cx="7488832" cy="1582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program or </a:t>
            </a:r>
            <a:r>
              <a:rPr lang="en-US" altLang="ko-K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 of </a:t>
            </a:r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that designed systematically and performed </a:t>
            </a:r>
            <a:r>
              <a:rPr lang="en-US" altLang="ko-K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reapetedly</a:t>
            </a:r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improve skills or improve physical conditions with a specific </a:t>
            </a:r>
            <a:r>
              <a:rPr lang="en-US" altLang="ko-K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US" altLang="ko-K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d-ID" sz="6000" dirty="0" smtClean="0"/>
          </a:p>
          <a:p>
            <a:pPr marL="0" indent="0" algn="ctr">
              <a:buNone/>
            </a:pPr>
            <a:r>
              <a:rPr lang="en-US" sz="6000" dirty="0" smtClean="0"/>
              <a:t>Factors </a:t>
            </a:r>
            <a:r>
              <a:rPr lang="id-ID" sz="6000" dirty="0"/>
              <a:t>T</a:t>
            </a:r>
            <a:r>
              <a:rPr lang="en-US" sz="6000" dirty="0"/>
              <a:t>hat </a:t>
            </a:r>
            <a:r>
              <a:rPr lang="id-ID" sz="6000" dirty="0"/>
              <a:t>A</a:t>
            </a:r>
            <a:r>
              <a:rPr lang="en-US" sz="6000" dirty="0" err="1"/>
              <a:t>ffect</a:t>
            </a:r>
            <a:r>
              <a:rPr lang="en-US" sz="6000" dirty="0"/>
              <a:t> the </a:t>
            </a:r>
          </a:p>
          <a:p>
            <a:pPr marL="0" indent="0" algn="ctr">
              <a:buNone/>
            </a:pPr>
            <a:r>
              <a:rPr lang="id-ID" sz="6000" dirty="0"/>
              <a:t>Q</a:t>
            </a:r>
            <a:r>
              <a:rPr lang="en-US" sz="6000" dirty="0" err="1"/>
              <a:t>uality</a:t>
            </a:r>
            <a:r>
              <a:rPr lang="en-US" sz="6000" dirty="0"/>
              <a:t> of</a:t>
            </a:r>
            <a:r>
              <a:rPr lang="id-ID" sz="6000" dirty="0"/>
              <a:t> Training</a:t>
            </a:r>
            <a:endParaRPr lang="ko-KR" altLang="en-US" sz="6000" dirty="0"/>
          </a:p>
          <a:p>
            <a:pPr marL="0" indent="0">
              <a:buNone/>
            </a:pP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33213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10131" cy="5124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9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ko-KR" sz="2800" dirty="0">
                <a:latin typeface="Arial" pitchFamily="34" charset="0"/>
                <a:cs typeface="Arial" pitchFamily="34" charset="0"/>
              </a:rPr>
              <a:t>The Purpose of training program is </a:t>
            </a:r>
            <a:r>
              <a:rPr lang="id-ID" sz="2800" dirty="0"/>
              <a:t>to help the athlete improve his or her skills and accomplishments to the maximum </a:t>
            </a:r>
            <a:r>
              <a:rPr lang="en-US" sz="2800" dirty="0"/>
              <a:t>as</a:t>
            </a:r>
            <a:r>
              <a:rPr lang="id-ID" sz="2800" dirty="0"/>
              <a:t> possible. </a:t>
            </a:r>
            <a:r>
              <a:rPr lang="en-US" sz="2800" dirty="0"/>
              <a:t>This is s</a:t>
            </a:r>
            <a:r>
              <a:rPr lang="id-ID" sz="2800" dirty="0"/>
              <a:t>ome </a:t>
            </a:r>
            <a:r>
              <a:rPr lang="en-US" sz="2800" dirty="0"/>
              <a:t>important </a:t>
            </a:r>
            <a:r>
              <a:rPr lang="id-ID" sz="2800" dirty="0"/>
              <a:t>aspect</a:t>
            </a:r>
            <a:r>
              <a:rPr lang="en-US" sz="2800" dirty="0"/>
              <a:t> for </a:t>
            </a:r>
            <a:r>
              <a:rPr lang="en-US" sz="2800" dirty="0" smtClean="0"/>
              <a:t>achieve </a:t>
            </a:r>
            <a:r>
              <a:rPr lang="en-US" sz="2800" dirty="0"/>
              <a:t>that purpose. </a:t>
            </a:r>
            <a:endParaRPr lang="en-US" altLang="ko-K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Purpose of Training Programs</a:t>
            </a:r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624508" y="3651126"/>
            <a:ext cx="3384376" cy="72008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Physical </a:t>
            </a:r>
            <a:r>
              <a:rPr lang="en-US" altLang="ko-KR" sz="2400" dirty="0" smtClean="0"/>
              <a:t>Training</a:t>
            </a:r>
            <a:endParaRPr lang="en-US" altLang="ko-KR" sz="2400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4860032" y="3651126"/>
            <a:ext cx="3384376" cy="72008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cs typeface="Arial" pitchFamily="34" charset="0"/>
              </a:rPr>
              <a:t>Tactic Training</a:t>
            </a:r>
          </a:p>
        </p:txBody>
      </p:sp>
      <p:sp>
        <p:nvSpPr>
          <p:cNvPr id="7" name="Snip Diagonal Corner Rectangle 6"/>
          <p:cNvSpPr/>
          <p:nvPr/>
        </p:nvSpPr>
        <p:spPr>
          <a:xfrm>
            <a:off x="624508" y="4974704"/>
            <a:ext cx="3384376" cy="72008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Technical Training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4860032" y="4974704"/>
            <a:ext cx="3384376" cy="72008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Mental Training</a:t>
            </a:r>
          </a:p>
        </p:txBody>
      </p:sp>
    </p:spTree>
    <p:extLst>
      <p:ext uri="{BB962C8B-B14F-4D97-AF65-F5344CB8AC3E}">
        <p14:creationId xmlns:p14="http://schemas.microsoft.com/office/powerpoint/2010/main" val="112678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424" y="3867680"/>
            <a:ext cx="1736165" cy="1476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58" y="3924961"/>
            <a:ext cx="1600892" cy="1419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807" y="3867680"/>
            <a:ext cx="1822454" cy="14838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94" y="3867680"/>
            <a:ext cx="1466307" cy="15146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0110" y="5559163"/>
            <a:ext cx="1705089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Strength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006515" y="5559163"/>
            <a:ext cx="1705089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Speed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070662" y="5559163"/>
            <a:ext cx="1705089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Durability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030638" y="5559163"/>
            <a:ext cx="1705089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Agility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737372" y="738419"/>
            <a:ext cx="3991778" cy="10461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/>
              <a:t>Physical </a:t>
            </a:r>
            <a:r>
              <a:rPr lang="en-US" altLang="ko-KR" sz="2800" dirty="0" smtClean="0"/>
              <a:t>Training</a:t>
            </a:r>
            <a:endParaRPr lang="en-US" altLang="ko-KR" sz="2800" dirty="0"/>
          </a:p>
        </p:txBody>
      </p:sp>
      <p:sp>
        <p:nvSpPr>
          <p:cNvPr id="13" name="Snip Diagonal Corner Rectangle 12"/>
          <p:cNvSpPr/>
          <p:nvPr/>
        </p:nvSpPr>
        <p:spPr>
          <a:xfrm>
            <a:off x="1312881" y="2819400"/>
            <a:ext cx="6840760" cy="62187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85750" algn="l"/>
              </a:tabLst>
            </a:pPr>
            <a:r>
              <a:rPr lang="en-US" altLang="ko-KR" dirty="0"/>
              <a:t>	</a:t>
            </a:r>
            <a:r>
              <a:rPr lang="en-US" altLang="ko-KR" sz="2400" dirty="0"/>
              <a:t>The component to be trained and </a:t>
            </a:r>
            <a:r>
              <a:rPr lang="en-US" altLang="ko-KR" sz="2400" dirty="0" err="1"/>
              <a:t>developep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are :</a:t>
            </a:r>
            <a:endParaRPr lang="en-US" altLang="ko-KR" sz="2400" dirty="0"/>
          </a:p>
        </p:txBody>
      </p:sp>
      <p:sp>
        <p:nvSpPr>
          <p:cNvPr id="14" name="Down Arrow 13"/>
          <p:cNvSpPr/>
          <p:nvPr/>
        </p:nvSpPr>
        <p:spPr>
          <a:xfrm>
            <a:off x="4547501" y="1905765"/>
            <a:ext cx="371520" cy="71328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412777"/>
            <a:ext cx="8496944" cy="49925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tabLst>
                <a:tab pos="285750" algn="l"/>
              </a:tabLst>
            </a:pPr>
            <a:r>
              <a:rPr lang="en-US" altLang="ko-KR" sz="1600" dirty="0"/>
              <a:t>	</a:t>
            </a:r>
            <a:endParaRPr lang="en-US" altLang="ko-KR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13434" y="2507008"/>
            <a:ext cx="1705089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21292" y="2516898"/>
            <a:ext cx="1705089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2161" y="2507009"/>
            <a:ext cx="1705089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02" y="734476"/>
            <a:ext cx="2434952" cy="1623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54" y="636166"/>
            <a:ext cx="1752027" cy="1721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90" y="702584"/>
            <a:ext cx="2249443" cy="168708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06840" y="3372611"/>
            <a:ext cx="3105150" cy="7421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Technical Training</a:t>
            </a:r>
          </a:p>
        </p:txBody>
      </p:sp>
      <p:sp>
        <p:nvSpPr>
          <p:cNvPr id="13" name="Snip Diagonal Corner Rectangle 12"/>
          <p:cNvSpPr/>
          <p:nvPr/>
        </p:nvSpPr>
        <p:spPr>
          <a:xfrm>
            <a:off x="881918" y="5505351"/>
            <a:ext cx="6840760" cy="647799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285750" algn="l"/>
              </a:tabLst>
            </a:pPr>
            <a:r>
              <a:rPr lang="en-US" altLang="ko-KR" sz="2400" dirty="0" smtClean="0"/>
              <a:t>The </a:t>
            </a:r>
            <a:r>
              <a:rPr lang="en-US" altLang="ko-KR" sz="2400" dirty="0"/>
              <a:t>function of technical training is to advanced the technique of athletes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014266" y="4341101"/>
            <a:ext cx="576064" cy="86409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508788"/>
            <a:ext cx="8496944" cy="4896544"/>
          </a:xfrm>
        </p:spPr>
        <p:txBody>
          <a:bodyPr/>
          <a:lstStyle/>
          <a:p>
            <a:pPr>
              <a:tabLst>
                <a:tab pos="285750" algn="l"/>
              </a:tabLst>
            </a:pPr>
            <a:r>
              <a:rPr lang="en-US" altLang="ko-KR" sz="1600" dirty="0"/>
              <a:t>	</a:t>
            </a:r>
          </a:p>
          <a:p>
            <a:pPr>
              <a:tabLst>
                <a:tab pos="285750" algn="l"/>
              </a:tabLst>
            </a:pPr>
            <a:endParaRPr lang="en-US" altLang="ko-KR" sz="1600" dirty="0"/>
          </a:p>
          <a:p>
            <a:pPr>
              <a:tabLst>
                <a:tab pos="285750" algn="l"/>
              </a:tabLst>
            </a:pPr>
            <a:r>
              <a:rPr lang="en-US" altLang="ko-KR" sz="1600" dirty="0"/>
              <a:t>	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8857" y="623524"/>
            <a:ext cx="3384376" cy="5766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Tactic Training</a:t>
            </a:r>
          </a:p>
        </p:txBody>
      </p:sp>
      <p:sp>
        <p:nvSpPr>
          <p:cNvPr id="7" name="Snip Diagonal Corner Rectangle 6"/>
          <p:cNvSpPr/>
          <p:nvPr/>
        </p:nvSpPr>
        <p:spPr>
          <a:xfrm>
            <a:off x="1172580" y="2372882"/>
            <a:ext cx="6840760" cy="82222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285750" algn="l"/>
              </a:tabLst>
            </a:pPr>
            <a:r>
              <a:rPr lang="en-US" altLang="ko-KR" sz="2400" dirty="0"/>
              <a:t>The function of tactic training is to develop interpretative of athletes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1249735" y="5335902"/>
            <a:ext cx="6840760" cy="86565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85750" algn="l"/>
              </a:tabLst>
            </a:pPr>
            <a:r>
              <a:rPr lang="en-US" altLang="ko-KR" sz="2000" dirty="0"/>
              <a:t>The function of  mental training is to improve d</a:t>
            </a:r>
            <a:r>
              <a:rPr lang="id-ID" sz="2000" dirty="0"/>
              <a:t>evelopment of athlete's maturity and </a:t>
            </a:r>
            <a:endParaRPr lang="en-US" sz="2000" dirty="0"/>
          </a:p>
          <a:p>
            <a:pPr>
              <a:tabLst>
                <a:tab pos="285750" algn="l"/>
              </a:tabLst>
            </a:pPr>
            <a:r>
              <a:rPr lang="id-ID" sz="2000" dirty="0"/>
              <a:t>emotional</a:t>
            </a:r>
            <a:endParaRPr lang="ko-KR" alt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977927" y="3430522"/>
            <a:ext cx="3384376" cy="850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/>
              <a:t>Mental Training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304928" y="1412776"/>
            <a:ext cx="576064" cy="86409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283013" y="4437575"/>
            <a:ext cx="576064" cy="86409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412777"/>
            <a:ext cx="8496944" cy="4992555"/>
          </a:xfrm>
        </p:spPr>
        <p:txBody>
          <a:bodyPr/>
          <a:lstStyle/>
          <a:p>
            <a:pPr>
              <a:tabLst>
                <a:tab pos="342900" algn="l"/>
              </a:tabLst>
            </a:pPr>
            <a:endParaRPr lang="en-US" altLang="ko-KR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71728"/>
            <a:ext cx="9144000" cy="1179288"/>
          </a:xfrm>
        </p:spPr>
        <p:txBody>
          <a:bodyPr/>
          <a:lstStyle/>
          <a:p>
            <a:pPr algn="ctr"/>
            <a:r>
              <a:rPr lang="en-US" dirty="0" smtClean="0"/>
              <a:t>Benefits of Training Programs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508787"/>
            <a:ext cx="8496944" cy="10723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id-ID" sz="2400" dirty="0"/>
              <a:t>Preparation </a:t>
            </a:r>
            <a:r>
              <a:rPr lang="en-US" sz="2400" dirty="0"/>
              <a:t>t</a:t>
            </a:r>
            <a:r>
              <a:rPr lang="id-ID" sz="2400" dirty="0"/>
              <a:t>he training program is a guideline for the leadership of organized </a:t>
            </a:r>
            <a:r>
              <a:rPr lang="id-ID" sz="2400" dirty="0" smtClean="0"/>
              <a:t>activities </a:t>
            </a:r>
            <a:r>
              <a:rPr lang="id-ID" sz="2400" dirty="0"/>
              <a:t>to achieve the peak performance of a spor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06968" y="3439923"/>
            <a:ext cx="8496944" cy="7680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tabLst>
                <a:tab pos="342900" algn="l"/>
              </a:tabLst>
            </a:pPr>
            <a:r>
              <a:rPr lang="en-US" sz="2400" dirty="0"/>
              <a:t>2. 	T</a:t>
            </a:r>
            <a:r>
              <a:rPr lang="id-ID" sz="2400" dirty="0"/>
              <a:t>o avoid the </a:t>
            </a:r>
            <a:r>
              <a:rPr lang="en-US" sz="2400" dirty="0"/>
              <a:t>fit</a:t>
            </a:r>
            <a:r>
              <a:rPr lang="id-ID" sz="2400" dirty="0"/>
              <a:t> factor in achieving excellence in sports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76635" y="5061182"/>
            <a:ext cx="8496944" cy="860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tabLst>
                <a:tab pos="342900" algn="l"/>
              </a:tabLst>
            </a:pPr>
            <a:r>
              <a:rPr lang="en-US" sz="2400" dirty="0" smtClean="0"/>
              <a:t>3.</a:t>
            </a:r>
            <a:r>
              <a:rPr lang="en-US" sz="2400" dirty="0"/>
              <a:t>	</a:t>
            </a:r>
            <a:r>
              <a:rPr lang="id-ID" sz="2400" dirty="0"/>
              <a:t>Effective and efficient in the use of time, funds, energy to achieve goals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0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7555</TotalTime>
  <Words>498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 Training Programs</vt:lpstr>
      <vt:lpstr>PowerPoint Presentation</vt:lpstr>
      <vt:lpstr>PowerPoint Presentation</vt:lpstr>
      <vt:lpstr>The Purpose of Training Programs</vt:lpstr>
      <vt:lpstr>PowerPoint Presentation</vt:lpstr>
      <vt:lpstr>PowerPoint Presentation</vt:lpstr>
      <vt:lpstr>PowerPoint Presentation</vt:lpstr>
      <vt:lpstr>Benefits of Training Programs</vt:lpstr>
      <vt:lpstr>PowerPoint Presentation</vt:lpstr>
      <vt:lpstr> Principle of Training Programs</vt:lpstr>
      <vt:lpstr>PowerPoint Presentation</vt:lpstr>
      <vt:lpstr> Various of Sport Training Programs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asus</cp:lastModifiedBy>
  <cp:revision>162</cp:revision>
  <dcterms:created xsi:type="dcterms:W3CDTF">2017-09-12T17:05:29Z</dcterms:created>
  <dcterms:modified xsi:type="dcterms:W3CDTF">2017-12-05T04:00:02Z</dcterms:modified>
</cp:coreProperties>
</file>