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ECC15-69EE-45AE-86D8-9172B74CE3F5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8F77C-6394-49A3-9639-C38BC48BF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B491F-ACDD-403A-A10D-36B58DB27D9E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6E4AE-9F23-411F-ACDD-97FA60A41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4AA38-4D0F-4BA7-B2CE-710CBFB54F6B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06529-4E63-4F35-A2DE-58A47869E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4BEB-4DA9-4D94-A4BD-19FF0FB66CE9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5B1C2-2A1D-4F3E-94FE-5C5E177AD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A8134-D35C-439D-A0F0-E2863FB3FB0E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57E2A-EEDF-4994-99E5-3A0394741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836F0-C860-454D-AF4A-E48209137DE4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EABF1-50E9-4C1D-AD49-8C3FCD889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C39D-96C3-42E4-B4BD-6DBCA17FE939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74E2A-45DA-435F-AAD5-F8D126204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8389A-59C7-4FCC-AE25-1B60CC0AD10C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409D8-D427-4989-8B8E-E4E784E45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9D2F-CC4B-4E1E-98E7-A3D832DA9E77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DC243-A597-41CC-959C-331C88A82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7E0FE-9583-41A3-A489-4C3AF7B7F144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86650-E4C5-4454-B223-7780C9258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31837-74C3-43FD-8AEB-8EF3C9341B42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C2A6B-8C1C-457A-A9A4-BD2051246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72EFE-F91A-46DA-A2A6-BD26F464A4EE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D2B0C-9A61-4A00-8CF9-113978BEA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15F120-6202-4194-9250-37A131E72604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609D399-83BC-4C18-8B00-86220F261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0"/>
            <a:ext cx="9144000" cy="714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971800" y="3626584"/>
            <a:ext cx="6172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ASUHAN GIZI PADA LANSIA DAN PASIEN GERIATRI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>
                <a:solidFill>
                  <a:schemeClr val="bg1"/>
                </a:solidFill>
              </a:rPr>
              <a:t>Anugrah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Novianti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SGz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M.Gizi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PROGRAM STUDI ILMU GIZI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FAKULTAS ILMU-ILMU KESEHATAN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990600"/>
          <a:ext cx="84582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  <a:gridCol w="32004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Tingkat </a:t>
                      </a:r>
                      <a:r>
                        <a:rPr lang="en-US" sz="2000" b="1" dirty="0" err="1" smtClean="0"/>
                        <a:t>Modifikasi</a:t>
                      </a:r>
                      <a:endParaRPr lang="en-US" sz="20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Deskripsi</a:t>
                      </a:r>
                      <a:endParaRPr lang="en-US" sz="20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Contoh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Rekomendasi</a:t>
                      </a:r>
                      <a:endParaRPr lang="en-US" sz="20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Tingkat 3</a:t>
                      </a:r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Tingkat</a:t>
                      </a:r>
                      <a:r>
                        <a:rPr lang="en-US" sz="2000" baseline="0" dirty="0" smtClean="0"/>
                        <a:t> 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Makanan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padat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lunak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lebih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membutuhkan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kemampuan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mengunyah</a:t>
                      </a:r>
                      <a:endParaRPr lang="en-US" sz="2000" baseline="0" dirty="0" smtClean="0"/>
                    </a:p>
                    <a:p>
                      <a:endParaRPr lang="en-US" sz="2000" baseline="0" dirty="0" smtClean="0"/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aseline="0" dirty="0" err="1" smtClean="0"/>
                        <a:t>Tidak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ada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modifikasi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diperbolehkan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makan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apapun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5425" indent="-225425">
                        <a:buFontTx/>
                        <a:buChar char="-"/>
                      </a:pPr>
                      <a:r>
                        <a:rPr lang="en-US" sz="2000" dirty="0" err="1" smtClean="0"/>
                        <a:t>Roti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nasi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atau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pati</a:t>
                      </a:r>
                      <a:r>
                        <a:rPr lang="en-US" sz="2000" baseline="0" dirty="0" smtClean="0"/>
                        <a:t> lain</a:t>
                      </a:r>
                    </a:p>
                    <a:p>
                      <a:pPr marL="225425" indent="-225425">
                        <a:buFontTx/>
                        <a:buChar char="-"/>
                      </a:pPr>
                      <a:r>
                        <a:rPr lang="en-US" sz="2000" baseline="0" dirty="0" err="1" smtClean="0"/>
                        <a:t>Buah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atau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sayur</a:t>
                      </a:r>
                      <a:r>
                        <a:rPr lang="en-US" sz="2000" baseline="0" dirty="0" smtClean="0"/>
                        <a:t> yang </a:t>
                      </a:r>
                      <a:r>
                        <a:rPr lang="en-US" sz="2000" baseline="0" dirty="0" err="1" smtClean="0"/>
                        <a:t>telah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dimasak</a:t>
                      </a:r>
                      <a:endParaRPr lang="en-US" sz="2000" baseline="0" dirty="0" smtClean="0"/>
                    </a:p>
                    <a:p>
                      <a:pPr marL="225425" indent="-225425">
                        <a:buFontTx/>
                        <a:buChar char="-"/>
                      </a:pPr>
                      <a:r>
                        <a:rPr lang="en-US" sz="2000" baseline="0" dirty="0" err="1" smtClean="0"/>
                        <a:t>Daging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lunak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atau</a:t>
                      </a:r>
                      <a:r>
                        <a:rPr lang="en-US" sz="2000" baseline="0" dirty="0" smtClean="0"/>
                        <a:t> yang </a:t>
                      </a:r>
                      <a:r>
                        <a:rPr lang="en-US" sz="2000" baseline="0" dirty="0" err="1" smtClean="0"/>
                        <a:t>telah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diiris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tipis</a:t>
                      </a:r>
                      <a:endParaRPr lang="en-US" sz="2000" baseline="0" dirty="0" smtClean="0"/>
                    </a:p>
                    <a:p>
                      <a:pPr marL="225425" indent="-225425">
                        <a:buFontTx/>
                        <a:buChar char="-"/>
                      </a:pPr>
                      <a:r>
                        <a:rPr lang="en-US" sz="2000" baseline="0" dirty="0" err="1" smtClean="0"/>
                        <a:t>Tidak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ada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restriksi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533400" y="6096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Sarkopenia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600" b="1" i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Frailty</a:t>
            </a:r>
            <a:endParaRPr kumimoji="1" lang="en-US" sz="3600" b="1" i="1" dirty="0">
              <a:solidFill>
                <a:schemeClr val="tx2"/>
              </a:solidFill>
              <a:latin typeface="Berlin Sans FB" panose="020E0602020502020306" pitchFamily="34" charset="0"/>
              <a:cs typeface="Aharoni" pitchFamily="2" charset="-79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08912" cy="1600200"/>
          </a:xfrm>
        </p:spPr>
        <p:txBody>
          <a:bodyPr/>
          <a:lstStyle/>
          <a:p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Sarkopenia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Terjadi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penurunan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massa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otot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3-8% per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dekade</a:t>
            </a:r>
            <a:endParaRPr lang="en-US" sz="2000" dirty="0" smtClean="0">
              <a:latin typeface="Berlin Sans FB" panose="020E0602020502020306" pitchFamily="34" charset="0"/>
              <a:cs typeface="Aharoni" pitchFamily="2" charset="-79"/>
              <a:sym typeface="Wingdings" pitchFamily="2" charset="2"/>
            </a:endParaRPr>
          </a:p>
          <a:p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Dibutuhkan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pencegah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untuk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mencegah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risiko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fraktur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dan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osteoporosis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dengan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cara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mengonsumsi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protein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dengan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jumlah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yang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lebih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tinggi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.</a:t>
            </a:r>
          </a:p>
          <a:p>
            <a:endParaRPr lang="en-US" sz="2000" dirty="0" smtClean="0">
              <a:latin typeface="Berlin Sans FB" panose="020E0602020502020306" pitchFamily="34" charset="0"/>
              <a:cs typeface="Aharoni" pitchFamily="2" charset="-79"/>
              <a:sym typeface="Wingdings" pitchFamily="2" charset="2"/>
            </a:endParaRPr>
          </a:p>
          <a:p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Untuk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memaksimalkan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sistesis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protein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otot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diperlukan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asupan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protein 25-30 gram protein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dengan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kualitas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tinggi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per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setiap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makan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(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setara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dengan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10 gram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asam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amino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esensial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)</a:t>
            </a:r>
          </a:p>
          <a:p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Leusin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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salah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satu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jenis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as. Amino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esensial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dapat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meningkatkan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sistesis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protein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otot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sehingga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suplementasinya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diduga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dapat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mencegah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terjadinya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sarkopenia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.</a:t>
            </a:r>
          </a:p>
          <a:p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Sebaiknya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konsumsi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protein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ini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juga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dikombinasikan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dengan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latihan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resistensi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yang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dilakukan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minimal 2x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dalam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seminggu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.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Penelitian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mengungkapkan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hal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ini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mampu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meningkatkann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rerata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massa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bebas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lemak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1,3 kg</a:t>
            </a:r>
            <a:endParaRPr lang="en-US" sz="2000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pPr>
              <a:buNone/>
            </a:pPr>
            <a:endParaRPr lang="id-ID" sz="20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0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000" b="1" dirty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0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0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000" b="1" dirty="0">
              <a:effectLst/>
              <a:latin typeface="Berlin Sans FB" panose="020E0602020502020306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533400" y="6096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Tugas</a:t>
            </a:r>
            <a:endParaRPr kumimoji="1" lang="en-US" sz="3600" b="1" i="1" dirty="0">
              <a:solidFill>
                <a:schemeClr val="tx2"/>
              </a:solidFill>
              <a:latin typeface="Berlin Sans FB" panose="020E0602020502020306" pitchFamily="34" charset="0"/>
              <a:cs typeface="Aharoni" pitchFamily="2" charset="-79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08912" cy="3886200"/>
          </a:xfrm>
        </p:spPr>
        <p:txBody>
          <a:bodyPr/>
          <a:lstStyle/>
          <a:p>
            <a:pPr marL="0" indent="1588" algn="just">
              <a:buNone/>
            </a:pP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Pasien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perempuan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68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tahun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, TB 158 cm (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berdasarkan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konversi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perhitungan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tinggi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lutut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)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BB 53 kg (IMT 21,2)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datang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poliklinik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geriatri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keluhan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mudah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lelah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sejak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dua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minggu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terakhir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memiliki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gangguan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mengunyah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menelan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. Anamnesis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untuk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menapis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mengkaji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status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gizi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pasien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MNA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menunjukkan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adanya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penurunan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nafsu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makan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penurunan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berat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badan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2 kg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dalam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3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bulan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terakhir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mobilitas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pasien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aktif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.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Suami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anak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pasien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meninggal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bulan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lalu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karena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kecelakaan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lalu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lintas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.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Penapisan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SF-MNA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menghasilkan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skor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9 (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kemungkinan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malnutrisi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).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Hitung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kebutuhan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energi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zat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gizi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makro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cairan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pasien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tersebut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(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contoh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menu) !</a:t>
            </a:r>
            <a:endParaRPr lang="id-ID" sz="24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 algn="just">
              <a:buNone/>
            </a:pPr>
            <a:endParaRPr lang="en-US" sz="24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 algn="just">
              <a:buNone/>
            </a:pPr>
            <a:endParaRPr lang="en-US" sz="2400" b="1" dirty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 algn="just">
              <a:buNone/>
            </a:pPr>
            <a:endParaRPr lang="en-US" sz="24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 algn="just">
              <a:buNone/>
            </a:pPr>
            <a:endParaRPr lang="en-US" sz="24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 algn="just">
              <a:buNone/>
            </a:pPr>
            <a:endParaRPr lang="en-US" sz="2400" b="1" dirty="0">
              <a:effectLst/>
              <a:latin typeface="Berlin Sans FB" panose="020E0602020502020306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28936"/>
            <a:ext cx="8208912" cy="2348136"/>
          </a:xfrm>
        </p:spPr>
        <p:txBody>
          <a:bodyPr/>
          <a:lstStyle/>
          <a:p>
            <a:r>
              <a:rPr lang="en-US" b="1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Deteksi</a:t>
            </a:r>
            <a:r>
              <a:rPr lang="en-US" b="1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b="1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dini</a:t>
            </a:r>
            <a:r>
              <a:rPr lang="en-US" b="1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(</a:t>
            </a:r>
            <a:r>
              <a:rPr lang="en-US" b="1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Penapisan</a:t>
            </a:r>
            <a:r>
              <a:rPr lang="en-US" b="1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b="1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lang="en-US" b="1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b="1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Pengkajian</a:t>
            </a:r>
            <a:r>
              <a:rPr lang="en-US" b="1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) </a:t>
            </a:r>
            <a:r>
              <a:rPr lang="en-US" b="1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lang="en-US" b="1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b="1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pemberian</a:t>
            </a:r>
            <a:r>
              <a:rPr lang="en-US" b="1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b="1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zat</a:t>
            </a:r>
            <a:r>
              <a:rPr lang="en-US" b="1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b="1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gizi</a:t>
            </a:r>
            <a:r>
              <a:rPr lang="en-US" b="1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b="1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adekuat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sebagai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tata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laksana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awal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merupakan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hal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yang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penting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dilakukan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untuk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mencegah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terjadinya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masalah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gizi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pada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lansia</a:t>
            </a:r>
            <a:endParaRPr lang="id-ID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b="1" dirty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b="1" dirty="0">
              <a:effectLst/>
              <a:latin typeface="Berlin Sans FB" panose="020E0602020502020306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023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533400" y="609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Kebutuhan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Energi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(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Kalori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)</a:t>
            </a:r>
            <a:endParaRPr kumimoji="1" lang="en-US" sz="3600" b="1" dirty="0">
              <a:solidFill>
                <a:schemeClr val="tx2"/>
              </a:solidFill>
              <a:latin typeface="Berlin Sans FB" panose="020E0602020502020306" pitchFamily="34" charset="0"/>
              <a:cs typeface="Aharoni" pitchFamily="2" charset="-79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08912" cy="3124200"/>
          </a:xfrm>
        </p:spPr>
        <p:txBody>
          <a:bodyPr/>
          <a:lstStyle/>
          <a:p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BB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aktual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digunakan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pada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pasien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IMT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kurang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normal.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Kebutuhan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energi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pasien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IMT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kurang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dapat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berubah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sesuai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perubahan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berat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badan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aktual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yang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di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dapatkan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saat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monev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.</a:t>
            </a:r>
          </a:p>
          <a:p>
            <a:r>
              <a:rPr lang="en-US" sz="2400" smtClean="0">
                <a:effectLst/>
                <a:latin typeface="Berlin Sans FB" panose="020E0602020502020306" pitchFamily="34" charset="0"/>
                <a:cs typeface="Aharoni" pitchFamily="2" charset="-79"/>
              </a:rPr>
              <a:t>BB 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ideal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digunakan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pada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pasien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IMT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lebih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atau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obese.</a:t>
            </a:r>
            <a:endParaRPr lang="id-ID" sz="24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b="1" dirty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b="1" dirty="0">
              <a:effectLst/>
              <a:latin typeface="Berlin Sans FB" panose="020E0602020502020306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533400" y="609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Kebutuhan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Energi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(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Kalori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)</a:t>
            </a:r>
            <a:endParaRPr kumimoji="1" lang="en-US" sz="3600" b="1" dirty="0">
              <a:solidFill>
                <a:schemeClr val="tx2"/>
              </a:solidFill>
              <a:latin typeface="Berlin Sans FB" panose="020E0602020502020306" pitchFamily="34" charset="0"/>
              <a:cs typeface="Aharoni" pitchFamily="2" charset="-79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08912" cy="3124200"/>
          </a:xfrm>
        </p:spPr>
        <p:txBody>
          <a:bodyPr/>
          <a:lstStyle/>
          <a:p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BB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aktual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digunakan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pada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pasien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IMT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kurang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normal.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Kebutuhan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energi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pasien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IMT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kurang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dapat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berubah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sesuai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perubahan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berat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badan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aktual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yang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di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dapatkan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saat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monev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.</a:t>
            </a:r>
          </a:p>
          <a:p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BB ideal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digunakan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pada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pasien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IMT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lebih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atau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obese.</a:t>
            </a:r>
          </a:p>
          <a:p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Kebutuhan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energi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lansia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sehat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dimulai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dari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25-30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kka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/kg/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hari</a:t>
            </a:r>
            <a:endParaRPr lang="en-US" sz="2400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Sedangkan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kebutuhan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energi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pasien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lasia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kondisi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stress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metabolik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30-35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kksl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/kg/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hari</a:t>
            </a:r>
            <a:endParaRPr lang="id-ID" sz="24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b="1" dirty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b="1" dirty="0">
              <a:effectLst/>
              <a:latin typeface="Berlin Sans FB" panose="020E0602020502020306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533400" y="609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Kebutuhan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Protein</a:t>
            </a:r>
            <a:endParaRPr kumimoji="1" lang="en-US" sz="3600" b="1" dirty="0">
              <a:solidFill>
                <a:schemeClr val="tx2"/>
              </a:solidFill>
              <a:latin typeface="Berlin Sans FB" panose="020E0602020502020306" pitchFamily="34" charset="0"/>
              <a:cs typeface="Aharoni" pitchFamily="2" charset="-79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08912" cy="3352800"/>
          </a:xfrm>
        </p:spPr>
        <p:txBody>
          <a:bodyPr/>
          <a:lstStyle/>
          <a:p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Asupan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protein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untk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lansia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disarankan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lebih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tinggi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dibandingkan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dewasa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muda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. </a:t>
            </a:r>
          </a:p>
          <a:p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PROT-AGE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merekomendasikan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1 – 1,2 gram protein/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kgBB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/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hari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untuk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lansia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sehat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.</a:t>
            </a:r>
          </a:p>
          <a:p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Pasien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lansia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risiko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malnutsrisi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: 1,2 – 1, 5 gram/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kgBB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/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hari</a:t>
            </a:r>
            <a:endParaRPr lang="en-US" sz="2400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Pasien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diagnosa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malnutrisi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infeksi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parah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: 2 gram/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kgBBhari</a:t>
            </a:r>
            <a:endParaRPr lang="en-US" sz="24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Kebutuhan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ini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berlaku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untuk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lansia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gangguan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ginjal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atau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pada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lansia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yang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harsus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membatasi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konsumsi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protein.</a:t>
            </a:r>
            <a:endParaRPr lang="id-ID" sz="24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b="1" dirty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b="1" dirty="0">
              <a:effectLst/>
              <a:latin typeface="Berlin Sans FB" panose="020E0602020502020306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533400" y="609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Kebutuhan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Lemak</a:t>
            </a:r>
            <a:endParaRPr kumimoji="1" lang="en-US" sz="3600" b="1" dirty="0">
              <a:solidFill>
                <a:schemeClr val="tx2"/>
              </a:solidFill>
              <a:latin typeface="Berlin Sans FB" panose="020E0602020502020306" pitchFamily="34" charset="0"/>
              <a:cs typeface="Aharoni" pitchFamily="2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8305800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5800"/>
                <a:gridCol w="381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Jenis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Lemak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Kebutuhan</a:t>
                      </a:r>
                      <a:endParaRPr lang="en-US" sz="20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 </a:t>
                      </a:r>
                      <a:r>
                        <a:rPr lang="en-US" sz="2000" dirty="0" err="1" smtClean="0"/>
                        <a:t>Lemak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As </a:t>
                      </a:r>
                      <a:r>
                        <a:rPr lang="en-US" sz="2000" dirty="0" err="1" smtClean="0"/>
                        <a:t>Lemak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Jenuh</a:t>
                      </a:r>
                      <a:r>
                        <a:rPr lang="en-US" sz="2000" dirty="0" smtClean="0"/>
                        <a:t> (SFA)</a:t>
                      </a:r>
                    </a:p>
                    <a:p>
                      <a:r>
                        <a:rPr lang="en-US" sz="2000" dirty="0" smtClean="0"/>
                        <a:t>As. </a:t>
                      </a:r>
                      <a:r>
                        <a:rPr lang="en-US" sz="2000" dirty="0" err="1" smtClean="0"/>
                        <a:t>Lemak</a:t>
                      </a:r>
                      <a:r>
                        <a:rPr lang="en-US" sz="2000" baseline="0" dirty="0" smtClean="0"/>
                        <a:t> Trans (TFA)</a:t>
                      </a:r>
                    </a:p>
                    <a:p>
                      <a:r>
                        <a:rPr lang="en-US" sz="2000" baseline="0" dirty="0" smtClean="0"/>
                        <a:t>As. </a:t>
                      </a:r>
                      <a:r>
                        <a:rPr lang="en-US" sz="2000" baseline="0" dirty="0" err="1" smtClean="0"/>
                        <a:t>Lemak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Tidak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Jenuh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Ganda</a:t>
                      </a:r>
                      <a:r>
                        <a:rPr lang="en-US" sz="2000" baseline="0" dirty="0" smtClean="0"/>
                        <a:t> (PUFA)</a:t>
                      </a:r>
                    </a:p>
                    <a:p>
                      <a:r>
                        <a:rPr lang="en-US" sz="2000" baseline="0" dirty="0" smtClean="0"/>
                        <a:t>As. </a:t>
                      </a:r>
                      <a:r>
                        <a:rPr lang="en-US" sz="2000" baseline="0" dirty="0" err="1" smtClean="0"/>
                        <a:t>Lemak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Tidak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Jenuh</a:t>
                      </a:r>
                      <a:r>
                        <a:rPr lang="en-US" sz="2000" baseline="0" dirty="0" smtClean="0"/>
                        <a:t> Tunggal (MUFA)</a:t>
                      </a:r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US Dietary Guidelines 2015</a:t>
                      </a:r>
                    </a:p>
                    <a:p>
                      <a:r>
                        <a:rPr lang="en-US" sz="2000" baseline="0" dirty="0" err="1" smtClean="0"/>
                        <a:t>Kolesterol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20-35% </a:t>
                      </a:r>
                      <a:r>
                        <a:rPr lang="en-US" sz="2000" dirty="0" err="1" smtClean="0"/>
                        <a:t>dari</a:t>
                      </a:r>
                      <a:r>
                        <a:rPr lang="en-US" sz="2000" dirty="0" smtClean="0"/>
                        <a:t> total </a:t>
                      </a:r>
                      <a:r>
                        <a:rPr lang="en-US" sz="2000" dirty="0" err="1" smtClean="0"/>
                        <a:t>kalori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10% </a:t>
                      </a:r>
                      <a:r>
                        <a:rPr lang="en-US" sz="2000" dirty="0" err="1" smtClean="0"/>
                        <a:t>dari</a:t>
                      </a:r>
                      <a:r>
                        <a:rPr lang="en-US" sz="2000" dirty="0" smtClean="0"/>
                        <a:t> total </a:t>
                      </a:r>
                      <a:r>
                        <a:rPr lang="en-US" sz="2000" dirty="0" err="1" smtClean="0"/>
                        <a:t>kalori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&lt; 1% total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kalori</a:t>
                      </a:r>
                      <a:endParaRPr lang="en-US" sz="2000" baseline="0" dirty="0" smtClean="0"/>
                    </a:p>
                    <a:p>
                      <a:r>
                        <a:rPr lang="en-US" sz="2000" dirty="0" smtClean="0"/>
                        <a:t>6 – 11%</a:t>
                      </a:r>
                      <a:r>
                        <a:rPr lang="en-US" sz="2000" baseline="0" dirty="0" smtClean="0"/>
                        <a:t> total </a:t>
                      </a:r>
                      <a:r>
                        <a:rPr lang="en-US" sz="2000" baseline="0" dirty="0" err="1" smtClean="0"/>
                        <a:t>kalori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Total </a:t>
                      </a:r>
                      <a:r>
                        <a:rPr lang="en-US" sz="2000" baseline="0" dirty="0" err="1" smtClean="0"/>
                        <a:t>lemak</a:t>
                      </a:r>
                      <a:r>
                        <a:rPr lang="en-US" sz="2000" baseline="0" dirty="0" smtClean="0"/>
                        <a:t> – SFA – PUFA – TFA </a:t>
                      </a:r>
                    </a:p>
                    <a:p>
                      <a:endParaRPr lang="en-US" sz="2000" baseline="0" dirty="0" smtClean="0"/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&lt; 300 mg/</a:t>
                      </a:r>
                      <a:r>
                        <a:rPr lang="en-US" sz="2000" baseline="0" dirty="0" err="1" smtClean="0"/>
                        <a:t>hari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&lt; 200 mg /</a:t>
                      </a:r>
                      <a:r>
                        <a:rPr lang="en-US" sz="2000" baseline="0" dirty="0" err="1" smtClean="0"/>
                        <a:t>hari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utuk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individu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dengan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risiko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tinggi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oenyakit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kardiovaskular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DM </a:t>
                      </a:r>
                      <a:r>
                        <a:rPr lang="en-US" sz="2000" baseline="0" dirty="0" err="1" smtClean="0"/>
                        <a:t>tipe</a:t>
                      </a:r>
                      <a:r>
                        <a:rPr lang="en-US" sz="2000" baseline="0" dirty="0" smtClean="0"/>
                        <a:t> 2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533400" y="609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Kebutuhan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Cairan</a:t>
            </a:r>
            <a:endParaRPr kumimoji="1" lang="en-US" sz="3600" b="1" dirty="0">
              <a:solidFill>
                <a:schemeClr val="tx2"/>
              </a:solidFill>
              <a:latin typeface="Berlin Sans FB" panose="020E0602020502020306" pitchFamily="34" charset="0"/>
              <a:cs typeface="Aharoni" pitchFamily="2" charset="-79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08912" cy="1371600"/>
          </a:xfrm>
        </p:spPr>
        <p:txBody>
          <a:bodyPr/>
          <a:lstStyle/>
          <a:p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Kebutuhan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cairan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harian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lansia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dihitung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berdasarkan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berat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badan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: 25 – 30 ml/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kgBB</a:t>
            </a:r>
            <a:endParaRPr lang="en-US" sz="24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>
              <a:buNone/>
            </a:pP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Faktor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yang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mempengaruhi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kebutuhan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cairan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:</a:t>
            </a:r>
          </a:p>
          <a:p>
            <a:pPr>
              <a:buNone/>
            </a:pPr>
            <a:endParaRPr lang="id-ID" sz="24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b="1" dirty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b="1" dirty="0">
              <a:effectLst/>
              <a:latin typeface="Berlin Sans FB" panose="020E0602020502020306" pitchFamily="34" charset="0"/>
              <a:cs typeface="Aharoni" pitchFamily="2" charset="-79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3048000"/>
          <a:ext cx="7848600" cy="176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601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Faktor</a:t>
                      </a:r>
                      <a:endParaRPr lang="en-US" sz="24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Peningkatan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Kebutuhan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Cairan</a:t>
                      </a:r>
                      <a:endParaRPr lang="en-US" sz="24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Demam</a:t>
                      </a:r>
                      <a:endParaRPr lang="en-US" sz="2000" dirty="0" smtClean="0"/>
                    </a:p>
                    <a:p>
                      <a:r>
                        <a:rPr lang="en-US" sz="2000" dirty="0" err="1" smtClean="0"/>
                        <a:t>Berkeringat</a:t>
                      </a:r>
                      <a:endParaRPr lang="en-US" sz="2000" dirty="0" smtClean="0"/>
                    </a:p>
                    <a:p>
                      <a:r>
                        <a:rPr lang="en-US" sz="2000" dirty="0" err="1" smtClean="0"/>
                        <a:t>Hiperventilasi</a:t>
                      </a:r>
                      <a:endParaRPr lang="en-US" sz="2000" dirty="0" smtClean="0"/>
                    </a:p>
                    <a:p>
                      <a:r>
                        <a:rPr lang="en-US" sz="2000" dirty="0" err="1" smtClean="0"/>
                        <a:t>Hipertiroid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12,5% </a:t>
                      </a:r>
                      <a:r>
                        <a:rPr lang="en-US" sz="2000" dirty="0" err="1" smtClean="0"/>
                        <a:t>untuk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setiap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kenaikan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suhu</a:t>
                      </a:r>
                      <a:r>
                        <a:rPr lang="en-US" sz="2000" baseline="0" dirty="0" smtClean="0"/>
                        <a:t> 1</a:t>
                      </a:r>
                      <a:r>
                        <a:rPr lang="en-US" sz="2000" baseline="30000" dirty="0" smtClean="0"/>
                        <a:t>0</a:t>
                      </a:r>
                      <a:r>
                        <a:rPr lang="en-US" sz="2000" baseline="0" dirty="0" smtClean="0"/>
                        <a:t>C </a:t>
                      </a:r>
                      <a:r>
                        <a:rPr lang="en-US" sz="2000" baseline="0" dirty="0" err="1" smtClean="0"/>
                        <a:t>di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atas</a:t>
                      </a:r>
                      <a:r>
                        <a:rPr lang="en-US" sz="2000" baseline="0" dirty="0" smtClean="0"/>
                        <a:t> normal</a:t>
                      </a:r>
                    </a:p>
                    <a:p>
                      <a:r>
                        <a:rPr lang="en-US" sz="2000" baseline="0" dirty="0" smtClean="0"/>
                        <a:t>10 – 25%</a:t>
                      </a:r>
                    </a:p>
                    <a:p>
                      <a:r>
                        <a:rPr lang="en-US" sz="2000" baseline="0" dirty="0" smtClean="0"/>
                        <a:t>10 – 60%</a:t>
                      </a:r>
                    </a:p>
                    <a:p>
                      <a:r>
                        <a:rPr lang="en-US" sz="2000" baseline="0" dirty="0" smtClean="0"/>
                        <a:t>25 – 60%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533400" y="6096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Pemberian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NPO (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Nutrisi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Per Oral)</a:t>
            </a:r>
            <a:endParaRPr kumimoji="1" lang="en-US" sz="3600" b="1" dirty="0">
              <a:solidFill>
                <a:schemeClr val="tx2"/>
              </a:solidFill>
              <a:latin typeface="Berlin Sans FB" panose="020E0602020502020306" pitchFamily="34" charset="0"/>
              <a:cs typeface="Aharoni" pitchFamily="2" charset="-79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08912" cy="1600200"/>
          </a:xfrm>
        </p:spPr>
        <p:txBody>
          <a:bodyPr/>
          <a:lstStyle/>
          <a:p>
            <a:r>
              <a:rPr lang="en-US" sz="20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Mengonsumsi</a:t>
            </a:r>
            <a:r>
              <a:rPr lang="en-US" sz="20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berbagai</a:t>
            </a:r>
            <a:r>
              <a:rPr lang="en-US" sz="20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jenis</a:t>
            </a:r>
            <a:r>
              <a:rPr lang="en-US" sz="20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makanan</a:t>
            </a:r>
            <a:r>
              <a:rPr lang="en-US" sz="20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sesuai</a:t>
            </a:r>
            <a:r>
              <a:rPr lang="en-US" sz="20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0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pedoman</a:t>
            </a:r>
            <a:r>
              <a:rPr lang="en-US" sz="20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diet </a:t>
            </a:r>
            <a:r>
              <a:rPr lang="en-US" sz="20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sehat</a:t>
            </a:r>
            <a:r>
              <a:rPr lang="en-US" sz="20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lang="en-US" sz="20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seimbang</a:t>
            </a:r>
            <a:endParaRPr lang="en-US" sz="20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Meningkatkan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frekuensi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makanan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dalam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sehari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kudapan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(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selingan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)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di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antara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waktu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makan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utama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(3x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makan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utama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3x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makan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selingan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,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porsi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kecil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tapi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sering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)</a:t>
            </a:r>
          </a:p>
          <a:p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Menghindari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perut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kosong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di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malam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hari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(&gt; 12 jam)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memundurkan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jam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makan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malam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serta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mengawalkan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sarapan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pagi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atau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memberikan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kudapan</a:t>
            </a:r>
            <a:endParaRPr lang="en-US" sz="2000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Memberikan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makanan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nilai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kalori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tinggi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atau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protein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tinggi</a:t>
            </a:r>
            <a:endParaRPr lang="en-US" sz="2000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Mendesain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menu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sesuai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keinginan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/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preferensi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pasien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memodifikasi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tekstur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makanan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menurut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kemampuan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mengunyah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menelan</a:t>
            </a:r>
            <a:endParaRPr lang="en-US" sz="2000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Memberikan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suasana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yang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menyenangkan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saat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makan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.</a:t>
            </a:r>
          </a:p>
          <a:p>
            <a:pPr>
              <a:buNone/>
            </a:pPr>
            <a:endParaRPr lang="id-ID" sz="20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0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000" b="1" dirty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0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0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000" b="1" dirty="0">
              <a:effectLst/>
              <a:latin typeface="Berlin Sans FB" panose="020E0602020502020306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533400" y="838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kumimoji="1" lang="en-US" sz="32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Tingkat </a:t>
            </a:r>
            <a:r>
              <a:rPr kumimoji="1" lang="en-US" sz="32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Modifikasi</a:t>
            </a:r>
            <a:r>
              <a:rPr kumimoji="1" lang="en-US" sz="32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Diet </a:t>
            </a:r>
            <a:r>
              <a:rPr kumimoji="1" lang="en-US" sz="32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untuk</a:t>
            </a:r>
            <a:r>
              <a:rPr kumimoji="1" lang="en-US" sz="32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2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Gangguan</a:t>
            </a:r>
            <a:r>
              <a:rPr kumimoji="1" lang="en-US" sz="32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2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Menelan</a:t>
            </a:r>
            <a:endParaRPr kumimoji="1" lang="en-US" sz="3200" b="1" dirty="0">
              <a:solidFill>
                <a:schemeClr val="tx2"/>
              </a:solidFill>
              <a:latin typeface="Berlin Sans FB" panose="020E0602020502020306" pitchFamily="34" charset="0"/>
              <a:cs typeface="Aharoni" pitchFamily="2" charset="-79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981200"/>
          <a:ext cx="84582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  <a:gridCol w="32004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Tingkat </a:t>
                      </a:r>
                      <a:r>
                        <a:rPr lang="en-US" sz="2000" b="1" dirty="0" err="1" smtClean="0"/>
                        <a:t>Modifikasi</a:t>
                      </a:r>
                      <a:endParaRPr lang="en-US" sz="20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Deskripsi</a:t>
                      </a:r>
                      <a:endParaRPr lang="en-US" sz="20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Contoh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Rekomendasi</a:t>
                      </a:r>
                      <a:endParaRPr lang="en-US" sz="20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Tingkat 1</a:t>
                      </a:r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Tingkat</a:t>
                      </a:r>
                      <a:r>
                        <a:rPr lang="en-US" sz="2000" baseline="0" dirty="0" smtClean="0"/>
                        <a:t>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Homogen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kohesif</a:t>
                      </a:r>
                      <a:r>
                        <a:rPr lang="en-US" sz="2000" baseline="0" dirty="0" smtClean="0"/>
                        <a:t> </a:t>
                      </a:r>
                    </a:p>
                    <a:p>
                      <a:r>
                        <a:rPr lang="en-US" sz="2000" baseline="0" dirty="0" err="1" smtClean="0"/>
                        <a:t>Tidak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perlu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dikunyah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hanya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perlu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mengendalikan</a:t>
                      </a:r>
                      <a:r>
                        <a:rPr lang="en-US" sz="2000" baseline="0" dirty="0" smtClean="0"/>
                        <a:t> bolus</a:t>
                      </a:r>
                    </a:p>
                    <a:p>
                      <a:endParaRPr lang="en-US" sz="2000" baseline="0" dirty="0" smtClean="0"/>
                    </a:p>
                    <a:p>
                      <a:endParaRPr lang="en-US" sz="2000" baseline="0" dirty="0" smtClean="0"/>
                    </a:p>
                    <a:p>
                      <a:endParaRPr lang="en-US" sz="2000" baseline="0" dirty="0" smtClean="0"/>
                    </a:p>
                    <a:p>
                      <a:endParaRPr lang="en-US" sz="2000" baseline="0" dirty="0" smtClean="0"/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aseline="0" dirty="0" err="1" smtClean="0"/>
                        <a:t>Makanan</a:t>
                      </a:r>
                      <a:r>
                        <a:rPr lang="en-US" sz="2000" baseline="0" dirty="0" smtClean="0"/>
                        <a:t> semi solid yang </a:t>
                      </a:r>
                      <a:r>
                        <a:rPr lang="en-US" sz="2000" baseline="0" dirty="0" err="1" smtClean="0"/>
                        <a:t>lembab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kohesif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err="1" smtClean="0"/>
                        <a:t>Memerluka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sedikit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kemampuan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mengunyah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5425" indent="-225425">
                        <a:buFontTx/>
                        <a:buChar char="-"/>
                      </a:pPr>
                      <a:r>
                        <a:rPr lang="en-US" sz="2000" dirty="0" err="1" smtClean="0"/>
                        <a:t>Sereal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matang</a:t>
                      </a:r>
                      <a:r>
                        <a:rPr lang="en-US" sz="2000" dirty="0" smtClean="0"/>
                        <a:t> yang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homogen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dengan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tekstur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halus</a:t>
                      </a:r>
                      <a:endParaRPr lang="en-US" sz="2000" baseline="0" dirty="0" smtClean="0"/>
                    </a:p>
                    <a:p>
                      <a:pPr marL="225425" indent="-225425">
                        <a:buFontTx/>
                        <a:buChar char="-"/>
                      </a:pPr>
                      <a:r>
                        <a:rPr lang="en-US" sz="2000" baseline="0" dirty="0" err="1" smtClean="0"/>
                        <a:t>Bubur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halus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tanpa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gumpalan</a:t>
                      </a:r>
                      <a:r>
                        <a:rPr lang="en-US" sz="2000" baseline="0" dirty="0" smtClean="0"/>
                        <a:t>; </a:t>
                      </a:r>
                      <a:r>
                        <a:rPr lang="en-US" sz="2000" baseline="0" dirty="0" err="1" smtClean="0"/>
                        <a:t>daging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sayuran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utuh</a:t>
                      </a:r>
                      <a:endParaRPr lang="en-US" sz="2000" baseline="0" dirty="0" smtClean="0"/>
                    </a:p>
                    <a:p>
                      <a:pPr marL="225425" indent="-225425">
                        <a:buFontTx/>
                        <a:buChar char="-"/>
                      </a:pPr>
                      <a:r>
                        <a:rPr lang="en-US" sz="2000" baseline="0" dirty="0" smtClean="0"/>
                        <a:t>Sup </a:t>
                      </a:r>
                      <a:r>
                        <a:rPr lang="en-US" sz="2000" baseline="0" dirty="0" err="1" smtClean="0"/>
                        <a:t>saring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Puding</a:t>
                      </a:r>
                      <a:r>
                        <a:rPr lang="en-US" sz="2000" baseline="0" dirty="0" smtClean="0"/>
                        <a:t>, Yogurt</a:t>
                      </a:r>
                    </a:p>
                    <a:p>
                      <a:pPr marL="225425" indent="-225425">
                        <a:buFontTx/>
                        <a:buChar char="-"/>
                      </a:pPr>
                      <a:r>
                        <a:rPr lang="en-US" sz="2000" baseline="0" dirty="0" err="1" smtClean="0"/>
                        <a:t>Sereal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masak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bertekstur</a:t>
                      </a:r>
                      <a:endParaRPr lang="en-US" sz="2000" baseline="0" dirty="0" smtClean="0"/>
                    </a:p>
                    <a:p>
                      <a:pPr marL="225425" indent="-225425">
                        <a:buFontTx/>
                        <a:buChar char="-"/>
                      </a:pPr>
                      <a:r>
                        <a:rPr lang="en-US" sz="2000" baseline="0" dirty="0" err="1" smtClean="0"/>
                        <a:t>Daging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giling</a:t>
                      </a:r>
                      <a:endParaRPr lang="en-US" sz="2000" baseline="0" dirty="0" smtClean="0"/>
                    </a:p>
                    <a:p>
                      <a:pPr marL="225425" indent="-225425">
                        <a:buFontTx/>
                        <a:buChar char="-"/>
                      </a:pPr>
                      <a:r>
                        <a:rPr lang="en-US" sz="2000" baseline="0" dirty="0" err="1" smtClean="0"/>
                        <a:t>Buah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en-US" sz="2000" baseline="0" dirty="0" err="1" smtClean="0"/>
                        <a:t>sayuran</a:t>
                      </a:r>
                      <a:r>
                        <a:rPr lang="en-US" sz="2000" baseline="0" dirty="0" smtClean="0"/>
                        <a:t> yang </a:t>
                      </a:r>
                      <a:r>
                        <a:rPr lang="en-US" sz="2000" baseline="0" dirty="0" err="1" smtClean="0"/>
                        <a:t>lunak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PPT-UEU-Pertemuan-2-dan-seterusny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804</Words>
  <Application>Microsoft Office PowerPoint</Application>
  <PresentationFormat>On-screen Show (4:3)</PresentationFormat>
  <Paragraphs>140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Template-PPT-UEU-Pertemuan-2-dan-seterusnya1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mci</dc:creator>
  <cp:lastModifiedBy>mci</cp:lastModifiedBy>
  <cp:revision>58</cp:revision>
  <dcterms:created xsi:type="dcterms:W3CDTF">2017-11-30T01:28:10Z</dcterms:created>
  <dcterms:modified xsi:type="dcterms:W3CDTF">2018-01-04T04:36:17Z</dcterms:modified>
</cp:coreProperties>
</file>