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91" autoAdjust="0"/>
    <p:restoredTop sz="94660"/>
  </p:normalViewPr>
  <p:slideViewPr>
    <p:cSldViewPr>
      <p:cViewPr varScale="1">
        <p:scale>
          <a:sx n="64" d="100"/>
          <a:sy n="64" d="100"/>
        </p:scale>
        <p:origin x="-153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ECC15-69EE-45AE-86D8-9172B74CE3F5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F77C-6394-49A3-9639-C38BC48BF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491F-ACDD-403A-A10D-36B58DB27D9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E4AE-9F23-411F-ACDD-97FA60A41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4AA38-4D0F-4BA7-B2CE-710CBFB54F6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6529-4E63-4F35-A2DE-58A47869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BEB-4DA9-4D94-A4BD-19FF0FB66CE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B1C2-2A1D-4F3E-94FE-5C5E177AD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134-D35C-439D-A0F0-E2863FB3FB0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7E2A-EEDF-4994-99E5-3A039474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36F0-C860-454D-AF4A-E48209137DE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ABF1-50E9-4C1D-AD49-8C3FCD889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C39D-96C3-42E4-B4BD-6DBCA17FE93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E2A-45DA-435F-AAD5-F8D126204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389A-59C7-4FCC-AE25-1B60CC0AD10C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09D8-D427-4989-8B8E-E4E784E45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D2F-CC4B-4E1E-98E7-A3D832DA9E77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C243-A597-41CC-959C-331C88A8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E0FE-9583-41A3-A489-4C3AF7B7F14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6650-E4C5-4454-B223-7780C9258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1837-74C3-43FD-8AEB-8EF3C9341B42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2A6B-8C1C-457A-A9A4-BD205124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2EFE-F91A-46DA-A2A6-BD26F464A4E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2B0C-9A61-4A00-8CF9-113978BE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5F120-6202-4194-9250-37A131E72604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09D399-83BC-4C18-8B00-86220F26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629561"/>
            <a:ext cx="617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PEMBERIAN NUTRISI ENTERAL </a:t>
            </a:r>
            <a:r>
              <a:rPr lang="en-US" sz="2000" b="1" dirty="0" smtClean="0">
                <a:solidFill>
                  <a:schemeClr val="bg1"/>
                </a:solidFill>
              </a:rPr>
              <a:t>PASIEN </a:t>
            </a:r>
            <a:r>
              <a:rPr lang="en-US" sz="2000" b="1" dirty="0" smtClean="0">
                <a:solidFill>
                  <a:schemeClr val="bg1"/>
                </a:solidFill>
              </a:rPr>
              <a:t>GERIATRI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Anugrah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Novianti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SGz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M.Gizi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28936"/>
            <a:ext cx="8208912" cy="2348136"/>
          </a:xfrm>
        </p:spPr>
        <p:txBody>
          <a:bodyPr/>
          <a:lstStyle/>
          <a:p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Nutrisi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enteral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adalah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langsung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ke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saluran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cerna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lambung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, duodenum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jejunum)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melalui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selang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kateter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atau</a:t>
            </a:r>
            <a:r>
              <a:rPr lang="en-US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stoma.</a:t>
            </a:r>
          </a:p>
          <a:p>
            <a:pPr marL="0" indent="0">
              <a:buNone/>
            </a:pPr>
            <a:endParaRPr lang="en-US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572" y="609600"/>
            <a:ext cx="8192463" cy="751020"/>
          </a:xfrm>
          <a:noFill/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erlin Sans FB" panose="020E0602020502020306" pitchFamily="34" charset="0"/>
              </a:rPr>
              <a:t>INDIKASI PEMBERIAN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512497"/>
            <a:ext cx="4800600" cy="4735903"/>
          </a:xfrm>
          <a:prstGeom prst="rect">
            <a:avLst/>
          </a:prstGeom>
          <a:solidFill>
            <a:srgbClr val="FCD5B5">
              <a:alpha val="45882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latin typeface="Berlin Sans FB" pitchFamily="34" charset="0"/>
              </a:rPr>
              <a:t>Pasien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saluran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pencernaan</a:t>
            </a:r>
            <a:r>
              <a:rPr lang="en-US" sz="2000" dirty="0" smtClean="0">
                <a:latin typeface="Berlin Sans FB" pitchFamily="34" charset="0"/>
              </a:rPr>
              <a:t> yang </a:t>
            </a:r>
            <a:r>
              <a:rPr lang="en-US" sz="2000" dirty="0" err="1" smtClean="0">
                <a:latin typeface="Berlin Sans FB" pitchFamily="34" charset="0"/>
              </a:rPr>
              <a:t>tidak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berfungsi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baik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 marL="571500">
              <a:spcBef>
                <a:spcPts val="0"/>
              </a:spcBef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Asupan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gizi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oral &lt; 60 % u/ 7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hari</a:t>
            </a:r>
            <a:endParaRPr lang="en-US" sz="2000" dirty="0" smtClean="0">
              <a:latin typeface="Berlin Sans FB" pitchFamily="34" charset="0"/>
              <a:sym typeface="Wingdings" pitchFamily="2" charset="2"/>
            </a:endParaRPr>
          </a:p>
          <a:p>
            <a:pPr marL="571500">
              <a:spcBef>
                <a:spcPts val="0"/>
              </a:spcBef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Pasien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AIDS/HIV (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malnutrisi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), </a:t>
            </a:r>
          </a:p>
          <a:p>
            <a:pPr marL="571500">
              <a:spcBef>
                <a:spcPts val="0"/>
              </a:spcBef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Kaheksia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pada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pasien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jantung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</a:p>
          <a:p>
            <a:pPr marL="571500">
              <a:spcBef>
                <a:spcPts val="0"/>
              </a:spcBef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Penurunan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kesadaran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atau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koma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</a:p>
          <a:p>
            <a:pPr marL="571500">
              <a:spcBef>
                <a:spcPts val="0"/>
              </a:spcBef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Disfagia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obstruksi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esofagus</a:t>
            </a:r>
            <a:endParaRPr lang="en-US" sz="2000" dirty="0" smtClean="0">
              <a:latin typeface="Berlin Sans FB" pitchFamily="34" charset="0"/>
              <a:sym typeface="Wingdings" pitchFamily="2" charset="2"/>
            </a:endParaRPr>
          </a:p>
          <a:p>
            <a:pPr marL="571500">
              <a:spcBef>
                <a:spcPts val="0"/>
              </a:spcBef>
            </a:pP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A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noreksia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pada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infeksi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berat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kronis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</a:t>
            </a:r>
          </a:p>
          <a:p>
            <a:pPr marL="571500">
              <a:spcBef>
                <a:spcPts val="0"/>
              </a:spcBef>
            </a:pP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P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embedahan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pada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kepala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leher</a:t>
            </a:r>
            <a:endParaRPr lang="en-US" sz="2000" dirty="0" smtClean="0">
              <a:latin typeface="Berlin Sans FB" pitchFamily="34" charset="0"/>
              <a:sym typeface="Wingdings" pitchFamily="2" charset="2"/>
            </a:endParaRPr>
          </a:p>
          <a:p>
            <a:pPr marL="571500">
              <a:spcBef>
                <a:spcPts val="0"/>
              </a:spcBef>
            </a:pP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H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ipermetabolik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luka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bakar,trauma,infeksi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HIV)</a:t>
            </a:r>
          </a:p>
          <a:p>
            <a:pPr marL="571500">
              <a:spcBef>
                <a:spcPts val="0"/>
              </a:spcBef>
            </a:pPr>
            <a:r>
              <a:rPr lang="en-US" sz="2000" dirty="0" err="1">
                <a:latin typeface="Berlin Sans FB" pitchFamily="34" charset="0"/>
                <a:sym typeface="Wingdings" pitchFamily="2" charset="2"/>
              </a:rPr>
              <a:t>I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nflamasi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usus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penyakit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Crohn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pankreatitis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2000" dirty="0">
              <a:latin typeface="Berlin Sans FB" pitchFamily="34" charset="0"/>
            </a:endParaRPr>
          </a:p>
        </p:txBody>
      </p:sp>
      <p:pic>
        <p:nvPicPr>
          <p:cNvPr id="9218" name="Picture 2" descr="Image result for enteral feeding elderly"/>
          <p:cNvPicPr>
            <a:picLocks noChangeAspect="1" noChangeArrowheads="1"/>
          </p:cNvPicPr>
          <p:nvPr/>
        </p:nvPicPr>
        <p:blipFill>
          <a:blip r:embed="rId2"/>
          <a:srcRect r="17867"/>
          <a:stretch>
            <a:fillRect/>
          </a:stretch>
        </p:blipFill>
        <p:spPr bwMode="auto">
          <a:xfrm>
            <a:off x="5334000" y="2438400"/>
            <a:ext cx="3426562" cy="27813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35250" cy="763525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erlin Sans FB" panose="020E0602020502020306" pitchFamily="34" charset="0"/>
              </a:rPr>
              <a:t>ROUTE OF ENTERAL FEEDING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33" t="5147" r="3352"/>
          <a:stretch/>
        </p:blipFill>
        <p:spPr bwMode="auto">
          <a:xfrm>
            <a:off x="1295401" y="1447801"/>
            <a:ext cx="6820754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 flipH="1">
            <a:off x="138100" y="5943600"/>
            <a:ext cx="26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erlin Sans FB" pitchFamily="34" charset="0"/>
              </a:rPr>
              <a:t>DAA, 2011</a:t>
            </a:r>
            <a:endParaRPr lang="en-US" b="1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08912" cy="3352800"/>
          </a:xfrm>
        </p:spPr>
        <p:txBody>
          <a:bodyPr/>
          <a:lstStyle/>
          <a:p>
            <a:pPr marL="225425" indent="-225425"/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makan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melalui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NGT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direkomendasikan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terapi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enteral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berlangsung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jangka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pendek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(2-3 </a:t>
            </a:r>
            <a:r>
              <a:rPr lang="en-US" sz="24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minggu</a:t>
            </a:r>
            <a:r>
              <a:rPr lang="en-US" sz="24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).</a:t>
            </a: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Pada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pasien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lama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 4 </a:t>
            </a:r>
            <a:r>
              <a:rPr lang="en-US" sz="2400" dirty="0" err="1" smtClean="0">
                <a:latin typeface="Berlin Sans FB" panose="020E0602020502020306" pitchFamily="34" charset="0"/>
                <a:cs typeface="Aharoni" pitchFamily="2" charset="-79"/>
              </a:rPr>
              <a:t>minggu</a:t>
            </a:r>
            <a:r>
              <a:rPr lang="en-US" sz="24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400" b="1" dirty="0" smtClean="0">
                <a:latin typeface="Berlin Sans FB" panose="020E0602020502020306" pitchFamily="34" charset="0"/>
                <a:cs typeface="Aharoni" pitchFamily="2" charset="-79"/>
              </a:rPr>
              <a:t>PEG </a:t>
            </a:r>
            <a:r>
              <a:rPr lang="en-US" sz="2400" b="1" dirty="0" err="1" smtClean="0">
                <a:latin typeface="Berlin Sans FB" panose="020E0602020502020306" pitchFamily="34" charset="0"/>
                <a:cs typeface="Aharoni" pitchFamily="2" charset="-79"/>
              </a:rPr>
              <a:t>lebih</a:t>
            </a:r>
            <a:r>
              <a:rPr lang="en-US" sz="2400" b="1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Berlin Sans FB" panose="020E0602020502020306" pitchFamily="34" charset="0"/>
                <a:cs typeface="Aharoni" pitchFamily="2" charset="-79"/>
              </a:rPr>
              <a:t>direkomendasikan</a:t>
            </a:r>
            <a:endParaRPr lang="en-US" sz="2400" b="1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4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400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Kontraindikasi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Nutrisi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Enteral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Lansia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114800"/>
          </a:xfrm>
        </p:spPr>
        <p:txBody>
          <a:bodyPr/>
          <a:lstStyle/>
          <a:p>
            <a:pPr marL="225425" indent="-225425"/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Hiperemesis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terkontrol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obat</a:t>
            </a:r>
            <a:endParaRPr lang="en-US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Perdarahan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saluran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cerna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akut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Fistula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saluran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cerna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tengah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(duodenum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sampai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pertengahan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kolon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transversum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) yang high output ( &gt; 500 ml per 24 jam)</a:t>
            </a: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Pankreatitis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akut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Ileus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Obstruksi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saluran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cerna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Perforasi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salurna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cerna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Gangguan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absorpsi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motilitas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saluran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cerna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memungkinkan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nutrisi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enteral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Hemodinamik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tidak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stabil</a:t>
            </a:r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000" dirty="0" smtClean="0">
              <a:latin typeface="Berlin Sans FB" panose="020E0602020502020306" pitchFamily="34" charset="0"/>
              <a:cs typeface="Aharoni" pitchFamily="2" charset="-79"/>
            </a:endParaRPr>
          </a:p>
          <a:p>
            <a:pPr marL="225425" indent="-225425"/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858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Jenis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Enteral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08912" cy="2438400"/>
          </a:xfrm>
        </p:spPr>
        <p:txBody>
          <a:bodyPr/>
          <a:lstStyle/>
          <a:p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Formula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Rumah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Sakit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 (</a:t>
            </a:r>
            <a:r>
              <a:rPr lang="en-US" sz="2000" i="1" dirty="0" err="1" smtClean="0">
                <a:effectLst/>
                <a:latin typeface="Berlin Sans FB" panose="020E0602020502020306" pitchFamily="34" charset="0"/>
                <a:cs typeface="Aharoni" pitchFamily="2" charset="-79"/>
              </a:rPr>
              <a:t>blenderized</a:t>
            </a:r>
            <a:r>
              <a:rPr lang="en-US" sz="2000" dirty="0" smtClean="0">
                <a:effectLst/>
                <a:latin typeface="Berlin Sans FB" panose="020E0602020502020306" pitchFamily="34" charset="0"/>
                <a:cs typeface="Aharoni" pitchFamily="2" charset="-79"/>
              </a:rPr>
              <a:t>) :</a:t>
            </a:r>
          </a:p>
          <a:p>
            <a:pPr>
              <a:buNone/>
            </a:pP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	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dibuat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dari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beberapa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bahan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diracik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dibuat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sendiri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menggunakan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blender.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Perlu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diperhatikan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masalah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kontaminasi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,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keamanan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osmolaritasnya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.</a:t>
            </a:r>
          </a:p>
          <a:p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Formulasi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Komersial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	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Polimerik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mengandung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protein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utuh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pasien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fungsi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GI tract normal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atau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hampir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normal</a:t>
            </a:r>
          </a:p>
          <a:p>
            <a:pPr>
              <a:buNone/>
            </a:pP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	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Oligomerik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 diet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dibuat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formula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khusus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dalam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bentuk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susu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elemental. Diet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ini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mengandung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asam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amino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lemak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MCT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langsung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diserap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usus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Diet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enteral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khusus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untuk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: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sirosis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, diabetes mellitus,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gagal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ginjal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kondisi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medis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yang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memerlukan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diet </a:t>
            </a:r>
            <a:r>
              <a:rPr lang="en-US" sz="2000" dirty="0" err="1" smtClean="0">
                <a:latin typeface="Berlin Sans FB" panose="020E0602020502020306" pitchFamily="34" charset="0"/>
                <a:cs typeface="Aharoni" pitchFamily="2" charset="-79"/>
              </a:rPr>
              <a:t>tinggi</a:t>
            </a:r>
            <a:r>
              <a:rPr lang="en-US" sz="2000" dirty="0" smtClean="0">
                <a:latin typeface="Berlin Sans FB" panose="020E0602020502020306" pitchFamily="34" charset="0"/>
                <a:cs typeface="Aharoni" pitchFamily="2" charset="-79"/>
              </a:rPr>
              <a:t> protein</a:t>
            </a:r>
            <a:endParaRPr lang="id-ID" sz="2000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 smtClean="0">
              <a:effectLst/>
              <a:latin typeface="Berlin Sans FB" panose="020E0602020502020306" pitchFamily="34" charset="0"/>
              <a:cs typeface="Aharoni" pitchFamily="2" charset="-79"/>
            </a:endParaRPr>
          </a:p>
          <a:p>
            <a:pPr marL="0" indent="0">
              <a:buNone/>
            </a:pPr>
            <a:endParaRPr lang="en-US" sz="2000" b="1" dirty="0">
              <a:effectLst/>
              <a:latin typeface="Berlin Sans FB" panose="020E0602020502020306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85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Teknik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Enteral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539024" y="1520035"/>
            <a:ext cx="8001000" cy="1985165"/>
          </a:xfrm>
          <a:solidFill>
            <a:srgbClr val="FCD5B5">
              <a:alpha val="50196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Berlin Sans FB" pitchFamily="34" charset="0"/>
              </a:rPr>
              <a:t>Intermitten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Berlin Sans FB" pitchFamily="34" charset="0"/>
              </a:rPr>
              <a:t> Feeding </a:t>
            </a:r>
          </a:p>
          <a:p>
            <a:pPr marL="468313" indent="-231775"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Volume cairan antara 250 – 400 ml</a:t>
            </a:r>
          </a:p>
          <a:p>
            <a:pPr marL="468313" indent="-231775"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Waktu pemberian 30 menit</a:t>
            </a:r>
          </a:p>
          <a:p>
            <a:pPr marL="468313" indent="-231775"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Pemberian yang berlebihan menimbulkan keluhan*</a:t>
            </a:r>
          </a:p>
          <a:p>
            <a:pPr marL="468313" indent="-231775"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Resiko aspirasi bila pemberian dengan volume besar dan waktu yang </a:t>
            </a:r>
            <a:r>
              <a:rPr lang="id-ID" sz="2000" dirty="0" smtClean="0">
                <a:latin typeface="Berlin Sans FB" pitchFamily="34" charset="0"/>
              </a:rPr>
              <a:t>singkat</a:t>
            </a:r>
            <a:endParaRPr lang="en-US" sz="2000" dirty="0">
              <a:latin typeface="Berlin Sans FB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533401" y="4039820"/>
            <a:ext cx="8001000" cy="1985165"/>
          </a:xfrm>
          <a:prstGeom prst="rect">
            <a:avLst/>
          </a:prstGeom>
          <a:solidFill>
            <a:srgbClr val="FCD5B5">
              <a:alpha val="50196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Berlin Sans FB" pitchFamily="34" charset="0"/>
              </a:rPr>
              <a:t>Continuous Feeding </a:t>
            </a:r>
          </a:p>
          <a:p>
            <a:pPr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Didistribusikan secara perlahan dan </a:t>
            </a:r>
            <a:r>
              <a:rPr lang="id-ID" sz="2000" dirty="0" smtClean="0">
                <a:latin typeface="Berlin Sans FB" pitchFamily="34" charset="0"/>
              </a:rPr>
              <a:t>konstan</a:t>
            </a:r>
            <a:r>
              <a:rPr lang="en-US" sz="2000" dirty="0" smtClean="0">
                <a:latin typeface="Berlin Sans FB" pitchFamily="34" charset="0"/>
              </a:rPr>
              <a:t> (</a:t>
            </a:r>
            <a:r>
              <a:rPr lang="en-US" sz="2000" dirty="0" err="1" smtClean="0">
                <a:latin typeface="Berlin Sans FB" pitchFamily="34" charset="0"/>
              </a:rPr>
              <a:t>mulai</a:t>
            </a:r>
            <a:r>
              <a:rPr lang="en-US" sz="2000" dirty="0" smtClean="0">
                <a:latin typeface="Berlin Sans FB" pitchFamily="34" charset="0"/>
              </a:rPr>
              <a:t> 15 – 50 ml/jam)</a:t>
            </a:r>
            <a:endParaRPr lang="id-ID" sz="2000" dirty="0">
              <a:latin typeface="Berlin Sans FB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Waktu pemberian 8 – 24 jam</a:t>
            </a:r>
          </a:p>
          <a:p>
            <a:pPr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Baik untuk pasien hipermetabolik</a:t>
            </a:r>
          </a:p>
          <a:p>
            <a:pPr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Diperlukan pump untuk menjamin akurasi dan konsistensi</a:t>
            </a:r>
          </a:p>
          <a:p>
            <a:pPr>
              <a:spcBef>
                <a:spcPts val="0"/>
              </a:spcBef>
              <a:defRPr/>
            </a:pPr>
            <a:r>
              <a:rPr lang="id-ID" sz="2000" dirty="0">
                <a:latin typeface="Berlin Sans FB" pitchFamily="34" charset="0"/>
              </a:rPr>
              <a:t>Harga lebih mahal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2000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533400" y="685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Teknik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Pemberian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Makanan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r>
              <a:rPr kumimoji="1" lang="en-US" sz="3600" b="1" dirty="0" err="1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Enteral</a:t>
            </a:r>
            <a:r>
              <a:rPr kumimoji="1" lang="en-US" sz="3600" b="1" dirty="0" smtClean="0">
                <a:solidFill>
                  <a:schemeClr val="tx2"/>
                </a:solidFill>
                <a:latin typeface="Berlin Sans FB" panose="020E0602020502020306" pitchFamily="34" charset="0"/>
                <a:cs typeface="Aharoni" pitchFamily="2" charset="-79"/>
              </a:rPr>
              <a:t> </a:t>
            </a:r>
            <a:endParaRPr kumimoji="1" lang="en-US" sz="3600" b="1" dirty="0">
              <a:solidFill>
                <a:schemeClr val="tx2"/>
              </a:solidFill>
              <a:latin typeface="Berlin Sans FB" panose="020E0602020502020306" pitchFamily="34" charset="0"/>
              <a:cs typeface="Aharoni" pitchFamily="2" charset="-79"/>
            </a:endParaRPr>
          </a:p>
        </p:txBody>
      </p:sp>
      <p:pic>
        <p:nvPicPr>
          <p:cNvPr id="25602" name="Picture 2" descr="Image result for bolus feeding"/>
          <p:cNvPicPr>
            <a:picLocks noChangeAspect="1" noChangeArrowheads="1"/>
          </p:cNvPicPr>
          <p:nvPr/>
        </p:nvPicPr>
        <p:blipFill>
          <a:blip r:embed="rId2"/>
          <a:srcRect l="1143" t="4010" r="10386" b="41854"/>
          <a:stretch>
            <a:fillRect/>
          </a:stretch>
        </p:blipFill>
        <p:spPr bwMode="auto">
          <a:xfrm>
            <a:off x="1143000" y="2306122"/>
            <a:ext cx="7162800" cy="2057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4620161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syringe pump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15 – 60 </a:t>
            </a:r>
            <a:r>
              <a:rPr lang="en-US" sz="2000" b="1" dirty="0" err="1" smtClean="0"/>
              <a:t>menit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interval </a:t>
            </a:r>
            <a:r>
              <a:rPr lang="en-US" sz="2000" b="1" dirty="0" err="1" smtClean="0"/>
              <a:t>reguler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jeda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disesuaikan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kapasitas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lambung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kalori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diperlukan</a:t>
            </a:r>
            <a:r>
              <a:rPr lang="en-US" sz="2000" b="1" dirty="0" smtClean="0"/>
              <a:t>).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dipastikan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pasien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mempunyai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sfingter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esofagus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mencegah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aspirasi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00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Berlin Sans FB" pitchFamily="34" charset="0"/>
              </a:rPr>
              <a:t>Bolus Feeding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323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Template-PPT-UEU-Pertemuan-2-dan-seterusnya1</vt:lpstr>
      <vt:lpstr>Slide 1</vt:lpstr>
      <vt:lpstr>Slide 2</vt:lpstr>
      <vt:lpstr>INDIKASI PEMBERIAN</vt:lpstr>
      <vt:lpstr>ROUTE OF ENTERAL FEEDING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mci</dc:creator>
  <cp:lastModifiedBy>mci</cp:lastModifiedBy>
  <cp:revision>83</cp:revision>
  <dcterms:created xsi:type="dcterms:W3CDTF">2017-11-30T01:28:10Z</dcterms:created>
  <dcterms:modified xsi:type="dcterms:W3CDTF">2018-01-04T04:36:59Z</dcterms:modified>
</cp:coreProperties>
</file>