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3C89-284B-4374-B1D0-35567B8B56A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55B9-0CAF-4AC7-A8D7-C8A02BB1CC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3C89-284B-4374-B1D0-35567B8B56A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55B9-0CAF-4AC7-A8D7-C8A02BB1CC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3C89-284B-4374-B1D0-35567B8B56A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55B9-0CAF-4AC7-A8D7-C8A02BB1CC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B491F-ACDD-403A-A10D-36B58DB27D9E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6E4AE-9F23-411F-ACDD-97FA60A41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A8134-D35C-439D-A0F0-E2863FB3FB0E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57E2A-EEDF-4994-99E5-3A0394741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836F0-C860-454D-AF4A-E48209137DE4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EABF1-50E9-4C1D-AD49-8C3FCD889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C39D-96C3-42E4-B4BD-6DBCA17FE939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74E2A-45DA-435F-AAD5-F8D126204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8389A-59C7-4FCC-AE25-1B60CC0AD10C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409D8-D427-4989-8B8E-E4E784E45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79D2F-CC4B-4E1E-98E7-A3D832DA9E77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DC243-A597-41CC-959C-331C88A82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7E0FE-9583-41A3-A489-4C3AF7B7F144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86650-E4C5-4454-B223-7780C9258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31837-74C3-43FD-8AEB-8EF3C9341B42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C2A6B-8C1C-457A-A9A4-BD2051246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3C89-284B-4374-B1D0-35567B8B56A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55B9-0CAF-4AC7-A8D7-C8A02BB1CC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72EFE-F91A-46DA-A2A6-BD26F464A4EE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D2B0C-9A61-4A00-8CF9-113978BEA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4AA38-4D0F-4BA7-B2CE-710CBFB54F6B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06529-4E63-4F35-A2DE-58A47869E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4BEB-4DA9-4D94-A4BD-19FF0FB66CE9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5B1C2-2A1D-4F3E-94FE-5C5E177AD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3C89-284B-4374-B1D0-35567B8B56A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55B9-0CAF-4AC7-A8D7-C8A02BB1CC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3C89-284B-4374-B1D0-35567B8B56A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55B9-0CAF-4AC7-A8D7-C8A02BB1CC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3C89-284B-4374-B1D0-35567B8B56A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55B9-0CAF-4AC7-A8D7-C8A02BB1CC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3C89-284B-4374-B1D0-35567B8B56A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55B9-0CAF-4AC7-A8D7-C8A02BB1CC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3C89-284B-4374-B1D0-35567B8B56A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55B9-0CAF-4AC7-A8D7-C8A02BB1CC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3C89-284B-4374-B1D0-35567B8B56A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55B9-0CAF-4AC7-A8D7-C8A02BB1CC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3C89-284B-4374-B1D0-35567B8B56A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55B9-0CAF-4AC7-A8D7-C8A02BB1CC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B3C89-284B-4374-B1D0-35567B8B56A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555B9-0CAF-4AC7-A8D7-C8A02BB1CC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15F120-6202-4194-9250-37A131E72604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609D399-83BC-4C18-8B00-86220F261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0"/>
            <a:ext cx="9144000" cy="714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971800" y="3629561"/>
            <a:ext cx="6172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PEMBERIAN NUTRISI </a:t>
            </a:r>
            <a:r>
              <a:rPr lang="en-US" sz="2000" b="1" dirty="0" smtClean="0">
                <a:solidFill>
                  <a:schemeClr val="bg1"/>
                </a:solidFill>
              </a:rPr>
              <a:t>PARENTERAL </a:t>
            </a:r>
            <a:r>
              <a:rPr lang="en-US" sz="2000" b="1" dirty="0" smtClean="0">
                <a:solidFill>
                  <a:schemeClr val="bg1"/>
                </a:solidFill>
              </a:rPr>
              <a:t>PASIEN GERIATRI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>
                <a:solidFill>
                  <a:schemeClr val="bg1"/>
                </a:solidFill>
              </a:rPr>
              <a:t>Anugrah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Novianti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SGz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M.Gizi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PROGRAM STUDI ILMU GIZI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FAKULTAS ILMU-ILMU KESEHATAN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28936"/>
            <a:ext cx="8208912" cy="2348136"/>
          </a:xfrm>
        </p:spPr>
        <p:txBody>
          <a:bodyPr/>
          <a:lstStyle/>
          <a:p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Nutrisi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parenteral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adalah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pemberian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asupan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gizi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melalui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jalur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intravena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.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Ketika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lin Sans FB" panose="020E0602020502020306" pitchFamily="34" charset="0"/>
                <a:cs typeface="Aharoni" pitchFamily="2" charset="-79"/>
              </a:rPr>
              <a:t>asupan</a:t>
            </a:r>
            <a:r>
              <a:rPr lang="en-US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lin Sans FB" panose="020E0602020502020306" pitchFamily="34" charset="0"/>
                <a:cs typeface="Aharoni" pitchFamily="2" charset="-79"/>
              </a:rPr>
              <a:t>tidak</a:t>
            </a:r>
            <a:r>
              <a:rPr lang="en-US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lin Sans FB" panose="020E0602020502020306" pitchFamily="34" charset="0"/>
                <a:cs typeface="Aharoni" pitchFamily="2" charset="-79"/>
              </a:rPr>
              <a:t>memenuhi</a:t>
            </a:r>
            <a:r>
              <a:rPr lang="en-US" dirty="0" smtClean="0">
                <a:latin typeface="Berlin Sans FB" panose="020E0602020502020306" pitchFamily="34" charset="0"/>
                <a:cs typeface="Aharoni" pitchFamily="2" charset="-79"/>
              </a:rPr>
              <a:t> 60% </a:t>
            </a:r>
            <a:r>
              <a:rPr lang="en-US" dirty="0" err="1" smtClean="0">
                <a:latin typeface="Berlin Sans FB" panose="020E0602020502020306" pitchFamily="34" charset="0"/>
                <a:cs typeface="Aharoni" pitchFamily="2" charset="-79"/>
              </a:rPr>
              <a:t>kebutuhan</a:t>
            </a:r>
            <a:r>
              <a:rPr lang="en-US" dirty="0" smtClean="0">
                <a:latin typeface="Berlin Sans FB" panose="020E0602020502020306" pitchFamily="34" charset="0"/>
                <a:cs typeface="Aharoni" pitchFamily="2" charset="-79"/>
              </a:rPr>
              <a:t> total </a:t>
            </a:r>
            <a:r>
              <a:rPr lang="en-US" dirty="0" err="1" smtClean="0">
                <a:latin typeface="Berlin Sans FB" panose="020E0602020502020306" pitchFamily="34" charset="0"/>
                <a:cs typeface="Aharoni" pitchFamily="2" charset="-79"/>
              </a:rPr>
              <a:t>energi</a:t>
            </a:r>
            <a:r>
              <a:rPr lang="en-US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lin Sans FB" panose="020E0602020502020306" pitchFamily="34" charset="0"/>
                <a:cs typeface="Aharoni" pitchFamily="2" charset="-79"/>
              </a:rPr>
              <a:t>atau</a:t>
            </a:r>
            <a:r>
              <a:rPr lang="en-US" dirty="0" smtClean="0">
                <a:latin typeface="Berlin Sans FB" panose="020E0602020502020306" pitchFamily="34" charset="0"/>
                <a:cs typeface="Aharoni" pitchFamily="2" charset="-79"/>
              </a:rPr>
              <a:t> EN </a:t>
            </a:r>
            <a:r>
              <a:rPr lang="en-US" dirty="0" err="1" smtClean="0">
                <a:latin typeface="Berlin Sans FB" panose="020E0602020502020306" pitchFamily="34" charset="0"/>
                <a:cs typeface="Aharoni" pitchFamily="2" charset="-79"/>
              </a:rPr>
              <a:t>mengalami</a:t>
            </a:r>
            <a:r>
              <a:rPr lang="en-US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lin Sans FB" panose="020E0602020502020306" pitchFamily="34" charset="0"/>
                <a:cs typeface="Aharoni" pitchFamily="2" charset="-79"/>
              </a:rPr>
              <a:t>kontraindikasi</a:t>
            </a:r>
            <a:r>
              <a:rPr lang="en-US" dirty="0" smtClean="0">
                <a:latin typeface="Berlin Sans FB" panose="020E0602020502020306" pitchFamily="34" charset="0"/>
                <a:cs typeface="Aharoni" pitchFamily="2" charset="-79"/>
              </a:rPr>
              <a:t>.</a:t>
            </a:r>
            <a:endParaRPr lang="en-US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b="1" dirty="0">
              <a:effectLst/>
              <a:latin typeface="Berlin Sans FB" panose="020E0602020502020306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023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533400" y="609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Indikasi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pemberian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makanan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parenteral</a:t>
            </a:r>
            <a:endParaRPr kumimoji="1" lang="en-US" sz="3600" b="1" dirty="0">
              <a:solidFill>
                <a:schemeClr val="tx2"/>
              </a:solidFill>
              <a:latin typeface="Berlin Sans FB" panose="020E0602020502020306" pitchFamily="34" charset="0"/>
              <a:cs typeface="Aharoni" pitchFamily="2" charset="-79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114800"/>
          </a:xfrm>
        </p:spPr>
        <p:txBody>
          <a:bodyPr/>
          <a:lstStyle/>
          <a:p>
            <a:pPr marL="225425" indent="-225425"/>
            <a:r>
              <a:rPr lang="en-US" sz="28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Obstruksi</a:t>
            </a:r>
            <a:r>
              <a:rPr lang="en-US" sz="28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atau</a:t>
            </a:r>
            <a:r>
              <a:rPr lang="en-US" sz="28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iskemia</a:t>
            </a:r>
            <a:r>
              <a:rPr lang="en-US" sz="28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usus</a:t>
            </a:r>
            <a:endParaRPr lang="en-US" sz="28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225425" indent="-225425"/>
            <a:r>
              <a:rPr lang="en-US" sz="2800" dirty="0" err="1" smtClean="0">
                <a:latin typeface="Berlin Sans FB" panose="020E0602020502020306" pitchFamily="34" charset="0"/>
                <a:cs typeface="Aharoni" pitchFamily="2" charset="-79"/>
              </a:rPr>
              <a:t>Beberapa</a:t>
            </a:r>
            <a:r>
              <a:rPr lang="en-US" sz="28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Berlin Sans FB" panose="020E0602020502020306" pitchFamily="34" charset="0"/>
                <a:cs typeface="Aharoni" pitchFamily="2" charset="-79"/>
              </a:rPr>
              <a:t>jenis</a:t>
            </a:r>
            <a:r>
              <a:rPr lang="en-US" sz="2800" dirty="0" smtClean="0">
                <a:latin typeface="Berlin Sans FB" panose="020E0602020502020306" pitchFamily="34" charset="0"/>
                <a:cs typeface="Aharoni" pitchFamily="2" charset="-79"/>
              </a:rPr>
              <a:t> fistula </a:t>
            </a:r>
            <a:r>
              <a:rPr lang="en-US" sz="2800" dirty="0" err="1" smtClean="0">
                <a:latin typeface="Berlin Sans FB" panose="020E0602020502020306" pitchFamily="34" charset="0"/>
                <a:cs typeface="Aharoni" pitchFamily="2" charset="-79"/>
              </a:rPr>
              <a:t>saluran</a:t>
            </a:r>
            <a:r>
              <a:rPr lang="en-US" sz="28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Berlin Sans FB" panose="020E0602020502020306" pitchFamily="34" charset="0"/>
                <a:cs typeface="Aharoni" pitchFamily="2" charset="-79"/>
              </a:rPr>
              <a:t>cerna</a:t>
            </a:r>
            <a:endParaRPr lang="en-US" sz="2800" dirty="0" smtClean="0">
              <a:latin typeface="Berlin Sans FB" panose="020E0602020502020306" pitchFamily="34" charset="0"/>
              <a:cs typeface="Aharoni" pitchFamily="2" charset="-79"/>
            </a:endParaRPr>
          </a:p>
          <a:p>
            <a:pPr marL="225425" indent="-225425"/>
            <a:r>
              <a:rPr lang="en-US" sz="2800" dirty="0" smtClean="0">
                <a:latin typeface="Berlin Sans FB" panose="020E0602020502020306" pitchFamily="34" charset="0"/>
                <a:cs typeface="Aharoni" pitchFamily="2" charset="-79"/>
              </a:rPr>
              <a:t>Short Bowel Syndrome</a:t>
            </a:r>
          </a:p>
          <a:p>
            <a:pPr marL="225425" indent="-225425"/>
            <a:r>
              <a:rPr lang="en-US" sz="2800" dirty="0" err="1" smtClean="0">
                <a:latin typeface="Berlin Sans FB" panose="020E0602020502020306" pitchFamily="34" charset="0"/>
                <a:cs typeface="Aharoni" pitchFamily="2" charset="-79"/>
              </a:rPr>
              <a:t>Diare</a:t>
            </a:r>
            <a:r>
              <a:rPr lang="en-US" sz="28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Berlin Sans FB" panose="020E0602020502020306" pitchFamily="34" charset="0"/>
                <a:cs typeface="Aharoni" pitchFamily="2" charset="-79"/>
              </a:rPr>
              <a:t>persisten</a:t>
            </a:r>
            <a:r>
              <a:rPr lang="en-US" sz="28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Berlin Sans FB" panose="020E0602020502020306" pitchFamily="34" charset="0"/>
                <a:cs typeface="Aharoni" pitchFamily="2" charset="-79"/>
              </a:rPr>
              <a:t>berat</a:t>
            </a:r>
            <a:endParaRPr lang="en-US" sz="2800" dirty="0" smtClean="0">
              <a:latin typeface="Berlin Sans FB" panose="020E0602020502020306" pitchFamily="34" charset="0"/>
              <a:cs typeface="Aharoni" pitchFamily="2" charset="-79"/>
            </a:endParaRPr>
          </a:p>
          <a:p>
            <a:pPr marL="225425" indent="-225425"/>
            <a:r>
              <a:rPr lang="en-US" sz="2800" dirty="0" err="1" smtClean="0">
                <a:latin typeface="Berlin Sans FB" panose="020E0602020502020306" pitchFamily="34" charset="0"/>
                <a:cs typeface="Aharoni" pitchFamily="2" charset="-79"/>
              </a:rPr>
              <a:t>Malabsorpsi</a:t>
            </a:r>
            <a:r>
              <a:rPr lang="en-US" sz="28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Berlin Sans FB" panose="020E0602020502020306" pitchFamily="34" charset="0"/>
                <a:cs typeface="Aharoni" pitchFamily="2" charset="-79"/>
              </a:rPr>
              <a:t>berat</a:t>
            </a:r>
            <a:endParaRPr lang="en-US" sz="2800" dirty="0" smtClean="0">
              <a:latin typeface="Berlin Sans FB" panose="020E0602020502020306" pitchFamily="34" charset="0"/>
              <a:cs typeface="Aharoni" pitchFamily="2" charset="-79"/>
            </a:endParaRPr>
          </a:p>
          <a:p>
            <a:pPr marL="225425" indent="-225425"/>
            <a:r>
              <a:rPr lang="en-US" sz="2800" dirty="0" err="1" smtClean="0">
                <a:latin typeface="Berlin Sans FB" panose="020E0602020502020306" pitchFamily="34" charset="0"/>
                <a:cs typeface="Aharoni" pitchFamily="2" charset="-79"/>
              </a:rPr>
              <a:t>Gangguan</a:t>
            </a:r>
            <a:r>
              <a:rPr lang="en-US" sz="28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Berlin Sans FB" panose="020E0602020502020306" pitchFamily="34" charset="0"/>
                <a:cs typeface="Aharoni" pitchFamily="2" charset="-79"/>
              </a:rPr>
              <a:t>motilitas</a:t>
            </a:r>
            <a:r>
              <a:rPr lang="en-US" sz="28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Berlin Sans FB" panose="020E0602020502020306" pitchFamily="34" charset="0"/>
                <a:cs typeface="Aharoni" pitchFamily="2" charset="-79"/>
              </a:rPr>
              <a:t>usus</a:t>
            </a:r>
            <a:r>
              <a:rPr lang="en-US" sz="2800" dirty="0" smtClean="0">
                <a:latin typeface="Berlin Sans FB" panose="020E0602020502020306" pitchFamily="34" charset="0"/>
                <a:cs typeface="Aharoni" pitchFamily="2" charset="-79"/>
              </a:rPr>
              <a:t> (</a:t>
            </a:r>
            <a:r>
              <a:rPr lang="en-US" sz="2800" dirty="0" err="1" smtClean="0">
                <a:latin typeface="Berlin Sans FB" panose="020E0602020502020306" pitchFamily="34" charset="0"/>
                <a:cs typeface="Aharoni" pitchFamily="2" charset="-79"/>
              </a:rPr>
              <a:t>Ileus</a:t>
            </a:r>
            <a:r>
              <a:rPr lang="en-US" sz="2800" dirty="0" smtClean="0">
                <a:latin typeface="Berlin Sans FB" panose="020E0602020502020306" pitchFamily="34" charset="0"/>
                <a:cs typeface="Aharoni" pitchFamily="2" charset="-79"/>
              </a:rPr>
              <a:t>)</a:t>
            </a:r>
          </a:p>
          <a:p>
            <a:pPr marL="225425" indent="-225425"/>
            <a:endParaRPr lang="en-US" sz="2800" dirty="0" smtClean="0">
              <a:latin typeface="Berlin Sans FB" panose="020E0602020502020306" pitchFamily="34" charset="0"/>
              <a:cs typeface="Aharoni" pitchFamily="2" charset="-79"/>
            </a:endParaRPr>
          </a:p>
          <a:p>
            <a:pPr marL="225425" indent="-225425"/>
            <a:endParaRPr lang="en-US" sz="28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800" dirty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8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8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800" dirty="0">
              <a:effectLst/>
              <a:latin typeface="Berlin Sans FB" panose="020E0602020502020306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69"/>
          <a:stretch/>
        </p:blipFill>
        <p:spPr>
          <a:xfrm>
            <a:off x="0" y="609600"/>
            <a:ext cx="3886199" cy="5791200"/>
          </a:xfrm>
          <a:prstGeom prst="rect">
            <a:avLst/>
          </a:prstGeom>
        </p:spPr>
      </p:pic>
      <p:sp>
        <p:nvSpPr>
          <p:cNvPr id="5" name="Title 2"/>
          <p:cNvSpPr txBox="1">
            <a:spLocks/>
          </p:cNvSpPr>
          <p:nvPr/>
        </p:nvSpPr>
        <p:spPr bwMode="auto">
          <a:xfrm>
            <a:off x="3505200" y="2438400"/>
            <a:ext cx="5486400" cy="1371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r"/>
            <a:r>
              <a:rPr lang="en-US" sz="3800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anose="020E0602020502020306" pitchFamily="34" charset="0"/>
              </a:rPr>
              <a:t>JENIS PEMBERIAN PARENTERAL</a:t>
            </a:r>
            <a:endParaRPr lang="en-US" sz="3800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905000" y="4038600"/>
            <a:ext cx="7010400" cy="1714500"/>
          </a:xfrm>
          <a:prstGeom prst="rect">
            <a:avLst/>
          </a:prstGeom>
          <a:solidFill>
            <a:srgbClr val="FAE0D0">
              <a:alpha val="4902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PH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Berlin Sans FB" panose="020E0602020502020306" pitchFamily="34" charset="0"/>
              </a:rPr>
              <a:t>Central Parenteral Nutrition (CPN)</a:t>
            </a:r>
          </a:p>
          <a:p>
            <a:pPr marL="0" indent="0" algn="r">
              <a:buNone/>
            </a:pPr>
            <a:endParaRPr lang="en-PH" sz="2800" b="1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pPr marL="0" indent="0" algn="r">
              <a:buNone/>
            </a:pPr>
            <a:r>
              <a:rPr lang="en-US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Berlin Sans FB" panose="020E0602020502020306" pitchFamily="34" charset="0"/>
              </a:rPr>
              <a:t>Peripheral Parenteral Nutrition (PPN)</a:t>
            </a:r>
          </a:p>
          <a:p>
            <a:pPr marL="609600" indent="-609600"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b="1" kern="0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pPr marL="609600" indent="-609600"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b="1" kern="0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5334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kumimoji="1" lang="en-US" sz="28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Beberapa</a:t>
            </a:r>
            <a:r>
              <a:rPr kumimoji="1" lang="en-US" sz="28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Aspek</a:t>
            </a:r>
            <a:r>
              <a:rPr kumimoji="1" lang="en-US" sz="28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yang </a:t>
            </a:r>
            <a:r>
              <a:rPr kumimoji="1" lang="en-US" sz="28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Harus</a:t>
            </a:r>
            <a:r>
              <a:rPr kumimoji="1" lang="en-US" sz="28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dipertimbangkan</a:t>
            </a:r>
            <a:r>
              <a:rPr kumimoji="1" lang="en-US" sz="28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dalam</a:t>
            </a:r>
            <a:r>
              <a:rPr kumimoji="1" lang="en-US" sz="28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pemilihan</a:t>
            </a:r>
            <a:r>
              <a:rPr kumimoji="1" lang="en-US" sz="28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formula </a:t>
            </a:r>
            <a:r>
              <a:rPr kumimoji="1" lang="en-US" sz="28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parenteral</a:t>
            </a:r>
            <a:r>
              <a:rPr kumimoji="1" lang="en-US" sz="28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:</a:t>
            </a:r>
            <a:endParaRPr kumimoji="1" lang="en-US" sz="2800" b="1" dirty="0">
              <a:solidFill>
                <a:schemeClr val="tx2"/>
              </a:solidFill>
              <a:latin typeface="Berlin Sans FB" panose="020E0602020502020306" pitchFamily="34" charset="0"/>
              <a:cs typeface="Aharoni" pitchFamily="2" charset="-79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114800"/>
          </a:xfrm>
        </p:spPr>
        <p:txBody>
          <a:bodyPr/>
          <a:lstStyle/>
          <a:p>
            <a:pPr marL="225425" indent="-225425"/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Pemilihan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isi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formula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sesuai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indikasi</a:t>
            </a:r>
            <a:endParaRPr lang="en-US" sz="24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225425" indent="-225425">
              <a:buNone/>
            </a:pP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	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Sumber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energi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dari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glukosa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lipid yang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direkomendasikan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untuk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peresepan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PN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lebih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dari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50%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kalori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non protein.</a:t>
            </a:r>
          </a:p>
          <a:p>
            <a:pPr marL="457200" indent="-52388">
              <a:buFont typeface="+mj-lt"/>
              <a:buAutoNum type="arabicPeriod"/>
            </a:pP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Larutan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buatan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RS “all in one”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lebih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direkomendasikan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untuk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pasien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kondisi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kritis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atau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kebutuhan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metabolik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tertentu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.</a:t>
            </a:r>
          </a:p>
          <a:p>
            <a:pPr marL="457200" indent="-52388">
              <a:buFont typeface="+mj-lt"/>
              <a:buAutoNum type="arabicPeriod"/>
            </a:pP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Larutan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“multi-chamber bag”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direkomendasikan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untuk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pasien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geriatri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stabil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terutama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mereka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yang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membutuhkan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PN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rumah</a:t>
            </a:r>
            <a:endParaRPr lang="en-US" sz="2400" dirty="0" smtClean="0">
              <a:latin typeface="Berlin Sans FB" panose="020E0602020502020306" pitchFamily="34" charset="0"/>
              <a:cs typeface="Aharoni" pitchFamily="2" charset="-79"/>
            </a:endParaRPr>
          </a:p>
          <a:p>
            <a:pPr marL="225425" indent="-225425"/>
            <a:endParaRPr lang="en-US" sz="2400" dirty="0" smtClean="0">
              <a:latin typeface="Berlin Sans FB" panose="020E0602020502020306" pitchFamily="34" charset="0"/>
              <a:cs typeface="Aharoni" pitchFamily="2" charset="-79"/>
            </a:endParaRPr>
          </a:p>
          <a:p>
            <a:pPr marL="225425" indent="-225425"/>
            <a:endParaRPr lang="en-US" sz="24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dirty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dirty="0">
              <a:effectLst/>
              <a:latin typeface="Berlin Sans FB" panose="020E0602020502020306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Flexmag05-Business01"/>
          <p:cNvPicPr>
            <a:picLocks noChangeAspect="1" noChangeArrowheads="1"/>
          </p:cNvPicPr>
          <p:nvPr/>
        </p:nvPicPr>
        <p:blipFill>
          <a:blip r:embed="rId2"/>
          <a:srcRect t="8000" b="4000"/>
          <a:stretch>
            <a:fillRect/>
          </a:stretch>
        </p:blipFill>
        <p:spPr bwMode="auto">
          <a:xfrm>
            <a:off x="609600" y="1295400"/>
            <a:ext cx="3438525" cy="4034536"/>
          </a:xfrm>
          <a:prstGeom prst="rect">
            <a:avLst/>
          </a:prstGeom>
          <a:noFill/>
        </p:spPr>
      </p:pic>
      <p:pic>
        <p:nvPicPr>
          <p:cNvPr id="31746" name="Picture 2" descr="Image result for parenteral feeding"/>
          <p:cNvPicPr>
            <a:picLocks noChangeAspect="1" noChangeArrowheads="1"/>
          </p:cNvPicPr>
          <p:nvPr/>
        </p:nvPicPr>
        <p:blipFill>
          <a:blip r:embed="rId3"/>
          <a:srcRect l="14667" r="13333"/>
          <a:stretch>
            <a:fillRect/>
          </a:stretch>
        </p:blipFill>
        <p:spPr bwMode="auto">
          <a:xfrm>
            <a:off x="5334000" y="1371600"/>
            <a:ext cx="2743200" cy="3810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800" y="5486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Multi-chamber bag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55626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All in one Formula</a:t>
            </a:r>
            <a:endParaRPr lang="en-US" sz="2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5334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kumimoji="1" lang="en-US" sz="28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Beberapa</a:t>
            </a:r>
            <a:r>
              <a:rPr kumimoji="1" lang="en-US" sz="28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Aspek</a:t>
            </a:r>
            <a:r>
              <a:rPr kumimoji="1" lang="en-US" sz="28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yang </a:t>
            </a:r>
            <a:r>
              <a:rPr kumimoji="1" lang="en-US" sz="28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Harus</a:t>
            </a:r>
            <a:r>
              <a:rPr kumimoji="1" lang="en-US" sz="28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dipertimbangkan</a:t>
            </a:r>
            <a:r>
              <a:rPr kumimoji="1" lang="en-US" sz="28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dalam</a:t>
            </a:r>
            <a:r>
              <a:rPr kumimoji="1" lang="en-US" sz="28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pemilihan</a:t>
            </a:r>
            <a:r>
              <a:rPr kumimoji="1" lang="en-US" sz="28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formula </a:t>
            </a:r>
            <a:r>
              <a:rPr kumimoji="1" lang="en-US" sz="28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parenteral</a:t>
            </a:r>
            <a:r>
              <a:rPr kumimoji="1" lang="en-US" sz="28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:</a:t>
            </a:r>
            <a:endParaRPr kumimoji="1" lang="en-US" sz="2800" b="1" dirty="0">
              <a:solidFill>
                <a:schemeClr val="tx2"/>
              </a:solidFill>
              <a:latin typeface="Berlin Sans FB" panose="020E0602020502020306" pitchFamily="34" charset="0"/>
              <a:cs typeface="Aharoni" pitchFamily="2" charset="-79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114800"/>
          </a:xfrm>
        </p:spPr>
        <p:txBody>
          <a:bodyPr/>
          <a:lstStyle/>
          <a:p>
            <a:pPr marL="225425" indent="-225425"/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Osmolaritas</a:t>
            </a:r>
            <a:endParaRPr lang="en-US" sz="24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225425" indent="-225425">
              <a:buNone/>
            </a:pP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	Formula PN yang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diberikan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lewat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jalur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perifer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boleh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melebihi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850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mOsm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/L.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Jika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osmolaritas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lebih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tinggi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, formula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harus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diberikan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lewat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jalur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vena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sentral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. </a:t>
            </a:r>
          </a:p>
          <a:p>
            <a:pPr marL="225425" indent="-225425"/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Interaksi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obat-obatan</a:t>
            </a:r>
            <a:endParaRPr lang="en-US" sz="2400" dirty="0" smtClean="0">
              <a:latin typeface="Berlin Sans FB" panose="020E0602020502020306" pitchFamily="34" charset="0"/>
              <a:cs typeface="Aharoni" pitchFamily="2" charset="-79"/>
            </a:endParaRPr>
          </a:p>
          <a:p>
            <a:pPr marL="225425" indent="-225425">
              <a:buNone/>
            </a:pP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	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tidka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direkomendasikan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mencampur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obat-obatan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dalam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cairan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formula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parenteral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.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Harus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diperhatiakn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juga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interaksi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antara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obat-obatan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yang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diberikan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formula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parenteral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.</a:t>
            </a:r>
          </a:p>
          <a:p>
            <a:pPr marL="225425" indent="-225425"/>
            <a:endParaRPr lang="en-US" sz="2400" dirty="0" smtClean="0">
              <a:latin typeface="Berlin Sans FB" panose="020E0602020502020306" pitchFamily="34" charset="0"/>
              <a:cs typeface="Aharoni" pitchFamily="2" charset="-79"/>
            </a:endParaRPr>
          </a:p>
          <a:p>
            <a:pPr marL="225425" indent="-225425"/>
            <a:endParaRPr lang="en-US" sz="24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dirty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dirty="0">
              <a:effectLst/>
              <a:latin typeface="Berlin Sans FB" panose="020E0602020502020306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plate-PPT-UEU-Pertemuan-2-dan-seterusny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117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Template-PPT-UEU-Pertemuan-2-dan-seterusnya1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mci</dc:creator>
  <cp:lastModifiedBy>mci</cp:lastModifiedBy>
  <cp:revision>1</cp:revision>
  <dcterms:created xsi:type="dcterms:W3CDTF">2018-01-04T04:28:37Z</dcterms:created>
  <dcterms:modified xsi:type="dcterms:W3CDTF">2018-01-04T04:37:31Z</dcterms:modified>
</cp:coreProperties>
</file>