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16" r:id="rId2"/>
    <p:sldId id="365" r:id="rId3"/>
    <p:sldId id="366" r:id="rId4"/>
    <p:sldId id="367" r:id="rId5"/>
    <p:sldId id="384" r:id="rId6"/>
    <p:sldId id="385" r:id="rId7"/>
    <p:sldId id="386" r:id="rId8"/>
    <p:sldId id="387" r:id="rId9"/>
    <p:sldId id="388" r:id="rId10"/>
    <p:sldId id="389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2" autoAdjust="0"/>
    <p:restoredTop sz="93190" autoAdjust="0"/>
  </p:normalViewPr>
  <p:slideViewPr>
    <p:cSldViewPr>
      <p:cViewPr>
        <p:scale>
          <a:sx n="60" d="100"/>
          <a:sy n="60" d="100"/>
        </p:scale>
        <p:origin x="-159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0BDE9E6-1811-4C13-97D5-2424DFAD827A}" type="datetimeFigureOut">
              <a:rPr lang="id-ID"/>
              <a:pPr>
                <a:defRPr/>
              </a:pPr>
              <a:t>05/11/2017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A4B15AF-CDBA-4D3D-B0D9-B0FC6BE60DAC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56BD86-2750-4694-8080-9EBC370F8234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510484-B07F-447B-8851-3A3D8B8413AD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33E69B-2028-4F4E-8430-326BA74460C6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C2807B-23B3-408D-86EC-454A4B00C288}" type="slidenum">
              <a:rPr lang="id-ID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id-ID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33E69B-2028-4F4E-8430-326BA74460C6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33E69B-2028-4F4E-8430-326BA74460C6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B491F-ACDD-403A-A10D-36B58DB27D9E}" type="datetime1">
              <a:rPr lang="en-US"/>
              <a:pPr>
                <a:defRPr/>
              </a:pPr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6E4AE-9F23-411F-ACDD-97FA60A41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4AA38-4D0F-4BA7-B2CE-710CBFB54F6B}" type="datetime1">
              <a:rPr lang="en-US"/>
              <a:pPr>
                <a:defRPr/>
              </a:pPr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06529-4E63-4F35-A2DE-58A47869E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04BEB-4DA9-4D94-A4BD-19FF0FB66CE9}" type="datetime1">
              <a:rPr lang="en-US"/>
              <a:pPr>
                <a:defRPr/>
              </a:pPr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5B1C2-2A1D-4F3E-94FE-5C5E177AD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A8134-D35C-439D-A0F0-E2863FB3FB0E}" type="datetime1">
              <a:rPr lang="en-US"/>
              <a:pPr>
                <a:defRPr/>
              </a:pPr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57E2A-EEDF-4994-99E5-3A0394741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836F0-C860-454D-AF4A-E48209137DE4}" type="datetime1">
              <a:rPr lang="en-US"/>
              <a:pPr>
                <a:defRPr/>
              </a:pPr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EABF1-50E9-4C1D-AD49-8C3FCD889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BC39D-96C3-42E4-B4BD-6DBCA17FE939}" type="datetime1">
              <a:rPr lang="en-US"/>
              <a:pPr>
                <a:defRPr/>
              </a:pPr>
              <a:t>11/5/2017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74E2A-45DA-435F-AAD5-F8D126204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8389A-59C7-4FCC-AE25-1B60CC0AD10C}" type="datetime1">
              <a:rPr lang="en-US"/>
              <a:pPr>
                <a:defRPr/>
              </a:pPr>
              <a:t>11/5/2017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409D8-D427-4989-8B8E-E4E784E45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79D2F-CC4B-4E1E-98E7-A3D832DA9E77}" type="datetime1">
              <a:rPr lang="en-US"/>
              <a:pPr>
                <a:defRPr/>
              </a:pPr>
              <a:t>11/5/2017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DC243-A597-41CC-959C-331C88A826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7E0FE-9583-41A3-A489-4C3AF7B7F144}" type="datetime1">
              <a:rPr lang="en-US"/>
              <a:pPr>
                <a:defRPr/>
              </a:pPr>
              <a:t>11/5/2017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86650-E4C5-4454-B223-7780C9258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31837-74C3-43FD-8AEB-8EF3C9341B42}" type="datetime1">
              <a:rPr lang="en-US"/>
              <a:pPr>
                <a:defRPr/>
              </a:pPr>
              <a:t>11/5/2017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C2A6B-8C1C-457A-A9A4-BD2051246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72EFE-F91A-46DA-A2A6-BD26F464A4EE}" type="datetime1">
              <a:rPr lang="en-US"/>
              <a:pPr>
                <a:defRPr/>
              </a:pPr>
              <a:t>11/5/2017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D2B0C-9A61-4A00-8CF9-113978BEAA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15F120-6202-4194-9250-37A131E72604}" type="datetime1">
              <a:rPr lang="en-US"/>
              <a:pPr>
                <a:defRPr/>
              </a:pPr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609D399-83BC-4C18-8B00-86220F261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2971800" y="3626584"/>
            <a:ext cx="6172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INTERAKSI OBAT, SUPLEMEN DAN MAKANAN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PADA LANSIA</a:t>
            </a:r>
            <a:endParaRPr lang="en-US" sz="16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Anugrah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Novianti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SGz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M.Gizi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PROGRAM STUDI ILMU GIZI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FAKULTAS ILMU-ILMU KESEHATAN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876800" y="1066800"/>
            <a:ext cx="411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Pertemuan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4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i="1" dirty="0" smtClean="0"/>
              <a:t>POMEGRANATE</a:t>
            </a:r>
            <a:endParaRPr lang="en-US" sz="36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838200"/>
            <a:ext cx="822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	Pomegranate juice has been reported to exert potent antioxidant capacity against lipid peroxidation, </a:t>
            </a:r>
            <a:r>
              <a:rPr lang="en-US" dirty="0" err="1" smtClean="0"/>
              <a:t>tto</a:t>
            </a:r>
            <a:r>
              <a:rPr lang="en-US" dirty="0" smtClean="0"/>
              <a:t> inhibit serum angiotensin converting enzyme (ACE) </a:t>
            </a:r>
            <a:r>
              <a:rPr lang="en-US" dirty="0" err="1" smtClean="0"/>
              <a:t>acivity</a:t>
            </a:r>
            <a:r>
              <a:rPr lang="en-US" dirty="0" smtClean="0"/>
              <a:t> (</a:t>
            </a:r>
            <a:r>
              <a:rPr lang="en-US" dirty="0" err="1" smtClean="0"/>
              <a:t>pottent</a:t>
            </a:r>
            <a:r>
              <a:rPr lang="en-US" dirty="0" smtClean="0"/>
              <a:t> vasoconstrictor glycoprotein), and to reduce systolic blood pressure. The possible mechanisms by which the ACE inhibitors may effect atherosclerosis are associated to lowering of blood </a:t>
            </a:r>
            <a:r>
              <a:rPr lang="en-US" dirty="0" err="1" smtClean="0"/>
              <a:t>preassuree</a:t>
            </a:r>
            <a:r>
              <a:rPr lang="en-US" dirty="0" smtClean="0"/>
              <a:t>, </a:t>
            </a:r>
            <a:r>
              <a:rPr lang="en-US" dirty="0" err="1" smtClean="0"/>
              <a:t>antiproliferation</a:t>
            </a:r>
            <a:r>
              <a:rPr lang="en-US" dirty="0" smtClean="0"/>
              <a:t> of vascular cells, inhibition of platelet aggregation, and </a:t>
            </a:r>
            <a:r>
              <a:rPr lang="en-US" dirty="0" err="1" smtClean="0"/>
              <a:t>inibition</a:t>
            </a:r>
            <a:r>
              <a:rPr lang="en-US" dirty="0" smtClean="0"/>
              <a:t> of </a:t>
            </a:r>
            <a:r>
              <a:rPr lang="en-US" dirty="0" err="1" smtClean="0"/>
              <a:t>lipidperoxidation</a:t>
            </a:r>
            <a:r>
              <a:rPr lang="en-US" dirty="0" smtClean="0"/>
              <a:t> effects.</a:t>
            </a:r>
          </a:p>
          <a:p>
            <a:pPr algn="just"/>
            <a:r>
              <a:rPr lang="en-US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590800"/>
            <a:ext cx="3962400" cy="396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8324" y="2743200"/>
            <a:ext cx="37788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	Alternatively</a:t>
            </a:r>
            <a:r>
              <a:rPr lang="en-US" dirty="0"/>
              <a:t>, it has been shown how different pomegranate fractions inhibit cancer cell proliferation and invasion and promote apoptosis of breast and prostate cancer cells. The active components of pomegranate fruit extract, </a:t>
            </a:r>
            <a:r>
              <a:rPr lang="en-US" dirty="0" err="1"/>
              <a:t>antocyanin</a:t>
            </a:r>
            <a:r>
              <a:rPr lang="en-US" dirty="0"/>
              <a:t> and </a:t>
            </a:r>
            <a:r>
              <a:rPr lang="en-US" dirty="0" err="1"/>
              <a:t>hydrolyzable</a:t>
            </a:r>
            <a:r>
              <a:rPr lang="en-US" dirty="0"/>
              <a:t> tannin rich fraction, may possess </a:t>
            </a:r>
            <a:r>
              <a:rPr lang="en-US" dirty="0" err="1"/>
              <a:t>chemopreventive</a:t>
            </a:r>
            <a:r>
              <a:rPr lang="en-US" dirty="0"/>
              <a:t> </a:t>
            </a:r>
            <a:r>
              <a:rPr lang="en-US" dirty="0" err="1"/>
              <a:t>acttivity</a:t>
            </a:r>
            <a:r>
              <a:rPr lang="en-US" dirty="0"/>
              <a:t> in a wide range of tumor models </a:t>
            </a:r>
            <a:r>
              <a:rPr lang="en-US" dirty="0" err="1"/>
              <a:t>trought</a:t>
            </a:r>
            <a:r>
              <a:rPr lang="en-US" dirty="0"/>
              <a:t> the modulation of MAPK and NF-</a:t>
            </a:r>
            <a:r>
              <a:rPr lang="en-US" dirty="0" err="1"/>
              <a:t>kB</a:t>
            </a:r>
            <a:r>
              <a:rPr lang="en-US" dirty="0"/>
              <a:t> pathways.</a:t>
            </a:r>
          </a:p>
          <a:p>
            <a:pPr algn="just"/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8472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E</a:t>
            </a:r>
            <a:r>
              <a:rPr kumimoji="0" lang="id-I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ffects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 O</a:t>
            </a:r>
            <a:r>
              <a:rPr kumimoji="0" lang="id-I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f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 D</a:t>
            </a:r>
            <a:r>
              <a:rPr kumimoji="0" lang="id-I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rugs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 O</a:t>
            </a:r>
            <a:r>
              <a:rPr kumimoji="0" lang="id-I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 F</a:t>
            </a:r>
            <a:r>
              <a:rPr kumimoji="0" lang="id-I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ood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 A</a:t>
            </a:r>
            <a:r>
              <a:rPr kumimoji="0" lang="id-I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nd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N</a:t>
            </a:r>
            <a:r>
              <a:rPr kumimoji="0" lang="id-I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utrition 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8153400" cy="4214842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en-US" altLang="en-US" sz="2200" b="1" dirty="0" smtClean="0">
                <a:solidFill>
                  <a:srgbClr val="FF0000"/>
                </a:solidFill>
                <a:latin typeface="Berlin Sans FB" pitchFamily="34" charset="0"/>
              </a:rPr>
              <a:t>Nutrient </a:t>
            </a:r>
            <a:r>
              <a:rPr lang="en-US" altLang="en-US" sz="2200" b="1" dirty="0" err="1" smtClean="0">
                <a:solidFill>
                  <a:srgbClr val="FF0000"/>
                </a:solidFill>
                <a:latin typeface="Berlin Sans FB" pitchFamily="34" charset="0"/>
              </a:rPr>
              <a:t>Absorpstion</a:t>
            </a:r>
            <a:endParaRPr lang="en-US" altLang="en-US" sz="2200" b="1" dirty="0" smtClean="0">
              <a:solidFill>
                <a:srgbClr val="FF0000"/>
              </a:solidFill>
              <a:latin typeface="Berlin Sans FB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200" dirty="0" smtClean="0">
                <a:latin typeface="Berlin Sans FB" pitchFamily="34" charset="0"/>
              </a:rPr>
              <a:t> </a:t>
            </a:r>
            <a:r>
              <a:rPr lang="id-ID" altLang="en-US" sz="2200" dirty="0" smtClean="0">
                <a:latin typeface="Berlin Sans FB" pitchFamily="34" charset="0"/>
              </a:rPr>
              <a:t>	</a:t>
            </a:r>
            <a:r>
              <a:rPr lang="en-US" altLang="en-US" sz="2200" dirty="0" smtClean="0">
                <a:latin typeface="Berlin Sans FB" pitchFamily="34" charset="0"/>
              </a:rPr>
              <a:t> Medication can decrease or prevent nutrient absorption. </a:t>
            </a:r>
            <a:r>
              <a:rPr lang="en-US" altLang="en-US" sz="2200" dirty="0" err="1" smtClean="0">
                <a:latin typeface="Berlin Sans FB" pitchFamily="34" charset="0"/>
              </a:rPr>
              <a:t>Chelation</a:t>
            </a:r>
            <a:r>
              <a:rPr lang="en-US" altLang="en-US" sz="2200" dirty="0" smtClean="0">
                <a:latin typeface="Berlin Sans FB" pitchFamily="34" charset="0"/>
              </a:rPr>
              <a:t> reactions between medications and minerals (metal ions) reduce the amount of mineral available for absorption. 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200" dirty="0" smtClean="0">
                <a:latin typeface="Berlin Sans FB" pitchFamily="34" charset="0"/>
              </a:rPr>
              <a:t>  </a:t>
            </a:r>
            <a:r>
              <a:rPr lang="id-ID" altLang="en-US" sz="2200" dirty="0" smtClean="0">
                <a:latin typeface="Berlin Sans FB" pitchFamily="34" charset="0"/>
              </a:rPr>
              <a:t>	</a:t>
            </a:r>
            <a:r>
              <a:rPr lang="en-US" altLang="en-US" sz="2200" dirty="0" smtClean="0">
                <a:latin typeface="Berlin Sans FB" pitchFamily="34" charset="0"/>
              </a:rPr>
              <a:t>An example is tetracycline and ciprofloxacin, which </a:t>
            </a:r>
            <a:r>
              <a:rPr lang="en-US" altLang="en-US" sz="2200" dirty="0" err="1" smtClean="0">
                <a:latin typeface="Berlin Sans FB" pitchFamily="34" charset="0"/>
              </a:rPr>
              <a:t>chelate</a:t>
            </a:r>
            <a:r>
              <a:rPr lang="en-US" altLang="en-US" sz="2200" dirty="0" smtClean="0">
                <a:latin typeface="Berlin Sans FB" pitchFamily="34" charset="0"/>
              </a:rPr>
              <a:t> calcium found in supplements or in dairy products such as milk or yogurt. </a:t>
            </a:r>
          </a:p>
          <a:p>
            <a:pPr>
              <a:lnSpc>
                <a:spcPct val="100000"/>
              </a:lnSpc>
              <a:buSzPct val="100000"/>
              <a:buFont typeface="Wingdings" charset="2"/>
              <a:buNone/>
            </a:pPr>
            <a:r>
              <a:rPr lang="en-US" altLang="en-US" sz="2200" dirty="0" smtClean="0">
                <a:latin typeface="Berlin Sans FB" pitchFamily="34" charset="0"/>
              </a:rPr>
              <a:t> </a:t>
            </a:r>
            <a:r>
              <a:rPr lang="id-ID" altLang="en-US" sz="2200" dirty="0" smtClean="0">
                <a:latin typeface="Berlin Sans FB" pitchFamily="34" charset="0"/>
              </a:rPr>
              <a:t>	</a:t>
            </a:r>
            <a:endParaRPr lang="en-US" altLang="en-US" sz="2200" dirty="0" smtClean="0">
              <a:latin typeface="Berlin Sans FB" pitchFamily="34" charset="0"/>
            </a:endParaRPr>
          </a:p>
          <a:p>
            <a:pPr>
              <a:lnSpc>
                <a:spcPct val="100000"/>
              </a:lnSpc>
              <a:buSzPct val="100000"/>
              <a:buFont typeface="Wingdings" charset="2"/>
              <a:buNone/>
            </a:pPr>
            <a:r>
              <a:rPr lang="en-US" altLang="en-US" sz="2200" dirty="0" smtClean="0">
                <a:latin typeface="Berlin Sans FB" pitchFamily="34" charset="0"/>
              </a:rPr>
              <a:t>      Drugs that affect intestinal transport mechanisms include : (1)</a:t>
            </a:r>
            <a:r>
              <a:rPr lang="en-US" altLang="en-US" sz="2200" dirty="0" err="1" smtClean="0">
                <a:latin typeface="Berlin Sans FB" pitchFamily="34" charset="0"/>
              </a:rPr>
              <a:t>colchicine</a:t>
            </a:r>
            <a:r>
              <a:rPr lang="en-US" altLang="en-US" sz="2200" dirty="0" smtClean="0">
                <a:latin typeface="Berlin Sans FB" pitchFamily="34" charset="0"/>
              </a:rPr>
              <a:t> ,  (2) </a:t>
            </a:r>
            <a:r>
              <a:rPr lang="en-US" altLang="en-US" sz="2200" dirty="0" err="1" smtClean="0">
                <a:latin typeface="Berlin Sans FB" pitchFamily="34" charset="0"/>
              </a:rPr>
              <a:t>sulfasalazine</a:t>
            </a:r>
            <a:r>
              <a:rPr lang="en-US" altLang="en-US" sz="2200" dirty="0" smtClean="0">
                <a:latin typeface="Berlin Sans FB" pitchFamily="34" charset="0"/>
              </a:rPr>
              <a:t> (</a:t>
            </a:r>
            <a:r>
              <a:rPr lang="en-US" altLang="en-US" sz="2200" dirty="0" err="1" smtClean="0">
                <a:latin typeface="Berlin Sans FB" pitchFamily="34" charset="0"/>
              </a:rPr>
              <a:t>Azulfidine</a:t>
            </a:r>
            <a:r>
              <a:rPr lang="en-US" altLang="en-US" sz="2200" dirty="0" smtClean="0">
                <a:latin typeface="Berlin Sans FB" pitchFamily="34" charset="0"/>
              </a:rPr>
              <a:t>),  (3) </a:t>
            </a:r>
            <a:r>
              <a:rPr lang="en-US" altLang="en-US" sz="2200" dirty="0" err="1" smtClean="0">
                <a:latin typeface="Berlin Sans FB" pitchFamily="34" charset="0"/>
              </a:rPr>
              <a:t>trimethoprim</a:t>
            </a:r>
            <a:r>
              <a:rPr lang="en-US" altLang="en-US" sz="2200" dirty="0" smtClean="0">
                <a:latin typeface="Berlin Sans FB" pitchFamily="34" charset="0"/>
              </a:rPr>
              <a:t> and (4) </a:t>
            </a:r>
            <a:r>
              <a:rPr lang="en-US" altLang="en-US" sz="2200" dirty="0" err="1" smtClean="0">
                <a:latin typeface="Berlin Sans FB" pitchFamily="34" charset="0"/>
              </a:rPr>
              <a:t>antiprotozoal</a:t>
            </a:r>
            <a:r>
              <a:rPr lang="en-US" altLang="en-US" sz="2200" dirty="0" smtClean="0">
                <a:latin typeface="Berlin Sans FB" pitchFamily="34" charset="0"/>
              </a:rPr>
              <a:t> agent </a:t>
            </a:r>
            <a:r>
              <a:rPr lang="en-US" altLang="en-US" sz="2200" dirty="0" err="1" smtClean="0">
                <a:latin typeface="Berlin Sans FB" pitchFamily="34" charset="0"/>
              </a:rPr>
              <a:t>pyrimethamine</a:t>
            </a:r>
            <a:r>
              <a:rPr lang="en-US" altLang="en-US" sz="2200" dirty="0" smtClean="0">
                <a:latin typeface="Berlin Sans FB" pitchFamily="34" charset="0"/>
              </a:rPr>
              <a:t> (</a:t>
            </a:r>
            <a:r>
              <a:rPr lang="en-US" altLang="en-US" sz="2200" dirty="0" err="1" smtClean="0">
                <a:latin typeface="Berlin Sans FB" pitchFamily="34" charset="0"/>
              </a:rPr>
              <a:t>Daraprim</a:t>
            </a:r>
            <a:r>
              <a:rPr lang="en-US" altLang="en-US" sz="2200" dirty="0" smtClean="0">
                <a:latin typeface="Berlin Sans FB" pitchFamily="34" charset="0"/>
              </a:rPr>
              <a:t>).</a:t>
            </a:r>
            <a:endParaRPr lang="id-ID" altLang="en-US" sz="2200" dirty="0" smtClean="0">
              <a:latin typeface="Berlin Sans FB" pitchFamily="34" charset="0"/>
            </a:endParaRPr>
          </a:p>
          <a:p>
            <a:pPr>
              <a:lnSpc>
                <a:spcPct val="100000"/>
              </a:lnSpc>
              <a:buSzPct val="100000"/>
              <a:buFont typeface="Wingdings" charset="2"/>
              <a:buNone/>
            </a:pPr>
            <a:endParaRPr lang="id-ID" altLang="en-US" sz="2200" dirty="0" smtClean="0">
              <a:latin typeface="Berlin Sans FB" pitchFamily="34" charset="0"/>
            </a:endParaRPr>
          </a:p>
          <a:p>
            <a:pPr>
              <a:lnSpc>
                <a:spcPct val="100000"/>
              </a:lnSpc>
              <a:buSzPct val="100000"/>
              <a:buFont typeface="Wingdings" charset="2"/>
              <a:buNone/>
            </a:pPr>
            <a:endParaRPr lang="id-ID" sz="2200" dirty="0">
              <a:latin typeface="Berlin Sans FB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4400" y="1071546"/>
            <a:ext cx="7772400" cy="4714908"/>
          </a:xfrm>
        </p:spPr>
        <p:txBody>
          <a:bodyPr>
            <a:normAutofit fontScale="70000" lnSpcReduction="20000"/>
          </a:bodyPr>
          <a:lstStyle/>
          <a:p>
            <a:pPr>
              <a:buSzPct val="100000"/>
            </a:pPr>
            <a:r>
              <a:rPr lang="en-US" altLang="en-US" sz="3600" b="1" dirty="0" smtClean="0">
                <a:solidFill>
                  <a:srgbClr val="FF0000"/>
                </a:solidFill>
                <a:latin typeface="Berlin Sans FB" pitchFamily="34" charset="0"/>
              </a:rPr>
              <a:t>Nutrient Metabolism</a:t>
            </a:r>
          </a:p>
          <a:p>
            <a:pPr>
              <a:lnSpc>
                <a:spcPct val="100000"/>
              </a:lnSpc>
              <a:buSzPct val="100000"/>
              <a:buFont typeface="Wingdings" charset="2"/>
              <a:buNone/>
            </a:pPr>
            <a:r>
              <a:rPr lang="en-US" altLang="en-US" sz="3600" dirty="0" smtClean="0">
                <a:latin typeface="Berlin Sans FB" pitchFamily="34" charset="0"/>
              </a:rPr>
              <a:t>  </a:t>
            </a:r>
            <a:r>
              <a:rPr lang="id-ID" altLang="en-US" sz="3600" dirty="0" smtClean="0">
                <a:latin typeface="Berlin Sans FB" pitchFamily="34" charset="0"/>
              </a:rPr>
              <a:t>	</a:t>
            </a:r>
            <a:r>
              <a:rPr lang="en-US" altLang="en-US" sz="3200" dirty="0" smtClean="0">
                <a:latin typeface="Berlin Sans FB" pitchFamily="34" charset="0"/>
              </a:rPr>
              <a:t>Drugs may increase the metabolism of a nutrient, potentiating excretion and resulting in higher nutrient requirements. Drugs may cause vitamin antagonism by blocking conversion of a vitamin to the active form. </a:t>
            </a:r>
          </a:p>
          <a:p>
            <a:pPr>
              <a:lnSpc>
                <a:spcPct val="100000"/>
              </a:lnSpc>
              <a:buSzPct val="100000"/>
              <a:buFont typeface="Wingdings" charset="2"/>
              <a:buNone/>
            </a:pPr>
            <a:r>
              <a:rPr lang="id-ID" altLang="en-US" sz="3200" dirty="0" smtClean="0">
                <a:latin typeface="Berlin Sans FB" pitchFamily="34" charset="0"/>
              </a:rPr>
              <a:t>	</a:t>
            </a:r>
            <a:r>
              <a:rPr lang="en-US" altLang="en-US" sz="3200" dirty="0" smtClean="0">
                <a:latin typeface="Berlin Sans FB" pitchFamily="34" charset="0"/>
              </a:rPr>
              <a:t>  </a:t>
            </a:r>
          </a:p>
          <a:p>
            <a:pPr>
              <a:lnSpc>
                <a:spcPct val="100000"/>
              </a:lnSpc>
              <a:buSzPct val="100000"/>
              <a:buFont typeface="Wingdings" charset="2"/>
              <a:buNone/>
            </a:pPr>
            <a:r>
              <a:rPr lang="en-US" altLang="en-US" dirty="0" smtClean="0">
                <a:latin typeface="Berlin Sans FB" pitchFamily="34" charset="0"/>
              </a:rPr>
              <a:t>      </a:t>
            </a:r>
            <a:r>
              <a:rPr lang="en-US" altLang="en-US" sz="3200" dirty="0" smtClean="0">
                <a:latin typeface="Berlin Sans FB" pitchFamily="34" charset="0"/>
              </a:rPr>
              <a:t>Anticonvulsants </a:t>
            </a:r>
            <a:r>
              <a:rPr lang="en-US" altLang="en-US" sz="3200" dirty="0" err="1" smtClean="0">
                <a:latin typeface="Berlin Sans FB" pitchFamily="34" charset="0"/>
              </a:rPr>
              <a:t>phenobarbital</a:t>
            </a:r>
            <a:r>
              <a:rPr lang="en-US" altLang="en-US" sz="3200" dirty="0" smtClean="0">
                <a:latin typeface="Berlin Sans FB" pitchFamily="34" charset="0"/>
              </a:rPr>
              <a:t> and </a:t>
            </a:r>
            <a:r>
              <a:rPr lang="en-US" altLang="en-US" sz="3200" dirty="0" err="1" smtClean="0">
                <a:latin typeface="Berlin Sans FB" pitchFamily="34" charset="0"/>
              </a:rPr>
              <a:t>phenytoin</a:t>
            </a:r>
            <a:r>
              <a:rPr lang="en-US" altLang="en-US" sz="3200" dirty="0" smtClean="0">
                <a:latin typeface="Berlin Sans FB" pitchFamily="34" charset="0"/>
              </a:rPr>
              <a:t> induce hepatic enzymes and increase the metabolism of vitamins D, K, and folic acid. Supplementation of these vitamins often is prescribed with </a:t>
            </a:r>
            <a:r>
              <a:rPr lang="en-US" altLang="en-US" sz="3200" dirty="0" err="1" smtClean="0">
                <a:latin typeface="Berlin Sans FB" pitchFamily="34" charset="0"/>
              </a:rPr>
              <a:t>phenobarbital</a:t>
            </a:r>
            <a:r>
              <a:rPr lang="en-US" altLang="en-US" sz="3200" dirty="0" smtClean="0">
                <a:latin typeface="Berlin Sans FB" pitchFamily="34" charset="0"/>
              </a:rPr>
              <a:t> and </a:t>
            </a:r>
            <a:r>
              <a:rPr lang="en-US" altLang="en-US" sz="3200" dirty="0" err="1" smtClean="0">
                <a:latin typeface="Berlin Sans FB" pitchFamily="34" charset="0"/>
              </a:rPr>
              <a:t>phenytoin</a:t>
            </a:r>
            <a:r>
              <a:rPr lang="en-US" altLang="en-US" sz="3200" dirty="0" smtClean="0">
                <a:latin typeface="Berlin Sans FB" pitchFamily="34" charset="0"/>
              </a:rPr>
              <a:t>. </a:t>
            </a:r>
          </a:p>
          <a:p>
            <a:pPr>
              <a:lnSpc>
                <a:spcPct val="100000"/>
              </a:lnSpc>
              <a:buSzPct val="100000"/>
              <a:buFont typeface="Wingdings" charset="2"/>
              <a:buNone/>
            </a:pPr>
            <a:r>
              <a:rPr lang="id-ID" altLang="en-US" sz="3200" dirty="0" smtClean="0">
                <a:latin typeface="Berlin Sans FB" pitchFamily="34" charset="0"/>
              </a:rPr>
              <a:t>	</a:t>
            </a:r>
            <a:r>
              <a:rPr lang="en-US" altLang="en-US" sz="3200" dirty="0" smtClean="0">
                <a:latin typeface="Berlin Sans FB" pitchFamily="34" charset="0"/>
              </a:rPr>
              <a:t>  </a:t>
            </a:r>
          </a:p>
          <a:p>
            <a:pPr>
              <a:lnSpc>
                <a:spcPct val="100000"/>
              </a:lnSpc>
              <a:buSzPct val="100000"/>
              <a:buFont typeface="Wingdings" charset="2"/>
              <a:buNone/>
            </a:pPr>
            <a:r>
              <a:rPr lang="en-US" altLang="en-US" dirty="0" smtClean="0">
                <a:latin typeface="Berlin Sans FB" pitchFamily="34" charset="0"/>
              </a:rPr>
              <a:t>       </a:t>
            </a:r>
            <a:r>
              <a:rPr lang="en-US" altLang="en-US" sz="3200" dirty="0" err="1" smtClean="0">
                <a:latin typeface="Berlin Sans FB" pitchFamily="34" charset="0"/>
              </a:rPr>
              <a:t>Carbamazepine</a:t>
            </a:r>
            <a:r>
              <a:rPr lang="en-US" altLang="en-US" sz="3200" dirty="0" smtClean="0">
                <a:latin typeface="Berlin Sans FB" pitchFamily="34" charset="0"/>
              </a:rPr>
              <a:t> (</a:t>
            </a:r>
            <a:r>
              <a:rPr lang="en-US" altLang="en-US" sz="3200" dirty="0" err="1" smtClean="0">
                <a:latin typeface="Berlin Sans FB" pitchFamily="34" charset="0"/>
              </a:rPr>
              <a:t>Tegretol</a:t>
            </a:r>
            <a:r>
              <a:rPr lang="en-US" altLang="en-US" sz="3200" dirty="0" smtClean="0">
                <a:latin typeface="Berlin Sans FB" pitchFamily="34" charset="0"/>
              </a:rPr>
              <a:t>) has been reported to affect the metabolism of biotin, vitamin D, and folic acid, leading to possible depletion. Regular measurement of vitamin D levels and supplementation are recommended with </a:t>
            </a:r>
            <a:r>
              <a:rPr lang="en-US" altLang="en-US" sz="3200" dirty="0" err="1" smtClean="0">
                <a:latin typeface="Berlin Sans FB" pitchFamily="34" charset="0"/>
              </a:rPr>
              <a:t>carbamazepine</a:t>
            </a:r>
            <a:r>
              <a:rPr lang="en-US" altLang="en-US" sz="3200" dirty="0" smtClean="0">
                <a:latin typeface="Berlin Sans FB" pitchFamily="34" charset="0"/>
              </a:rPr>
              <a:t>. </a:t>
            </a:r>
          </a:p>
          <a:p>
            <a:endParaRPr lang="id-ID" dirty="0">
              <a:latin typeface="Berlin Sans FB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4400" y="928670"/>
            <a:ext cx="7772400" cy="492922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200" b="1" dirty="0" smtClean="0">
                <a:solidFill>
                  <a:srgbClr val="FF0000"/>
                </a:solidFill>
                <a:latin typeface="Berlin Sans FB" pitchFamily="34" charset="0"/>
              </a:rPr>
              <a:t>Nutrient Excretion </a:t>
            </a:r>
          </a:p>
          <a:p>
            <a:pPr>
              <a:lnSpc>
                <a:spcPct val="80000"/>
              </a:lnSpc>
              <a:buNone/>
            </a:pPr>
            <a:r>
              <a:rPr lang="id-ID" altLang="en-US" sz="2200" dirty="0" smtClean="0">
                <a:latin typeface="Berlin Sans FB" pitchFamily="34" charset="0"/>
              </a:rPr>
              <a:t>	</a:t>
            </a:r>
            <a:r>
              <a:rPr lang="en-US" altLang="en-US" sz="2200" dirty="0" smtClean="0">
                <a:latin typeface="Berlin Sans FB" pitchFamily="34" charset="0"/>
              </a:rPr>
              <a:t>  Drugs can increase the excretion of a nutrient by interfering with nutrient </a:t>
            </a:r>
            <a:r>
              <a:rPr lang="en-US" altLang="en-US" sz="2200" dirty="0" err="1" smtClean="0">
                <a:latin typeface="Berlin Sans FB" pitchFamily="34" charset="0"/>
              </a:rPr>
              <a:t>reabsorption</a:t>
            </a:r>
            <a:r>
              <a:rPr lang="en-US" altLang="en-US" sz="2200" dirty="0" smtClean="0">
                <a:latin typeface="Berlin Sans FB" pitchFamily="34" charset="0"/>
              </a:rPr>
              <a:t> by the kidneys. For instance, loop diuretics including </a:t>
            </a:r>
            <a:r>
              <a:rPr lang="en-US" altLang="en-US" sz="2200" dirty="0" err="1" smtClean="0">
                <a:latin typeface="Berlin Sans FB" pitchFamily="34" charset="0"/>
              </a:rPr>
              <a:t>furosemide</a:t>
            </a:r>
            <a:r>
              <a:rPr lang="en-US" altLang="en-US" sz="2200" dirty="0" smtClean="0">
                <a:latin typeface="Berlin Sans FB" pitchFamily="34" charset="0"/>
              </a:rPr>
              <a:t> (</a:t>
            </a:r>
            <a:r>
              <a:rPr lang="en-US" altLang="en-US" sz="2200" dirty="0" err="1" smtClean="0">
                <a:latin typeface="Berlin Sans FB" pitchFamily="34" charset="0"/>
              </a:rPr>
              <a:t>Lasix</a:t>
            </a:r>
            <a:r>
              <a:rPr lang="en-US" altLang="en-US" sz="2200" dirty="0" smtClean="0">
                <a:latin typeface="Berlin Sans FB" pitchFamily="34" charset="0"/>
              </a:rPr>
              <a:t>) and </a:t>
            </a:r>
            <a:r>
              <a:rPr lang="en-US" altLang="en-US" sz="2200" dirty="0" err="1" smtClean="0">
                <a:latin typeface="Berlin Sans FB" pitchFamily="34" charset="0"/>
              </a:rPr>
              <a:t>bumetanide</a:t>
            </a:r>
            <a:r>
              <a:rPr lang="en-US" altLang="en-US" sz="2200" dirty="0" smtClean="0">
                <a:latin typeface="Berlin Sans FB" pitchFamily="34" charset="0"/>
              </a:rPr>
              <a:t> (</a:t>
            </a:r>
            <a:r>
              <a:rPr lang="en-US" altLang="en-US" sz="2200" dirty="0" err="1" smtClean="0">
                <a:latin typeface="Berlin Sans FB" pitchFamily="34" charset="0"/>
              </a:rPr>
              <a:t>Bumex</a:t>
            </a:r>
            <a:r>
              <a:rPr lang="en-US" altLang="en-US" sz="2200" dirty="0" smtClean="0">
                <a:latin typeface="Berlin Sans FB" pitchFamily="34" charset="0"/>
              </a:rPr>
              <a:t>) can increase the excretion of potassium while also increasing the excretion of magnesium, sodium, chloride, and calcium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sz="2200" dirty="0" smtClean="0">
                <a:latin typeface="Berlin Sans FB" pitchFamily="34" charset="0"/>
              </a:rPr>
              <a:t> </a:t>
            </a:r>
            <a:r>
              <a:rPr lang="id-ID" altLang="en-US" sz="2200" dirty="0" smtClean="0">
                <a:latin typeface="Berlin Sans FB" pitchFamily="34" charset="0"/>
              </a:rPr>
              <a:t>	</a:t>
            </a:r>
            <a:r>
              <a:rPr lang="en-US" altLang="en-US" sz="2200" dirty="0" smtClean="0">
                <a:latin typeface="Berlin Sans FB" pitchFamily="34" charset="0"/>
              </a:rPr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sz="2200" dirty="0" smtClean="0">
                <a:latin typeface="Berlin Sans FB" pitchFamily="34" charset="0"/>
              </a:rPr>
              <a:t>      Prolonged use of high-dose diuretics, particularly by older patients on low-sodium diets, can cause sodium depletion.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sz="2200" dirty="0" smtClean="0">
                <a:latin typeface="Berlin Sans FB" pitchFamily="34" charset="0"/>
              </a:rPr>
              <a:t>  </a:t>
            </a:r>
            <a:r>
              <a:rPr lang="id-ID" altLang="en-US" sz="2200" dirty="0" smtClean="0">
                <a:latin typeface="Berlin Sans FB" pitchFamily="34" charset="0"/>
              </a:rPr>
              <a:t>	</a:t>
            </a:r>
            <a:endParaRPr lang="en-US" altLang="en-US" sz="2200" dirty="0" smtClean="0">
              <a:latin typeface="Berlin Sans FB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en-US" sz="2200" dirty="0" smtClean="0">
                <a:latin typeface="Berlin Sans FB" pitchFamily="34" charset="0"/>
              </a:rPr>
              <a:t>      </a:t>
            </a:r>
            <a:r>
              <a:rPr lang="en-US" altLang="en-US" sz="2200" dirty="0" err="1" smtClean="0">
                <a:latin typeface="Berlin Sans FB" pitchFamily="34" charset="0"/>
              </a:rPr>
              <a:t>Hyponatremia</a:t>
            </a:r>
            <a:r>
              <a:rPr lang="en-US" altLang="en-US" sz="2200" dirty="0" smtClean="0">
                <a:latin typeface="Berlin Sans FB" pitchFamily="34" charset="0"/>
              </a:rPr>
              <a:t> may be overlooked in older patients because the mental confusion that is symptomatic of sodium depletion may be misdiagnosed as organic brain syndrome or dementia. </a:t>
            </a:r>
            <a:r>
              <a:rPr lang="en-US" altLang="en-US" sz="2200" dirty="0" err="1" smtClean="0">
                <a:latin typeface="Berlin Sans FB" pitchFamily="34" charset="0"/>
              </a:rPr>
              <a:t>Thiazide</a:t>
            </a:r>
            <a:r>
              <a:rPr lang="en-US" altLang="en-US" sz="2200" dirty="0" smtClean="0">
                <a:latin typeface="Berlin Sans FB" pitchFamily="34" charset="0"/>
              </a:rPr>
              <a:t> diuretics such as hydrochlorothiazide (HCTZ) increase the excretion of potassium and magnesium, but reduce the excretion of calcium by enhancing renal </a:t>
            </a:r>
            <a:r>
              <a:rPr lang="en-US" altLang="en-US" sz="2200" dirty="0" err="1" smtClean="0">
                <a:latin typeface="Berlin Sans FB" pitchFamily="34" charset="0"/>
              </a:rPr>
              <a:t>reabsorption</a:t>
            </a:r>
            <a:r>
              <a:rPr lang="en-US" altLang="en-US" sz="2200" dirty="0" smtClean="0">
                <a:latin typeface="Berlin Sans FB" pitchFamily="34" charset="0"/>
              </a:rPr>
              <a:t> of calcium, although this is much less significant than with the loop diuretics.</a:t>
            </a:r>
            <a:endParaRPr lang="id-ID" sz="2200" dirty="0">
              <a:latin typeface="Berlin Sans FB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58111"/>
            <a:ext cx="6248400" cy="6547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Role of Polyphenol in Cancer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9600" y="15240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Dietary increase of antioxidant defense capacity has been considered a reasonable way to prevent ROS-mediated carcinogenicity. Epidemiological and human studies indicate that a low risk of cancer is related to antioxidant-rich diets. Plant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polyphenols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have shown potential as natural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anticarcinogenic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compounds that, according to their mechanism of action, may have potential as cancer-blocking or cancer-suppressing agents.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7200" y="1676400"/>
            <a:ext cx="2209800" cy="1371600"/>
          </a:xfrm>
          <a:prstGeom prst="ellipse">
            <a:avLst/>
          </a:prstGeom>
          <a:blipFill rotWithShape="1">
            <a:blip r:embed="rId4" cstate="print"/>
            <a:stretch>
              <a:fillRect/>
            </a:stretch>
          </a:blipFill>
          <a:ln>
            <a:noFill/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8" name="Oval 7"/>
          <p:cNvSpPr/>
          <p:nvPr/>
        </p:nvSpPr>
        <p:spPr>
          <a:xfrm>
            <a:off x="4969933" y="1191491"/>
            <a:ext cx="1964267" cy="1219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Neuronal Energy </a:t>
            </a:r>
            <a:r>
              <a:rPr lang="en-US" sz="1600" dirty="0" err="1" smtClean="0">
                <a:solidFill>
                  <a:schemeClr val="tx1"/>
                </a:solidFill>
              </a:rPr>
              <a:t>homeostatis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05600" y="2438400"/>
            <a:ext cx="21336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Microglial cell activation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2362199" y="914400"/>
            <a:ext cx="2607733" cy="1524000"/>
          </a:xfrm>
          <a:prstGeom prst="irregularSeal1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Inflamation</a:t>
            </a:r>
            <a:r>
              <a:rPr lang="en-US" sz="1400" dirty="0" smtClean="0">
                <a:solidFill>
                  <a:schemeClr val="tx1"/>
                </a:solidFill>
              </a:rPr>
              <a:t> (ROS, NOS)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6324600" y="3733800"/>
            <a:ext cx="2286000" cy="1524000"/>
          </a:xfrm>
          <a:prstGeom prst="irregularSeal1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Neurotoxic factors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81400" y="5562600"/>
            <a:ext cx="3124200" cy="533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Inflammatory Signal</a:t>
            </a:r>
            <a:endParaRPr lang="en-US" sz="1600" b="1" dirty="0"/>
          </a:p>
        </p:txBody>
      </p:sp>
      <p:sp>
        <p:nvSpPr>
          <p:cNvPr id="13" name="Rectangle 12"/>
          <p:cNvSpPr/>
          <p:nvPr/>
        </p:nvSpPr>
        <p:spPr>
          <a:xfrm>
            <a:off x="838200" y="4828308"/>
            <a:ext cx="2133600" cy="1267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Neuronal damage (protein adducts, </a:t>
            </a:r>
            <a:r>
              <a:rPr lang="en-US" sz="1600" dirty="0" err="1" smtClean="0">
                <a:solidFill>
                  <a:schemeClr val="tx1"/>
                </a:solidFill>
              </a:rPr>
              <a:t>lipidperoxidetion</a:t>
            </a:r>
            <a:r>
              <a:rPr lang="en-US" sz="1600" dirty="0" smtClean="0">
                <a:solidFill>
                  <a:schemeClr val="tx1"/>
                </a:solidFill>
              </a:rPr>
              <a:t>, DNA adducts)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0" y="3733800"/>
            <a:ext cx="297180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Apoptotic death in neurons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>
            <a:stCxn id="7" idx="4"/>
          </p:cNvCxnSpPr>
          <p:nvPr/>
        </p:nvCxnSpPr>
        <p:spPr>
          <a:xfrm>
            <a:off x="1562100" y="3048000"/>
            <a:ext cx="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1"/>
            <a:endCxn id="7" idx="6"/>
          </p:cNvCxnSpPr>
          <p:nvPr/>
        </p:nvCxnSpPr>
        <p:spPr>
          <a:xfrm flipH="1" flipV="1">
            <a:off x="2667000" y="2362200"/>
            <a:ext cx="40386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315200" y="3325091"/>
            <a:ext cx="1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2"/>
            <a:endCxn id="12" idx="3"/>
          </p:cNvCxnSpPr>
          <p:nvPr/>
        </p:nvCxnSpPr>
        <p:spPr>
          <a:xfrm flipH="1">
            <a:off x="6705600" y="5257800"/>
            <a:ext cx="516996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1"/>
          </p:cNvCxnSpPr>
          <p:nvPr/>
        </p:nvCxnSpPr>
        <p:spPr>
          <a:xfrm flipH="1">
            <a:off x="2971800" y="58293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62000" y="1981200"/>
            <a:ext cx="0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337138">
            <a:off x="3824339" y="2647571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Oxidative stress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304800" y="4572000"/>
            <a:ext cx="762000" cy="4572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62000" y="4724400"/>
            <a:ext cx="3049566" cy="1039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81000" y="762000"/>
            <a:ext cx="468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Polyphenol</a:t>
            </a:r>
            <a:endParaRPr lang="en-US" sz="2800" b="1" u="sng" dirty="0"/>
          </a:p>
        </p:txBody>
      </p:sp>
      <p:sp>
        <p:nvSpPr>
          <p:cNvPr id="25" name="TextBox 24"/>
          <p:cNvSpPr txBox="1"/>
          <p:nvPr/>
        </p:nvSpPr>
        <p:spPr>
          <a:xfrm>
            <a:off x="7315200" y="60198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Figure 15.4</a:t>
            </a:r>
            <a:endParaRPr lang="en-US" i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571500" y="-8364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S</a:t>
            </a:r>
            <a:r>
              <a:rPr lang="en-US" b="1" i="1" dirty="0" smtClean="0"/>
              <a:t>oy</a:t>
            </a:r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552950" y="719078"/>
            <a:ext cx="44386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	</a:t>
            </a:r>
            <a:r>
              <a:rPr lang="en-US" dirty="0"/>
              <a:t>Soybeans and their products are consumed in many Asian countries, and many epidemiological reports describe the health benefits of soy consumption related  to the prevention of </a:t>
            </a:r>
            <a:r>
              <a:rPr lang="en-US" dirty="0" smtClean="0"/>
              <a:t>cancer.</a:t>
            </a:r>
            <a:r>
              <a:rPr lang="en-US" dirty="0"/>
              <a:t>	S</a:t>
            </a:r>
            <a:r>
              <a:rPr lang="en-US" dirty="0" smtClean="0"/>
              <a:t>uch as </a:t>
            </a:r>
            <a:r>
              <a:rPr lang="en-US" dirty="0" err="1" smtClean="0"/>
              <a:t>Daidzein</a:t>
            </a:r>
            <a:r>
              <a:rPr lang="en-US" dirty="0" smtClean="0"/>
              <a:t> and </a:t>
            </a:r>
            <a:r>
              <a:rPr lang="en-US" dirty="0" err="1" smtClean="0"/>
              <a:t>Genistein</a:t>
            </a:r>
            <a:r>
              <a:rPr lang="en-US" dirty="0" smtClean="0"/>
              <a:t> “they exhibit similar chemical structure to the mammalian steroid hormone 17ß - </a:t>
            </a:r>
            <a:r>
              <a:rPr lang="en-US" dirty="0" err="1" smtClean="0"/>
              <a:t>Oestradiol</a:t>
            </a:r>
            <a:r>
              <a:rPr lang="en-US" dirty="0" smtClean="0"/>
              <a:t> and so have been linked to the low incidence of hormone related cancers”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0"/>
            <a:ext cx="4267200" cy="327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4071878"/>
            <a:ext cx="868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	Although </a:t>
            </a:r>
            <a:r>
              <a:rPr lang="en-US" dirty="0"/>
              <a:t>epidemiological studies have related the low breast cancer incidence in Asian nations and the high consumption of foods rich in </a:t>
            </a:r>
            <a:r>
              <a:rPr lang="en-US" dirty="0" err="1"/>
              <a:t>phytoesrogen</a:t>
            </a:r>
            <a:r>
              <a:rPr lang="en-US" dirty="0"/>
              <a:t>, some human intervention trials failed to show the precise effect of dietary </a:t>
            </a:r>
            <a:r>
              <a:rPr lang="en-US" dirty="0" err="1"/>
              <a:t>phytoesrogen</a:t>
            </a:r>
            <a:r>
              <a:rPr lang="en-US" dirty="0"/>
              <a:t> on the proliferation of mammary tissue.</a:t>
            </a:r>
          </a:p>
          <a:p>
            <a:pPr algn="just"/>
            <a:r>
              <a:rPr lang="en-US" dirty="0"/>
              <a:t>	An alternative protection exerted by </a:t>
            </a:r>
            <a:r>
              <a:rPr lang="en-US" dirty="0" err="1"/>
              <a:t>phytoesrogen</a:t>
            </a:r>
            <a:r>
              <a:rPr lang="en-US" dirty="0"/>
              <a:t> may be </a:t>
            </a:r>
            <a:r>
              <a:rPr lang="en-US" dirty="0" err="1"/>
              <a:t>throught</a:t>
            </a:r>
            <a:r>
              <a:rPr lang="en-US" dirty="0"/>
              <a:t> inhibition of enzymes </a:t>
            </a:r>
            <a:r>
              <a:rPr lang="en-US" dirty="0" err="1"/>
              <a:t>involed</a:t>
            </a:r>
            <a:r>
              <a:rPr lang="en-US" dirty="0"/>
              <a:t> in estrogen synthesis such </a:t>
            </a:r>
            <a:r>
              <a:rPr lang="en-US" dirty="0" err="1"/>
              <a:t>sulfotransferases</a:t>
            </a:r>
            <a:r>
              <a:rPr lang="en-US" dirty="0"/>
              <a:t> and aromatases. In summary, soy as many health benefits, however, older people should consume soy product with </a:t>
            </a:r>
            <a:r>
              <a:rPr lang="en-US" dirty="0" err="1"/>
              <a:t>caution,especially</a:t>
            </a:r>
            <a:r>
              <a:rPr lang="en-US" dirty="0"/>
              <a:t> if soy has not been a </a:t>
            </a:r>
            <a:r>
              <a:rPr lang="en-US" dirty="0" err="1"/>
              <a:t>reguler</a:t>
            </a:r>
            <a:r>
              <a:rPr lang="en-US" dirty="0"/>
              <a:t> part of their diet.</a:t>
            </a:r>
          </a:p>
          <a:p>
            <a:pPr algn="just"/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165026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i="1" dirty="0" smtClean="0"/>
              <a:t>BRASSICA</a:t>
            </a:r>
            <a:endParaRPr lang="en-US" sz="36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990600"/>
            <a:ext cx="4495800" cy="25908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3976566"/>
            <a:ext cx="388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	Epidemiological data suggest that high consumption of brassica vegetables is a associated with a decreased risk of cancer this has been coupled to the relatively high content of </a:t>
            </a:r>
            <a:r>
              <a:rPr lang="en-US" dirty="0" err="1" smtClean="0"/>
              <a:t>glucosinolates</a:t>
            </a:r>
            <a:r>
              <a:rPr lang="en-US" dirty="0" smtClean="0"/>
              <a:t> and related compounds.</a:t>
            </a:r>
          </a:p>
          <a:p>
            <a:pPr algn="just"/>
            <a:r>
              <a:rPr lang="en-US" dirty="0"/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8439" y="3891677"/>
            <a:ext cx="4114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	This association appears to be most consistent for lung, stomach, colon and </a:t>
            </a:r>
            <a:r>
              <a:rPr lang="en-US" dirty="0" err="1" smtClean="0"/>
              <a:t>retal</a:t>
            </a:r>
            <a:r>
              <a:rPr lang="en-US" dirty="0" smtClean="0"/>
              <a:t> cancer, and least </a:t>
            </a:r>
            <a:r>
              <a:rPr lang="en-US" dirty="0" err="1" smtClean="0"/>
              <a:t>consitent</a:t>
            </a:r>
            <a:r>
              <a:rPr lang="en-US" dirty="0" smtClean="0"/>
              <a:t> for prostatic, </a:t>
            </a:r>
            <a:r>
              <a:rPr lang="en-US" dirty="0" err="1" smtClean="0"/>
              <a:t>endomettrial</a:t>
            </a:r>
            <a:r>
              <a:rPr lang="en-US" dirty="0" smtClean="0"/>
              <a:t>, </a:t>
            </a:r>
            <a:r>
              <a:rPr lang="en-US" dirty="0" err="1" smtClean="0"/>
              <a:t>andovarian</a:t>
            </a:r>
            <a:r>
              <a:rPr lang="en-US" dirty="0" smtClean="0"/>
              <a:t> cancer. The mechanism for this protection have been found to be related to the ability to modify xenobiotic metabolizing enzymes and induce cell cycle arrest and apoptosis.</a:t>
            </a:r>
          </a:p>
        </p:txBody>
      </p:sp>
    </p:spTree>
    <p:extLst>
      <p:ext uri="{BB962C8B-B14F-4D97-AF65-F5344CB8AC3E}">
        <p14:creationId xmlns="" xmlns:p14="http://schemas.microsoft.com/office/powerpoint/2010/main" val="7431357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Template-PPT-UEU-Pertemuan-2-dan-seterusny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1721</TotalTime>
  <Words>95</Words>
  <Application>Microsoft Office PowerPoint</Application>
  <PresentationFormat>On-screen Show (4:3)</PresentationFormat>
  <Paragraphs>57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Template-PPT-UEU-Pertemuan-2-dan-seterusnya1</vt:lpstr>
      <vt:lpstr>Slide 1</vt:lpstr>
      <vt:lpstr>Slide 2</vt:lpstr>
      <vt:lpstr>Slide 3</vt:lpstr>
      <vt:lpstr>Slide 4</vt:lpstr>
      <vt:lpstr>Slide 5</vt:lpstr>
      <vt:lpstr>Role of Polyphenol in Cancer</vt:lpstr>
      <vt:lpstr>Slide 7</vt:lpstr>
      <vt:lpstr>Soy</vt:lpstr>
      <vt:lpstr>BRASSICA</vt:lpstr>
      <vt:lpstr>POMEGRANATE</vt:lpstr>
    </vt:vector>
  </TitlesOfParts>
  <Company>signDesign Communications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mci</cp:lastModifiedBy>
  <cp:revision>246</cp:revision>
  <dcterms:created xsi:type="dcterms:W3CDTF">2010-08-24T06:47:44Z</dcterms:created>
  <dcterms:modified xsi:type="dcterms:W3CDTF">2017-11-05T13:57:50Z</dcterms:modified>
</cp:coreProperties>
</file>