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6" r:id="rId2"/>
    <p:sldId id="318" r:id="rId3"/>
    <p:sldId id="319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60" d="100"/>
          <a:sy n="60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7D0F9-1870-4F45-A2F4-14F027E9A989}" type="doc">
      <dgm:prSet loTypeId="urn:microsoft.com/office/officeart/2008/layout/AlternatingHexagons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1ED4D239-79A1-4B05-8F80-CD86ECC6C866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Balance Nutrition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B1AB8B91-F781-4B9E-8EA2-4DA87BF4CC0F}" type="parTrans" cxnId="{B97C0314-E349-4F54-95F9-D4C906E4B7CE}">
      <dgm:prSet/>
      <dgm:spPr/>
      <dgm:t>
        <a:bodyPr/>
        <a:lstStyle/>
        <a:p>
          <a:endParaRPr lang="id-ID" sz="2400" b="1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8C9F6C13-F123-4351-BAD6-7A7836D038CC}" type="sibTrans" cxnId="{B97C0314-E349-4F54-95F9-D4C906E4B7CE}">
      <dgm:prSet custT="1"/>
      <dgm:spPr>
        <a:solidFill>
          <a:srgbClr val="FF5050"/>
        </a:solidFill>
      </dgm:spPr>
      <dgm:t>
        <a:bodyPr/>
        <a:lstStyle/>
        <a:p>
          <a:r>
            <a:rPr lang="id-ID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Elimination and Provocation Test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5C9F2F1F-3530-4D02-A8CB-E79B2881240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err="1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Subtitutes</a:t>
          </a:r>
          <a:r>
            <a:rPr lang="en-US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 with soy milk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89F27E44-F4D8-4111-A5AD-EF3BF475D666}" type="parTrans" cxnId="{1C332C99-A669-48CA-AA68-E8848B1BD504}">
      <dgm:prSet/>
      <dgm:spPr/>
      <dgm:t>
        <a:bodyPr/>
        <a:lstStyle/>
        <a:p>
          <a:endParaRPr lang="id-ID" sz="2400" b="1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0974B3D3-457C-430E-B21C-AA62E7409714}" type="sibTrans" cxnId="{1C332C99-A669-48CA-AA68-E8848B1BD504}">
      <dgm:prSet custT="1"/>
      <dgm:spPr>
        <a:solidFill>
          <a:srgbClr val="91E5E3"/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Medical</a:t>
          </a:r>
          <a:r>
            <a:rPr lang="id-ID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 and Supplementation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8EAB87C5-B349-4651-8565-A615A87ABBA2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  <a:latin typeface="Berlin Sans FB" panose="020E0602020502020306" pitchFamily="34" charset="0"/>
            </a:rPr>
            <a:t>Avoid the Offending Food 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92812C38-0CD8-4531-87E5-C235D251BFE9}" type="parTrans" cxnId="{7EBD35F3-2AE1-47FA-95F9-5687FA16C7CB}">
      <dgm:prSet/>
      <dgm:spPr/>
      <dgm:t>
        <a:bodyPr/>
        <a:lstStyle/>
        <a:p>
          <a:endParaRPr lang="id-ID" sz="2400" b="1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4FD42988-4F5E-4DBE-A177-EBD072D3DFE8}" type="sibTrans" cxnId="{7EBD35F3-2AE1-47FA-95F9-5687FA16C7CB}">
      <dgm:prSet custT="1"/>
      <dgm:spPr>
        <a:solidFill>
          <a:srgbClr val="FFCCFF"/>
        </a:solidFill>
      </dgm:spPr>
      <dgm:t>
        <a:bodyPr/>
        <a:lstStyle/>
        <a:p>
          <a:r>
            <a:rPr lang="en-US" sz="2400" b="1" dirty="0" err="1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Hydrolized</a:t>
          </a:r>
          <a:r>
            <a:rPr lang="en-US" sz="2400" b="1" dirty="0" smtClean="0">
              <a:solidFill>
                <a:schemeClr val="bg2"/>
              </a:solidFill>
              <a:latin typeface="Berlin Sans FB" panose="020E0602020502020306" pitchFamily="34" charset="0"/>
              <a:cs typeface="Aharoni" pitchFamily="2" charset="-79"/>
            </a:rPr>
            <a:t> of Cow’s Milk</a:t>
          </a:r>
          <a:endParaRPr lang="id-ID" sz="2400" b="1" dirty="0">
            <a:solidFill>
              <a:schemeClr val="bg2"/>
            </a:solidFill>
            <a:latin typeface="Berlin Sans FB" panose="020E0602020502020306" pitchFamily="34" charset="0"/>
            <a:cs typeface="Aharoni" pitchFamily="2" charset="-79"/>
          </a:endParaRPr>
        </a:p>
      </dgm:t>
    </dgm:pt>
    <dgm:pt modelId="{805823FB-A3C2-416F-A31E-D976040E24D5}" type="pres">
      <dgm:prSet presAssocID="{7DB7D0F9-1870-4F45-A2F4-14F027E9A98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19D1F53B-21E4-4A0C-BB39-B19049E584D3}" type="pres">
      <dgm:prSet presAssocID="{1ED4D239-79A1-4B05-8F80-CD86ECC6C866}" presName="composite" presStyleCnt="0"/>
      <dgm:spPr/>
    </dgm:pt>
    <dgm:pt modelId="{A9F1A556-00D4-41BE-A85F-DC81F069D5CB}" type="pres">
      <dgm:prSet presAssocID="{1ED4D239-79A1-4B05-8F80-CD86ECC6C866}" presName="Parent1" presStyleLbl="node1" presStyleIdx="0" presStyleCnt="6" custScaleX="299317" custScaleY="141990" custLinFactX="10518" custLinFactNeighborX="100000" custLinFactNeighborY="43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3838B6-C2ED-4203-829F-8A33E89EAAFB}" type="pres">
      <dgm:prSet presAssocID="{1ED4D239-79A1-4B05-8F80-CD86ECC6C866}" presName="Childtext1" presStyleLbl="revTx" presStyleIdx="0" presStyleCnt="3" custScaleX="228157" custScaleY="118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46DA6E-F146-4448-8712-D343B7E3D8D6}" type="pres">
      <dgm:prSet presAssocID="{1ED4D239-79A1-4B05-8F80-CD86ECC6C866}" presName="BalanceSpacing" presStyleCnt="0"/>
      <dgm:spPr/>
    </dgm:pt>
    <dgm:pt modelId="{5B86B677-C4DF-4ADF-AFD9-14EDCEE662DB}" type="pres">
      <dgm:prSet presAssocID="{1ED4D239-79A1-4B05-8F80-CD86ECC6C866}" presName="BalanceSpacing1" presStyleCnt="0"/>
      <dgm:spPr/>
    </dgm:pt>
    <dgm:pt modelId="{FD9AD239-EE4C-486A-9B71-8BEADD84D864}" type="pres">
      <dgm:prSet presAssocID="{8C9F6C13-F123-4351-BAD6-7A7836D038CC}" presName="Accent1Text" presStyleLbl="node1" presStyleIdx="1" presStyleCnt="6" custScaleX="375679" custScaleY="145165" custLinFactX="-75918" custLinFactNeighborX="-100000" custLinFactNeighborY="3064"/>
      <dgm:spPr/>
      <dgm:t>
        <a:bodyPr/>
        <a:lstStyle/>
        <a:p>
          <a:endParaRPr lang="id-ID"/>
        </a:p>
      </dgm:t>
    </dgm:pt>
    <dgm:pt modelId="{DB30CB12-A9A3-454E-9D9A-AD8717E60EB7}" type="pres">
      <dgm:prSet presAssocID="{8C9F6C13-F123-4351-BAD6-7A7836D038CC}" presName="spaceBetweenRectangles" presStyleCnt="0"/>
      <dgm:spPr/>
    </dgm:pt>
    <dgm:pt modelId="{6E7A8A0C-BAA3-47C9-B373-D2D3D79F2F18}" type="pres">
      <dgm:prSet presAssocID="{5C9F2F1F-3530-4D02-A8CB-E79B28812406}" presName="composite" presStyleCnt="0"/>
      <dgm:spPr/>
    </dgm:pt>
    <dgm:pt modelId="{69AABD0A-64EE-4094-A3A4-9EF0C8B88CE7}" type="pres">
      <dgm:prSet presAssocID="{5C9F2F1F-3530-4D02-A8CB-E79B28812406}" presName="Parent1" presStyleLbl="node1" presStyleIdx="2" presStyleCnt="6" custScaleX="288207" custScaleY="141220" custLinFactX="-29164" custLinFactNeighborX="-100000" custLinFactNeighborY="41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43604D-DDAF-4100-A5CB-DAB8A31674C0}" type="pres">
      <dgm:prSet presAssocID="{5C9F2F1F-3530-4D02-A8CB-E79B28812406}" presName="Childtext1" presStyleLbl="revTx" presStyleIdx="1" presStyleCnt="3" custScaleX="228157" custScaleY="118545" custLinFactNeighborX="-730" custLinFactNeighborY="18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4AE679-B73A-4A98-AA78-311D3EE4BD1F}" type="pres">
      <dgm:prSet presAssocID="{5C9F2F1F-3530-4D02-A8CB-E79B28812406}" presName="BalanceSpacing" presStyleCnt="0"/>
      <dgm:spPr/>
    </dgm:pt>
    <dgm:pt modelId="{71129E08-8F61-43CE-BB79-CE70D9AA162E}" type="pres">
      <dgm:prSet presAssocID="{5C9F2F1F-3530-4D02-A8CB-E79B28812406}" presName="BalanceSpacing1" presStyleCnt="0"/>
      <dgm:spPr/>
    </dgm:pt>
    <dgm:pt modelId="{AD34FC60-4751-4006-816B-20C034F179D7}" type="pres">
      <dgm:prSet presAssocID="{0974B3D3-457C-430E-B21C-AA62E7409714}" presName="Accent1Text" presStyleLbl="node1" presStyleIdx="3" presStyleCnt="6" custScaleX="389171" custScaleY="148230" custLinFactX="4121" custLinFactNeighborX="100000" custLinFactNeighborY="5843"/>
      <dgm:spPr/>
      <dgm:t>
        <a:bodyPr/>
        <a:lstStyle/>
        <a:p>
          <a:endParaRPr lang="id-ID"/>
        </a:p>
      </dgm:t>
    </dgm:pt>
    <dgm:pt modelId="{0741EEA4-A154-4BB9-9FF7-BA802B6147EC}" type="pres">
      <dgm:prSet presAssocID="{0974B3D3-457C-430E-B21C-AA62E7409714}" presName="spaceBetweenRectangles" presStyleCnt="0"/>
      <dgm:spPr/>
    </dgm:pt>
    <dgm:pt modelId="{F3A8720E-E924-44B7-890F-3EF7AB63334C}" type="pres">
      <dgm:prSet presAssocID="{8EAB87C5-B349-4651-8565-A615A87ABBA2}" presName="composite" presStyleCnt="0"/>
      <dgm:spPr/>
    </dgm:pt>
    <dgm:pt modelId="{D9A5CB52-EF3B-4031-87B5-D922B42B4DEA}" type="pres">
      <dgm:prSet presAssocID="{8EAB87C5-B349-4651-8565-A615A87ABBA2}" presName="Parent1" presStyleLbl="node1" presStyleIdx="4" presStyleCnt="6" custScaleX="296536" custScaleY="141207" custLinFactNeighborX="77734" custLinFactNeighborY="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5681DC-8B44-45B5-93AE-AC0B09897B19}" type="pres">
      <dgm:prSet presAssocID="{8EAB87C5-B349-4651-8565-A615A87ABBA2}" presName="Childtext1" presStyleLbl="revTx" presStyleIdx="2" presStyleCnt="3" custScaleX="228157" custScaleY="118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3CF0CB-4D54-44FD-9234-0A868C34E16A}" type="pres">
      <dgm:prSet presAssocID="{8EAB87C5-B349-4651-8565-A615A87ABBA2}" presName="BalanceSpacing" presStyleCnt="0"/>
      <dgm:spPr/>
    </dgm:pt>
    <dgm:pt modelId="{F2200E0A-1EDC-4540-8F69-DD2299176F72}" type="pres">
      <dgm:prSet presAssocID="{8EAB87C5-B349-4651-8565-A615A87ABBA2}" presName="BalanceSpacing1" presStyleCnt="0"/>
      <dgm:spPr/>
    </dgm:pt>
    <dgm:pt modelId="{F5F98C6C-8158-49B9-B832-88C32E7D4FFD}" type="pres">
      <dgm:prSet presAssocID="{4FD42988-4F5E-4DBE-A177-EBD072D3DFE8}" presName="Accent1Text" presStyleLbl="node1" presStyleIdx="5" presStyleCnt="6" custScaleX="282341" custScaleY="140901" custLinFactX="-293" custLinFactNeighborX="-100000" custLinFactNeighborY="280"/>
      <dgm:spPr/>
      <dgm:t>
        <a:bodyPr/>
        <a:lstStyle/>
        <a:p>
          <a:endParaRPr lang="id-ID"/>
        </a:p>
      </dgm:t>
    </dgm:pt>
  </dgm:ptLst>
  <dgm:cxnLst>
    <dgm:cxn modelId="{7EBD35F3-2AE1-47FA-95F9-5687FA16C7CB}" srcId="{7DB7D0F9-1870-4F45-A2F4-14F027E9A989}" destId="{8EAB87C5-B349-4651-8565-A615A87ABBA2}" srcOrd="2" destOrd="0" parTransId="{92812C38-0CD8-4531-87E5-C235D251BFE9}" sibTransId="{4FD42988-4F5E-4DBE-A177-EBD072D3DFE8}"/>
    <dgm:cxn modelId="{4488F100-28F5-456A-B352-C7D6EE5FC821}" type="presOf" srcId="{4FD42988-4F5E-4DBE-A177-EBD072D3DFE8}" destId="{F5F98C6C-8158-49B9-B832-88C32E7D4FFD}" srcOrd="0" destOrd="0" presId="urn:microsoft.com/office/officeart/2008/layout/AlternatingHexagons"/>
    <dgm:cxn modelId="{D987026B-6F78-48D2-8284-DDA25F0DE758}" type="presOf" srcId="{8EAB87C5-B349-4651-8565-A615A87ABBA2}" destId="{D9A5CB52-EF3B-4031-87B5-D922B42B4DEA}" srcOrd="0" destOrd="0" presId="urn:microsoft.com/office/officeart/2008/layout/AlternatingHexagons"/>
    <dgm:cxn modelId="{25BC8615-793D-4B94-AEF4-14E4C36DEBF7}" type="presOf" srcId="{7DB7D0F9-1870-4F45-A2F4-14F027E9A989}" destId="{805823FB-A3C2-416F-A31E-D976040E24D5}" srcOrd="0" destOrd="0" presId="urn:microsoft.com/office/officeart/2008/layout/AlternatingHexagons"/>
    <dgm:cxn modelId="{FEA684F7-2E9C-4C60-9180-EABE0A7B53F3}" type="presOf" srcId="{1ED4D239-79A1-4B05-8F80-CD86ECC6C866}" destId="{A9F1A556-00D4-41BE-A85F-DC81F069D5CB}" srcOrd="0" destOrd="0" presId="urn:microsoft.com/office/officeart/2008/layout/AlternatingHexagons"/>
    <dgm:cxn modelId="{5AE8FB2D-FBC6-413D-9D3F-9259E582C80C}" type="presOf" srcId="{0974B3D3-457C-430E-B21C-AA62E7409714}" destId="{AD34FC60-4751-4006-816B-20C034F179D7}" srcOrd="0" destOrd="0" presId="urn:microsoft.com/office/officeart/2008/layout/AlternatingHexagons"/>
    <dgm:cxn modelId="{7FC42DC5-CA36-4D9F-8986-262200664B58}" type="presOf" srcId="{5C9F2F1F-3530-4D02-A8CB-E79B28812406}" destId="{69AABD0A-64EE-4094-A3A4-9EF0C8B88CE7}" srcOrd="0" destOrd="0" presId="urn:microsoft.com/office/officeart/2008/layout/AlternatingHexagons"/>
    <dgm:cxn modelId="{A377E51F-7737-497D-B225-EA4FD22888DA}" type="presOf" srcId="{8C9F6C13-F123-4351-BAD6-7A7836D038CC}" destId="{FD9AD239-EE4C-486A-9B71-8BEADD84D864}" srcOrd="0" destOrd="0" presId="urn:microsoft.com/office/officeart/2008/layout/AlternatingHexagons"/>
    <dgm:cxn modelId="{1C332C99-A669-48CA-AA68-E8848B1BD504}" srcId="{7DB7D0F9-1870-4F45-A2F4-14F027E9A989}" destId="{5C9F2F1F-3530-4D02-A8CB-E79B28812406}" srcOrd="1" destOrd="0" parTransId="{89F27E44-F4D8-4111-A5AD-EF3BF475D666}" sibTransId="{0974B3D3-457C-430E-B21C-AA62E7409714}"/>
    <dgm:cxn modelId="{B97C0314-E349-4F54-95F9-D4C906E4B7CE}" srcId="{7DB7D0F9-1870-4F45-A2F4-14F027E9A989}" destId="{1ED4D239-79A1-4B05-8F80-CD86ECC6C866}" srcOrd="0" destOrd="0" parTransId="{B1AB8B91-F781-4B9E-8EA2-4DA87BF4CC0F}" sibTransId="{8C9F6C13-F123-4351-BAD6-7A7836D038CC}"/>
    <dgm:cxn modelId="{3DEAAAC6-9DD2-4724-A8E7-7624FC5E3E72}" type="presParOf" srcId="{805823FB-A3C2-416F-A31E-D976040E24D5}" destId="{19D1F53B-21E4-4A0C-BB39-B19049E584D3}" srcOrd="0" destOrd="0" presId="urn:microsoft.com/office/officeart/2008/layout/AlternatingHexagons"/>
    <dgm:cxn modelId="{AB9607D7-DAFE-4373-AD93-148894C7B3A4}" type="presParOf" srcId="{19D1F53B-21E4-4A0C-BB39-B19049E584D3}" destId="{A9F1A556-00D4-41BE-A85F-DC81F069D5CB}" srcOrd="0" destOrd="0" presId="urn:microsoft.com/office/officeart/2008/layout/AlternatingHexagons"/>
    <dgm:cxn modelId="{AFF9CB32-C83A-4C76-A7C7-7E76EFCA2818}" type="presParOf" srcId="{19D1F53B-21E4-4A0C-BB39-B19049E584D3}" destId="{973838B6-C2ED-4203-829F-8A33E89EAAFB}" srcOrd="1" destOrd="0" presId="urn:microsoft.com/office/officeart/2008/layout/AlternatingHexagons"/>
    <dgm:cxn modelId="{162DF836-118E-4E17-80BD-CD4B3C94224B}" type="presParOf" srcId="{19D1F53B-21E4-4A0C-BB39-B19049E584D3}" destId="{FE46DA6E-F146-4448-8712-D343B7E3D8D6}" srcOrd="2" destOrd="0" presId="urn:microsoft.com/office/officeart/2008/layout/AlternatingHexagons"/>
    <dgm:cxn modelId="{030B67BA-1292-4370-9C7B-64A82D2C5307}" type="presParOf" srcId="{19D1F53B-21E4-4A0C-BB39-B19049E584D3}" destId="{5B86B677-C4DF-4ADF-AFD9-14EDCEE662DB}" srcOrd="3" destOrd="0" presId="urn:microsoft.com/office/officeart/2008/layout/AlternatingHexagons"/>
    <dgm:cxn modelId="{F38F5C5E-D00B-46FC-A536-D200F49BBDD0}" type="presParOf" srcId="{19D1F53B-21E4-4A0C-BB39-B19049E584D3}" destId="{FD9AD239-EE4C-486A-9B71-8BEADD84D864}" srcOrd="4" destOrd="0" presId="urn:microsoft.com/office/officeart/2008/layout/AlternatingHexagons"/>
    <dgm:cxn modelId="{8B6150FE-4B84-4106-87DF-800C127DEA94}" type="presParOf" srcId="{805823FB-A3C2-416F-A31E-D976040E24D5}" destId="{DB30CB12-A9A3-454E-9D9A-AD8717E60EB7}" srcOrd="1" destOrd="0" presId="urn:microsoft.com/office/officeart/2008/layout/AlternatingHexagons"/>
    <dgm:cxn modelId="{686693F5-30F9-4A47-BA85-F4F66B2ACD6D}" type="presParOf" srcId="{805823FB-A3C2-416F-A31E-D976040E24D5}" destId="{6E7A8A0C-BAA3-47C9-B373-D2D3D79F2F18}" srcOrd="2" destOrd="0" presId="urn:microsoft.com/office/officeart/2008/layout/AlternatingHexagons"/>
    <dgm:cxn modelId="{B551CC96-003E-4786-8867-C791EC38DB98}" type="presParOf" srcId="{6E7A8A0C-BAA3-47C9-B373-D2D3D79F2F18}" destId="{69AABD0A-64EE-4094-A3A4-9EF0C8B88CE7}" srcOrd="0" destOrd="0" presId="urn:microsoft.com/office/officeart/2008/layout/AlternatingHexagons"/>
    <dgm:cxn modelId="{93669E4A-3E20-4C7E-9BB3-F3823AE365BA}" type="presParOf" srcId="{6E7A8A0C-BAA3-47C9-B373-D2D3D79F2F18}" destId="{6843604D-DDAF-4100-A5CB-DAB8A31674C0}" srcOrd="1" destOrd="0" presId="urn:microsoft.com/office/officeart/2008/layout/AlternatingHexagons"/>
    <dgm:cxn modelId="{0632BC0A-00E9-4646-96D2-9A52D39386CC}" type="presParOf" srcId="{6E7A8A0C-BAA3-47C9-B373-D2D3D79F2F18}" destId="{7A4AE679-B73A-4A98-AA78-311D3EE4BD1F}" srcOrd="2" destOrd="0" presId="urn:microsoft.com/office/officeart/2008/layout/AlternatingHexagons"/>
    <dgm:cxn modelId="{FA379964-F102-4751-ABBE-FAE20B931641}" type="presParOf" srcId="{6E7A8A0C-BAA3-47C9-B373-D2D3D79F2F18}" destId="{71129E08-8F61-43CE-BB79-CE70D9AA162E}" srcOrd="3" destOrd="0" presId="urn:microsoft.com/office/officeart/2008/layout/AlternatingHexagons"/>
    <dgm:cxn modelId="{97F05E8B-5666-4686-92E2-B2B26DD8ED2E}" type="presParOf" srcId="{6E7A8A0C-BAA3-47C9-B373-D2D3D79F2F18}" destId="{AD34FC60-4751-4006-816B-20C034F179D7}" srcOrd="4" destOrd="0" presId="urn:microsoft.com/office/officeart/2008/layout/AlternatingHexagons"/>
    <dgm:cxn modelId="{45390FD3-4239-410E-9DF5-40E3A5DEE92B}" type="presParOf" srcId="{805823FB-A3C2-416F-A31E-D976040E24D5}" destId="{0741EEA4-A154-4BB9-9FF7-BA802B6147EC}" srcOrd="3" destOrd="0" presId="urn:microsoft.com/office/officeart/2008/layout/AlternatingHexagons"/>
    <dgm:cxn modelId="{52AA0FC8-145F-4C2A-8450-D1B3FE5CEDED}" type="presParOf" srcId="{805823FB-A3C2-416F-A31E-D976040E24D5}" destId="{F3A8720E-E924-44B7-890F-3EF7AB63334C}" srcOrd="4" destOrd="0" presId="urn:microsoft.com/office/officeart/2008/layout/AlternatingHexagons"/>
    <dgm:cxn modelId="{7D761990-7FDA-4E0D-B4EC-32D1F4411CB4}" type="presParOf" srcId="{F3A8720E-E924-44B7-890F-3EF7AB63334C}" destId="{D9A5CB52-EF3B-4031-87B5-D922B42B4DEA}" srcOrd="0" destOrd="0" presId="urn:microsoft.com/office/officeart/2008/layout/AlternatingHexagons"/>
    <dgm:cxn modelId="{E7B92491-4282-4E94-BF80-8B22725017BA}" type="presParOf" srcId="{F3A8720E-E924-44B7-890F-3EF7AB63334C}" destId="{615681DC-8B44-45B5-93AE-AC0B09897B19}" srcOrd="1" destOrd="0" presId="urn:microsoft.com/office/officeart/2008/layout/AlternatingHexagons"/>
    <dgm:cxn modelId="{D76EF424-043E-4582-826C-F65E81365105}" type="presParOf" srcId="{F3A8720E-E924-44B7-890F-3EF7AB63334C}" destId="{723CF0CB-4D54-44FD-9234-0A868C34E16A}" srcOrd="2" destOrd="0" presId="urn:microsoft.com/office/officeart/2008/layout/AlternatingHexagons"/>
    <dgm:cxn modelId="{5104E51F-514D-481A-9271-2F7A3A142722}" type="presParOf" srcId="{F3A8720E-E924-44B7-890F-3EF7AB63334C}" destId="{F2200E0A-1EDC-4540-8F69-DD2299176F72}" srcOrd="3" destOrd="0" presId="urn:microsoft.com/office/officeart/2008/layout/AlternatingHexagons"/>
    <dgm:cxn modelId="{1B76282F-72FB-487D-AE76-6CAF8A46842C}" type="presParOf" srcId="{F3A8720E-E924-44B7-890F-3EF7AB63334C}" destId="{F5F98C6C-8158-49B9-B832-88C32E7D4FFD}" srcOrd="4" destOrd="0" presId="urn:microsoft.com/office/officeart/2008/layout/AlternatingHexagon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BDE9E6-1811-4C13-97D5-2424DFAD827A}" type="datetimeFigureOut">
              <a:rPr lang="id-ID"/>
              <a:pPr>
                <a:defRPr/>
              </a:pPr>
              <a:t>05/11/2017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4B15AF-CDBA-4D3D-B0D9-B0FC6BE60DA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B15AF-CDBA-4D3D-B0D9-B0FC6BE60DAC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491F-ACDD-403A-A10D-36B58DB27D9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E4AE-9F23-411F-ACDD-97FA60A4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AA38-4D0F-4BA7-B2CE-710CBFB54F6B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6529-4E63-4F35-A2DE-58A47869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4BEB-4DA9-4D94-A4BD-19FF0FB66CE9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B1C2-2A1D-4F3E-94FE-5C5E177AD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8134-D35C-439D-A0F0-E2863FB3FB0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7E2A-EEDF-4994-99E5-3A0394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36F0-C860-454D-AF4A-E48209137DE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ABF1-50E9-4C1D-AD49-8C3FCD88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C39D-96C3-42E4-B4BD-6DBCA17FE939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4E2A-45DA-435F-AAD5-F8D12620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389A-59C7-4FCC-AE25-1B60CC0AD10C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09D8-D427-4989-8B8E-E4E784E4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D2F-CC4B-4E1E-98E7-A3D832DA9E77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C243-A597-41CC-959C-331C88A82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E0FE-9583-41A3-A489-4C3AF7B7F14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6650-E4C5-4454-B223-7780C9258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1837-74C3-43FD-8AEB-8EF3C9341B42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2A6B-8C1C-457A-A9A4-BD205124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2EFE-F91A-46DA-A2A6-BD26F464A4E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2B0C-9A61-4A00-8CF9-113978BE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5F120-6202-4194-9250-37A131E7260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09D399-83BC-4C18-8B00-86220F26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626584"/>
            <a:ext cx="617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ALERGI DAN INTOLERANSI MAKANAN PADA LANSIA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Anugrah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Novianti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SGz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M.Gizi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PROGRAM STUDI ILMU GIZI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96200" cy="1066800"/>
          </a:xfrm>
        </p:spPr>
        <p:txBody>
          <a:bodyPr/>
          <a:lstStyle/>
          <a:p>
            <a:r>
              <a:rPr lang="en-US" sz="4000" b="1" dirty="0" smtClean="0">
                <a:latin typeface="Berlin Sans FB" panose="020E0602020502020306" pitchFamily="34" charset="0"/>
                <a:cs typeface="Aharoni" pitchFamily="2" charset="-79"/>
              </a:rPr>
              <a:t>The Proteins of </a:t>
            </a:r>
            <a:r>
              <a:rPr lang="en-US" sz="4000" b="1" dirty="0" err="1" smtClean="0">
                <a:latin typeface="Berlin Sans FB" panose="020E0602020502020306" pitchFamily="34" charset="0"/>
                <a:cs typeface="Aharoni" pitchFamily="2" charset="-79"/>
              </a:rPr>
              <a:t>Cow’S</a:t>
            </a:r>
            <a:r>
              <a:rPr lang="en-US" sz="4000" b="1" dirty="0" smtClean="0">
                <a:latin typeface="Berlin Sans FB" panose="020E0602020502020306" pitchFamily="34" charset="0"/>
                <a:cs typeface="Aharoni" pitchFamily="2" charset="-79"/>
              </a:rPr>
              <a:t> Milk</a:t>
            </a:r>
            <a:endParaRPr lang="id-ID" sz="4000" b="1" dirty="0" smtClean="0"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19" y="6237312"/>
            <a:ext cx="454087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24" b="2818"/>
          <a:stretch/>
        </p:blipFill>
        <p:spPr bwMode="auto">
          <a:xfrm>
            <a:off x="0" y="2046514"/>
            <a:ext cx="9108504" cy="36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1394" y="116632"/>
            <a:ext cx="7821086" cy="1143000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Common Food Treats in Elderly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83" t="21875" r="36750" b="11458"/>
          <a:stretch>
            <a:fillRect/>
          </a:stretch>
        </p:blipFill>
        <p:spPr bwMode="auto">
          <a:xfrm>
            <a:off x="1828800" y="1447800"/>
            <a:ext cx="5334000" cy="52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8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21086" cy="1143000"/>
          </a:xfrm>
        </p:spPr>
        <p:txBody>
          <a:bodyPr/>
          <a:lstStyle/>
          <a:p>
            <a:r>
              <a:rPr lang="en-US" sz="5400" b="1" dirty="0" smtClean="0">
                <a:latin typeface="Berlin Sans FB" panose="020E0602020502020306" pitchFamily="34" charset="0"/>
              </a:rPr>
              <a:t>FOOD INTOLERANCES</a:t>
            </a:r>
            <a:endParaRPr lang="en-US" sz="5400" b="1" dirty="0">
              <a:latin typeface="Berlin Sans FB" panose="020E0602020502020306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1928802"/>
            <a:ext cx="8496944" cy="38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kern="0" dirty="0" smtClean="0">
                <a:latin typeface="Berlin Sans FB" panose="020E0602020502020306" pitchFamily="34" charset="0"/>
              </a:rPr>
              <a:t>Lacks the chemicals called enzymes, necessary to properly digest certain proteins found in food</a:t>
            </a:r>
          </a:p>
          <a:p>
            <a:pPr eaLnBrk="1" hangingPunct="1"/>
            <a:r>
              <a:rPr lang="en-US" kern="0" dirty="0" smtClean="0">
                <a:latin typeface="Berlin Sans FB" panose="020E0602020502020306" pitchFamily="34" charset="0"/>
              </a:rPr>
              <a:t>Intolerances to some chemical ingredients added to food to provide color, taste, or protect against growth or bacteria</a:t>
            </a:r>
          </a:p>
        </p:txBody>
      </p:sp>
    </p:spTree>
    <p:extLst>
      <p:ext uri="{BB962C8B-B14F-4D97-AF65-F5344CB8AC3E}">
        <p14:creationId xmlns="" xmlns:p14="http://schemas.microsoft.com/office/powerpoint/2010/main" val="3708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962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Berlin Sans FB" panose="020E0602020502020306" pitchFamily="34" charset="0"/>
                <a:cs typeface="Aharoni" pitchFamily="2" charset="-79"/>
              </a:rPr>
              <a:t>Non-</a:t>
            </a:r>
            <a:r>
              <a:rPr lang="en-US" sz="3600" b="1" dirty="0" err="1" smtClean="0">
                <a:latin typeface="Berlin Sans FB" panose="020E0602020502020306" pitchFamily="34" charset="0"/>
                <a:cs typeface="Aharoni" pitchFamily="2" charset="-79"/>
              </a:rPr>
              <a:t>IgE</a:t>
            </a:r>
            <a:r>
              <a:rPr lang="en-US" sz="3600" b="1" dirty="0" smtClean="0">
                <a:latin typeface="Berlin Sans FB" panose="020E0602020502020306" pitchFamily="34" charset="0"/>
                <a:cs typeface="Aharoni" pitchFamily="2" charset="-79"/>
              </a:rPr>
              <a:t> Mediated </a:t>
            </a:r>
            <a:br>
              <a:rPr lang="en-US" sz="3600" b="1" dirty="0" smtClean="0">
                <a:latin typeface="Berlin Sans FB" panose="020E0602020502020306" pitchFamily="34" charset="0"/>
                <a:cs typeface="Aharoni" pitchFamily="2" charset="-79"/>
              </a:rPr>
            </a:br>
            <a:r>
              <a:rPr lang="en-US" sz="3600" b="1" dirty="0" smtClean="0">
                <a:latin typeface="Berlin Sans FB" panose="020E0602020502020306" pitchFamily="34" charset="0"/>
                <a:cs typeface="Aharoni" pitchFamily="2" charset="-79"/>
              </a:rPr>
              <a:t>(Delay Onset Hypersensitivity)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3744416"/>
          </a:xfrm>
        </p:spPr>
        <p:txBody>
          <a:bodyPr rtlCol="0">
            <a:noAutofit/>
          </a:bodyPr>
          <a:lstStyle/>
          <a:p>
            <a:pPr marL="465138" indent="-465138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The </a:t>
            </a:r>
            <a:r>
              <a:rPr lang="en-US" sz="2800" dirty="0" err="1" smtClean="0">
                <a:latin typeface="Berlin Sans FB" pitchFamily="34" charset="0"/>
                <a:cs typeface="Aharoni" pitchFamily="2" charset="-79"/>
              </a:rPr>
              <a:t>Sypmtoms</a:t>
            </a: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 of Non </a:t>
            </a:r>
            <a:r>
              <a:rPr lang="en-US" sz="2800" dirty="0" err="1" smtClean="0">
                <a:latin typeface="Berlin Sans FB" pitchFamily="34" charset="0"/>
                <a:cs typeface="Aharoni" pitchFamily="2" charset="-79"/>
              </a:rPr>
              <a:t>IgE</a:t>
            </a: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 Mediated &gt; 2 </a:t>
            </a:r>
            <a:r>
              <a:rPr lang="en-US" sz="2800" dirty="0" err="1" smtClean="0">
                <a:latin typeface="Berlin Sans FB" pitchFamily="34" charset="0"/>
                <a:cs typeface="Aharoni" pitchFamily="2" charset="-79"/>
              </a:rPr>
              <a:t>hr</a:t>
            </a: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 :</a:t>
            </a:r>
            <a:endParaRPr lang="id-ID" sz="2800" dirty="0" smtClean="0">
              <a:latin typeface="Berlin Sans FB" pitchFamily="34" charset="0"/>
              <a:cs typeface="Aharoni" pitchFamily="2" charset="-79"/>
            </a:endParaRP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Nausea </a:t>
            </a:r>
            <a:endParaRPr lang="id-ID" sz="2800" dirty="0" smtClean="0">
              <a:latin typeface="Berlin Sans FB" pitchFamily="34" charset="0"/>
              <a:cs typeface="Aharoni" pitchFamily="2" charset="-79"/>
            </a:endParaRP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Bloating</a:t>
            </a:r>
            <a:endParaRPr lang="id-ID" sz="2800" dirty="0" smtClean="0">
              <a:latin typeface="Berlin Sans FB" pitchFamily="34" charset="0"/>
              <a:cs typeface="Aharoni" pitchFamily="2" charset="-79"/>
            </a:endParaRP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Abdominal pain</a:t>
            </a:r>
            <a:endParaRPr lang="id-ID" sz="2800" dirty="0" smtClean="0">
              <a:latin typeface="Berlin Sans FB" pitchFamily="34" charset="0"/>
              <a:cs typeface="Aharoni" pitchFamily="2" charset="-79"/>
            </a:endParaRP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Diarrhea</a:t>
            </a: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Berlin Sans FB" pitchFamily="34" charset="0"/>
                <a:cs typeface="Aharoni" pitchFamily="2" charset="-79"/>
              </a:rPr>
              <a:t>Enterocolitis</a:t>
            </a:r>
            <a:endParaRPr lang="en-US" sz="2800" dirty="0" smtClean="0">
              <a:latin typeface="Berlin Sans FB" pitchFamily="34" charset="0"/>
              <a:cs typeface="Aharoni" pitchFamily="2" charset="-79"/>
            </a:endParaRPr>
          </a:p>
          <a:p>
            <a:pPr marL="798513" indent="-465138" fontAlgn="auto">
              <a:spcAft>
                <a:spcPts val="0"/>
              </a:spcAft>
              <a:defRPr/>
            </a:pPr>
            <a:r>
              <a:rPr lang="en-US" sz="2800" dirty="0" smtClean="0">
                <a:latin typeface="Berlin Sans FB" pitchFamily="34" charset="0"/>
                <a:cs typeface="Aharoni" pitchFamily="2" charset="-79"/>
              </a:rPr>
              <a:t>Celiac Disease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latin typeface="Berlin Sans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217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81163"/>
            <a:ext cx="8229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88000" indent="-2160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Non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IgE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mediasi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reaksi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menunjukan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hasil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yang negative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hasil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dari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skin prick test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dan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RAST (Radio</a:t>
            </a:r>
            <a:r>
              <a:rPr lang="id-ID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Allegosorbant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Test),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dikarenakan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tidak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adanya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IgE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bersirkulasi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</a:p>
          <a:p>
            <a:pPr marL="288000" indent="-2160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</a:t>
            </a:r>
          </a:p>
          <a:p>
            <a:pPr marL="288000" indent="-216000" algn="just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4067944" y="3429000"/>
            <a:ext cx="1008112" cy="576064"/>
          </a:xfrm>
          <a:prstGeom prst="downArrow">
            <a:avLst/>
          </a:prstGeom>
          <a:solidFill>
            <a:srgbClr val="00B0F0"/>
          </a:solidFill>
          <a:ln w="12700" cap="sq" cmpd="sng" algn="ctr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83568" y="4221088"/>
            <a:ext cx="7776864" cy="2492896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28575" cap="sq" cmpd="sng" algn="ctr">
            <a:solidFill>
              <a:srgbClr val="FF69A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Reaksi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tipe-1 T helper cell (Th1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)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;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Aktivasi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komplemen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cell mast </a:t>
            </a:r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  <a:sym typeface="Wingdings" pitchFamily="2" charset="2"/>
              </a:rPr>
              <a:t> </a:t>
            </a:r>
            <a:endParaRPr lang="id-ID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menginduksi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perubahan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pada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otot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polos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id-ID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363538" indent="-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pergerakan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intestinal. </a:t>
            </a:r>
          </a:p>
          <a:p>
            <a:pPr marL="363538" marR="0" indent="-363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68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kern="0" dirty="0" smtClean="0">
                <a:latin typeface="Berlin Sans FB" panose="020E0602020502020306" pitchFamily="34" charset="0"/>
                <a:cs typeface="Aharoni" pitchFamily="2" charset="-79"/>
              </a:rPr>
              <a:t>Non-</a:t>
            </a:r>
            <a:r>
              <a:rPr lang="en-US" sz="3600" b="1" kern="0" dirty="0" err="1" smtClean="0">
                <a:latin typeface="Berlin Sans FB" panose="020E0602020502020306" pitchFamily="34" charset="0"/>
                <a:cs typeface="Aharoni" pitchFamily="2" charset="-79"/>
              </a:rPr>
              <a:t>IgE</a:t>
            </a:r>
            <a:r>
              <a:rPr lang="en-US" sz="3600" b="1" kern="0" dirty="0" smtClean="0">
                <a:latin typeface="Berlin Sans FB" panose="020E0602020502020306" pitchFamily="34" charset="0"/>
                <a:cs typeface="Aharoni" pitchFamily="2" charset="-79"/>
              </a:rPr>
              <a:t> Mediated </a:t>
            </a:r>
            <a:br>
              <a:rPr lang="en-US" sz="3600" b="1" kern="0" dirty="0" smtClean="0">
                <a:latin typeface="Berlin Sans FB" panose="020E0602020502020306" pitchFamily="34" charset="0"/>
                <a:cs typeface="Aharoni" pitchFamily="2" charset="-79"/>
              </a:rPr>
            </a:br>
            <a:r>
              <a:rPr lang="en-US" sz="3600" b="1" kern="0" dirty="0" smtClean="0">
                <a:latin typeface="Berlin Sans FB" panose="020E0602020502020306" pitchFamily="34" charset="0"/>
                <a:cs typeface="Aharoni" pitchFamily="2" charset="-79"/>
              </a:rPr>
              <a:t>(Delay Onset Hypersensitivity)</a:t>
            </a:r>
          </a:p>
        </p:txBody>
      </p:sp>
    </p:spTree>
    <p:extLst>
      <p:ext uri="{BB962C8B-B14F-4D97-AF65-F5344CB8AC3E}">
        <p14:creationId xmlns="" xmlns:p14="http://schemas.microsoft.com/office/powerpoint/2010/main" val="15967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sz="3200" dirty="0" smtClean="0">
                <a:latin typeface="Aharoni" pitchFamily="2" charset="-79"/>
                <a:cs typeface="Aharoni" pitchFamily="2" charset="-79"/>
              </a:rPr>
              <a:t>Patofisiologi </a:t>
            </a:r>
            <a:br>
              <a:rPr lang="id-ID" sz="3200" dirty="0" smtClean="0">
                <a:latin typeface="Aharoni" pitchFamily="2" charset="-79"/>
                <a:cs typeface="Aharoni" pitchFamily="2" charset="-79"/>
              </a:rPr>
            </a:br>
            <a:r>
              <a:rPr lang="id-ID" sz="3200" dirty="0" smtClean="0">
                <a:latin typeface="Aharoni" pitchFamily="2" charset="-79"/>
                <a:cs typeface="Aharoni" pitchFamily="2" charset="-79"/>
              </a:rPr>
              <a:t>Non-IgE Mediated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 smtClean="0"/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8823"/>
            <a:ext cx="8382000" cy="50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0938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50088" cy="1066800"/>
          </a:xfrm>
        </p:spPr>
        <p:txBody>
          <a:bodyPr/>
          <a:lstStyle/>
          <a:p>
            <a:r>
              <a:rPr lang="id-ID" sz="5400" b="1" dirty="0" smtClean="0">
                <a:latin typeface="Berlin Sans FB" panose="020E0602020502020306" pitchFamily="34" charset="0"/>
                <a:cs typeface="Aharoni" pitchFamily="2" charset="-79"/>
              </a:rPr>
              <a:t>DIAGNOSIS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288" y="1714488"/>
            <a:ext cx="8215312" cy="42354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Food Allergy History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RAST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radioallergosorbent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test (e.g.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ImmunoCap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-RAST;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Phadebas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-RAST)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FAST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; Fluorescence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allergosorbent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test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ELISA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enzyme-linked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immunosorbent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assay</a:t>
            </a:r>
          </a:p>
          <a:p>
            <a:pPr>
              <a:spcBef>
                <a:spcPts val="0"/>
              </a:spcBef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Skin prick test</a:t>
            </a:r>
          </a:p>
          <a:p>
            <a:pPr>
              <a:spcBef>
                <a:spcPts val="0"/>
              </a:spcBef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Patch test</a:t>
            </a:r>
          </a:p>
          <a:p>
            <a:pPr>
              <a:spcBef>
                <a:spcPts val="0"/>
              </a:spcBef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Gold Standar : Food Challenge </a:t>
            </a: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(double blind placebo controlled food challenge)</a:t>
            </a:r>
            <a:endParaRPr lang="id-I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7172" name="Picture 2" descr="C:\Users\Rhanie\Pictures\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49950"/>
            <a:ext cx="1406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Rhanie\Pictures\230px-Epikutanni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205038"/>
            <a:ext cx="35671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C:\Users\Rhanie\Pictures\h9991640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73238"/>
            <a:ext cx="54102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840538" cy="1066800"/>
          </a:xfrm>
        </p:spPr>
        <p:txBody>
          <a:bodyPr/>
          <a:lstStyle/>
          <a:p>
            <a:r>
              <a:rPr lang="id-ID" b="1" dirty="0" smtClean="0">
                <a:latin typeface="Berlin Sans FB" panose="020E0602020502020306" pitchFamily="34" charset="0"/>
                <a:cs typeface="Aharoni" pitchFamily="2" charset="-79"/>
              </a:rPr>
              <a:t>Skin Prick Test &amp; Patch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96200" cy="1066800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  <a:cs typeface="Aharoni" pitchFamily="2" charset="-79"/>
              </a:rPr>
              <a:t>DIETARY MANAGEMENT </a:t>
            </a:r>
            <a:endParaRPr lang="id-ID" b="1" dirty="0" smtClean="0">
              <a:latin typeface="Berlin Sans FB" panose="020E0602020502020306" pitchFamily="34" charset="0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1943660"/>
              </p:ext>
            </p:extLst>
          </p:nvPr>
        </p:nvGraphicFramePr>
        <p:xfrm>
          <a:off x="571472" y="1643050"/>
          <a:ext cx="81820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Berlin Sans FB" panose="020E0602020502020306" pitchFamily="34" charset="0"/>
                <a:cs typeface="Aharoni" pitchFamily="2" charset="-79"/>
              </a:rPr>
              <a:t>3 Type of Food Challenge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785926"/>
            <a:ext cx="8182004" cy="4614874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Double Blind Placebo Controlled  Food Challenge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 (DBPCFC) : orang tua dan petugas kesehatan tidak tau jenis alergen yang diujicobakan.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Single Blind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: Pasien dan orangtua tidak mengetahui makanan/alergen yang akan dicobakan, hanya petugas kesehatan yang tau.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Open Challenge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: Pasien, orangtua dan petugas tau jenis makanan yang dicobakan.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7172" name="Picture 2" descr="C:\Users\Rhanie\Pictures\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49950"/>
            <a:ext cx="1406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9869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Berlin Sans FB" panose="020E0602020502020306" pitchFamily="34" charset="0"/>
                <a:cs typeface="Aharoni" pitchFamily="2" charset="-79"/>
              </a:rPr>
              <a:t>INTRODUCTION</a:t>
            </a:r>
            <a:endParaRPr lang="id-ID" sz="4800" b="1" dirty="0"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28936"/>
            <a:ext cx="8208912" cy="2348136"/>
          </a:xfrm>
        </p:spPr>
        <p:txBody>
          <a:bodyPr/>
          <a:lstStyle/>
          <a:p>
            <a:r>
              <a:rPr lang="id-ID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World </a:t>
            </a:r>
            <a:r>
              <a:rPr lang="id-ID" sz="3000" b="1" dirty="0">
                <a:effectLst/>
                <a:latin typeface="Berlin Sans FB" panose="020E0602020502020306" pitchFamily="34" charset="0"/>
                <a:cs typeface="Aharoni" pitchFamily="2" charset="-79"/>
              </a:rPr>
              <a:t>Allergy Organization (WAO) 2011 </a:t>
            </a:r>
            <a:r>
              <a:rPr lang="en-US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showed a high prevalence of food allergy and increase during the past 20 years in severity and scope until </a:t>
            </a:r>
            <a:r>
              <a:rPr lang="id-ID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30-40 </a:t>
            </a:r>
            <a:r>
              <a:rPr lang="en-US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%</a:t>
            </a:r>
            <a:r>
              <a:rPr lang="id-ID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 </a:t>
            </a:r>
            <a:r>
              <a:rPr lang="en-US" sz="3000" b="1" dirty="0" smtClean="0">
                <a:effectLst/>
                <a:latin typeface="Berlin Sans FB" panose="020E0602020502020306" pitchFamily="34" charset="0"/>
                <a:cs typeface="Aharoni" pitchFamily="2" charset="-79"/>
              </a:rPr>
              <a:t>among of world’s population</a:t>
            </a:r>
            <a:endParaRPr lang="id-ID" sz="3000" b="1" dirty="0" smtClean="0">
              <a:effectLst/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 smtClean="0">
              <a:effectLst/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>
              <a:effectLst/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 smtClean="0">
              <a:effectLst/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 smtClean="0">
              <a:effectLst/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>
              <a:effectLst/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83568" y="4653136"/>
            <a:ext cx="2520280" cy="892396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rgbClr val="FF2D8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erlin Sans FB" panose="020E0602020502020306" pitchFamily="34" charset="0"/>
              </a:rPr>
              <a:t>INDONESIA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429665" y="4871774"/>
            <a:ext cx="648072" cy="486054"/>
          </a:xfrm>
          <a:prstGeom prst="rightArrow">
            <a:avLst/>
          </a:prstGeom>
          <a:solidFill>
            <a:srgbClr val="FF69A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37" y="465313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erlin Sans FB" panose="020E0602020502020306" pitchFamily="34" charset="0"/>
              </a:rPr>
              <a:t>30%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400263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69A6"/>
                </a:solidFill>
                <a:latin typeface="Berlin Sans FB" panose="020E0602020502020306" pitchFamily="34" charset="0"/>
              </a:rPr>
              <a:t>in each year</a:t>
            </a:r>
            <a:endParaRPr lang="en-US" sz="4800" dirty="0">
              <a:solidFill>
                <a:srgbClr val="FF69A6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7956376" y="4753444"/>
            <a:ext cx="538425" cy="846632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093296"/>
            <a:ext cx="399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Berlin Sans FB" panose="020E0602020502020306" pitchFamily="34" charset="0"/>
                <a:cs typeface="Aharoni" pitchFamily="2" charset="-79"/>
              </a:rPr>
              <a:t>(pdpersi.co.id, 2012</a:t>
            </a:r>
            <a:r>
              <a:rPr lang="id-ID" sz="2800" b="1" dirty="0" smtClean="0">
                <a:latin typeface="Berlin Sans FB" panose="020E0602020502020306" pitchFamily="34" charset="0"/>
                <a:cs typeface="Aharoni" pitchFamily="2" charset="-79"/>
              </a:rPr>
              <a:t>)</a:t>
            </a:r>
            <a:endParaRPr lang="id-ID" sz="2800" b="1" dirty="0">
              <a:latin typeface="Berlin Sans FB" panose="020E0602020502020306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2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b="1" dirty="0" smtClean="0">
                <a:latin typeface="Berlin Sans FB" panose="020E0602020502020306" pitchFamily="34" charset="0"/>
                <a:cs typeface="Aharoni" pitchFamily="2" charset="-79"/>
              </a:rPr>
              <a:t>How to do DBPCFC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785926"/>
            <a:ext cx="8182004" cy="4614874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buNone/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Eliminasi Diet 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Melakukan eliminasi bahan makanan terduga yang mngandung alergen minimal 14 hari sebelum dilakukan tes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Anti histamin tidak boleh diberikan sejak 3 hari sebelumnya, serta tidak boleh mengkonsumsi steroid dan bronkodilator sejak  1 hari sebelumnya.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Selama proses ini, diobservasi adakah gejala alergi berkurang/hilang atau tidak.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7172" name="Picture 2" descr="C:\Users\Rhanie\Pictures\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49950"/>
            <a:ext cx="1406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034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b="1" dirty="0" smtClean="0">
                <a:latin typeface="Berlin Sans FB" panose="020E0602020502020306" pitchFamily="34" charset="0"/>
                <a:cs typeface="Aharoni" pitchFamily="2" charset="-79"/>
              </a:rPr>
              <a:t>How to do DBPCFC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158" y="1571612"/>
            <a:ext cx="8182004" cy="4929222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buNone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Provokasi Diet :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Kelanjutan dari eliminasi, bila dari hasil eliminasi selama 2 minggu gejala aler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g</a:t>
            </a: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i berkurang atau hilang.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Dengan mencobakan kembali makanan yang telah dieliminasi sebelumnya, dan muncul kembali gejala alergi.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Besarnya dosis minimal 400 mg makanan yang telah dikeringkan dan maksimal 8-10 gram untuk penentuan hasil negatif.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Periode observasi minimal 2 jam setelah provokasi selesai.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Dilakukan dibawah pengawasan dokter dengan peralatan dan obat-obatan lengkap guna menangani reaksi anafilaktik.</a:t>
            </a:r>
          </a:p>
          <a:p>
            <a:pPr marL="514350" indent="-338138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Bila tidak muncul gejala, orangtua diberi catatan untuk mengamati dan mencatat kemungkinan timbulnya alergi dikemudian hari.</a:t>
            </a:r>
            <a:endParaRPr lang="id-ID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7172" name="Picture 2" descr="C:\Users\Rhanie\Pictures\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49950"/>
            <a:ext cx="1406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379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Berlin Sans FB" panose="020E0602020502020306" pitchFamily="34" charset="0"/>
                <a:cs typeface="Aharoni" pitchFamily="2" charset="-79"/>
              </a:rPr>
              <a:t>Tips </a:t>
            </a:r>
            <a:endParaRPr lang="id-ID" sz="5400" b="1" dirty="0" smtClean="0"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158" y="1571612"/>
            <a:ext cx="8182004" cy="4929222"/>
          </a:xfrm>
        </p:spPr>
        <p:txBody>
          <a:bodyPr anchor="t">
            <a:noAutofit/>
          </a:bodyPr>
          <a:lstStyle/>
          <a:p>
            <a:pPr marL="3175" indent="-3175">
              <a:buNone/>
            </a:pPr>
            <a:r>
              <a:rPr lang="en-US" sz="1800" dirty="0" smtClean="0"/>
              <a:t>Proper food tip recommendations to ensure patients' safety include the following:</a:t>
            </a:r>
          </a:p>
          <a:p>
            <a:r>
              <a:rPr lang="en-US" sz="1800" b="1" dirty="0" smtClean="0"/>
              <a:t>Read all food labels and recheck periodically, as ingredients will change.</a:t>
            </a:r>
            <a:r>
              <a:rPr lang="en-US" sz="1800" dirty="0" smtClean="0"/>
              <a:t> It's important to avoid if uncertain.</a:t>
            </a:r>
          </a:p>
          <a:p>
            <a:r>
              <a:rPr lang="en-US" sz="1800" b="1" dirty="0" smtClean="0"/>
              <a:t>Modify recipes.</a:t>
            </a:r>
            <a:r>
              <a:rPr lang="en-US" sz="1800" dirty="0" smtClean="0"/>
              <a:t> Many websites provide appropriate substitutions and/or modified recipes.</a:t>
            </a:r>
          </a:p>
          <a:p>
            <a:r>
              <a:rPr lang="en-US" sz="1800" b="1" dirty="0" smtClean="0"/>
              <a:t>Ask questions. </a:t>
            </a:r>
            <a:r>
              <a:rPr lang="en-US" sz="1800" dirty="0" smtClean="0"/>
              <a:t>Knowledge is essential for management.</a:t>
            </a:r>
          </a:p>
          <a:p>
            <a:r>
              <a:rPr lang="en-US" sz="1800" b="1" dirty="0" smtClean="0"/>
              <a:t>Avoid cross-contact by cleaning food preparation areas, utensils, dishes, pans, and kitchen appliances. </a:t>
            </a:r>
            <a:r>
              <a:rPr lang="en-US" sz="1800" dirty="0" smtClean="0"/>
              <a:t>Consider safe equipment when needed.</a:t>
            </a:r>
          </a:p>
          <a:p>
            <a:r>
              <a:rPr lang="en-US" sz="1800" b="1" dirty="0" smtClean="0"/>
              <a:t>Check out a restaurant's menu before arrival.</a:t>
            </a:r>
            <a:r>
              <a:rPr lang="en-US" sz="1800" dirty="0" smtClean="0"/>
              <a:t> If several menu items contain the food allergen, cross-contact is highly probable.</a:t>
            </a:r>
          </a:p>
          <a:p>
            <a:r>
              <a:rPr lang="en-US" sz="1800" b="1" dirty="0" smtClean="0"/>
              <a:t>Bring safe food to a function, outing, cookout, or holiday dinner.</a:t>
            </a:r>
            <a:r>
              <a:rPr lang="en-US" sz="1800" dirty="0" smtClean="0"/>
              <a:t> If shared, discard any leftovers, as cross-contact is likely. Eat a snack or meal before attending.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56379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1" lang="en-US" sz="3600" b="1" dirty="0" smtClean="0">
                <a:solidFill>
                  <a:schemeClr val="tx2"/>
                </a:solidFill>
                <a:latin typeface="Berlin Sans FB" panose="020E0602020502020306" pitchFamily="34" charset="0"/>
                <a:cs typeface="Aharoni" pitchFamily="2" charset="-79"/>
              </a:rPr>
              <a:t>Differentiation between Food Allergy and Intolerance</a:t>
            </a:r>
            <a:endParaRPr kumimoji="1" lang="en-US" sz="3600" b="1" dirty="0">
              <a:solidFill>
                <a:schemeClr val="tx2"/>
              </a:solidFill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775" y="5794375"/>
            <a:ext cx="6477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Th-2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295"/>
          <a:stretch>
            <a:fillRect/>
          </a:stretch>
        </p:blipFill>
        <p:spPr bwMode="auto">
          <a:xfrm>
            <a:off x="762000" y="1905000"/>
            <a:ext cx="7489825" cy="42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38400" y="3087854"/>
            <a:ext cx="2532062" cy="1179346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381000"/>
            <a:ext cx="79209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5400" b="1" kern="0" dirty="0" smtClean="0">
                <a:latin typeface="Berlin Sans FB" panose="020E0602020502020306" pitchFamily="34" charset="0"/>
              </a:rPr>
              <a:t>FOOD </a:t>
            </a:r>
            <a:r>
              <a:rPr lang="id-ID" sz="5400" b="1" kern="0" dirty="0" smtClean="0">
                <a:latin typeface="Berlin Sans FB" panose="020E0602020502020306" pitchFamily="34" charset="0"/>
              </a:rPr>
              <a:t>ALLERGIES</a:t>
            </a:r>
            <a:endParaRPr lang="en-US" sz="5400" b="1" kern="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33502"/>
            <a:ext cx="8208912" cy="5072098"/>
          </a:xfrm>
        </p:spPr>
        <p:txBody>
          <a:bodyPr>
            <a:noAutofit/>
          </a:bodyPr>
          <a:lstStyle/>
          <a:p>
            <a:pPr marL="349250" indent="-349250"/>
            <a:r>
              <a:rPr lang="id-ID" sz="2400" dirty="0" smtClean="0">
                <a:latin typeface="Berlin Sans FB" panose="020E0602020502020306" pitchFamily="34" charset="0"/>
              </a:rPr>
              <a:t> Alergi atau hipersensitivitas ialah suatu reaksi imunologik yang melibatkan Ig-E sebagai perantara terhadap protein makanan yang biasanya menimbulkan berbagai macam reaksi yang berlangsung secara cepat.</a:t>
            </a:r>
          </a:p>
          <a:p>
            <a:pPr marL="349250" indent="-349250"/>
            <a:r>
              <a:rPr lang="id-ID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latin typeface="Berlin Sans FB" panose="020E0602020502020306" pitchFamily="34" charset="0"/>
              </a:rPr>
              <a:t>Seseorang</a:t>
            </a:r>
            <a:r>
              <a:rPr lang="id-ID" sz="2400" dirty="0" smtClean="0">
                <a:latin typeface="Berlin Sans FB" panose="020E0602020502020306" pitchFamily="34" charset="0"/>
              </a:rPr>
              <a:t> yang memiliki riwayat atopi atau predisposisi genetik, mempunyai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id-ID" sz="2400" dirty="0" smtClean="0">
                <a:latin typeface="Berlin Sans FB" panose="020E0602020502020306" pitchFamily="34" charset="0"/>
              </a:rPr>
              <a:t>kecendrungan lebih besar mengalami alergi makanan.</a:t>
            </a:r>
          </a:p>
          <a:p>
            <a:pPr marL="349250" indent="-349250"/>
            <a:r>
              <a:rPr lang="id-ID" sz="2400" dirty="0" smtClean="0">
                <a:latin typeface="Berlin Sans FB" panose="020E0602020502020306" pitchFamily="34" charset="0"/>
              </a:rPr>
              <a:t>Gejala  yang ditimbulkan umumnya terjadi segera atau dalam 2 jam setelah terpapar alergen, dengan tingkat keparahan ringan sampai berat.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609600"/>
            <a:ext cx="79209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b="1" kern="0" dirty="0" smtClean="0">
                <a:latin typeface="Berlin Sans FB" panose="020E0602020502020306" pitchFamily="34" charset="0"/>
              </a:rPr>
              <a:t>Food allergies Involve 2 features of the human immune response</a:t>
            </a:r>
            <a:endParaRPr lang="en-US" b="1" kern="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60851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 smtClean="0">
                <a:latin typeface="Berlin Sans FB" panose="020E0602020502020306" pitchFamily="34" charset="0"/>
              </a:rPr>
              <a:t>1) Production of immunoglobulin E (</a:t>
            </a:r>
            <a:r>
              <a:rPr lang="en-US" b="1" dirty="0" err="1" smtClean="0">
                <a:latin typeface="Berlin Sans FB" panose="020E0602020502020306" pitchFamily="34" charset="0"/>
              </a:rPr>
              <a:t>IgE</a:t>
            </a:r>
            <a:r>
              <a:rPr lang="en-US" b="1" dirty="0" smtClean="0">
                <a:latin typeface="Berlin Sans FB" panose="020E0602020502020306" pitchFamily="34" charset="0"/>
              </a:rPr>
              <a:t>)</a:t>
            </a:r>
          </a:p>
          <a:p>
            <a:pPr marL="68580" indent="0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A type of protein called an antibody that      </a:t>
            </a:r>
            <a:r>
              <a:rPr lang="en-US" dirty="0" err="1" smtClean="0">
                <a:latin typeface="Berlin Sans FB" panose="020E0602020502020306" pitchFamily="34" charset="0"/>
              </a:rPr>
              <a:t>circuclates</a:t>
            </a:r>
            <a:r>
              <a:rPr lang="en-US" dirty="0" smtClean="0">
                <a:latin typeface="Berlin Sans FB" panose="020E0602020502020306" pitchFamily="34" charset="0"/>
              </a:rPr>
              <a:t> through the blood</a:t>
            </a:r>
          </a:p>
          <a:p>
            <a:pPr marL="68580" indent="0">
              <a:buNone/>
            </a:pPr>
            <a:endParaRPr lang="en-US" sz="1100" dirty="0" smtClean="0">
              <a:latin typeface="Berlin Sans FB" panose="020E0602020502020306" pitchFamily="34" charset="0"/>
            </a:endParaRPr>
          </a:p>
          <a:p>
            <a:pPr marL="68580" indent="0">
              <a:buNone/>
            </a:pPr>
            <a:r>
              <a:rPr lang="en-US" b="1" dirty="0" smtClean="0">
                <a:latin typeface="Berlin Sans FB" panose="020E0602020502020306" pitchFamily="34" charset="0"/>
              </a:rPr>
              <a:t>2) Mast cell</a:t>
            </a:r>
            <a:r>
              <a:rPr lang="en-US" dirty="0" smtClean="0">
                <a:latin typeface="Berlin Sans FB" panose="020E0602020502020306" pitchFamily="34" charset="0"/>
              </a:rPr>
              <a:t>, a specific cell that occurs in all body tissues but is especially common in areas of body that are typical sites of allergic reactions (including nose &amp; throat, lungs, skin &amp; gastrointestinal tract)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Mechanism</a:t>
            </a:r>
            <a:endParaRPr lang="id-ID" sz="54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66" b="6203"/>
          <a:stretch/>
        </p:blipFill>
        <p:spPr bwMode="auto">
          <a:xfrm>
            <a:off x="-1588" y="1340768"/>
            <a:ext cx="914558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457200"/>
            <a:ext cx="784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800" b="1" kern="0" dirty="0" smtClean="0">
                <a:latin typeface="Berlin Sans FB" panose="020E0602020502020306" pitchFamily="34" charset="0"/>
              </a:rPr>
              <a:t>Forming </a:t>
            </a:r>
            <a:r>
              <a:rPr lang="en-US" sz="4800" b="1" kern="0" dirty="0" err="1" smtClean="0">
                <a:latin typeface="Berlin Sans FB" panose="020E0602020502020306" pitchFamily="34" charset="0"/>
              </a:rPr>
              <a:t>IgE</a:t>
            </a:r>
            <a:r>
              <a:rPr lang="en-US" sz="4800" b="1" kern="0" dirty="0" smtClean="0">
                <a:latin typeface="Berlin Sans FB" panose="020E0602020502020306" pitchFamily="34" charset="0"/>
              </a:rPr>
              <a:t>		</a:t>
            </a:r>
            <a:endParaRPr lang="en-US" sz="4800" b="1" kern="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484784"/>
            <a:ext cx="8424936" cy="19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sz="2800" kern="0" dirty="0" smtClean="0">
                <a:latin typeface="Berlin Sans FB" panose="020E0602020502020306" pitchFamily="34" charset="0"/>
              </a:rPr>
              <a:t>First has to be exposed to the food</a:t>
            </a:r>
          </a:p>
          <a:p>
            <a:pPr eaLnBrk="1" hangingPunct="1"/>
            <a:r>
              <a:rPr lang="en-US" sz="2800" kern="0" dirty="0" smtClean="0">
                <a:latin typeface="Berlin Sans FB" panose="020E0602020502020306" pitchFamily="34" charset="0"/>
              </a:rPr>
              <a:t>As food is digested, it triggers certain cells to produce </a:t>
            </a:r>
            <a:r>
              <a:rPr lang="en-US" sz="2800" kern="0" dirty="0" err="1" smtClean="0">
                <a:latin typeface="Berlin Sans FB" panose="020E0602020502020306" pitchFamily="34" charset="0"/>
              </a:rPr>
              <a:t>IgE</a:t>
            </a:r>
            <a:r>
              <a:rPr lang="en-US" sz="2800" kern="0" dirty="0" smtClean="0">
                <a:latin typeface="Berlin Sans FB" panose="020E0602020502020306" pitchFamily="34" charset="0"/>
              </a:rPr>
              <a:t> in large amounts</a:t>
            </a:r>
          </a:p>
          <a:p>
            <a:pPr eaLnBrk="1" hangingPunct="1"/>
            <a:r>
              <a:rPr lang="en-US" sz="2800" kern="0" dirty="0" err="1" smtClean="0">
                <a:latin typeface="Berlin Sans FB" panose="020E0602020502020306" pitchFamily="34" charset="0"/>
              </a:rPr>
              <a:t>IgE</a:t>
            </a:r>
            <a:r>
              <a:rPr lang="en-US" sz="2800" kern="0" dirty="0" smtClean="0">
                <a:latin typeface="Berlin Sans FB" panose="020E0602020502020306" pitchFamily="34" charset="0"/>
              </a:rPr>
              <a:t> released and hooks to Mast Cells</a:t>
            </a:r>
          </a:p>
          <a:p>
            <a:pPr marL="0" indent="0" eaLnBrk="1" hangingPunct="1">
              <a:buNone/>
            </a:pPr>
            <a:endParaRPr lang="en-US" sz="2800" kern="0" dirty="0" smtClean="0">
              <a:latin typeface="Berlin Sans FB" panose="020E0602020502020306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4080" y="4586605"/>
            <a:ext cx="4809435" cy="1651001"/>
            <a:chOff x="1440" y="1296"/>
            <a:chExt cx="3120" cy="144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40" y="1296"/>
              <a:ext cx="3120" cy="1440"/>
              <a:chOff x="1152" y="1296"/>
              <a:chExt cx="3312" cy="1440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2112" cy="9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80"/>
                  </a:gs>
                  <a:gs pos="50000">
                    <a:srgbClr val="66FF33"/>
                  </a:gs>
                  <a:gs pos="100000">
                    <a:srgbClr val="00808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rgbClr val="66FF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l"/>
                <a:endParaRPr lang="en-US" sz="2000"/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3408" y="1296"/>
                <a:ext cx="1056" cy="1440"/>
                <a:chOff x="3408" y="1296"/>
                <a:chExt cx="1056" cy="1440"/>
              </a:xfrm>
            </p:grpSpPr>
            <p:sp>
              <p:nvSpPr>
                <p:cNvPr id="11" name="AutoShape 6"/>
                <p:cNvSpPr>
                  <a:spLocks noChangeArrowheads="1"/>
                </p:cNvSpPr>
                <p:nvPr/>
              </p:nvSpPr>
              <p:spPr bwMode="auto">
                <a:xfrm>
                  <a:off x="3456" y="1392"/>
                  <a:ext cx="432" cy="384"/>
                </a:xfrm>
                <a:prstGeom prst="sun">
                  <a:avLst>
                    <a:gd name="adj" fmla="val 25000"/>
                  </a:avLst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FF0066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  <p:sp>
              <p:nvSpPr>
                <p:cNvPr id="12" name="AutoShape 7"/>
                <p:cNvSpPr>
                  <a:spLocks noChangeArrowheads="1"/>
                </p:cNvSpPr>
                <p:nvPr/>
              </p:nvSpPr>
              <p:spPr bwMode="auto">
                <a:xfrm>
                  <a:off x="3936" y="2352"/>
                  <a:ext cx="432" cy="384"/>
                </a:xfrm>
                <a:prstGeom prst="sun">
                  <a:avLst>
                    <a:gd name="adj" fmla="val 25000"/>
                  </a:avLst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3366FF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1776"/>
                  <a:ext cx="384" cy="43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  <p:sp>
              <p:nvSpPr>
                <p:cNvPr id="14" name="AutoShape 9"/>
                <p:cNvSpPr>
                  <a:spLocks noChangeArrowheads="1"/>
                </p:cNvSpPr>
                <p:nvPr/>
              </p:nvSpPr>
              <p:spPr bwMode="auto">
                <a:xfrm>
                  <a:off x="3408" y="2160"/>
                  <a:ext cx="432" cy="384"/>
                </a:xfrm>
                <a:prstGeom prst="sun">
                  <a:avLst>
                    <a:gd name="adj" fmla="val 25000"/>
                  </a:avLst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FF66FF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  <p:sp>
              <p:nvSpPr>
                <p:cNvPr id="15" name="AutoShape 10"/>
                <p:cNvSpPr>
                  <a:spLocks noChangeArrowheads="1"/>
                </p:cNvSpPr>
                <p:nvPr/>
              </p:nvSpPr>
              <p:spPr bwMode="auto">
                <a:xfrm>
                  <a:off x="4080" y="1968"/>
                  <a:ext cx="384" cy="432"/>
                </a:xfrm>
                <a:prstGeom prst="irregularSeal1">
                  <a:avLst/>
                </a:prstGeom>
                <a:solidFill>
                  <a:srgbClr val="6699FF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6699FF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  <p:sp>
              <p:nvSpPr>
                <p:cNvPr id="16" name="AutoShape 11"/>
                <p:cNvSpPr>
                  <a:spLocks noChangeArrowheads="1"/>
                </p:cNvSpPr>
                <p:nvPr/>
              </p:nvSpPr>
              <p:spPr bwMode="auto">
                <a:xfrm>
                  <a:off x="3936" y="1296"/>
                  <a:ext cx="432" cy="384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pPr algn="l"/>
                  <a:endParaRPr lang="en-US" sz="2000"/>
                </a:p>
              </p:txBody>
            </p:sp>
          </p:grp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810" y="1948"/>
              <a:ext cx="1375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Histamin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, Serotonin, </a:t>
              </a: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Lekotrien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,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Prostaglandin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, TNF ,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Souvenir Lt BT" pitchFamily="18" charset="0"/>
                </a:rPr>
                <a:t>etc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Souvenir Lt BT" pitchFamily="18" charset="0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96227" y="3789040"/>
            <a:ext cx="1600200" cy="440267"/>
            <a:chOff x="1104" y="1200"/>
            <a:chExt cx="720" cy="288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104" y="1200"/>
              <a:ext cx="288" cy="240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006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536" y="1248"/>
              <a:ext cx="288" cy="240"/>
            </a:xfrm>
            <a:prstGeom prst="ellipse">
              <a:avLst/>
            </a:prstGeom>
            <a:solidFill>
              <a:srgbClr val="9900FF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00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596336" y="3933056"/>
            <a:ext cx="1296144" cy="461665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square">
            <a:spAutoFit/>
            <a:flatTx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rPr>
              <a:t>Rhinitis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venir Lt BT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741074" y="4667202"/>
            <a:ext cx="1282102" cy="461665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square">
            <a:spAutoFit/>
            <a:flatTx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rPr>
              <a:t>Asthma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venir Lt BT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709498" y="5450206"/>
            <a:ext cx="1282102" cy="40011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square">
            <a:spAutoFit/>
            <a:flatTx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rPr>
              <a:t>Urticaria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venir Lt BT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596336" y="6237607"/>
            <a:ext cx="1296144" cy="40011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square">
            <a:spAutoFit/>
            <a:flatTx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rPr>
              <a:t>Diarrhea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venir Lt BT" pitchFamily="18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3280" y="3881224"/>
            <a:ext cx="2921000" cy="2813582"/>
            <a:chOff x="-192" y="474"/>
            <a:chExt cx="1840" cy="2454"/>
          </a:xfrm>
        </p:grpSpPr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-192" y="672"/>
              <a:ext cx="1632" cy="2256"/>
              <a:chOff x="816" y="1368"/>
              <a:chExt cx="1104" cy="1320"/>
            </a:xfrm>
          </p:grpSpPr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1104" cy="105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6" descr="Purple mesh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432" cy="384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rgbClr val="9900CC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27"/>
              <p:cNvGrpSpPr>
                <a:grpSpLocks/>
              </p:cNvGrpSpPr>
              <p:nvPr/>
            </p:nvGrpSpPr>
            <p:grpSpPr bwMode="auto">
              <a:xfrm rot="-10983428">
                <a:off x="1368" y="1368"/>
                <a:ext cx="192" cy="336"/>
                <a:chOff x="1968" y="2496"/>
                <a:chExt cx="192" cy="336"/>
              </a:xfrm>
            </p:grpSpPr>
            <p:sp>
              <p:nvSpPr>
                <p:cNvPr id="44" name="Line 28"/>
                <p:cNvSpPr>
                  <a:spLocks noChangeShapeType="1"/>
                </p:cNvSpPr>
                <p:nvPr/>
              </p:nvSpPr>
              <p:spPr bwMode="auto">
                <a:xfrm>
                  <a:off x="2064" y="2496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" name="Group 29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192" cy="144"/>
                  <a:chOff x="1968" y="2688"/>
                  <a:chExt cx="192" cy="144"/>
                </a:xfrm>
              </p:grpSpPr>
              <p:sp>
                <p:nvSpPr>
                  <p:cNvPr id="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 rot="-7775878">
                <a:off x="1608" y="1464"/>
                <a:ext cx="192" cy="336"/>
                <a:chOff x="1968" y="2496"/>
                <a:chExt cx="192" cy="336"/>
              </a:xfrm>
            </p:grpSpPr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auto">
                <a:xfrm>
                  <a:off x="2064" y="2496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" name="Group 34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192" cy="144"/>
                  <a:chOff x="1968" y="2688"/>
                  <a:chExt cx="192" cy="144"/>
                </a:xfrm>
              </p:grpSpPr>
              <p:sp>
                <p:nvSpPr>
                  <p:cNvPr id="4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37"/>
              <p:cNvGrpSpPr>
                <a:grpSpLocks/>
              </p:cNvGrpSpPr>
              <p:nvPr/>
            </p:nvGrpSpPr>
            <p:grpSpPr bwMode="auto">
              <a:xfrm rot="-12489077">
                <a:off x="1008" y="1392"/>
                <a:ext cx="192" cy="336"/>
                <a:chOff x="1968" y="2496"/>
                <a:chExt cx="192" cy="336"/>
              </a:xfrm>
            </p:grpSpPr>
            <p:sp>
              <p:nvSpPr>
                <p:cNvPr id="36" name="Line 38"/>
                <p:cNvSpPr>
                  <a:spLocks noChangeShapeType="1"/>
                </p:cNvSpPr>
                <p:nvPr/>
              </p:nvSpPr>
              <p:spPr bwMode="auto">
                <a:xfrm>
                  <a:off x="2064" y="2496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" name="Group 39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192" cy="144"/>
                  <a:chOff x="1968" y="2688"/>
                  <a:chExt cx="192" cy="144"/>
                </a:xfrm>
              </p:grpSpPr>
              <p:sp>
                <p:nvSpPr>
                  <p:cNvPr id="3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2688"/>
                    <a:ext cx="96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976" y="474"/>
              <a:ext cx="6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ouvenir Lt BT" pitchFamily="18" charset="0"/>
                </a:rPr>
                <a:t>IgE</a:t>
              </a:r>
              <a:endPara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venir Lt BT" pitchFamily="18" charset="0"/>
              </a:endParaRP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0" y="158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FF"/>
                  </a:solidFill>
                  <a:latin typeface="Souvenir Lt BT" pitchFamily="18" charset="0"/>
                </a:rPr>
                <a:t>Mast Cell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118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964362" cy="1143000"/>
          </a:xfrm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Food Allergy Disorders</a:t>
            </a:r>
            <a:endParaRPr lang="id-ID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5473699" cy="51144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600" dirty="0" smtClean="0">
                <a:latin typeface="Berlin Sans FB" panose="020E0602020502020306" pitchFamily="34" charset="0"/>
                <a:cs typeface="Aharoni" pitchFamily="2" charset="-79"/>
              </a:rPr>
              <a:t>Within minutes or  1 hour</a:t>
            </a:r>
            <a:endParaRPr lang="id-ID" sz="26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2400" dirty="0" smtClean="0">
                <a:latin typeface="Berlin Sans FB" panose="020E0602020502020306" pitchFamily="34" charset="0"/>
                <a:cs typeface="Aharoni" pitchFamily="2" charset="-79"/>
              </a:rPr>
              <a:t>Anaphylactic shock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err="1" smtClean="0">
                <a:latin typeface="Berlin Sans FB" panose="020E0602020502020306" pitchFamily="34" charset="0"/>
                <a:cs typeface="Aharoni" pitchFamily="2" charset="-79"/>
              </a:rPr>
              <a:t>Urticaria</a:t>
            </a:r>
            <a:endParaRPr lang="id-ID" sz="24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2400" dirty="0" err="1" smtClean="0">
                <a:latin typeface="Berlin Sans FB" panose="020E0602020502020306" pitchFamily="34" charset="0"/>
                <a:cs typeface="Aharoni" pitchFamily="2" charset="-79"/>
              </a:rPr>
              <a:t>Angio-edema</a:t>
            </a:r>
            <a:endParaRPr lang="en-US" sz="2400" dirty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latin typeface="Berlin Sans FB" panose="020E0602020502020306" pitchFamily="34" charset="0"/>
              </a:rPr>
              <a:t>Abdominal </a:t>
            </a:r>
            <a:r>
              <a:rPr lang="en-US" sz="2400" dirty="0">
                <a:latin typeface="Berlin Sans FB" panose="020E0602020502020306" pitchFamily="34" charset="0"/>
              </a:rPr>
              <a:t>pain, diarrhea, nausea, vomiting</a:t>
            </a:r>
          </a:p>
          <a:p>
            <a:pPr marL="739775" lvl="1" indent="-274638">
              <a:spcBef>
                <a:spcPts val="0"/>
              </a:spcBef>
              <a:defRPr/>
            </a:pPr>
            <a:r>
              <a:rPr lang="en-US" sz="2400" dirty="0" smtClean="0">
                <a:latin typeface="Berlin Sans FB" panose="020E0602020502020306" pitchFamily="34" charset="0"/>
                <a:cs typeface="Aharoni" pitchFamily="2" charset="-79"/>
              </a:rPr>
              <a:t>Acute </a:t>
            </a:r>
            <a:r>
              <a:rPr lang="en-US" sz="2400" dirty="0" err="1" smtClean="0">
                <a:latin typeface="Berlin Sans FB" panose="020E0602020502020306" pitchFamily="34" charset="0"/>
                <a:cs typeface="Aharoni" pitchFamily="2" charset="-79"/>
              </a:rPr>
              <a:t>Rhinojunctivitis</a:t>
            </a:r>
            <a:r>
              <a:rPr lang="en-US" sz="2400" dirty="0" smtClean="0">
                <a:latin typeface="Berlin Sans FB" panose="020E0602020502020306" pitchFamily="34" charset="0"/>
                <a:cs typeface="Aharoni" pitchFamily="2" charset="-79"/>
              </a:rPr>
              <a:t>, bronchospasm</a:t>
            </a:r>
            <a:endParaRPr lang="id-ID" sz="24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id-ID" sz="11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600" dirty="0" smtClean="0">
                <a:latin typeface="Berlin Sans FB" panose="020E0602020502020306" pitchFamily="34" charset="0"/>
                <a:cs typeface="Aharoni" pitchFamily="2" charset="-79"/>
              </a:rPr>
              <a:t>Delayed onset &gt; 2 hour</a:t>
            </a:r>
            <a:endParaRPr lang="id-ID" sz="26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600" dirty="0">
                <a:latin typeface="Berlin Sans FB" panose="020E0602020502020306" pitchFamily="34" charset="0"/>
                <a:cs typeface="Aharoni" pitchFamily="2" charset="-79"/>
              </a:rPr>
              <a:t>Heavy Atopic Dermatitis</a:t>
            </a:r>
            <a:endParaRPr lang="id-ID" sz="26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600" dirty="0" smtClean="0">
                <a:latin typeface="Berlin Sans FB" panose="020E0602020502020306" pitchFamily="34" charset="0"/>
                <a:cs typeface="Aharoni" pitchFamily="2" charset="-79"/>
              </a:rPr>
              <a:t>Gastroenteritis</a:t>
            </a:r>
            <a:endParaRPr lang="id-ID" sz="2600" dirty="0" smtClean="0">
              <a:latin typeface="Berlin Sans FB" panose="020E0602020502020306" pitchFamily="34" charset="0"/>
              <a:cs typeface="Aharoni" pitchFamily="2" charset="-79"/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2600" dirty="0" smtClean="0">
                <a:latin typeface="Berlin Sans FB" panose="020E0602020502020306" pitchFamily="34" charset="0"/>
                <a:cs typeface="Aharoni" pitchFamily="2" charset="-79"/>
              </a:rPr>
              <a:t>Asthma</a:t>
            </a:r>
            <a:endParaRPr lang="id-ID" sz="2600" dirty="0"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16386" name="Picture 2" descr="Image result for urticaria older people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5715000" y="1600200"/>
            <a:ext cx="3124200" cy="2407171"/>
          </a:xfrm>
          <a:prstGeom prst="rect">
            <a:avLst/>
          </a:prstGeom>
          <a:noFill/>
        </p:spPr>
      </p:pic>
      <p:pic>
        <p:nvPicPr>
          <p:cNvPr id="16388" name="Picture 4" descr="Image result for allergy reaction in elder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95800"/>
            <a:ext cx="350679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229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medicastore.com/image_penyakit/2014.04.112.Anafilak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420938"/>
            <a:ext cx="40592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609600"/>
            <a:ext cx="7993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kern="0" dirty="0" smtClean="0">
                <a:latin typeface="Berlin Sans FB" panose="020E0602020502020306" pitchFamily="34" charset="0"/>
              </a:rPr>
              <a:t>SEVERE REACTION OF </a:t>
            </a:r>
          </a:p>
          <a:p>
            <a:pPr eaLnBrk="1" hangingPunct="1"/>
            <a:r>
              <a:rPr lang="en-US" sz="4000" b="1" kern="0" dirty="0" smtClean="0">
                <a:latin typeface="Berlin Sans FB" panose="020E0602020502020306" pitchFamily="34" charset="0"/>
              </a:rPr>
              <a:t>FOOD ALLERGY</a:t>
            </a:r>
            <a:endParaRPr lang="en-US" sz="4000" b="1" kern="0" dirty="0">
              <a:latin typeface="Berlin Sans FB" panose="020E0602020502020306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2425" y="1828800"/>
            <a:ext cx="4295775" cy="4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Skin reactions, including hives along with itching, flushed or pale skin (almost always present with anaphylaxis)</a:t>
            </a:r>
          </a:p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A feeling of warmth</a:t>
            </a:r>
          </a:p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Constriction and tightening of airways</a:t>
            </a:r>
          </a:p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A swollen throat or the sensation of a lump in the throat that makes it difficult to breathe</a:t>
            </a:r>
          </a:p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Weak and rapid pulse</a:t>
            </a:r>
          </a:p>
          <a:p>
            <a:pPr eaLnBrk="1" hangingPunct="1">
              <a:spcBef>
                <a:spcPts val="0"/>
              </a:spcBef>
            </a:pPr>
            <a:r>
              <a:rPr lang="en-US" sz="2200" kern="0" dirty="0" smtClean="0">
                <a:effectLst/>
                <a:latin typeface="Berlin Sans FB" panose="020E0602020502020306" pitchFamily="34" charset="0"/>
              </a:rPr>
              <a:t>Dizziness, lightheadedness or loss of consciousness</a:t>
            </a:r>
            <a:endParaRPr lang="en-US" sz="2200" kern="0" dirty="0">
              <a:effectLst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77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768</Words>
  <Application>Microsoft Office PowerPoint</Application>
  <PresentationFormat>On-screen Show (4:3)</PresentationFormat>
  <Paragraphs>121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Template-PPT-UEU-Pertemuan-2-dan-seterusnya1</vt:lpstr>
      <vt:lpstr>Slide 1</vt:lpstr>
      <vt:lpstr>INTRODUCTION</vt:lpstr>
      <vt:lpstr>Slide 3</vt:lpstr>
      <vt:lpstr>Slide 4</vt:lpstr>
      <vt:lpstr>Slide 5</vt:lpstr>
      <vt:lpstr>Mechanism</vt:lpstr>
      <vt:lpstr>Slide 7</vt:lpstr>
      <vt:lpstr>Food Allergy Disorders</vt:lpstr>
      <vt:lpstr>Slide 9</vt:lpstr>
      <vt:lpstr>The Proteins of Cow’S Milk</vt:lpstr>
      <vt:lpstr>Common Food Treats in Elderly</vt:lpstr>
      <vt:lpstr>FOOD INTOLERANCES</vt:lpstr>
      <vt:lpstr>Non-IgE Mediated  (Delay Onset Hypersensitivity)</vt:lpstr>
      <vt:lpstr>Slide 14</vt:lpstr>
      <vt:lpstr>Patofisiologi  Non-IgE Mediated</vt:lpstr>
      <vt:lpstr>DIAGNOSIS</vt:lpstr>
      <vt:lpstr>Skin Prick Test &amp; Patch Test</vt:lpstr>
      <vt:lpstr>DIETARY MANAGEMENT </vt:lpstr>
      <vt:lpstr>3 Type of Food Challenge</vt:lpstr>
      <vt:lpstr>How to do DBPCFC</vt:lpstr>
      <vt:lpstr>How to do DBPCFC</vt:lpstr>
      <vt:lpstr>Tips 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mci</cp:lastModifiedBy>
  <cp:revision>251</cp:revision>
  <dcterms:created xsi:type="dcterms:W3CDTF">2010-08-24T06:47:44Z</dcterms:created>
  <dcterms:modified xsi:type="dcterms:W3CDTF">2017-11-05T14:07:25Z</dcterms:modified>
</cp:coreProperties>
</file>