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727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4650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028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490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892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78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77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5278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000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048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027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3AEC-B04A-4AF4-9F4C-AF8A59E28394}" type="datetimeFigureOut">
              <a:rPr lang="id-ID" smtClean="0"/>
              <a:pPr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B698B-0B13-4CF5-9781-6B2DA5C9D85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887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626584"/>
            <a:ext cx="61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SUPLEMENTASI PADA </a:t>
            </a:r>
            <a:r>
              <a:rPr lang="en-US" sz="2000" b="1" dirty="0" smtClean="0">
                <a:solidFill>
                  <a:schemeClr val="bg1"/>
                </a:solidFill>
              </a:rPr>
              <a:t>LANSIA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Anugrah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Novianti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SGz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M.Gizi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PROGRAM STUDI ILMU GIZI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/>
                </a:solidFill>
              </a:rPr>
              <a:t>Continue...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• Disseminating product literature: DS manufacturers and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retailers are no longer able to display product information or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technical data sheets next to products because they can mislead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consumers and make DS appear to be drugs.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• Because a wide variety of DS are available, including some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hormones and </a:t>
            </a:r>
            <a:r>
              <a:rPr lang="en-US" dirty="0" err="1">
                <a:solidFill>
                  <a:schemeClr val="tx2"/>
                </a:solidFill>
              </a:rPr>
              <a:t>megadose</a:t>
            </a:r>
            <a:r>
              <a:rPr lang="en-US" dirty="0">
                <a:solidFill>
                  <a:schemeClr val="tx2"/>
                </a:solidFill>
              </a:rPr>
              <a:t> vitamins, it is up to consumers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to be educated about the DS they choose to consume. The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National Institutes of Health founded the Office of Dietary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Supplements (ODS) in 1994 to fund research and disseminate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credible information on DS to consumers. On this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government website, consumers can find basic consumer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information, technical data sheets about dietary supplements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herbs, and FDA warnings.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• Good manufacturing procedures (GMPs) were adopted in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2007 and went into full enforcement in 2010. According to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GMPs, manufacturers of DS must meet minimum standards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for production and are subject to random audits. The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GMPs regulate the design and construction of manufacturing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plants, maintenance and cleaning procedures, manufacturing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procedures, quality control procedures, testing of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materials, handling of consumer complaints, and maintaining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records (Food and Drug Administration [FDA], 2010).</a:t>
            </a:r>
            <a:endParaRPr lang="id-ID" dirty="0">
              <a:solidFill>
                <a:schemeClr val="tx2"/>
              </a:solidFill>
            </a:endParaRPr>
          </a:p>
          <a:p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8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6"/>
                </a:solidFill>
              </a:rPr>
              <a:t>Ensuring Dietary Supplement Safety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The most </a:t>
            </a:r>
            <a:r>
              <a:rPr lang="id-ID" dirty="0" smtClean="0">
                <a:solidFill>
                  <a:schemeClr val="tx2"/>
                </a:solidFill>
              </a:rPr>
              <a:t>common </a:t>
            </a:r>
            <a:r>
              <a:rPr lang="en-US" dirty="0" smtClean="0">
                <a:solidFill>
                  <a:schemeClr val="tx2"/>
                </a:solidFill>
              </a:rPr>
              <a:t>supplements </a:t>
            </a:r>
            <a:r>
              <a:rPr lang="en-US" dirty="0">
                <a:solidFill>
                  <a:schemeClr val="tx2"/>
                </a:solidFill>
              </a:rPr>
              <a:t>with health and safety concerns are </a:t>
            </a:r>
            <a:r>
              <a:rPr lang="en-US" dirty="0" smtClean="0">
                <a:solidFill>
                  <a:schemeClr val="tx2"/>
                </a:solidFill>
              </a:rPr>
              <a:t>those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used </a:t>
            </a:r>
            <a:r>
              <a:rPr lang="en-US" dirty="0">
                <a:solidFill>
                  <a:schemeClr val="tx2"/>
                </a:solidFill>
              </a:rPr>
              <a:t>for weight loss, performance enhancement (</a:t>
            </a:r>
            <a:r>
              <a:rPr lang="en-US" dirty="0" smtClean="0">
                <a:solidFill>
                  <a:schemeClr val="tx2"/>
                </a:solidFill>
              </a:rPr>
              <a:t>ergogenic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aids</a:t>
            </a:r>
            <a:r>
              <a:rPr lang="en-US" dirty="0">
                <a:solidFill>
                  <a:schemeClr val="tx2"/>
                </a:solidFill>
              </a:rPr>
              <a:t>), and sexual dysfunction (Food and Drug </a:t>
            </a:r>
            <a:r>
              <a:rPr lang="en-US" dirty="0" smtClean="0">
                <a:solidFill>
                  <a:schemeClr val="tx2"/>
                </a:solidFill>
              </a:rPr>
              <a:t>Administration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[FDA</a:t>
            </a:r>
            <a:r>
              <a:rPr lang="en-US" dirty="0">
                <a:solidFill>
                  <a:schemeClr val="tx2"/>
                </a:solidFill>
              </a:rPr>
              <a:t>], 2010). These supplements have the highest risk of </a:t>
            </a:r>
            <a:r>
              <a:rPr lang="en-US" dirty="0" smtClean="0">
                <a:solidFill>
                  <a:schemeClr val="tx2"/>
                </a:solidFill>
              </a:rPr>
              <a:t>contamination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adulteration with unapproved dietary </a:t>
            </a:r>
            <a:r>
              <a:rPr lang="en-US" dirty="0" smtClean="0">
                <a:solidFill>
                  <a:schemeClr val="tx2"/>
                </a:solidFill>
              </a:rPr>
              <a:t>ingredients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pharmaceutical drugs, especially when purchased </a:t>
            </a:r>
            <a:r>
              <a:rPr lang="en-US" dirty="0" smtClean="0">
                <a:solidFill>
                  <a:schemeClr val="tx2"/>
                </a:solidFill>
              </a:rPr>
              <a:t>from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obscure </a:t>
            </a:r>
            <a:r>
              <a:rPr lang="en-US" dirty="0">
                <a:solidFill>
                  <a:schemeClr val="tx2"/>
                </a:solidFill>
              </a:rPr>
              <a:t>retailers and the Internet. Internet sales of DS is </a:t>
            </a:r>
            <a:r>
              <a:rPr lang="en-US" dirty="0" smtClean="0">
                <a:solidFill>
                  <a:schemeClr val="tx2"/>
                </a:solidFill>
              </a:rPr>
              <a:t>the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fastest-growing </a:t>
            </a:r>
            <a:r>
              <a:rPr lang="en-US" dirty="0">
                <a:solidFill>
                  <a:schemeClr val="tx2"/>
                </a:solidFill>
              </a:rPr>
              <a:t>retail market and is also the hardest to </a:t>
            </a:r>
            <a:r>
              <a:rPr lang="en-US" dirty="0" smtClean="0">
                <a:solidFill>
                  <a:schemeClr val="tx2"/>
                </a:solidFill>
              </a:rPr>
              <a:t>regulate.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Consumers </a:t>
            </a:r>
            <a:r>
              <a:rPr lang="en-US" dirty="0">
                <a:solidFill>
                  <a:schemeClr val="tx2"/>
                </a:solidFill>
              </a:rPr>
              <a:t>can find banned supplements easily on the Internet.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0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634" y="202696"/>
            <a:ext cx="6588732" cy="665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8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17" y="1484784"/>
            <a:ext cx="913789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10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accent6"/>
                </a:solidFill>
              </a:rPr>
              <a:t>Nutritionists and health professionals continually stress that the establishment of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healthy dietary patterns is the core to maintaining health and well-being. However,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 large majority of the American public believes that dietary supplements as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nutrients, herbs, and other food components may help manage or lessen the impact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of age-associated disorders and conditions. The evidence base for the use of dietary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supplements is scant for some and well documented for others. The need for vitamin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 and calcium in the prevention of osteoporosis due to bone mineral loss is well</a:t>
            </a:r>
            <a:r>
              <a:rPr lang="id-ID" dirty="0">
                <a:solidFill>
                  <a:schemeClr val="accent6"/>
                </a:solidFill>
              </a:rPr>
              <a:t>  </a:t>
            </a:r>
            <a:r>
              <a:rPr lang="en-US" dirty="0">
                <a:solidFill>
                  <a:schemeClr val="accent6"/>
                </a:solidFill>
              </a:rPr>
              <a:t>established (1–5). B vitamins, such as folic acid, vitamins B6, and B12, play a role in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preventing blood vessel diseases and maintaining normal neurologic function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(6–11). It should be noted that clinical deficiency of vitamins or minerals, other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than iron and now possibly vitamin D (12), is uncommon in the United States,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except for certain high-risk groups</a:t>
            </a:r>
            <a:r>
              <a:rPr lang="id-ID" dirty="0">
                <a:solidFill>
                  <a:schemeClr val="accent6"/>
                </a:solidFill>
              </a:rPr>
              <a:t>. </a:t>
            </a:r>
          </a:p>
          <a:p>
            <a:pPr algn="just"/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1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Overview of Dietary Supplement Use</a:t>
            </a:r>
            <a:r>
              <a:rPr lang="id-ID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Total sales of dietary supplements in 2007 were estimated to be 22 billion dollars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 the United States. Between 1990 and 1997, the prevalence of high-dose vitamin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and herbal use increased by 130 and 380%, respectively (17); however, growth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appears to have slowed in recent years. Currently the annual growth rate in herbal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sales is less than 6%. In contrast, the annual growth in functional foods has enjoyed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about a 9% per year growth rate</a:t>
            </a:r>
            <a:endParaRPr lang="id-ID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Findings from the Third National Health and Nutrition Examination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Survey, 1988–1994 (NHANES III), suggest that 40% of Americans use dietary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supplements (21). Approximately 56% of middle-age and older adults consume at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least one supplement on a regular basis. Use of supplements among the elderly was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highest (55%) in women 80 years and above, compared to 42.3% in men of the same</a:t>
            </a:r>
            <a:r>
              <a:rPr lang="id-ID" dirty="0">
                <a:solidFill>
                  <a:schemeClr val="accent6"/>
                </a:solidFill>
              </a:rPr>
              <a:t> age group.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lang="id-ID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The demographics of any supplement use are consistent with the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use of the most commonly consumed dietary supplements: multivitamin/</a:t>
            </a:r>
            <a:r>
              <a:rPr lang="en-US" dirty="0" err="1">
                <a:solidFill>
                  <a:schemeClr val="accent6"/>
                </a:solidFill>
              </a:rPr>
              <a:t>multimineral</a:t>
            </a:r>
            <a:r>
              <a:rPr lang="en-US" dirty="0">
                <a:solidFill>
                  <a:schemeClr val="accent6"/>
                </a:solidFill>
              </a:rPr>
              <a:t>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it-IT" dirty="0">
                <a:solidFill>
                  <a:schemeClr val="accent6"/>
                </a:solidFill>
              </a:rPr>
              <a:t>vitamin E, vitamin C, calcium, antacid calcium, and B-vitamin complex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(22). A smaller survey of 2,743 U.S. English-speaking residents conducted by the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FDA, the 2002 Health and Diet Survey, identified any dietary supplement use in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73% of participants, 85% of whom used a multivitamin/</a:t>
            </a:r>
            <a:r>
              <a:rPr lang="en-US" dirty="0" err="1">
                <a:solidFill>
                  <a:schemeClr val="accent6"/>
                </a:solidFill>
              </a:rPr>
              <a:t>multimineral</a:t>
            </a:r>
            <a:r>
              <a:rPr lang="en-US" dirty="0">
                <a:solidFill>
                  <a:schemeClr val="accent6"/>
                </a:solidFill>
              </a:rPr>
              <a:t> supplement,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77% used a specialized vitamin/mineral supplement, and 42% used herbal or</a:t>
            </a:r>
            <a:r>
              <a:rPr lang="id-ID" dirty="0">
                <a:solidFill>
                  <a:schemeClr val="accent6"/>
                </a:solidFill>
              </a:rPr>
              <a:t> botanical supplements. </a:t>
            </a:r>
          </a:p>
          <a:p>
            <a:pPr marL="0" indent="0" algn="just">
              <a:buNone/>
            </a:pPr>
            <a:endParaRPr lang="id-ID" dirty="0">
              <a:solidFill>
                <a:schemeClr val="accent6"/>
              </a:solidFill>
            </a:endParaRPr>
          </a:p>
          <a:p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RECOMMENDED DIETARY INTAKES FOR THE ELDERLY</a:t>
            </a:r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6"/>
                </a:solidFill>
              </a:rPr>
              <a:t>Nutrients </a:t>
            </a:r>
            <a:r>
              <a:rPr lang="en-US" dirty="0">
                <a:solidFill>
                  <a:schemeClr val="accent6"/>
                </a:solidFill>
              </a:rPr>
              <a:t>and other dietary components are essential for normal growth, development,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and good health, including prevention of chronic and degenerative diseases.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 1989 the Food and Nutrition Board of the Institute of Medicine, National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Academy of Sciences, replaced Recommended Dietary Allowances, used since 1941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to recommend nutrient needs, with a comprehensive set of Dietary Reference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Intakes (DRIs) that have broader and more useful applications (39–41). DRIs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are recommended nutrient intakes that promote functional endpoints associated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with good health and limit adverse health effects associated with deficient or</a:t>
            </a:r>
            <a:r>
              <a:rPr lang="id-ID" dirty="0">
                <a:solidFill>
                  <a:schemeClr val="accent6"/>
                </a:solidFill>
              </a:rPr>
              <a:t> excessive intakes.</a:t>
            </a:r>
          </a:p>
          <a:p>
            <a:pPr algn="just"/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3634"/>
            <a:ext cx="4392488" cy="4569371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In addition to categories for younger adults, infants, and children,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DRIs include demographic categories for adults 51–70 years and 71+ years as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indicated by new evidence indicating micronutrient needs change with aging. Ample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evidence from studies in older people supports a need for such guidance. Aging is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associated with physiologic changes that have significant nutrition impact. Aging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loss of sex steroids alter bone remodeling and accelerate bone loss, increasing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need for calcium and vitamin D. Less vitamin D is synthesized in skin in older</a:t>
            </a:r>
            <a:r>
              <a:rPr lang="id-ID" dirty="0">
                <a:solidFill>
                  <a:schemeClr val="tx2"/>
                </a:solidFill>
              </a:rPr>
              <a:t> adults.</a:t>
            </a:r>
          </a:p>
          <a:p>
            <a:pPr marL="0" indent="0" algn="just">
              <a:buNone/>
            </a:pPr>
            <a:endParaRPr lang="id-ID" dirty="0">
              <a:solidFill>
                <a:schemeClr val="tx2"/>
              </a:solidFill>
            </a:endParaRPr>
          </a:p>
          <a:p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700808"/>
            <a:ext cx="432048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accent6"/>
                </a:solidFill>
              </a:rPr>
              <a:t>Achlorhydria</a:t>
            </a:r>
            <a:r>
              <a:rPr lang="en-US" dirty="0">
                <a:solidFill>
                  <a:schemeClr val="accent6"/>
                </a:solidFill>
              </a:rPr>
              <a:t> (decreased gastric acidity) impairs intestinal absorption of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vitamin B12, calcium, and folic acid. At the same time, increased frequency of acute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and chronic illness such as cardiovascular disease, diabetes, and pressure ulcers and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more prevalent use of prescription and over-the-counter medications may alter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nutrient metabolism and needs. Barriers such as poor dentition, decreased dietary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variety, decreased mobility, and difficulties in acquiring and preparing foods present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additional challenges for meeting nutrition needs in older adults.</a:t>
            </a:r>
            <a:endParaRPr lang="id-ID" dirty="0">
              <a:solidFill>
                <a:schemeClr val="accent6"/>
              </a:solidFill>
            </a:endParaRPr>
          </a:p>
          <a:p>
            <a:pPr algn="just"/>
            <a:endParaRPr lang="id-ID" dirty="0">
              <a:solidFill>
                <a:schemeClr val="accent6"/>
              </a:solidFill>
            </a:endParaRPr>
          </a:p>
          <a:p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1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6"/>
                </a:solidFill>
              </a:rPr>
              <a:t>Defining Dietary Supplements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844824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According </a:t>
            </a:r>
            <a:r>
              <a:rPr lang="en-US" dirty="0">
                <a:solidFill>
                  <a:schemeClr val="tx2"/>
                </a:solidFill>
              </a:rPr>
              <a:t>to the Food and Drug Administration (FDA),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dietary </a:t>
            </a:r>
            <a:r>
              <a:rPr lang="en-US" dirty="0">
                <a:solidFill>
                  <a:schemeClr val="tx2"/>
                </a:solidFill>
              </a:rPr>
              <a:t>supplement is a substance that is taken orally and </a:t>
            </a:r>
            <a:r>
              <a:rPr lang="en-US" dirty="0" smtClean="0">
                <a:solidFill>
                  <a:schemeClr val="tx2"/>
                </a:solidFill>
              </a:rPr>
              <a:t>is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intended to add nutritional value to the diet. Dietary </a:t>
            </a:r>
            <a:r>
              <a:rPr lang="en-US" dirty="0" smtClean="0">
                <a:solidFill>
                  <a:schemeClr val="tx2"/>
                </a:solidFill>
              </a:rPr>
              <a:t>supplements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can </a:t>
            </a:r>
            <a:r>
              <a:rPr lang="en-US" dirty="0">
                <a:solidFill>
                  <a:schemeClr val="tx2"/>
                </a:solidFill>
              </a:rPr>
              <a:t>come in many forms, including tablets, </a:t>
            </a:r>
            <a:r>
              <a:rPr lang="en-US" dirty="0" smtClean="0">
                <a:solidFill>
                  <a:schemeClr val="tx2"/>
                </a:solidFill>
              </a:rPr>
              <a:t>capsules,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powders</a:t>
            </a:r>
            <a:r>
              <a:rPr lang="en-US" dirty="0">
                <a:solidFill>
                  <a:schemeClr val="tx2"/>
                </a:solidFill>
              </a:rPr>
              <a:t>, and </a:t>
            </a:r>
            <a:r>
              <a:rPr lang="en-US" dirty="0" smtClean="0">
                <a:solidFill>
                  <a:schemeClr val="tx2"/>
                </a:solidFill>
              </a:rPr>
              <a:t>liquid.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complete description can </a:t>
            </a:r>
            <a:r>
              <a:rPr lang="en-US" dirty="0" smtClean="0">
                <a:solidFill>
                  <a:schemeClr val="tx2"/>
                </a:solidFill>
              </a:rPr>
              <a:t>be </a:t>
            </a:r>
            <a:r>
              <a:rPr lang="en-US" dirty="0">
                <a:solidFill>
                  <a:schemeClr val="tx2"/>
                </a:solidFill>
              </a:rPr>
              <a:t>found </a:t>
            </a:r>
            <a:r>
              <a:rPr lang="en-US" dirty="0" smtClean="0">
                <a:solidFill>
                  <a:schemeClr val="tx2"/>
                </a:solidFill>
              </a:rPr>
              <a:t>in</a:t>
            </a:r>
            <a:r>
              <a:rPr lang="id-ID" dirty="0" smtClean="0">
                <a:solidFill>
                  <a:schemeClr val="tx2"/>
                </a:solidFill>
              </a:rPr>
              <a:t> Box </a:t>
            </a:r>
            <a:r>
              <a:rPr lang="id-ID" dirty="0">
                <a:solidFill>
                  <a:schemeClr val="tx2"/>
                </a:solidFill>
              </a:rPr>
              <a:t>12-1.</a:t>
            </a:r>
          </a:p>
        </p:txBody>
      </p:sp>
    </p:spTree>
    <p:extLst>
      <p:ext uri="{BB962C8B-B14F-4D97-AF65-F5344CB8AC3E}">
        <p14:creationId xmlns:p14="http://schemas.microsoft.com/office/powerpoint/2010/main" xmlns="" val="10382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84887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81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7992888" cy="46413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B Vitamins and Cardiovascular Health</a:t>
            </a:r>
            <a:r>
              <a:rPr lang="id-ID" sz="2000" dirty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id-ID" sz="20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chemeClr val="tx2"/>
                </a:solidFill>
              </a:rPr>
              <a:t>Additional studies are needed, and are underway, to further explore the complex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relationships between B vitamins, cognitive function, and cardiovascular disease.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The Institute of Medicine advises adults aged 50 years and older to obtain most of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their vitamin B12 from supplements or fortified food. The UL for folic acid is 1,000 mg (or 1 mg) because of the potential for folic acid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to trigger vitamin B12 deficiency. This is particularly important for older persons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because at least 30% may have difficulty absorbing vitamin B12 from food and are</a:t>
            </a:r>
            <a:r>
              <a:rPr lang="id-ID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therefore at higher risk of developing a vitamin B12 deficiency.</a:t>
            </a:r>
            <a:endParaRPr lang="id-ID" sz="2000" dirty="0">
              <a:solidFill>
                <a:schemeClr val="tx2"/>
              </a:solidFill>
            </a:endParaRPr>
          </a:p>
          <a:p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149080"/>
            <a:ext cx="70567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/>
                </a:solidFill>
              </a:rPr>
              <a:t>Vitamin E and Cardiovascular Health</a:t>
            </a:r>
            <a:endParaRPr lang="id-ID" sz="2000" dirty="0">
              <a:solidFill>
                <a:schemeClr val="accent6"/>
              </a:solidFill>
            </a:endParaRPr>
          </a:p>
          <a:p>
            <a:pPr algn="just"/>
            <a:r>
              <a:rPr lang="en-US" sz="2000" dirty="0">
                <a:solidFill>
                  <a:schemeClr val="accent6"/>
                </a:solidFill>
              </a:rPr>
              <a:t>Women’s Health Study indicated that taking 600 IU vitamin E</a:t>
            </a:r>
            <a:r>
              <a:rPr lang="id-ID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every other day for approximately 10 years did not decrease cardiovascular mortality</a:t>
            </a:r>
            <a:r>
              <a:rPr lang="id-ID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in healthy women, but there were decreased cardiovascular deaths primarily</a:t>
            </a:r>
            <a:r>
              <a:rPr lang="id-ID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sudden death in women aged 65 years or older</a:t>
            </a:r>
            <a:r>
              <a:rPr lang="id-ID" sz="2000" dirty="0">
                <a:solidFill>
                  <a:schemeClr val="accent6"/>
                </a:solidFill>
              </a:rPr>
              <a:t>.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4504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accent6"/>
                </a:solidFill>
              </a:rPr>
              <a:t>Potassium and Cardiovascular Health</a:t>
            </a: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The Framingham Heart Study estimated the 20-year risk of developing hypertension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as &gt;90% for men and women not yet hypertensive by ages 55–65 years. The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significance of this risk to health, according to a meta-analysis of 61 studies including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almost 1,000,000 adults, is that each 20 mmHg increase in systolic blood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pressure (SBP) doubles the risk of a fatal coronary event</a:t>
            </a:r>
            <a:endParaRPr lang="id-ID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accent6"/>
                </a:solidFill>
              </a:rPr>
              <a:t>Selenium and Cancer Prevention</a:t>
            </a:r>
          </a:p>
          <a:p>
            <a:pPr marL="0" indent="0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Some studies indicate incidence of some cancers is lower among people with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higher blood levels or intake of selenium</a:t>
            </a:r>
            <a:r>
              <a:rPr lang="id-ID" dirty="0">
                <a:solidFill>
                  <a:schemeClr val="accent6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Calcium, Vitamin D, Osteoporosis, and Fractures</a:t>
            </a:r>
            <a:endParaRPr lang="id-ID" dirty="0">
              <a:solidFill>
                <a:schemeClr val="accent6"/>
              </a:solidFill>
            </a:endParaRPr>
          </a:p>
          <a:p>
            <a:pPr marL="514350" indent="-514350">
              <a:buAutoNum type="alphaLcPeriod"/>
            </a:pPr>
            <a:r>
              <a:rPr lang="id-ID" dirty="0">
                <a:solidFill>
                  <a:schemeClr val="accent6"/>
                </a:solidFill>
              </a:rPr>
              <a:t>Calcium  </a:t>
            </a:r>
          </a:p>
          <a:p>
            <a:pPr marL="0" indent="0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Consuming adequate calcium and vitamin D throughout infancy, childhood,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and adolescence and engaging in weight-bearing exercise will maximize bone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strength and bone density to help prevent osteoporosis and fractures later in life</a:t>
            </a:r>
            <a:r>
              <a:rPr lang="id-ID" dirty="0">
                <a:solidFill>
                  <a:schemeClr val="accent6"/>
                </a:solidFill>
              </a:rPr>
              <a:t>.</a:t>
            </a:r>
          </a:p>
          <a:p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8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dirty="0">
                <a:solidFill>
                  <a:schemeClr val="accent6"/>
                </a:solidFill>
              </a:rPr>
              <a:t>b. Vitamin D </a:t>
            </a: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In addition, recent evidence suggests that vitamin D inadequacy is pandemic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but that vitamin D deficiency can be prevented sensible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sun exposure and</a:t>
            </a:r>
            <a:r>
              <a:rPr lang="id-ID" dirty="0">
                <a:solidFill>
                  <a:schemeClr val="accent6"/>
                </a:solidFill>
              </a:rPr>
              <a:t> adequate supplementation.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Magnesium and Reduction of Cardiovascular Risk</a:t>
            </a:r>
            <a:endParaRPr lang="id-ID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Aging is associated with magnesium depletion. Decreases in dietary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intake, coupled with decreases in intestinal magnesium absorption and increases in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urinary magnesium losses, place older adults at risk of magnesium deficiency.</a:t>
            </a:r>
            <a:endParaRPr lang="id-ID" dirty="0">
              <a:solidFill>
                <a:schemeClr val="accent6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Omega-3 Fatty Acid and Cardiovascular Health</a:t>
            </a:r>
            <a:endParaRPr lang="id-ID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Essential omega-6 lipids promote development of pro-inflammatory eicosanoids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while essential omega-3 lipids promote development of anti-inflammatory eicosanoids.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The anti-inflammatory effects of omega-3 </a:t>
            </a:r>
            <a:r>
              <a:rPr lang="en-US" dirty="0" err="1">
                <a:solidFill>
                  <a:schemeClr val="accent6"/>
                </a:solidFill>
              </a:rPr>
              <a:t>fatsmay</a:t>
            </a:r>
            <a:r>
              <a:rPr lang="en-US" dirty="0">
                <a:solidFill>
                  <a:schemeClr val="accent6"/>
                </a:solidFill>
              </a:rPr>
              <a:t> partially explain their </a:t>
            </a:r>
            <a:r>
              <a:rPr lang="en-US" dirty="0" err="1">
                <a:solidFill>
                  <a:schemeClr val="accent6"/>
                </a:solidFill>
              </a:rPr>
              <a:t>cardioprotective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benefit because incorporation of these fats in cell membranes promotes vasodilation,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stimulates antiarrhythmic effects, and promotes vascular patency</a:t>
            </a:r>
            <a:r>
              <a:rPr lang="id-ID" dirty="0">
                <a:solidFill>
                  <a:schemeClr val="accent6"/>
                </a:solidFill>
              </a:rPr>
              <a:t>. </a:t>
            </a:r>
          </a:p>
          <a:p>
            <a:pPr algn="just"/>
            <a:endParaRPr lang="id-ID" dirty="0">
              <a:solidFill>
                <a:schemeClr val="accent6"/>
              </a:solidFill>
            </a:endParaRPr>
          </a:p>
          <a:p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5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14543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Omega-3 Fatty Acids and Cancer Prevention</a:t>
            </a:r>
            <a:endParaRPr lang="id-ID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Omega-3 fatty acids have been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shown to suppress biosynthesis of arachidonic acid-derived eicosanoids, which influence</a:t>
            </a:r>
            <a:r>
              <a:rPr lang="id-ID" dirty="0">
                <a:solidFill>
                  <a:schemeClr val="accent6"/>
                </a:solidFill>
              </a:rPr>
              <a:t> angiogenesis, apoptosis, cell proliferation, inflammation, and immune cell function.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Multivitamin/Mineral Supplements for Health Maintenance</a:t>
            </a:r>
            <a:endParaRPr lang="id-ID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accent6"/>
                </a:solidFill>
              </a:rPr>
              <a:t>	Multivitamin/mineral preparations </a:t>
            </a:r>
            <a:r>
              <a:rPr lang="en-US" dirty="0">
                <a:solidFill>
                  <a:schemeClr val="accent6"/>
                </a:solidFill>
              </a:rPr>
              <a:t>formulated at 100% of the daily value (DV) may be an effective way to safely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maintain desirable blood and </a:t>
            </a:r>
            <a:r>
              <a:rPr lang="en-US" dirty="0" err="1">
                <a:solidFill>
                  <a:schemeClr val="accent6"/>
                </a:solidFill>
              </a:rPr>
              <a:t>tissuemicronutrient</a:t>
            </a:r>
            <a:r>
              <a:rPr lang="en-US" dirty="0">
                <a:solidFill>
                  <a:schemeClr val="accent6"/>
                </a:solidFill>
              </a:rPr>
              <a:t> levels and help promote good health</a:t>
            </a:r>
            <a:r>
              <a:rPr lang="id-ID" dirty="0">
                <a:solidFill>
                  <a:schemeClr val="accent6"/>
                </a:solidFill>
              </a:rPr>
              <a:t>. </a:t>
            </a:r>
          </a:p>
          <a:p>
            <a:pPr algn="just"/>
            <a:endParaRPr lang="id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0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DIETARY SUPPLEMENTS WITH ACCUMULATING EVIDENCE</a:t>
            </a:r>
            <a:r>
              <a:rPr lang="id-ID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FOR RISK REDUCTION FOR CHRONIC DISEASE</a:t>
            </a:r>
            <a:br>
              <a:rPr lang="en-US" dirty="0">
                <a:solidFill>
                  <a:schemeClr val="accent6"/>
                </a:solidFill>
              </a:rPr>
            </a:b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Among popular dietary supplements consumed by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Americans there are many not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endorsed by national public health recommendations that have a considerable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evidence base upon which large randomized trials can be launched or guidelines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for use can be formulated by professional societies</a:t>
            </a:r>
            <a:r>
              <a:rPr lang="id-ID" dirty="0">
                <a:solidFill>
                  <a:schemeClr val="tx2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dirty="0">
                <a:solidFill>
                  <a:schemeClr val="tx2"/>
                </a:solidFill>
              </a:rPr>
              <a:t> Black Cohosh (Cimicifuga racemosa)</a:t>
            </a: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Black cohosh has been used in Germany since the mid-1950s to manage menopausal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symptoms. The pharmacologically active ingredients are prepared from the</a:t>
            </a:r>
            <a:r>
              <a:rPr lang="id-ID" dirty="0">
                <a:solidFill>
                  <a:schemeClr val="tx2"/>
                </a:solidFill>
              </a:rPr>
              <a:t> rhizome and root.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Coenzyme Q10 (Ubiquinone) and Cognitive and Neurological Health</a:t>
            </a:r>
            <a:endParaRPr lang="id-ID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There is also great interest in investigating the potential usefulness of CoQ10 in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treating neurodegenerative diseases. CoQ10 has shown some promise for slowing the</a:t>
            </a:r>
            <a:r>
              <a:rPr lang="id-ID" dirty="0">
                <a:solidFill>
                  <a:schemeClr val="tx2"/>
                </a:solidFill>
              </a:rPr>
              <a:t> progression of Parkinson’s disease.</a:t>
            </a:r>
          </a:p>
          <a:p>
            <a:pPr marL="0" indent="0">
              <a:buNone/>
            </a:pP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Ginkgo Biloba and Cognitive Function</a:t>
            </a:r>
            <a:endParaRPr lang="id-ID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Ginkgo biloba is one of the most popular medicines in Germany and France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where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physicians prescribe it for memory lapses, dizziness, anxiety, headaches,</a:t>
            </a:r>
            <a:r>
              <a:rPr lang="id-ID" dirty="0">
                <a:solidFill>
                  <a:schemeClr val="tx2"/>
                </a:solidFill>
              </a:rPr>
              <a:t>tinnitus, and other problems.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French Pine Bark (</a:t>
            </a:r>
            <a:r>
              <a:rPr lang="en-US" dirty="0" err="1">
                <a:solidFill>
                  <a:schemeClr val="tx2"/>
                </a:solidFill>
              </a:rPr>
              <a:t>Pinus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pinaster</a:t>
            </a:r>
            <a:r>
              <a:rPr lang="en-US" dirty="0">
                <a:solidFill>
                  <a:schemeClr val="tx2"/>
                </a:solidFill>
              </a:rPr>
              <a:t> Extract) and Chronic Venous</a:t>
            </a:r>
            <a:r>
              <a:rPr lang="id-ID" dirty="0">
                <a:solidFill>
                  <a:schemeClr val="tx2"/>
                </a:solidFill>
              </a:rPr>
              <a:t> Insufficiency</a:t>
            </a: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The strongest evidence for </a:t>
            </a:r>
            <a:r>
              <a:rPr lang="en-US" dirty="0" err="1">
                <a:solidFill>
                  <a:schemeClr val="tx2"/>
                </a:solidFill>
              </a:rPr>
              <a:t>pycnogenol</a:t>
            </a:r>
            <a:r>
              <a:rPr lang="en-US" dirty="0">
                <a:solidFill>
                  <a:schemeClr val="tx2"/>
                </a:solidFill>
              </a:rPr>
              <a:t> relates to improving heart health and treating chronic venous insufficiency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has also been evaluated for reducing venous complications from diabetes.</a:t>
            </a:r>
            <a:endParaRPr lang="id-ID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Saw Palmetto (</a:t>
            </a:r>
            <a:r>
              <a:rPr lang="en-US" dirty="0" err="1">
                <a:solidFill>
                  <a:schemeClr val="tx2"/>
                </a:solidFill>
              </a:rPr>
              <a:t>Serenoa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repens</a:t>
            </a:r>
            <a:r>
              <a:rPr lang="en-US" dirty="0">
                <a:solidFill>
                  <a:schemeClr val="tx2"/>
                </a:solidFill>
              </a:rPr>
              <a:t>) and Prostate Health</a:t>
            </a:r>
            <a:endParaRPr lang="id-ID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d-ID" dirty="0">
                <a:solidFill>
                  <a:schemeClr val="tx2"/>
                </a:solidFill>
              </a:rPr>
              <a:t>	Many saw </a:t>
            </a:r>
            <a:r>
              <a:rPr lang="en-US" dirty="0">
                <a:solidFill>
                  <a:schemeClr val="tx2"/>
                </a:solidFill>
              </a:rPr>
              <a:t>palmetto products are standardized based on the fatty acid content. Saw palmetto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has been shown to have anti-androgenic, anti-proliferative, and anti-inflammatory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properties that seem to be responsible for improving BPH</a:t>
            </a:r>
            <a:r>
              <a:rPr lang="id-ID" dirty="0">
                <a:solidFill>
                  <a:schemeClr val="tx2"/>
                </a:solidFill>
              </a:rPr>
              <a:t>.</a:t>
            </a:r>
          </a:p>
          <a:p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Combination Supplements with Demonstrated Efficacy</a:t>
            </a:r>
            <a:endParaRPr lang="id-ID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The combination of high-dose antioxidant vitamins and zinc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provided a moderate reduction of the risk (34%) of developing advanced AMD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over a median of 6.3 years of follow-up in persons at high risk</a:t>
            </a:r>
            <a:r>
              <a:rPr lang="id-ID" dirty="0">
                <a:solidFill>
                  <a:schemeClr val="tx2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Safeguarding Against Potential Interactions with Dietary Supplements</a:t>
            </a:r>
            <a:endParaRPr lang="id-ID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As with conventional drugs, </a:t>
            </a:r>
            <a:r>
              <a:rPr lang="en-US" dirty="0">
                <a:solidFill>
                  <a:schemeClr val="tx2"/>
                </a:solidFill>
              </a:rPr>
              <a:t>many herbal products are therapeutic at one dose and toxic at another. Concurrent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use of herbs may mimic, magnify, or oppose the effect of drugs. The importance of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unrecognized interactions between herbs and conventional drugs is particularly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relevant in cardiology because many cardiovascular drugs have a narrow therapeutic</a:t>
            </a:r>
            <a:r>
              <a:rPr lang="id-ID" dirty="0">
                <a:solidFill>
                  <a:schemeClr val="tx2"/>
                </a:solidFill>
              </a:rPr>
              <a:t> window.</a:t>
            </a:r>
          </a:p>
          <a:p>
            <a:pPr algn="just"/>
            <a:endParaRPr lang="id-ID" dirty="0">
              <a:solidFill>
                <a:schemeClr val="tx2"/>
              </a:solidFill>
            </a:endParaRPr>
          </a:p>
          <a:p>
            <a:pPr algn="just"/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7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686"/>
            <a:ext cx="8640960" cy="659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06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Harlow Solid Italic" panose="04030604020F02020D02" pitchFamily="82" charset="0"/>
              </a:rPr>
              <a:t>Thank You…</a:t>
            </a:r>
            <a:endParaRPr lang="id-ID" sz="9600" dirty="0"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651"/>
            <a:ext cx="6984776" cy="64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63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6"/>
                </a:solidFill>
              </a:rPr>
              <a:t>Herbal Medicine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Herbs </a:t>
            </a:r>
            <a:r>
              <a:rPr lang="en-US" dirty="0">
                <a:solidFill>
                  <a:schemeClr val="tx2"/>
                </a:solidFill>
              </a:rPr>
              <a:t>and plants provide a large array of </a:t>
            </a:r>
            <a:r>
              <a:rPr lang="en-US" b="1" dirty="0">
                <a:solidFill>
                  <a:schemeClr val="tx2"/>
                </a:solidFill>
              </a:rPr>
              <a:t>phytochemicals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bioactive </a:t>
            </a:r>
            <a:r>
              <a:rPr lang="en-US" b="1" dirty="0">
                <a:solidFill>
                  <a:schemeClr val="tx2"/>
                </a:solidFill>
              </a:rPr>
              <a:t>compounds </a:t>
            </a:r>
            <a:r>
              <a:rPr lang="en-US" dirty="0">
                <a:solidFill>
                  <a:schemeClr val="tx2"/>
                </a:solidFill>
              </a:rPr>
              <a:t>(plant based chemicals and </a:t>
            </a:r>
            <a:r>
              <a:rPr lang="en-US" dirty="0" smtClean="0">
                <a:solidFill>
                  <a:schemeClr val="tx2"/>
                </a:solidFill>
              </a:rPr>
              <a:t>compounds)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that </a:t>
            </a:r>
            <a:r>
              <a:rPr lang="en-US" dirty="0">
                <a:solidFill>
                  <a:schemeClr val="tx2"/>
                </a:solidFill>
              </a:rPr>
              <a:t>have biologic activity within the human body. </a:t>
            </a:r>
            <a:r>
              <a:rPr lang="en-US" dirty="0" smtClean="0">
                <a:solidFill>
                  <a:schemeClr val="tx2"/>
                </a:solidFill>
              </a:rPr>
              <a:t>Although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some </a:t>
            </a:r>
            <a:r>
              <a:rPr lang="en-US" dirty="0">
                <a:solidFill>
                  <a:schemeClr val="tx2"/>
                </a:solidFill>
              </a:rPr>
              <a:t>of the phytochemicals have been identified and </a:t>
            </a:r>
            <a:r>
              <a:rPr lang="en-US" dirty="0" smtClean="0">
                <a:solidFill>
                  <a:schemeClr val="tx2"/>
                </a:solidFill>
              </a:rPr>
              <a:t>characterized,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many </a:t>
            </a:r>
            <a:r>
              <a:rPr lang="en-US" dirty="0">
                <a:solidFill>
                  <a:schemeClr val="tx2"/>
                </a:solidFill>
              </a:rPr>
              <a:t>of them have unknown actions and may </a:t>
            </a:r>
            <a:r>
              <a:rPr lang="en-US" dirty="0" smtClean="0">
                <a:solidFill>
                  <a:schemeClr val="tx2"/>
                </a:solidFill>
              </a:rPr>
              <a:t>interact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with </a:t>
            </a:r>
            <a:r>
              <a:rPr lang="en-US" dirty="0">
                <a:solidFill>
                  <a:schemeClr val="tx2"/>
                </a:solidFill>
              </a:rPr>
              <a:t>pharmaceutical drugs (Gurley, 2012). When herbs are </a:t>
            </a:r>
            <a:r>
              <a:rPr lang="en-US" dirty="0" smtClean="0">
                <a:solidFill>
                  <a:schemeClr val="tx2"/>
                </a:solidFill>
              </a:rPr>
              <a:t>used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combination with each other or in concentrated forms, </a:t>
            </a:r>
            <a:r>
              <a:rPr lang="en-US" dirty="0" smtClean="0">
                <a:solidFill>
                  <a:schemeClr val="tx2"/>
                </a:solidFill>
              </a:rPr>
              <a:t>the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likelihood </a:t>
            </a:r>
            <a:r>
              <a:rPr lang="en-US" dirty="0">
                <a:solidFill>
                  <a:schemeClr val="tx2"/>
                </a:solidFill>
              </a:rPr>
              <a:t>for a drug nutrient interaction (DNI) or side </a:t>
            </a:r>
            <a:r>
              <a:rPr lang="en-US" dirty="0" smtClean="0">
                <a:solidFill>
                  <a:schemeClr val="tx2"/>
                </a:solidFill>
              </a:rPr>
              <a:t>effect</a:t>
            </a:r>
            <a:r>
              <a:rPr lang="id-ID" dirty="0" smtClean="0">
                <a:solidFill>
                  <a:schemeClr val="tx2"/>
                </a:solidFill>
              </a:rPr>
              <a:t> increases.</a:t>
            </a:r>
          </a:p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Topical </a:t>
            </a:r>
            <a:r>
              <a:rPr lang="en-US" dirty="0">
                <a:solidFill>
                  <a:schemeClr val="tx2"/>
                </a:solidFill>
              </a:rPr>
              <a:t>application of botanicals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nutrients </a:t>
            </a:r>
            <a:r>
              <a:rPr lang="en-US" dirty="0">
                <a:solidFill>
                  <a:schemeClr val="tx2"/>
                </a:solidFill>
              </a:rPr>
              <a:t>such as salves and aroma therapy are not classified </a:t>
            </a:r>
            <a:r>
              <a:rPr lang="en-US" dirty="0" smtClean="0">
                <a:solidFill>
                  <a:schemeClr val="tx2"/>
                </a:solidFill>
              </a:rPr>
              <a:t>as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dietary </a:t>
            </a:r>
            <a:r>
              <a:rPr lang="en-US" b="1" dirty="0">
                <a:solidFill>
                  <a:schemeClr val="tx2"/>
                </a:solidFill>
              </a:rPr>
              <a:t>supplements </a:t>
            </a:r>
            <a:r>
              <a:rPr lang="en-US" dirty="0">
                <a:solidFill>
                  <a:schemeClr val="tx2"/>
                </a:solidFill>
              </a:rPr>
              <a:t>under the current regulatory </a:t>
            </a:r>
            <a:r>
              <a:rPr lang="en-US" dirty="0" smtClean="0">
                <a:solidFill>
                  <a:schemeClr val="tx2"/>
                </a:solidFill>
              </a:rPr>
              <a:t>definition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because </a:t>
            </a:r>
            <a:r>
              <a:rPr lang="en-US" dirty="0">
                <a:solidFill>
                  <a:schemeClr val="tx2"/>
                </a:solidFill>
              </a:rPr>
              <a:t>they are not ingested. The </a:t>
            </a:r>
            <a:r>
              <a:rPr lang="en-US" b="1" dirty="0">
                <a:solidFill>
                  <a:schemeClr val="tx2"/>
                </a:solidFill>
              </a:rPr>
              <a:t>Commission E </a:t>
            </a:r>
            <a:r>
              <a:rPr lang="en-US" b="1" dirty="0" smtClean="0">
                <a:solidFill>
                  <a:schemeClr val="tx2"/>
                </a:solidFill>
              </a:rPr>
              <a:t>Monographs</a:t>
            </a:r>
            <a:r>
              <a:rPr lang="id-ID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on </a:t>
            </a:r>
            <a:r>
              <a:rPr lang="en-US" dirty="0" err="1">
                <a:solidFill>
                  <a:schemeClr val="tx2"/>
                </a:solidFill>
              </a:rPr>
              <a:t>phytomedicines</a:t>
            </a:r>
            <a:r>
              <a:rPr lang="en-US" dirty="0">
                <a:solidFill>
                  <a:schemeClr val="tx2"/>
                </a:solidFill>
              </a:rPr>
              <a:t> were developed in Germany by an </a:t>
            </a:r>
            <a:r>
              <a:rPr lang="en-US" dirty="0" smtClean="0">
                <a:solidFill>
                  <a:schemeClr val="tx2"/>
                </a:solidFill>
              </a:rPr>
              <a:t>expert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commission </a:t>
            </a:r>
            <a:r>
              <a:rPr lang="en-US" dirty="0">
                <a:solidFill>
                  <a:schemeClr val="tx2"/>
                </a:solidFill>
              </a:rPr>
              <a:t>of scientists and health care professionals as </a:t>
            </a:r>
            <a:r>
              <a:rPr lang="en-US" dirty="0" smtClean="0">
                <a:solidFill>
                  <a:schemeClr val="tx2"/>
                </a:solidFill>
              </a:rPr>
              <a:t>references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practice of </a:t>
            </a:r>
            <a:r>
              <a:rPr lang="en-US" b="1" dirty="0" err="1">
                <a:solidFill>
                  <a:schemeClr val="tx2"/>
                </a:solidFill>
              </a:rPr>
              <a:t>phytotherapy</a:t>
            </a:r>
            <a:r>
              <a:rPr lang="en-US" dirty="0">
                <a:solidFill>
                  <a:schemeClr val="tx2"/>
                </a:solidFill>
              </a:rPr>
              <a:t>, the science of using </a:t>
            </a:r>
            <a:r>
              <a:rPr lang="en-US" dirty="0" err="1" smtClean="0">
                <a:solidFill>
                  <a:schemeClr val="tx2"/>
                </a:solidFill>
              </a:rPr>
              <a:t>plantbased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medicines </a:t>
            </a:r>
            <a:r>
              <a:rPr lang="en-US" dirty="0">
                <a:solidFill>
                  <a:schemeClr val="tx2"/>
                </a:solidFill>
              </a:rPr>
              <a:t>to prevent or treat illness.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Trends in Dietary Supplement Use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According </a:t>
            </a:r>
            <a:r>
              <a:rPr lang="en-US" dirty="0">
                <a:solidFill>
                  <a:schemeClr val="tx2"/>
                </a:solidFill>
              </a:rPr>
              <a:t>to the National Health and Nutrition </a:t>
            </a:r>
            <a:r>
              <a:rPr lang="en-US" dirty="0" smtClean="0">
                <a:solidFill>
                  <a:schemeClr val="tx2"/>
                </a:solidFill>
              </a:rPr>
              <a:t>Examination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Survey </a:t>
            </a:r>
            <a:r>
              <a:rPr lang="en-US" dirty="0">
                <a:solidFill>
                  <a:schemeClr val="tx2"/>
                </a:solidFill>
              </a:rPr>
              <a:t>(NHANES) 1999-2010, about 50% of U.S. adults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30</a:t>
            </a:r>
            <a:r>
              <a:rPr lang="en-US" dirty="0">
                <a:solidFill>
                  <a:schemeClr val="tx2"/>
                </a:solidFill>
              </a:rPr>
              <a:t>% of children regularly take dietary supplements (CDC, </a:t>
            </a:r>
            <a:r>
              <a:rPr lang="en-US" dirty="0" smtClean="0">
                <a:solidFill>
                  <a:schemeClr val="tx2"/>
                </a:solidFill>
              </a:rPr>
              <a:t>2012;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Gahche</a:t>
            </a:r>
            <a:r>
              <a:rPr lang="en-US" dirty="0">
                <a:solidFill>
                  <a:schemeClr val="tx2"/>
                </a:solidFill>
              </a:rPr>
              <a:t>, 2014). The most common reasons </a:t>
            </a:r>
            <a:r>
              <a:rPr lang="en-US" dirty="0" smtClean="0">
                <a:solidFill>
                  <a:schemeClr val="tx2"/>
                </a:solidFill>
              </a:rPr>
              <a:t>to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supplement </a:t>
            </a:r>
            <a:r>
              <a:rPr lang="en-US" dirty="0">
                <a:solidFill>
                  <a:schemeClr val="tx2"/>
                </a:solidFill>
              </a:rPr>
              <a:t>are </a:t>
            </a:r>
            <a:r>
              <a:rPr lang="en-US" dirty="0" smtClean="0">
                <a:solidFill>
                  <a:schemeClr val="tx2"/>
                </a:solidFill>
              </a:rPr>
              <a:t>to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improve </a:t>
            </a:r>
            <a:r>
              <a:rPr lang="en-US" dirty="0">
                <a:solidFill>
                  <a:schemeClr val="tx2"/>
                </a:solidFill>
              </a:rPr>
              <a:t>or maintain health, supplement the diet, support </a:t>
            </a:r>
            <a:r>
              <a:rPr lang="en-US" dirty="0" smtClean="0">
                <a:solidFill>
                  <a:schemeClr val="tx2"/>
                </a:solidFill>
              </a:rPr>
              <a:t>bone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health </a:t>
            </a:r>
            <a:r>
              <a:rPr lang="en-US" dirty="0">
                <a:solidFill>
                  <a:schemeClr val="tx2"/>
                </a:solidFill>
              </a:rPr>
              <a:t>(in women), lower cholesterol, and improve </a:t>
            </a:r>
            <a:r>
              <a:rPr lang="en-US" dirty="0" smtClean="0">
                <a:solidFill>
                  <a:schemeClr val="tx2"/>
                </a:solidFill>
              </a:rPr>
              <a:t>immunity</a:t>
            </a:r>
            <a:r>
              <a:rPr lang="id-ID" dirty="0" smtClean="0">
                <a:solidFill>
                  <a:schemeClr val="tx2"/>
                </a:solidFill>
              </a:rPr>
              <a:t> (Bailey </a:t>
            </a:r>
            <a:r>
              <a:rPr lang="id-ID" dirty="0">
                <a:solidFill>
                  <a:schemeClr val="tx2"/>
                </a:solidFill>
              </a:rPr>
              <a:t>et al, 2013</a:t>
            </a:r>
            <a:r>
              <a:rPr lang="id-ID" dirty="0" smtClean="0">
                <a:solidFill>
                  <a:schemeClr val="tx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The </a:t>
            </a:r>
            <a:r>
              <a:rPr lang="id-ID" dirty="0">
                <a:solidFill>
                  <a:schemeClr val="tx2"/>
                </a:solidFill>
              </a:rPr>
              <a:t>most common </a:t>
            </a:r>
            <a:r>
              <a:rPr lang="id-ID" dirty="0" smtClean="0">
                <a:solidFill>
                  <a:schemeClr val="tx2"/>
                </a:solidFill>
              </a:rPr>
              <a:t>supplements </a:t>
            </a:r>
            <a:r>
              <a:rPr lang="en-US" dirty="0" smtClean="0">
                <a:solidFill>
                  <a:schemeClr val="tx2"/>
                </a:solidFill>
              </a:rPr>
              <a:t>taken </a:t>
            </a:r>
            <a:r>
              <a:rPr lang="en-US" dirty="0">
                <a:solidFill>
                  <a:schemeClr val="tx2"/>
                </a:solidFill>
              </a:rPr>
              <a:t>are multivitamin-minerals (MVM), calcium, </a:t>
            </a:r>
            <a:r>
              <a:rPr lang="en-US" dirty="0" smtClean="0">
                <a:solidFill>
                  <a:schemeClr val="tx2"/>
                </a:solidFill>
              </a:rPr>
              <a:t>vitamin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, herbals, fish oil, probiotics, vitamin D, glucosamine, and </a:t>
            </a:r>
            <a:r>
              <a:rPr lang="en-US" dirty="0" smtClean="0">
                <a:solidFill>
                  <a:schemeClr val="tx2"/>
                </a:solidFill>
              </a:rPr>
              <a:t>products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weight management and athletic enhancement (Bailey et </a:t>
            </a:r>
            <a:r>
              <a:rPr lang="en-US" dirty="0" smtClean="0">
                <a:solidFill>
                  <a:schemeClr val="tx2"/>
                </a:solidFill>
              </a:rPr>
              <a:t>al,</a:t>
            </a:r>
            <a:r>
              <a:rPr lang="id-ID" dirty="0" smtClean="0">
                <a:solidFill>
                  <a:schemeClr val="tx2"/>
                </a:solidFill>
              </a:rPr>
              <a:t> 2013). </a:t>
            </a:r>
          </a:p>
          <a:p>
            <a:pPr marL="0" indent="0" algn="just">
              <a:buNone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Use </a:t>
            </a:r>
            <a:r>
              <a:rPr lang="en-US" dirty="0">
                <a:solidFill>
                  <a:schemeClr val="tx2"/>
                </a:solidFill>
              </a:rPr>
              <a:t>of dietary supplements has been shown to increase </a:t>
            </a:r>
            <a:r>
              <a:rPr lang="en-US" dirty="0" smtClean="0">
                <a:solidFill>
                  <a:schemeClr val="tx2"/>
                </a:solidFill>
              </a:rPr>
              <a:t>with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advancing </a:t>
            </a:r>
            <a:r>
              <a:rPr lang="en-US" dirty="0">
                <a:solidFill>
                  <a:schemeClr val="tx2"/>
                </a:solidFill>
              </a:rPr>
              <a:t>age, higher education and socioeconomic </a:t>
            </a:r>
            <a:r>
              <a:rPr lang="en-US" dirty="0" smtClean="0">
                <a:solidFill>
                  <a:schemeClr val="tx2"/>
                </a:solidFill>
              </a:rPr>
              <a:t>status,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white </a:t>
            </a:r>
            <a:r>
              <a:rPr lang="en-US" dirty="0">
                <a:solidFill>
                  <a:schemeClr val="tx2"/>
                </a:solidFill>
              </a:rPr>
              <a:t>race, and female gender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Reports find that use of </a:t>
            </a:r>
            <a:r>
              <a:rPr lang="en-US" dirty="0" smtClean="0">
                <a:solidFill>
                  <a:schemeClr val="tx2"/>
                </a:solidFill>
              </a:rPr>
              <a:t>dietary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supplements </a:t>
            </a:r>
            <a:r>
              <a:rPr lang="en-US" dirty="0">
                <a:solidFill>
                  <a:schemeClr val="tx2"/>
                </a:solidFill>
              </a:rPr>
              <a:t>is highest among those who: are in the best state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health</a:t>
            </a:r>
            <a:r>
              <a:rPr lang="en-US" dirty="0">
                <a:solidFill>
                  <a:schemeClr val="tx2"/>
                </a:solidFill>
              </a:rPr>
              <a:t>, have a body mass index less than 25 kg/m2, are </a:t>
            </a:r>
            <a:r>
              <a:rPr lang="en-US" dirty="0" smtClean="0">
                <a:solidFill>
                  <a:schemeClr val="tx2"/>
                </a:solidFill>
              </a:rPr>
              <a:t>nonsmokers,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dirty="0">
                <a:solidFill>
                  <a:schemeClr val="tx2"/>
                </a:solidFill>
              </a:rPr>
              <a:t>physically active, report good health, adhere to a </a:t>
            </a:r>
            <a:r>
              <a:rPr lang="en-US" dirty="0" smtClean="0">
                <a:solidFill>
                  <a:schemeClr val="tx2"/>
                </a:solidFill>
              </a:rPr>
              <a:t>healthy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diet</a:t>
            </a:r>
            <a:r>
              <a:rPr lang="en-US" dirty="0">
                <a:solidFill>
                  <a:schemeClr val="tx2"/>
                </a:solidFill>
              </a:rPr>
              <a:t>, and use food labels in making food choices (NIH, 2015).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id-ID" sz="3600" b="1" dirty="0">
                <a:solidFill>
                  <a:schemeClr val="accent6"/>
                </a:solidFill>
              </a:rPr>
              <a:t>Multivitamin Efficacy</a:t>
            </a:r>
            <a:endParaRPr lang="id-ID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Many </a:t>
            </a:r>
            <a:r>
              <a:rPr lang="en-US" sz="1600" dirty="0">
                <a:solidFill>
                  <a:schemeClr val="tx2"/>
                </a:solidFill>
              </a:rPr>
              <a:t>people take an MVM to </a:t>
            </a:r>
            <a:r>
              <a:rPr lang="en-US" sz="1600" dirty="0" smtClean="0">
                <a:solidFill>
                  <a:schemeClr val="tx2"/>
                </a:solidFill>
              </a:rPr>
              <a:t>increase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nutrient </a:t>
            </a:r>
            <a:r>
              <a:rPr lang="en-US" sz="1600" dirty="0">
                <a:solidFill>
                  <a:schemeClr val="tx2"/>
                </a:solidFill>
              </a:rPr>
              <a:t>levels in </a:t>
            </a:r>
            <a:r>
              <a:rPr lang="en-US" sz="1600" dirty="0" smtClean="0">
                <a:solidFill>
                  <a:schemeClr val="tx2"/>
                </a:solidFill>
              </a:rPr>
              <a:t>the</a:t>
            </a:r>
            <a:r>
              <a:rPr lang="id-ID" sz="1600" dirty="0" smtClean="0">
                <a:solidFill>
                  <a:schemeClr val="tx2"/>
                </a:solidFill>
              </a:rPr>
              <a:t> diet. </a:t>
            </a:r>
            <a:r>
              <a:rPr lang="en-US" sz="1600" dirty="0" smtClean="0">
                <a:solidFill>
                  <a:schemeClr val="tx2"/>
                </a:solidFill>
              </a:rPr>
              <a:t>Use </a:t>
            </a:r>
            <a:r>
              <a:rPr lang="en-US" sz="1600" dirty="0">
                <a:solidFill>
                  <a:schemeClr val="tx2"/>
                </a:solidFill>
              </a:rPr>
              <a:t>of multivitamins and minerals has been shown to </a:t>
            </a:r>
            <a:r>
              <a:rPr lang="en-US" sz="1600" dirty="0" smtClean="0">
                <a:solidFill>
                  <a:schemeClr val="tx2"/>
                </a:solidFill>
              </a:rPr>
              <a:t>improve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micronutrient </a:t>
            </a:r>
            <a:r>
              <a:rPr lang="en-US" sz="1600" dirty="0">
                <a:solidFill>
                  <a:schemeClr val="tx2"/>
                </a:solidFill>
              </a:rPr>
              <a:t>status among adults and children (Bailey et al, </a:t>
            </a:r>
            <a:r>
              <a:rPr lang="en-US" sz="1600" dirty="0" smtClean="0">
                <a:solidFill>
                  <a:schemeClr val="tx2"/>
                </a:solidFill>
              </a:rPr>
              <a:t>2012;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Murphy </a:t>
            </a:r>
            <a:r>
              <a:rPr lang="en-US" sz="1600" dirty="0">
                <a:solidFill>
                  <a:schemeClr val="tx2"/>
                </a:solidFill>
              </a:rPr>
              <a:t>et al, 2007; NIH, 2006). Unfortunately, increased </a:t>
            </a:r>
            <a:r>
              <a:rPr lang="en-US" sz="1600" dirty="0" smtClean="0">
                <a:solidFill>
                  <a:schemeClr val="tx2"/>
                </a:solidFill>
              </a:rPr>
              <a:t>nutrient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intake </a:t>
            </a:r>
            <a:r>
              <a:rPr lang="en-US" sz="1600" dirty="0">
                <a:solidFill>
                  <a:schemeClr val="tx2"/>
                </a:solidFill>
              </a:rPr>
              <a:t>has not translated into reduced risk of chronic disease </a:t>
            </a:r>
            <a:r>
              <a:rPr lang="en-US" sz="1600" dirty="0" smtClean="0">
                <a:solidFill>
                  <a:schemeClr val="tx2"/>
                </a:solidFill>
              </a:rPr>
              <a:t>in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people </a:t>
            </a:r>
            <a:r>
              <a:rPr lang="en-US" sz="1600" dirty="0">
                <a:solidFill>
                  <a:schemeClr val="tx2"/>
                </a:solidFill>
              </a:rPr>
              <a:t>without overt nutrient deficiencies. Research reviews by </a:t>
            </a:r>
            <a:r>
              <a:rPr lang="en-US" sz="1600" dirty="0" smtClean="0">
                <a:solidFill>
                  <a:schemeClr val="tx2"/>
                </a:solidFill>
              </a:rPr>
              <a:t>the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National </a:t>
            </a:r>
            <a:r>
              <a:rPr lang="en-US" sz="1600" dirty="0">
                <a:solidFill>
                  <a:schemeClr val="tx2"/>
                </a:solidFill>
              </a:rPr>
              <a:t>Institutes of Health State of Science Panel and the </a:t>
            </a:r>
            <a:r>
              <a:rPr lang="en-US" sz="1600" dirty="0" smtClean="0">
                <a:solidFill>
                  <a:schemeClr val="tx2"/>
                </a:solidFill>
              </a:rPr>
              <a:t>U.S.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Preventive </a:t>
            </a:r>
            <a:r>
              <a:rPr lang="en-US" sz="1600" dirty="0">
                <a:solidFill>
                  <a:schemeClr val="tx2"/>
                </a:solidFill>
              </a:rPr>
              <a:t>Services Task Force have evaluated observational </a:t>
            </a:r>
            <a:r>
              <a:rPr lang="en-US" sz="1600" dirty="0" smtClean="0">
                <a:solidFill>
                  <a:schemeClr val="tx2"/>
                </a:solidFill>
              </a:rPr>
              <a:t>and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randomized </a:t>
            </a:r>
            <a:r>
              <a:rPr lang="en-US" sz="1600" dirty="0">
                <a:solidFill>
                  <a:schemeClr val="tx2"/>
                </a:solidFill>
              </a:rPr>
              <a:t>controlled trials (RCTs) of more than 400,000 </a:t>
            </a:r>
            <a:r>
              <a:rPr lang="en-US" sz="1600" dirty="0" smtClean="0">
                <a:solidFill>
                  <a:schemeClr val="tx2"/>
                </a:solidFill>
              </a:rPr>
              <a:t>people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using </a:t>
            </a:r>
            <a:r>
              <a:rPr lang="en-US" sz="1600" dirty="0">
                <a:solidFill>
                  <a:schemeClr val="tx2"/>
                </a:solidFill>
              </a:rPr>
              <a:t>single or paired vitamins or MVM and have not found </a:t>
            </a:r>
            <a:r>
              <a:rPr lang="en-US" sz="1600" dirty="0" smtClean="0">
                <a:solidFill>
                  <a:schemeClr val="tx2"/>
                </a:solidFill>
              </a:rPr>
              <a:t>evidence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that </a:t>
            </a:r>
            <a:r>
              <a:rPr lang="en-US" sz="1600" dirty="0">
                <a:solidFill>
                  <a:schemeClr val="tx2"/>
                </a:solidFill>
              </a:rPr>
              <a:t>they reduce chronic disease or prevent early </a:t>
            </a:r>
            <a:r>
              <a:rPr lang="en-US" sz="1600" dirty="0" smtClean="0">
                <a:solidFill>
                  <a:schemeClr val="tx2"/>
                </a:solidFill>
              </a:rPr>
              <a:t>death</a:t>
            </a:r>
            <a:r>
              <a:rPr lang="id-ID" sz="1600" dirty="0" smtClean="0">
                <a:solidFill>
                  <a:schemeClr val="tx2"/>
                </a:solidFill>
              </a:rPr>
              <a:t> (Fortman </a:t>
            </a:r>
            <a:r>
              <a:rPr lang="id-ID" sz="1600" dirty="0">
                <a:solidFill>
                  <a:schemeClr val="tx2"/>
                </a:solidFill>
              </a:rPr>
              <a:t>et al, 2013; Neuhouser et al, 2009; NIH, 2006). Two </a:t>
            </a:r>
            <a:r>
              <a:rPr lang="id-ID" sz="1600" dirty="0" smtClean="0">
                <a:solidFill>
                  <a:schemeClr val="tx2"/>
                </a:solidFill>
              </a:rPr>
              <a:t>trials,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Supplementation in Vitamins and Mineral </a:t>
            </a:r>
            <a:r>
              <a:rPr lang="en-US" sz="1600" dirty="0" smtClean="0">
                <a:solidFill>
                  <a:schemeClr val="tx2"/>
                </a:solidFill>
              </a:rPr>
              <a:t>Antioxidants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Study </a:t>
            </a:r>
            <a:r>
              <a:rPr lang="en-US" sz="1600" dirty="0">
                <a:solidFill>
                  <a:schemeClr val="tx2"/>
                </a:solidFill>
              </a:rPr>
              <a:t>(SU.VI.MAX) and the Physicians Health Study II (PHS-II</a:t>
            </a:r>
            <a:r>
              <a:rPr lang="en-US" sz="1600" dirty="0" smtClean="0">
                <a:solidFill>
                  <a:schemeClr val="tx2"/>
                </a:solidFill>
              </a:rPr>
              <a:t>),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found </a:t>
            </a:r>
            <a:r>
              <a:rPr lang="en-US" sz="1600" dirty="0">
                <a:solidFill>
                  <a:schemeClr val="tx2"/>
                </a:solidFill>
              </a:rPr>
              <a:t>a small reduction in cancer incidence for men only </a:t>
            </a:r>
            <a:r>
              <a:rPr lang="en-US" sz="1600" dirty="0" smtClean="0">
                <a:solidFill>
                  <a:schemeClr val="tx2"/>
                </a:solidFill>
              </a:rPr>
              <a:t>after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121</a:t>
            </a:r>
            <a:r>
              <a:rPr lang="en-US" sz="1600" dirty="0">
                <a:solidFill>
                  <a:schemeClr val="tx2"/>
                </a:solidFill>
              </a:rPr>
              <a:t>⁄2 years (SU.VI.MAX) and 8 years (PHS-II) of </a:t>
            </a:r>
            <a:r>
              <a:rPr lang="en-US" sz="1600" dirty="0" smtClean="0">
                <a:solidFill>
                  <a:schemeClr val="tx2"/>
                </a:solidFill>
              </a:rPr>
              <a:t>supplementation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dirty="0" err="1" smtClean="0">
                <a:solidFill>
                  <a:schemeClr val="tx2"/>
                </a:solidFill>
              </a:rPr>
              <a:t>Fortman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et al, 2013). Trials looking at cardiovascular </a:t>
            </a:r>
            <a:r>
              <a:rPr lang="en-US" sz="1600" dirty="0" smtClean="0">
                <a:solidFill>
                  <a:schemeClr val="tx2"/>
                </a:solidFill>
              </a:rPr>
              <a:t>disease,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cognitive </a:t>
            </a:r>
            <a:r>
              <a:rPr lang="en-US" sz="1600" dirty="0">
                <a:solidFill>
                  <a:schemeClr val="tx2"/>
                </a:solidFill>
              </a:rPr>
              <a:t>decline, and all-cause mortality have not shown </a:t>
            </a:r>
            <a:r>
              <a:rPr lang="en-US" sz="1600" dirty="0" smtClean="0">
                <a:solidFill>
                  <a:schemeClr val="tx2"/>
                </a:solidFill>
              </a:rPr>
              <a:t>statistically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significant </a:t>
            </a:r>
            <a:r>
              <a:rPr lang="en-US" sz="1600" dirty="0">
                <a:solidFill>
                  <a:schemeClr val="tx2"/>
                </a:solidFill>
              </a:rPr>
              <a:t>incidence of either harm or benefit (</a:t>
            </a:r>
            <a:r>
              <a:rPr lang="en-US" sz="1600" dirty="0" err="1">
                <a:solidFill>
                  <a:schemeClr val="tx2"/>
                </a:solidFill>
              </a:rPr>
              <a:t>Fortman</a:t>
            </a:r>
            <a:r>
              <a:rPr lang="en-US" sz="1600" dirty="0">
                <a:solidFill>
                  <a:schemeClr val="tx2"/>
                </a:solidFill>
              </a:rPr>
              <a:t> et </a:t>
            </a:r>
            <a:r>
              <a:rPr lang="en-US" sz="1600" dirty="0" smtClean="0">
                <a:solidFill>
                  <a:schemeClr val="tx2"/>
                </a:solidFill>
              </a:rPr>
              <a:t>al,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2013</a:t>
            </a:r>
            <a:r>
              <a:rPr lang="en-US" sz="1600" dirty="0">
                <a:solidFill>
                  <a:schemeClr val="tx2"/>
                </a:solidFill>
              </a:rPr>
              <a:t>). Chronic diseases are complex and usually have </a:t>
            </a:r>
            <a:r>
              <a:rPr lang="en-US" sz="1600" dirty="0" smtClean="0">
                <a:solidFill>
                  <a:schemeClr val="tx2"/>
                </a:solidFill>
              </a:rPr>
              <a:t>multifactorial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causes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Studying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effect of an MVM on nutrient intake </a:t>
            </a:r>
            <a:r>
              <a:rPr lang="en-US" sz="1600" dirty="0" smtClean="0">
                <a:solidFill>
                  <a:schemeClr val="tx2"/>
                </a:solidFill>
              </a:rPr>
              <a:t>and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overall </a:t>
            </a:r>
            <a:r>
              <a:rPr lang="en-US" sz="1600" dirty="0">
                <a:solidFill>
                  <a:schemeClr val="tx2"/>
                </a:solidFill>
              </a:rPr>
              <a:t>health is a difficult undertaking. Almost all Americans </a:t>
            </a:r>
            <a:r>
              <a:rPr lang="en-US" sz="1600" dirty="0" smtClean="0">
                <a:solidFill>
                  <a:schemeClr val="tx2"/>
                </a:solidFill>
              </a:rPr>
              <a:t>are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taking </a:t>
            </a:r>
            <a:r>
              <a:rPr lang="en-US" sz="1600" dirty="0">
                <a:solidFill>
                  <a:schemeClr val="tx2"/>
                </a:solidFill>
              </a:rPr>
              <a:t>in supplemental forms of nutrients via fortified </a:t>
            </a:r>
            <a:r>
              <a:rPr lang="en-US" sz="1600" dirty="0" smtClean="0">
                <a:solidFill>
                  <a:schemeClr val="tx2"/>
                </a:solidFill>
              </a:rPr>
              <a:t>foods,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which </a:t>
            </a:r>
            <a:r>
              <a:rPr lang="en-US" sz="1600" dirty="0">
                <a:solidFill>
                  <a:schemeClr val="tx2"/>
                </a:solidFill>
              </a:rPr>
              <a:t>complicates efforts to quantify the impact of taking a </a:t>
            </a:r>
            <a:r>
              <a:rPr lang="en-US" sz="1600" dirty="0" smtClean="0">
                <a:solidFill>
                  <a:schemeClr val="tx2"/>
                </a:solidFill>
              </a:rPr>
              <a:t>MVM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supplement</a:t>
            </a:r>
            <a:r>
              <a:rPr lang="en-US" sz="1600" dirty="0">
                <a:solidFill>
                  <a:schemeClr val="tx2"/>
                </a:solidFill>
              </a:rPr>
              <a:t>. In observational trials, people take a variety of </a:t>
            </a:r>
            <a:r>
              <a:rPr lang="en-US" sz="1600" dirty="0" smtClean="0">
                <a:solidFill>
                  <a:schemeClr val="tx2"/>
                </a:solidFill>
              </a:rPr>
              <a:t>MVMs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with </a:t>
            </a:r>
            <a:r>
              <a:rPr lang="en-US" sz="1600" dirty="0">
                <a:solidFill>
                  <a:schemeClr val="tx2"/>
                </a:solidFill>
              </a:rPr>
              <a:t>differing compositions and potencies. People who </a:t>
            </a:r>
            <a:r>
              <a:rPr lang="en-US" sz="1600" dirty="0" smtClean="0">
                <a:solidFill>
                  <a:schemeClr val="tx2"/>
                </a:solidFill>
              </a:rPr>
              <a:t>self-select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to </a:t>
            </a:r>
            <a:r>
              <a:rPr lang="en-US" sz="1600" dirty="0">
                <a:solidFill>
                  <a:schemeClr val="tx2"/>
                </a:solidFill>
              </a:rPr>
              <a:t>take a MVM are usually healthier and have better diets, </a:t>
            </a:r>
            <a:r>
              <a:rPr lang="en-US" sz="1600" dirty="0" smtClean="0">
                <a:solidFill>
                  <a:schemeClr val="tx2"/>
                </a:solidFill>
              </a:rPr>
              <a:t>suggesting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that </a:t>
            </a:r>
            <a:r>
              <a:rPr lang="en-US" sz="1600" dirty="0">
                <a:solidFill>
                  <a:schemeClr val="tx2"/>
                </a:solidFill>
              </a:rPr>
              <a:t>MVMs are probably not helpful for most well </a:t>
            </a:r>
            <a:r>
              <a:rPr lang="en-US" sz="1600" dirty="0" smtClean="0">
                <a:solidFill>
                  <a:schemeClr val="tx2"/>
                </a:solidFill>
              </a:rPr>
              <a:t>nourished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people</a:t>
            </a:r>
            <a:r>
              <a:rPr lang="en-US" sz="1600" dirty="0">
                <a:solidFill>
                  <a:schemeClr val="tx2"/>
                </a:solidFill>
              </a:rPr>
              <a:t>. A few long-term RCTs evaluated the merits of MVMs, </a:t>
            </a:r>
            <a:r>
              <a:rPr lang="en-US" sz="1600" dirty="0" smtClean="0">
                <a:solidFill>
                  <a:schemeClr val="tx2"/>
                </a:solidFill>
              </a:rPr>
              <a:t>and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results have been population or gender specific and not </a:t>
            </a:r>
            <a:r>
              <a:rPr lang="en-US" sz="1600" dirty="0" smtClean="0">
                <a:solidFill>
                  <a:schemeClr val="tx2"/>
                </a:solidFill>
              </a:rPr>
              <a:t>generalizable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to </a:t>
            </a:r>
            <a:r>
              <a:rPr lang="en-US" sz="1600" dirty="0">
                <a:solidFill>
                  <a:schemeClr val="tx2"/>
                </a:solidFill>
              </a:rPr>
              <a:t>the entire U.S. population (</a:t>
            </a:r>
            <a:r>
              <a:rPr lang="en-US" sz="1600" dirty="0" err="1">
                <a:solidFill>
                  <a:schemeClr val="tx2"/>
                </a:solidFill>
              </a:rPr>
              <a:t>Fortman</a:t>
            </a:r>
            <a:r>
              <a:rPr lang="en-US" sz="1600" dirty="0">
                <a:solidFill>
                  <a:schemeClr val="tx2"/>
                </a:solidFill>
              </a:rPr>
              <a:t> et al, 2013). </a:t>
            </a:r>
            <a:r>
              <a:rPr lang="en-US" sz="1600" dirty="0" smtClean="0">
                <a:solidFill>
                  <a:schemeClr val="tx2"/>
                </a:solidFill>
              </a:rPr>
              <a:t>MVMs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may </a:t>
            </a:r>
            <a:r>
              <a:rPr lang="en-US" sz="1600" dirty="0">
                <a:solidFill>
                  <a:schemeClr val="tx2"/>
                </a:solidFill>
              </a:rPr>
              <a:t>have efficacy based on assessment of individual needs but </a:t>
            </a:r>
            <a:r>
              <a:rPr lang="en-US" sz="1600" dirty="0" smtClean="0">
                <a:solidFill>
                  <a:schemeClr val="tx2"/>
                </a:solidFill>
              </a:rPr>
              <a:t>are</a:t>
            </a:r>
            <a:r>
              <a:rPr lang="id-ID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not </a:t>
            </a:r>
            <a:r>
              <a:rPr lang="en-US" sz="1600" dirty="0">
                <a:solidFill>
                  <a:schemeClr val="tx2"/>
                </a:solidFill>
              </a:rPr>
              <a:t>useful for all people.</a:t>
            </a:r>
            <a:endParaRPr lang="id-ID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6"/>
                </a:solidFill>
              </a:rPr>
              <a:t>Antioxidant Supplements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chemeClr val="tx2"/>
                </a:solidFill>
              </a:rPr>
              <a:t>	Antioxidant </a:t>
            </a:r>
            <a:r>
              <a:rPr lang="en-US" dirty="0" smtClean="0">
                <a:solidFill>
                  <a:schemeClr val="tx2"/>
                </a:solidFill>
              </a:rPr>
              <a:t>supplements </a:t>
            </a:r>
            <a:r>
              <a:rPr lang="en-US" dirty="0">
                <a:solidFill>
                  <a:schemeClr val="tx2"/>
                </a:solidFill>
              </a:rPr>
              <a:t>may be beneficial, however, for prevention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  <a:r>
              <a:rPr lang="id-ID" dirty="0" smtClean="0">
                <a:solidFill>
                  <a:schemeClr val="tx2"/>
                </a:solidFill>
              </a:rPr>
              <a:t> age-related </a:t>
            </a:r>
            <a:r>
              <a:rPr lang="id-ID" dirty="0">
                <a:solidFill>
                  <a:schemeClr val="tx2"/>
                </a:solidFill>
              </a:rPr>
              <a:t>macular degeneration (AMD</a:t>
            </a:r>
            <a:r>
              <a:rPr lang="id-ID" dirty="0" smtClean="0">
                <a:solidFill>
                  <a:schemeClr val="tx2"/>
                </a:solidFill>
              </a:rPr>
              <a:t>). </a:t>
            </a:r>
            <a:r>
              <a:rPr lang="id-ID" dirty="0">
                <a:solidFill>
                  <a:schemeClr val="tx2"/>
                </a:solidFill>
              </a:rPr>
              <a:t>In the Age </a:t>
            </a:r>
            <a:r>
              <a:rPr lang="id-ID" dirty="0" smtClean="0">
                <a:solidFill>
                  <a:schemeClr val="tx2"/>
                </a:solidFill>
              </a:rPr>
              <a:t>Related </a:t>
            </a:r>
            <a:r>
              <a:rPr lang="en-US" dirty="0" smtClean="0">
                <a:solidFill>
                  <a:schemeClr val="tx2"/>
                </a:solidFill>
              </a:rPr>
              <a:t>Eye </a:t>
            </a:r>
            <a:r>
              <a:rPr lang="en-US" dirty="0">
                <a:solidFill>
                  <a:schemeClr val="tx2"/>
                </a:solidFill>
              </a:rPr>
              <a:t>Disease Study (AREDS), high-dose vitamin C (500 mg</a:t>
            </a:r>
            <a:r>
              <a:rPr lang="en-US" dirty="0" smtClean="0">
                <a:solidFill>
                  <a:schemeClr val="tx2"/>
                </a:solidFill>
              </a:rPr>
              <a:t>),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id-ID" dirty="0">
                <a:solidFill>
                  <a:schemeClr val="tx2"/>
                </a:solidFill>
              </a:rPr>
              <a:t>vitamin E (400 IU), beta carotene (15 mg), and zinc (80 </a:t>
            </a:r>
            <a:r>
              <a:rPr lang="id-ID" dirty="0" smtClean="0">
                <a:solidFill>
                  <a:schemeClr val="tx2"/>
                </a:solidFill>
              </a:rPr>
              <a:t>mg) </a:t>
            </a:r>
            <a:r>
              <a:rPr lang="en-US" dirty="0" smtClean="0">
                <a:solidFill>
                  <a:schemeClr val="tx2"/>
                </a:solidFill>
              </a:rPr>
              <a:t>had </a:t>
            </a:r>
            <a:r>
              <a:rPr lang="en-US" dirty="0">
                <a:solidFill>
                  <a:schemeClr val="tx2"/>
                </a:solidFill>
              </a:rPr>
              <a:t>a significant reduction in the risk of developing AMD </a:t>
            </a:r>
            <a:r>
              <a:rPr lang="en-US" dirty="0" smtClean="0">
                <a:solidFill>
                  <a:schemeClr val="tx2"/>
                </a:solidFill>
              </a:rPr>
              <a:t>after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taking </a:t>
            </a:r>
            <a:r>
              <a:rPr lang="en-US" dirty="0">
                <a:solidFill>
                  <a:schemeClr val="tx2"/>
                </a:solidFill>
              </a:rPr>
              <a:t>the antioxidant supplements for 6.3 years. The </a:t>
            </a:r>
            <a:r>
              <a:rPr lang="en-US" dirty="0" smtClean="0">
                <a:solidFill>
                  <a:schemeClr val="tx2"/>
                </a:solidFill>
              </a:rPr>
              <a:t>effects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were </a:t>
            </a:r>
            <a:r>
              <a:rPr lang="en-US" dirty="0">
                <a:solidFill>
                  <a:schemeClr val="tx2"/>
                </a:solidFill>
              </a:rPr>
              <a:t>still present after a 10-year follow-up (Chew et al, 2013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the majority of people, it is probably best to get </a:t>
            </a:r>
            <a:r>
              <a:rPr lang="en-US" dirty="0" smtClean="0">
                <a:solidFill>
                  <a:schemeClr val="tx2"/>
                </a:solidFill>
              </a:rPr>
              <a:t>antioxidants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phytonutrients by eating a variety of </a:t>
            </a:r>
            <a:r>
              <a:rPr lang="en-US" dirty="0" smtClean="0">
                <a:solidFill>
                  <a:schemeClr val="tx2"/>
                </a:solidFill>
              </a:rPr>
              <a:t>plant-based</a:t>
            </a: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foods</a:t>
            </a:r>
            <a:r>
              <a:rPr lang="en-US" dirty="0">
                <a:solidFill>
                  <a:schemeClr val="tx2"/>
                </a:solidFill>
              </a:rPr>
              <a:t>, including fruits, vegetables, herbs, spices, nuts, </a:t>
            </a:r>
            <a:r>
              <a:rPr lang="en-US" dirty="0" smtClean="0">
                <a:solidFill>
                  <a:schemeClr val="tx2"/>
                </a:solidFill>
              </a:rPr>
              <a:t>seeds,</a:t>
            </a:r>
            <a:r>
              <a:rPr lang="id-ID" dirty="0" smtClean="0">
                <a:solidFill>
                  <a:schemeClr val="tx2"/>
                </a:solidFill>
              </a:rPr>
              <a:t> legumes</a:t>
            </a:r>
            <a:r>
              <a:rPr lang="id-ID" dirty="0">
                <a:solidFill>
                  <a:schemeClr val="tx2"/>
                </a:solidFill>
              </a:rPr>
              <a:t>, and whole grains.</a:t>
            </a:r>
          </a:p>
        </p:txBody>
      </p:sp>
    </p:spTree>
    <p:extLst>
      <p:ext uri="{BB962C8B-B14F-4D97-AF65-F5344CB8AC3E}">
        <p14:creationId xmlns:p14="http://schemas.microsoft.com/office/powerpoint/2010/main" xmlns="" val="3619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6"/>
                </a:solidFill>
              </a:rPr>
              <a:t>Potentially At-Risk Populations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279" y="2492896"/>
            <a:ext cx="3744416" cy="22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700" b="1" dirty="0" smtClean="0">
                <a:solidFill>
                  <a:schemeClr val="tx2"/>
                </a:solidFill>
              </a:rPr>
              <a:t>	</a:t>
            </a:r>
            <a:r>
              <a:rPr lang="en-US" sz="1700" b="1" dirty="0" smtClean="0">
                <a:solidFill>
                  <a:schemeClr val="tx2"/>
                </a:solidFill>
              </a:rPr>
              <a:t>Although </a:t>
            </a:r>
            <a:r>
              <a:rPr lang="en-US" sz="1700" b="1" dirty="0">
                <a:solidFill>
                  <a:schemeClr val="tx2"/>
                </a:solidFill>
              </a:rPr>
              <a:t>dietary supplement use is most common </a:t>
            </a:r>
            <a:r>
              <a:rPr lang="en-US" sz="1700" b="1" dirty="0" smtClean="0">
                <a:solidFill>
                  <a:schemeClr val="tx2"/>
                </a:solidFill>
              </a:rPr>
              <a:t>among</a:t>
            </a:r>
            <a:r>
              <a:rPr lang="id-ID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</a:rPr>
              <a:t>people </a:t>
            </a:r>
            <a:r>
              <a:rPr lang="en-US" sz="1700" b="1" dirty="0">
                <a:solidFill>
                  <a:schemeClr val="tx2"/>
                </a:solidFill>
              </a:rPr>
              <a:t>who are least likely to have a nutrient deficiency, </a:t>
            </a:r>
            <a:r>
              <a:rPr lang="en-US" sz="1700" b="1" dirty="0" smtClean="0">
                <a:solidFill>
                  <a:schemeClr val="tx2"/>
                </a:solidFill>
              </a:rPr>
              <a:t>the</a:t>
            </a:r>
            <a:r>
              <a:rPr lang="id-ID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</a:rPr>
              <a:t>Academy </a:t>
            </a:r>
            <a:r>
              <a:rPr lang="en-US" sz="1700" b="1" dirty="0">
                <a:solidFill>
                  <a:schemeClr val="tx2"/>
                </a:solidFill>
              </a:rPr>
              <a:t>of Nutrition and Dietetics has identified several </a:t>
            </a:r>
            <a:r>
              <a:rPr lang="en-US" sz="1700" b="1" dirty="0" smtClean="0">
                <a:solidFill>
                  <a:schemeClr val="tx2"/>
                </a:solidFill>
              </a:rPr>
              <a:t>populations</a:t>
            </a:r>
            <a:r>
              <a:rPr lang="id-ID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</a:rPr>
              <a:t>and </a:t>
            </a:r>
            <a:r>
              <a:rPr lang="en-US" sz="1700" b="1" dirty="0">
                <a:solidFill>
                  <a:schemeClr val="tx2"/>
                </a:solidFill>
              </a:rPr>
              <a:t>life cycle stages that potentially could benefit </a:t>
            </a:r>
            <a:r>
              <a:rPr lang="en-US" sz="1700" b="1" dirty="0" smtClean="0">
                <a:solidFill>
                  <a:schemeClr val="tx2"/>
                </a:solidFill>
              </a:rPr>
              <a:t>from</a:t>
            </a:r>
            <a:r>
              <a:rPr lang="id-ID" sz="1700" b="1" dirty="0" smtClean="0">
                <a:solidFill>
                  <a:schemeClr val="tx2"/>
                </a:solidFill>
              </a:rPr>
              <a:t> dietary </a:t>
            </a:r>
            <a:r>
              <a:rPr lang="id-ID" sz="1700" b="1" dirty="0">
                <a:solidFill>
                  <a:schemeClr val="tx2"/>
                </a:solidFill>
              </a:rPr>
              <a:t>supplements (ADA, 2009</a:t>
            </a:r>
            <a:r>
              <a:rPr lang="id-ID" sz="1700" b="1" dirty="0" smtClean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30" y="1340769"/>
            <a:ext cx="5118749" cy="5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7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6"/>
                </a:solidFill>
              </a:rPr>
              <a:t>DIETARY SUPPLEMENT REGULATION</a:t>
            </a:r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>
                <a:solidFill>
                  <a:schemeClr val="tx2"/>
                </a:solidFill>
              </a:rPr>
              <a:t>Dietary supplements (DS) are regulated by two </a:t>
            </a:r>
            <a:r>
              <a:rPr lang="en-US" sz="1500" dirty="0" smtClean="0">
                <a:solidFill>
                  <a:schemeClr val="tx2"/>
                </a:solidFill>
              </a:rPr>
              <a:t>government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agencies</a:t>
            </a:r>
            <a:r>
              <a:rPr lang="en-US" sz="1500" dirty="0">
                <a:solidFill>
                  <a:schemeClr val="tx2"/>
                </a:solidFill>
              </a:rPr>
              <a:t>, The Food and </a:t>
            </a:r>
            <a:r>
              <a:rPr lang="en-US" sz="1500" dirty="0" smtClean="0">
                <a:solidFill>
                  <a:schemeClr val="tx2"/>
                </a:solidFill>
              </a:rPr>
              <a:t>Drug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Administration </a:t>
            </a:r>
            <a:r>
              <a:rPr lang="en-US" sz="1500" dirty="0">
                <a:solidFill>
                  <a:schemeClr val="tx2"/>
                </a:solidFill>
              </a:rPr>
              <a:t>(FDA), </a:t>
            </a:r>
            <a:r>
              <a:rPr lang="en-US" sz="1500" dirty="0" smtClean="0">
                <a:solidFill>
                  <a:schemeClr val="tx2"/>
                </a:solidFill>
              </a:rPr>
              <a:t>which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oversees </a:t>
            </a:r>
            <a:r>
              <a:rPr lang="en-US" sz="1500" dirty="0">
                <a:solidFill>
                  <a:schemeClr val="tx2"/>
                </a:solidFill>
              </a:rPr>
              <a:t>safety concerns, and the Federal Trade </a:t>
            </a:r>
            <a:r>
              <a:rPr lang="en-US" sz="1500" dirty="0" smtClean="0">
                <a:solidFill>
                  <a:schemeClr val="tx2"/>
                </a:solidFill>
              </a:rPr>
              <a:t>Commission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(FTC</a:t>
            </a:r>
            <a:r>
              <a:rPr lang="en-US" sz="1500" dirty="0">
                <a:solidFill>
                  <a:schemeClr val="tx2"/>
                </a:solidFill>
              </a:rPr>
              <a:t>), which oversees advertising, label, and health </a:t>
            </a:r>
            <a:r>
              <a:rPr lang="en-US" sz="1500" dirty="0" smtClean="0">
                <a:solidFill>
                  <a:schemeClr val="tx2"/>
                </a:solidFill>
              </a:rPr>
              <a:t>claims.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Before </a:t>
            </a:r>
            <a:r>
              <a:rPr lang="en-US" sz="1500" dirty="0">
                <a:solidFill>
                  <a:schemeClr val="tx2"/>
                </a:solidFill>
              </a:rPr>
              <a:t>1994, dietary supplements existed in limbo under </a:t>
            </a:r>
            <a:r>
              <a:rPr lang="en-US" sz="1500" dirty="0" smtClean="0">
                <a:solidFill>
                  <a:schemeClr val="tx2"/>
                </a:solidFill>
              </a:rPr>
              <a:t>the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general</a:t>
            </a:r>
            <a:r>
              <a:rPr lang="en-US" sz="1500" dirty="0">
                <a:solidFill>
                  <a:schemeClr val="tx2"/>
                </a:solidFill>
              </a:rPr>
              <a:t>, but unspecified, regulation of the FDA. The </a:t>
            </a:r>
            <a:r>
              <a:rPr lang="en-US" sz="1500" b="1" dirty="0" smtClean="0">
                <a:solidFill>
                  <a:schemeClr val="tx2"/>
                </a:solidFill>
              </a:rPr>
              <a:t>Dietary</a:t>
            </a:r>
            <a:r>
              <a:rPr lang="id-ID" sz="1500" b="1" dirty="0" smtClean="0">
                <a:solidFill>
                  <a:schemeClr val="tx2"/>
                </a:solidFill>
              </a:rPr>
              <a:t> </a:t>
            </a:r>
            <a:r>
              <a:rPr lang="en-US" sz="1500" b="1" dirty="0" smtClean="0">
                <a:solidFill>
                  <a:schemeClr val="tx2"/>
                </a:solidFill>
              </a:rPr>
              <a:t>Supplement </a:t>
            </a:r>
            <a:r>
              <a:rPr lang="en-US" sz="1500" b="1" dirty="0">
                <a:solidFill>
                  <a:schemeClr val="tx2"/>
                </a:solidFill>
              </a:rPr>
              <a:t>Health and Education Act of 1994 (</a:t>
            </a:r>
            <a:r>
              <a:rPr lang="en-US" sz="1500" b="1" dirty="0" smtClean="0">
                <a:solidFill>
                  <a:schemeClr val="tx2"/>
                </a:solidFill>
              </a:rPr>
              <a:t>DHEA)</a:t>
            </a:r>
            <a:r>
              <a:rPr lang="id-ID" sz="1500" b="1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defined </a:t>
            </a:r>
            <a:r>
              <a:rPr lang="en-US" sz="1500" dirty="0">
                <a:solidFill>
                  <a:schemeClr val="tx2"/>
                </a:solidFill>
              </a:rPr>
              <a:t>DS under the category of food and explicitly </a:t>
            </a:r>
            <a:r>
              <a:rPr lang="en-US" sz="1500" dirty="0" smtClean="0">
                <a:solidFill>
                  <a:schemeClr val="tx2"/>
                </a:solidFill>
              </a:rPr>
              <a:t>removed</a:t>
            </a:r>
            <a:r>
              <a:rPr lang="id-ID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them </a:t>
            </a:r>
            <a:r>
              <a:rPr lang="en-US" sz="1500" dirty="0">
                <a:solidFill>
                  <a:schemeClr val="tx2"/>
                </a:solidFill>
              </a:rPr>
              <a:t>from consideration as drugs or dietary additives.</a:t>
            </a:r>
            <a:endParaRPr lang="id-ID" sz="15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1500" dirty="0" smtClean="0">
                <a:solidFill>
                  <a:schemeClr val="tx2"/>
                </a:solidFill>
              </a:rPr>
              <a:t>Dietary </a:t>
            </a:r>
            <a:r>
              <a:rPr lang="en-US" sz="1500" dirty="0">
                <a:solidFill>
                  <a:schemeClr val="tx2"/>
                </a:solidFill>
              </a:rPr>
              <a:t>Supplement regulation set forth by DSHEA includes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the following (Dickinson, 2011; FDA/DSHEA, 2014):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2"/>
                </a:solidFill>
              </a:rPr>
              <a:t>• </a:t>
            </a:r>
            <a:r>
              <a:rPr lang="en-US" sz="1500" b="1" dirty="0">
                <a:solidFill>
                  <a:schemeClr val="tx2"/>
                </a:solidFill>
              </a:rPr>
              <a:t>Generally recognized as safe (GRAS) </a:t>
            </a:r>
            <a:r>
              <a:rPr lang="en-US" sz="1500" dirty="0">
                <a:solidFill>
                  <a:schemeClr val="tx2"/>
                </a:solidFill>
              </a:rPr>
              <a:t>status to all supplements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produced before October 15, 1994. This allows manufacturers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to continue to sell all of the products that were on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the market at the time DSHEA was passed. Any company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that introduces a new dietary supplement must send notification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and safety information to the FDA 75 days before</a:t>
            </a:r>
            <a:r>
              <a:rPr lang="id-ID" sz="1500" dirty="0">
                <a:solidFill>
                  <a:schemeClr val="tx2"/>
                </a:solidFill>
              </a:rPr>
              <a:t> selling the supplement.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schemeClr val="tx2"/>
                </a:solidFill>
              </a:rPr>
              <a:t>• A supplement facts panel that defines how ingredients must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be listed on the label.</a:t>
            </a:r>
            <a:endParaRPr lang="id-ID" sz="15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1500" dirty="0">
                <a:solidFill>
                  <a:schemeClr val="tx2"/>
                </a:solidFill>
              </a:rPr>
              <a:t>• Structure function claims vs. health claims: Supplement companies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are no longer allowed to list disease states or make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specific health claims on a DS label. A </a:t>
            </a:r>
            <a:r>
              <a:rPr lang="en-US" sz="1500" b="1" dirty="0">
                <a:solidFill>
                  <a:schemeClr val="tx2"/>
                </a:solidFill>
              </a:rPr>
              <a:t>structure function</a:t>
            </a:r>
            <a:r>
              <a:rPr lang="id-ID" sz="1500" b="1" dirty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claim </a:t>
            </a:r>
            <a:r>
              <a:rPr lang="en-US" sz="1500" dirty="0">
                <a:solidFill>
                  <a:schemeClr val="tx2"/>
                </a:solidFill>
              </a:rPr>
              <a:t>allows for a description that includes a structure or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function of the body or a stage of life. “Supports strong bones”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is an allowable structure function claim; “Prevents osteoporosis”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is not. The label must also include the disclaimer, “This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statement has not been evaluated by the Food and Drug Administration.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This product is not intended to diagnose, treat,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cure or prevent any disease.” Opponents of DSHEA feel that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structure function claims are too similar to drug claims and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encourage DS to be used like drugs. By contrast, a </a:t>
            </a:r>
            <a:r>
              <a:rPr lang="en-US" sz="1500" b="1" dirty="0">
                <a:solidFill>
                  <a:schemeClr val="tx2"/>
                </a:solidFill>
              </a:rPr>
              <a:t>health</a:t>
            </a:r>
            <a:r>
              <a:rPr lang="id-ID" sz="1500" b="1" dirty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claim </a:t>
            </a:r>
            <a:r>
              <a:rPr lang="en-US" sz="1500" dirty="0">
                <a:solidFill>
                  <a:schemeClr val="tx2"/>
                </a:solidFill>
              </a:rPr>
              <a:t>can mention a disease state as long as it has met the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significant scientific agreement standard of the FDA and can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exist on foods and dietary supplements. For example, “soluble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fiber from foods such as oat bran, as part of a diet low in saturated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fat and cholesterol, may reduce the risk of heart disease.”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The FDA has approved only a limited number of health claims</a:t>
            </a:r>
            <a:r>
              <a:rPr lang="id-ID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(Food and Drug Administration [FDA], 2003</a:t>
            </a:r>
            <a:r>
              <a:rPr lang="en-US" sz="1500" dirty="0" smtClean="0">
                <a:solidFill>
                  <a:schemeClr val="tx2"/>
                </a:solidFill>
              </a:rPr>
              <a:t>).</a:t>
            </a:r>
            <a:endParaRPr lang="id-ID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1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1310</Words>
  <Application>Microsoft Office PowerPoint</Application>
  <PresentationFormat>On-screen Show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Defining Dietary Supplements</vt:lpstr>
      <vt:lpstr>Slide 3</vt:lpstr>
      <vt:lpstr>Herbal Medicine</vt:lpstr>
      <vt:lpstr>Trends in Dietary Supplement Use</vt:lpstr>
      <vt:lpstr>Multivitamin Efficacy</vt:lpstr>
      <vt:lpstr>Antioxidant Supplements</vt:lpstr>
      <vt:lpstr>Potentially At-Risk Populations</vt:lpstr>
      <vt:lpstr>DIETARY SUPPLEMENT REGULATION</vt:lpstr>
      <vt:lpstr>Continue...</vt:lpstr>
      <vt:lpstr>Ensuring Dietary Supplement Safety</vt:lpstr>
      <vt:lpstr>Slide 12</vt:lpstr>
      <vt:lpstr>Slide 13</vt:lpstr>
      <vt:lpstr>Slide 14</vt:lpstr>
      <vt:lpstr>Slide 15</vt:lpstr>
      <vt:lpstr>Overview of Dietary Supplement Use </vt:lpstr>
      <vt:lpstr>Slide 17</vt:lpstr>
      <vt:lpstr>RECOMMENDED DIETARY INTAKES FOR THE ELDERLY</vt:lpstr>
      <vt:lpstr>Slide 19</vt:lpstr>
      <vt:lpstr>Slide 20</vt:lpstr>
      <vt:lpstr>Slide 21</vt:lpstr>
      <vt:lpstr>Slide 22</vt:lpstr>
      <vt:lpstr>Slide 23</vt:lpstr>
      <vt:lpstr>Slide 24</vt:lpstr>
      <vt:lpstr>DIETARY SUPPLEMENTS WITH ACCUMULATING EVIDENCE FOR RISK REDUCTION FOR CHRONIC DISEASE </vt:lpstr>
      <vt:lpstr>Slide 26</vt:lpstr>
      <vt:lpstr>Slide 27</vt:lpstr>
      <vt:lpstr>Slide 28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Nutrient Delivery: Complementary and Integrative Medicine and Dietary Supplementation</dc:title>
  <dc:creator>User</dc:creator>
  <cp:lastModifiedBy>mci</cp:lastModifiedBy>
  <cp:revision>21</cp:revision>
  <dcterms:created xsi:type="dcterms:W3CDTF">2017-10-17T06:25:13Z</dcterms:created>
  <dcterms:modified xsi:type="dcterms:W3CDTF">2017-12-03T12:11:56Z</dcterms:modified>
</cp:coreProperties>
</file>