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7.jpg" ContentType="image/jpg"/>
  <Override PartName="/ppt/media/image10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handoutMasterIdLst>
    <p:handoutMasterId r:id="rId23"/>
  </p:handoutMasterIdLst>
  <p:sldIdLst>
    <p:sldId id="256" r:id="rId2"/>
    <p:sldId id="257" r:id="rId3"/>
    <p:sldId id="282" r:id="rId4"/>
    <p:sldId id="283" r:id="rId5"/>
    <p:sldId id="259" r:id="rId6"/>
    <p:sldId id="279" r:id="rId7"/>
    <p:sldId id="285" r:id="rId8"/>
    <p:sldId id="260" r:id="rId9"/>
    <p:sldId id="261" r:id="rId10"/>
    <p:sldId id="277" r:id="rId11"/>
    <p:sldId id="272" r:id="rId12"/>
    <p:sldId id="280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65" r:id="rId21"/>
    <p:sldId id="270" r:id="rId2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9031678-C750-4565-A8ED-31AD5B4C82E8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AA65C44-4A11-4DB0-B084-4B3BFE77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9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ballons"/>
          <p:cNvPicPr>
            <a:picLocks noChangeAspect="1" noChangeArrowheads="1"/>
          </p:cNvPicPr>
          <p:nvPr/>
        </p:nvPicPr>
        <p:blipFill>
          <a:blip r:embed="rId2"/>
          <a:srcRect l="815" t="1375" r="14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BC4D3E-E23B-47FE-A500-79DB78F8D9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2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allons"/>
          <p:cNvPicPr>
            <a:picLocks noChangeAspect="1" noChangeArrowheads="1"/>
          </p:cNvPicPr>
          <p:nvPr/>
        </p:nvPicPr>
        <p:blipFill>
          <a:blip r:embed="rId17"/>
          <a:srcRect t="58420" r="75278"/>
          <a:stretch>
            <a:fillRect/>
          </a:stretch>
        </p:blipFill>
        <p:spPr bwMode="auto">
          <a:xfrm>
            <a:off x="0" y="3875088"/>
            <a:ext cx="2438400" cy="2982912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BFC0BDD-E356-4B31-B969-383C405C7CF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BD140D-F56A-4413-A7C3-D746FB455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2743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HAMBATAN KOMUNIKASI INTERPERSONAL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667000" y="2438400"/>
            <a:ext cx="6400800" cy="1752600"/>
          </a:xfrm>
        </p:spPr>
        <p:txBody>
          <a:bodyPr/>
          <a:lstStyle/>
          <a:p>
            <a:r>
              <a:rPr lang="id-ID" sz="2800" b="1" dirty="0" smtClean="0">
                <a:solidFill>
                  <a:schemeClr val="bg1"/>
                </a:solidFill>
              </a:rPr>
              <a:t>Hambatan Dalam Komunikasi Interpersonal</a:t>
            </a:r>
          </a:p>
          <a:p>
            <a:r>
              <a:rPr lang="en-US" sz="2400" b="1" dirty="0" err="1" smtClean="0">
                <a:solidFill>
                  <a:srgbClr val="7030A0"/>
                </a:solidFill>
              </a:rPr>
              <a:t>Laras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Sitoayu</a:t>
            </a:r>
            <a:endParaRPr lang="id-ID" sz="2400" b="1" dirty="0" smtClean="0">
              <a:solidFill>
                <a:srgbClr val="7030A0"/>
              </a:solidFill>
            </a:endParaRPr>
          </a:p>
          <a:p>
            <a:r>
              <a:rPr lang="id-ID" sz="2400" b="1" dirty="0" smtClean="0">
                <a:solidFill>
                  <a:srgbClr val="7030A0"/>
                </a:solidFill>
              </a:rPr>
              <a:t>Rachmanida Nuzrina</a:t>
            </a:r>
          </a:p>
          <a:p>
            <a:r>
              <a:rPr lang="id-ID" sz="2400" b="1" dirty="0" smtClean="0">
                <a:solidFill>
                  <a:srgbClr val="7030A0"/>
                </a:solidFill>
              </a:rPr>
              <a:t>Anugrah Novianti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1"/>
            <a:ext cx="6858000" cy="3352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Terkait</a:t>
            </a:r>
            <a:r>
              <a:rPr lang="en-US" b="1" dirty="0" smtClean="0"/>
              <a:t> </a:t>
            </a:r>
            <a:r>
              <a:rPr lang="en-US" b="1" dirty="0" err="1" smtClean="0"/>
              <a:t>Situasional</a:t>
            </a:r>
            <a:endParaRPr lang="en-US" dirty="0" smtClean="0"/>
          </a:p>
          <a:p>
            <a:pPr marL="0" indent="0" algn="just">
              <a:buNone/>
            </a:pP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kesuksesan</a:t>
            </a:r>
            <a:r>
              <a:rPr lang="en-US" sz="2400" dirty="0" smtClean="0"/>
              <a:t> </a:t>
            </a:r>
            <a:r>
              <a:rPr lang="en-US" sz="2400" dirty="0" err="1" smtClean="0"/>
              <a:t>berkomunikasi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urgensi</a:t>
            </a:r>
            <a:endParaRPr lang="en-US" sz="2400" dirty="0" smtClean="0"/>
          </a:p>
          <a:p>
            <a:pPr marL="714375" algn="just">
              <a:buFont typeface="Wingdings" pitchFamily="2" charset="2"/>
              <a:buChar char="ü"/>
            </a:pPr>
            <a:r>
              <a:rPr lang="en-US" sz="2400" dirty="0" err="1" smtClean="0"/>
              <a:t>Sinyal</a:t>
            </a:r>
            <a:endParaRPr lang="en-US" sz="2400" dirty="0" smtClean="0"/>
          </a:p>
          <a:p>
            <a:pPr marL="714375" algn="just">
              <a:buFont typeface="Wingdings" pitchFamily="2" charset="2"/>
              <a:buChar char="ü"/>
            </a:pPr>
            <a:r>
              <a:rPr lang="en-US" sz="2400" dirty="0" smtClean="0"/>
              <a:t>Media</a:t>
            </a:r>
          </a:p>
          <a:p>
            <a:pPr marL="714375" algn="just">
              <a:buFont typeface="Wingdings" pitchFamily="2" charset="2"/>
              <a:buChar char="ü"/>
            </a:pPr>
            <a:r>
              <a:rPr lang="en-US" sz="2400" dirty="0" smtClean="0"/>
              <a:t>Lama </a:t>
            </a:r>
            <a:r>
              <a:rPr lang="en-US" sz="2400" dirty="0" err="1" smtClean="0"/>
              <a:t>respon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100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5272088"/>
            <a:ext cx="5135562" cy="105251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HAMBATAN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BERDASAR SIFAT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756150"/>
          </a:xfrm>
        </p:spPr>
        <p:txBody>
          <a:bodyPr>
            <a:normAutofit fontScale="70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i="1" dirty="0" err="1"/>
              <a:t>sifat</a:t>
            </a:r>
            <a:r>
              <a:rPr lang="en-US" i="1" dirty="0"/>
              <a:t> </a:t>
            </a:r>
            <a:r>
              <a:rPr lang="en-US" i="1" dirty="0" err="1"/>
              <a:t>hambatan</a:t>
            </a:r>
            <a:r>
              <a:rPr lang="en-US" dirty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1. </a:t>
            </a:r>
            <a:r>
              <a:rPr lang="en-US" dirty="0" err="1"/>
              <a:t>Hambatan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obyektif</a:t>
            </a:r>
            <a:endParaRPr lang="en-US" dirty="0"/>
          </a:p>
          <a:p>
            <a:pPr marL="814388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, </a:t>
            </a:r>
            <a:endParaRPr lang="en-US" dirty="0" smtClean="0"/>
          </a:p>
          <a:p>
            <a:pPr marL="814388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err="1"/>
              <a:t>P</a:t>
            </a:r>
            <a:r>
              <a:rPr lang="en-US" dirty="0" err="1" smtClean="0"/>
              <a:t>enyajian</a:t>
            </a:r>
            <a:r>
              <a:rPr lang="en-US" dirty="0" smtClean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endParaRPr lang="en-US" dirty="0" smtClean="0"/>
          </a:p>
          <a:p>
            <a:pPr marL="814388" indent="-4572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err="1"/>
              <a:t>W</a:t>
            </a:r>
            <a:r>
              <a:rPr lang="en-US" dirty="0" err="1" smtClean="0"/>
              <a:t>aktu</a:t>
            </a:r>
            <a:r>
              <a:rPr lang="en-US" dirty="0" smtClean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2. </a:t>
            </a:r>
            <a:r>
              <a:rPr lang="en-US" dirty="0" err="1"/>
              <a:t>Hambatan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subyektif</a:t>
            </a:r>
            <a:r>
              <a:rPr lang="en-US" dirty="0"/>
              <a:t>.</a:t>
            </a:r>
          </a:p>
          <a:p>
            <a:pPr marL="80645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/>
              <a:t>orang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/</a:t>
            </a:r>
            <a:r>
              <a:rPr lang="en-US" dirty="0" err="1" smtClean="0"/>
              <a:t>menentang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dikomunikasikan</a:t>
            </a:r>
            <a:r>
              <a:rPr lang="en-US" dirty="0"/>
              <a:t>. </a:t>
            </a:r>
            <a:endParaRPr lang="en-US" dirty="0" smtClean="0"/>
          </a:p>
          <a:p>
            <a:pPr marL="806450" algn="just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    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mencemooh</a:t>
            </a:r>
            <a:r>
              <a:rPr lang="en-US" dirty="0"/>
              <a:t>, </a:t>
            </a:r>
            <a:r>
              <a:rPr lang="en-US" dirty="0" err="1"/>
              <a:t>menyesatkan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.</a:t>
            </a:r>
          </a:p>
          <a:p>
            <a:pPr marL="80645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subyektif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pertentangan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, </a:t>
            </a:r>
            <a:r>
              <a:rPr lang="en-US" dirty="0" err="1"/>
              <a:t>prasangka</a:t>
            </a:r>
            <a:r>
              <a:rPr lang="en-US" dirty="0"/>
              <a:t>, </a:t>
            </a:r>
            <a:r>
              <a:rPr lang="en-US" dirty="0" err="1"/>
              <a:t>apatis</a:t>
            </a:r>
            <a:r>
              <a:rPr lang="en-US" dirty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2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57880" y="685800"/>
            <a:ext cx="8128920" cy="371897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2823686" marR="3810" indent="-2455545">
              <a:lnSpc>
                <a:spcPts val="2918"/>
              </a:lnSpc>
            </a:pPr>
            <a:r>
              <a:rPr sz="2700" spc="-45" dirty="0">
                <a:solidFill>
                  <a:srgbClr val="002060"/>
                </a:solidFill>
              </a:rPr>
              <a:t>MENGATASI </a:t>
            </a:r>
            <a:r>
              <a:rPr sz="2700" spc="-49" dirty="0">
                <a:solidFill>
                  <a:srgbClr val="002060"/>
                </a:solidFill>
              </a:rPr>
              <a:t>HAMBATAN </a:t>
            </a:r>
            <a:r>
              <a:rPr sz="2700" dirty="0">
                <a:solidFill>
                  <a:srgbClr val="002060"/>
                </a:solidFill>
              </a:rPr>
              <a:t>KOMUNIKASI  EFEKTIF</a:t>
            </a:r>
          </a:p>
        </p:txBody>
      </p:sp>
      <p:sp>
        <p:nvSpPr>
          <p:cNvPr id="6" name="object 6"/>
          <p:cNvSpPr/>
          <p:nvPr/>
        </p:nvSpPr>
        <p:spPr>
          <a:xfrm>
            <a:off x="1653920" y="1524000"/>
            <a:ext cx="6651880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23021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71550" y="549275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>
                <a:effectLst/>
              </a:rPr>
              <a:t>Bahasa Verbal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116013" y="1773238"/>
            <a:ext cx="7386637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dirty="0" err="1">
                <a:effectLst/>
              </a:rPr>
              <a:t>Pilihan</a:t>
            </a:r>
            <a:r>
              <a:rPr lang="en-US" dirty="0">
                <a:effectLst/>
              </a:rPr>
              <a:t> kata, </a:t>
            </a:r>
            <a:r>
              <a:rPr lang="en-US" dirty="0" err="1">
                <a:effectLst/>
              </a:rPr>
              <a:t>kalimat</a:t>
            </a:r>
            <a:endParaRPr lang="en-US" dirty="0">
              <a:effectLst/>
            </a:endParaRPr>
          </a:p>
          <a:p>
            <a:pPr eaLnBrk="1" hangingPunct="1"/>
            <a:r>
              <a:rPr lang="en-US" dirty="0" err="1">
                <a:effectLst/>
              </a:rPr>
              <a:t>terminologi</a:t>
            </a:r>
            <a:r>
              <a:rPr lang="en-US" dirty="0">
                <a:effectLst/>
              </a:rPr>
              <a:t> </a:t>
            </a:r>
          </a:p>
          <a:p>
            <a:pPr eaLnBrk="1" hangingPunct="1"/>
            <a:r>
              <a:rPr lang="en-US" dirty="0" err="1">
                <a:effectLst/>
              </a:rPr>
              <a:t>dialek</a:t>
            </a:r>
            <a:endParaRPr lang="en-US" dirty="0">
              <a:effectLst/>
            </a:endParaRPr>
          </a:p>
          <a:p>
            <a:pPr eaLnBrk="1" hangingPunct="1"/>
            <a:r>
              <a:rPr lang="en-US" dirty="0" err="1">
                <a:effectLst/>
              </a:rPr>
              <a:t>intonasi</a:t>
            </a:r>
            <a:endParaRPr lang="en-US" dirty="0">
              <a:effectLst/>
            </a:endParaRPr>
          </a:p>
          <a:p>
            <a:pPr eaLnBrk="1" hangingPunct="1"/>
            <a:r>
              <a:rPr lang="en-US" dirty="0" err="1">
                <a:effectLst/>
              </a:rPr>
              <a:t>keras-lembutnya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suara</a:t>
            </a:r>
            <a:r>
              <a:rPr lang="en-US" dirty="0">
                <a:effectLst/>
              </a:rPr>
              <a:t> 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644900"/>
            <a:ext cx="25908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06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362200" y="1371600"/>
            <a:ext cx="82296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FF6699"/>
              </a:buClr>
              <a:buSzPct val="135000"/>
              <a:buFont typeface="Wingdings" panose="05000000000000000000" pitchFamily="2" charset="2"/>
              <a:buChar char="J"/>
            </a:pPr>
            <a:r>
              <a:rPr lang="en-US" sz="2800" dirty="0">
                <a:effectLst/>
              </a:rPr>
              <a:t>  </a:t>
            </a:r>
            <a:r>
              <a:rPr lang="en-US" sz="3600" dirty="0" err="1">
                <a:effectLst/>
              </a:rPr>
              <a:t>ekspresi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wajah</a:t>
            </a:r>
            <a:endParaRPr lang="en-US" sz="3600" dirty="0"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FF6699"/>
              </a:buClr>
              <a:buSzPct val="135000"/>
              <a:buFont typeface="Wingdings" panose="05000000000000000000" pitchFamily="2" charset="2"/>
              <a:buChar char="J"/>
            </a:pPr>
            <a:r>
              <a:rPr lang="en-US" sz="3600" dirty="0">
                <a:effectLst/>
              </a:rPr>
              <a:t> gesture </a:t>
            </a:r>
            <a:r>
              <a:rPr lang="en-US" sz="3600" dirty="0" err="1">
                <a:effectLst/>
              </a:rPr>
              <a:t>atau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gerak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isyarat</a:t>
            </a:r>
            <a:endParaRPr lang="en-US" sz="3600" dirty="0"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FF6699"/>
              </a:buClr>
              <a:buSzPct val="135000"/>
              <a:buFont typeface="Wingdings" panose="05000000000000000000" pitchFamily="2" charset="2"/>
              <a:buChar char="J"/>
            </a:pP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mengubah</a:t>
            </a:r>
            <a:r>
              <a:rPr lang="en-US" sz="3600" dirty="0">
                <a:effectLst/>
              </a:rPr>
              <a:t> nada </a:t>
            </a:r>
            <a:r>
              <a:rPr lang="en-US" sz="3600" dirty="0" err="1">
                <a:effectLst/>
              </a:rPr>
              <a:t>suara</a:t>
            </a:r>
            <a:endParaRPr lang="en-US" sz="3600" dirty="0"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FF6699"/>
              </a:buClr>
              <a:buSzPct val="135000"/>
              <a:buFont typeface="Wingdings" panose="05000000000000000000" pitchFamily="2" charset="2"/>
              <a:buChar char="J"/>
            </a:pP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menunjuk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gambar</a:t>
            </a:r>
            <a:endParaRPr lang="en-US" sz="3600" dirty="0"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FF6699"/>
              </a:buClr>
              <a:buSzPct val="135000"/>
              <a:buFont typeface="Wingdings" panose="05000000000000000000" pitchFamily="2" charset="2"/>
              <a:buChar char="J"/>
            </a:pP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menunjuk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tulisan</a:t>
            </a:r>
            <a:endParaRPr lang="en-US" sz="3600" dirty="0"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FF6699"/>
              </a:buClr>
              <a:buSzPct val="135000"/>
              <a:buFont typeface="Wingdings" panose="05000000000000000000" pitchFamily="2" charset="2"/>
              <a:buChar char="J"/>
            </a:pP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menggunakan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papan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komunikasi</a:t>
            </a:r>
            <a:endParaRPr lang="en-US" sz="3600" dirty="0"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FF6699"/>
              </a:buClr>
              <a:buSzPct val="135000"/>
              <a:buFont typeface="Wingdings" panose="05000000000000000000" pitchFamily="2" charset="2"/>
              <a:buChar char="J"/>
            </a:pP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menggunakan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simbol-simbol</a:t>
            </a:r>
            <a:endParaRPr lang="en-US" sz="3600" dirty="0">
              <a:effectLst/>
            </a:endParaRPr>
          </a:p>
        </p:txBody>
      </p:sp>
      <p:sp>
        <p:nvSpPr>
          <p:cNvPr id="21509" name="Rectangle 5"/>
          <p:cNvSpPr>
            <a:spLocks noRot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dirty="0" err="1">
                <a:effectLst/>
              </a:rPr>
              <a:t>Bahasa</a:t>
            </a:r>
            <a:r>
              <a:rPr lang="en-US" dirty="0">
                <a:effectLst/>
              </a:rPr>
              <a:t> Non- Verbal</a:t>
            </a:r>
          </a:p>
        </p:txBody>
      </p:sp>
    </p:spTree>
    <p:extLst>
      <p:ext uri="{BB962C8B-B14F-4D97-AF65-F5344CB8AC3E}">
        <p14:creationId xmlns:p14="http://schemas.microsoft.com/office/powerpoint/2010/main" val="95943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00113" y="304800"/>
            <a:ext cx="75438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sz="2400" dirty="0">
                <a:effectLst/>
              </a:rPr>
              <a:t>Nonverbal Cues of Warmth and Coldness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300400"/>
              </p:ext>
            </p:extLst>
          </p:nvPr>
        </p:nvGraphicFramePr>
        <p:xfrm>
          <a:off x="1177925" y="842963"/>
          <a:ext cx="7661275" cy="5710237"/>
        </p:xfrm>
        <a:graphic>
          <a:graphicData uri="http://schemas.openxmlformats.org/drawingml/2006/table">
            <a:tbl>
              <a:tblPr/>
              <a:tblGrid>
                <a:gridCol w="2205037"/>
                <a:gridCol w="2300288"/>
                <a:gridCol w="3155950"/>
              </a:tblGrid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Nonverbal Cue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Warmth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Coldness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Tone of voice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soft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hard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Facial expression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Smiling, interested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Poker-faced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Posture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Lean towards, relaxed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Lean away, tense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Eye Contact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Look into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Avoid look into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Touching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Softly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Avoid, too hard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Gestures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Open, welcoming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Closed, self guarding or keeping away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Spatial distance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Close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Distant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17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176338" y="434975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sz="3600" dirty="0" err="1">
                <a:effectLst/>
              </a:rPr>
              <a:t>Perilaku</a:t>
            </a:r>
            <a:r>
              <a:rPr lang="en-US" sz="3600" dirty="0">
                <a:effectLst/>
              </a:rPr>
              <a:t> / </a:t>
            </a:r>
            <a:r>
              <a:rPr lang="en-US" sz="3600" dirty="0" err="1">
                <a:effectLst/>
              </a:rPr>
              <a:t>Bahasa</a:t>
            </a:r>
            <a:r>
              <a:rPr lang="en-US" sz="3600" dirty="0">
                <a:effectLst/>
              </a:rPr>
              <a:t> Non Verbal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528763" y="1827213"/>
            <a:ext cx="6929437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just" eaLnBrk="1" hangingPunct="1"/>
            <a:r>
              <a:rPr lang="en-US" sz="2400" dirty="0" err="1">
                <a:effectLst/>
              </a:rPr>
              <a:t>Bahasa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tubuh</a:t>
            </a:r>
            <a:r>
              <a:rPr lang="en-US" sz="2400" dirty="0">
                <a:effectLst/>
              </a:rPr>
              <a:t> : </a:t>
            </a:r>
            <a:r>
              <a:rPr lang="en-US" sz="2400" dirty="0" err="1">
                <a:effectLst/>
              </a:rPr>
              <a:t>gerakan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tubuh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mampu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untuk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mengirim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menerima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pesan</a:t>
            </a:r>
            <a:r>
              <a:rPr lang="en-US" sz="2400" dirty="0">
                <a:effectLst/>
              </a:rPr>
              <a:t> </a:t>
            </a:r>
          </a:p>
          <a:p>
            <a:pPr algn="just" eaLnBrk="1" hangingPunct="1"/>
            <a:r>
              <a:rPr lang="en-US" sz="2400" dirty="0" err="1">
                <a:effectLst/>
              </a:rPr>
              <a:t>Seringkali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lebih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menunjukkan</a:t>
            </a:r>
            <a:r>
              <a:rPr lang="en-US" sz="2400" dirty="0">
                <a:effectLst/>
              </a:rPr>
              <a:t>/ </a:t>
            </a:r>
            <a:r>
              <a:rPr lang="en-US" sz="2400" dirty="0" err="1">
                <a:effectLst/>
              </a:rPr>
              <a:t>mengungkap</a:t>
            </a:r>
            <a:r>
              <a:rPr lang="en-US" sz="2400" dirty="0">
                <a:effectLst/>
              </a:rPr>
              <a:t>  </a:t>
            </a:r>
            <a:r>
              <a:rPr lang="en-US" sz="2400" dirty="0" err="1">
                <a:effectLst/>
              </a:rPr>
              <a:t>hal</a:t>
            </a:r>
            <a:r>
              <a:rPr lang="en-US" sz="2400" dirty="0">
                <a:effectLst/>
              </a:rPr>
              <a:t> yang “</a:t>
            </a:r>
            <a:r>
              <a:rPr lang="en-US" sz="2400" dirty="0" err="1">
                <a:effectLst/>
              </a:rPr>
              <a:t>sebenarnya</a:t>
            </a:r>
            <a:r>
              <a:rPr lang="en-US" sz="2400" dirty="0">
                <a:effectLst/>
              </a:rPr>
              <a:t>”</a:t>
            </a:r>
          </a:p>
          <a:p>
            <a:pPr algn="just" eaLnBrk="1" hangingPunct="1"/>
            <a:r>
              <a:rPr lang="en-US" sz="2400" dirty="0" err="1">
                <a:effectLst/>
              </a:rPr>
              <a:t>Termasuk</a:t>
            </a:r>
            <a:r>
              <a:rPr lang="en-US" sz="2400" dirty="0">
                <a:effectLst/>
              </a:rPr>
              <a:t>  </a:t>
            </a:r>
            <a:r>
              <a:rPr lang="en-US" sz="2400" dirty="0" err="1">
                <a:effectLst/>
              </a:rPr>
              <a:t>gerakan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tangan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bibir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kepala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tatapan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mata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atau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intonasi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suara</a:t>
            </a:r>
            <a:r>
              <a:rPr lang="en-US" sz="2400" dirty="0">
                <a:effectLst/>
              </a:rPr>
              <a:t>.</a:t>
            </a:r>
          </a:p>
          <a:p>
            <a:pPr algn="just" eaLnBrk="1" hangingPunct="1"/>
            <a:r>
              <a:rPr lang="en-US" sz="2400" dirty="0" err="1">
                <a:effectLst/>
              </a:rPr>
              <a:t>Menggambarkan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dinamika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jiwa</a:t>
            </a:r>
            <a:endParaRPr lang="en-US" sz="2400" dirty="0">
              <a:effectLst/>
            </a:endParaRPr>
          </a:p>
        </p:txBody>
      </p:sp>
      <p:pic>
        <p:nvPicPr>
          <p:cNvPr id="22535" name="Picture 7" descr="wom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365625"/>
            <a:ext cx="1271587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23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Perilaku</a:t>
            </a:r>
            <a:r>
              <a:rPr lang="en-US" sz="3200" dirty="0"/>
              <a:t> yang </a:t>
            </a:r>
            <a:r>
              <a:rPr lang="en-US" sz="3200" dirty="0" err="1"/>
              <a:t>menggambarkan</a:t>
            </a:r>
            <a:r>
              <a:rPr lang="en-US" sz="3200" dirty="0"/>
              <a:t> “</a:t>
            </a:r>
            <a:r>
              <a:rPr lang="en-US" sz="3200" dirty="0" err="1"/>
              <a:t>empati</a:t>
            </a:r>
            <a:r>
              <a:rPr lang="en-US" sz="3200" dirty="0"/>
              <a:t>”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4612" y="1600200"/>
            <a:ext cx="7570788" cy="4525963"/>
          </a:xfrm>
        </p:spPr>
        <p:txBody>
          <a:bodyPr/>
          <a:lstStyle/>
          <a:p>
            <a:pPr marL="609600" indent="-609600"/>
            <a:r>
              <a:rPr lang="sv-SE" sz="2400" dirty="0"/>
              <a:t>Ekspresi Kehangatan(Verbal)</a:t>
            </a:r>
            <a:r>
              <a:rPr lang="en-US" sz="2400" dirty="0"/>
              <a:t> </a:t>
            </a:r>
          </a:p>
          <a:p>
            <a:pPr marL="609600" indent="-609600"/>
            <a:r>
              <a:rPr lang="sv-SE" sz="2400" dirty="0"/>
              <a:t>Ekspresi Kehangatan(Non-Verbal)</a:t>
            </a:r>
            <a:r>
              <a:rPr lang="en-US" sz="2400" dirty="0"/>
              <a:t> </a:t>
            </a:r>
          </a:p>
          <a:p>
            <a:pPr marL="609600" indent="-609600"/>
            <a:r>
              <a:rPr lang="sv-SE" sz="2400" dirty="0"/>
              <a:t>Sikap yang menunjukkan perhatian &amp; ketertarikan</a:t>
            </a:r>
            <a:r>
              <a:rPr lang="en-US" sz="2400" dirty="0"/>
              <a:t> </a:t>
            </a:r>
          </a:p>
          <a:p>
            <a:pPr marL="609600" indent="-609600"/>
            <a:r>
              <a:rPr lang="sv-SE" sz="2400" dirty="0"/>
              <a:t>Respon yang natural</a:t>
            </a:r>
            <a:r>
              <a:rPr lang="en-US" sz="2400" dirty="0"/>
              <a:t> </a:t>
            </a:r>
          </a:p>
          <a:p>
            <a:pPr marL="609600" indent="-609600"/>
            <a:r>
              <a:rPr lang="sv-SE" sz="2400" dirty="0"/>
              <a:t>Respon yang akurat </a:t>
            </a:r>
            <a:r>
              <a:rPr lang="en-US" sz="2400" dirty="0"/>
              <a:t> </a:t>
            </a:r>
          </a:p>
          <a:p>
            <a:pPr marL="609600" indent="-609600"/>
            <a:r>
              <a:rPr lang="sv-SE" sz="2400" dirty="0"/>
              <a:t>Respon yang jelas </a:t>
            </a:r>
            <a:r>
              <a:rPr lang="en-US" sz="2400" dirty="0"/>
              <a:t> </a:t>
            </a:r>
          </a:p>
        </p:txBody>
      </p:sp>
      <p:pic>
        <p:nvPicPr>
          <p:cNvPr id="30727" name="Picture 7" descr="cuties1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425" y="4459288"/>
            <a:ext cx="2303463" cy="1296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51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Perilaku</a:t>
            </a:r>
            <a:r>
              <a:rPr lang="en-US" sz="3200" dirty="0"/>
              <a:t> yang </a:t>
            </a:r>
            <a:r>
              <a:rPr lang="en-US" sz="3200" dirty="0" err="1"/>
              <a:t>menggambarkan</a:t>
            </a:r>
            <a:r>
              <a:rPr lang="en-US" sz="3200" dirty="0"/>
              <a:t> “</a:t>
            </a:r>
            <a:r>
              <a:rPr lang="en-US" sz="3200" dirty="0" err="1"/>
              <a:t>kehangatan</a:t>
            </a:r>
            <a:r>
              <a:rPr lang="en-US" sz="3600" dirty="0"/>
              <a:t>”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2212" y="1600200"/>
            <a:ext cx="7570788" cy="4525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sv-SE" sz="2400" dirty="0"/>
              <a:t>Posisi berhadapan</a:t>
            </a:r>
          </a:p>
          <a:p>
            <a:pPr algn="just">
              <a:lnSpc>
                <a:spcPct val="90000"/>
              </a:lnSpc>
            </a:pPr>
            <a:r>
              <a:rPr lang="sv-SE" sz="2400" dirty="0"/>
              <a:t>Posisi badan sedikit condong ke depan</a:t>
            </a:r>
          </a:p>
          <a:p>
            <a:pPr algn="just">
              <a:lnSpc>
                <a:spcPct val="90000"/>
              </a:lnSpc>
            </a:pPr>
            <a:r>
              <a:rPr lang="sv-SE" sz="2400" dirty="0"/>
              <a:t>Sikap tubuh terbuka</a:t>
            </a:r>
          </a:p>
          <a:p>
            <a:pPr algn="just">
              <a:lnSpc>
                <a:spcPct val="90000"/>
              </a:lnSpc>
            </a:pPr>
            <a:r>
              <a:rPr lang="sv-SE" sz="2400" dirty="0"/>
              <a:t>Sikap tubuh rileks/ santai</a:t>
            </a:r>
          </a:p>
          <a:p>
            <a:pPr algn="just">
              <a:lnSpc>
                <a:spcPct val="90000"/>
              </a:lnSpc>
            </a:pPr>
            <a:r>
              <a:rPr lang="sv-SE" sz="2400" dirty="0"/>
              <a:t>Ekspresi menunjukkan ketertarikan</a:t>
            </a:r>
          </a:p>
          <a:p>
            <a:pPr algn="just">
              <a:lnSpc>
                <a:spcPct val="90000"/>
              </a:lnSpc>
            </a:pPr>
            <a:r>
              <a:rPr lang="sv-SE" sz="2400" dirty="0"/>
              <a:t>Menjalin kontak mata</a:t>
            </a:r>
          </a:p>
          <a:p>
            <a:pPr algn="just">
              <a:lnSpc>
                <a:spcPct val="90000"/>
              </a:lnSpc>
            </a:pPr>
            <a:r>
              <a:rPr lang="sv-SE" sz="2400" dirty="0"/>
              <a:t>Senyum</a:t>
            </a:r>
          </a:p>
          <a:p>
            <a:pPr algn="just">
              <a:lnSpc>
                <a:spcPct val="90000"/>
              </a:lnSpc>
            </a:pPr>
            <a:r>
              <a:rPr lang="sv-SE" sz="2400" dirty="0"/>
              <a:t>Sesekali melontarkan canda/tidak kaku</a:t>
            </a:r>
          </a:p>
          <a:p>
            <a:pPr algn="just">
              <a:lnSpc>
                <a:spcPct val="90000"/>
              </a:lnSpc>
            </a:pPr>
            <a:r>
              <a:rPr lang="sv-SE" sz="2400" dirty="0"/>
              <a:t>Intonasi suara hangat</a:t>
            </a:r>
            <a:endParaRPr lang="en-US" sz="2400" dirty="0"/>
          </a:p>
        </p:txBody>
      </p:sp>
      <p:pic>
        <p:nvPicPr>
          <p:cNvPr id="31748" name="Picture 4" descr="party_smile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12088" y="3860800"/>
            <a:ext cx="752475" cy="1076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50" name="Picture 6" descr="party_smile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7050" y="4724400"/>
            <a:ext cx="1138238" cy="162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4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b="1" dirty="0"/>
              <a:t>Proses Konfrontasi</a:t>
            </a:r>
            <a:endParaRPr lang="en-US" sz="3200" b="1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620000" cy="3700463"/>
          </a:xfrm>
        </p:spPr>
        <p:txBody>
          <a:bodyPr/>
          <a:lstStyle/>
          <a:p>
            <a:pPr marL="533400" indent="-533400"/>
            <a:r>
              <a:rPr lang="en-US" sz="2400" dirty="0"/>
              <a:t>Proses interpersonal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memfasilitasi</a:t>
            </a:r>
            <a:r>
              <a:rPr lang="en-US" sz="2400" dirty="0"/>
              <a:t>, </a:t>
            </a:r>
            <a:r>
              <a:rPr lang="en-US" sz="2400" dirty="0" err="1"/>
              <a:t>memodifikasi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membuka</a:t>
            </a:r>
            <a:r>
              <a:rPr lang="en-US" sz="2400" dirty="0"/>
              <a:t> </a:t>
            </a:r>
            <a:r>
              <a:rPr lang="en-US" sz="2400" dirty="0" err="1"/>
              <a:t>wawasan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.</a:t>
            </a:r>
          </a:p>
          <a:p>
            <a:pPr marL="533400" indent="-533400" algn="just">
              <a:buFont typeface="Wingdings" panose="05000000000000000000" pitchFamily="2" charset="2"/>
              <a:buAutoNum type="arabicPeriod"/>
            </a:pPr>
            <a:r>
              <a:rPr lang="sv-SE" sz="2400" dirty="0"/>
              <a:t>Clarify </a:t>
            </a:r>
            <a:r>
              <a:rPr lang="sv-SE" sz="2400" dirty="0" smtClean="0"/>
              <a:t>(membuat </a:t>
            </a:r>
            <a:r>
              <a:rPr lang="sv-SE" sz="2400" dirty="0"/>
              <a:t>sesuatu lebih jelas untuk dapat </a:t>
            </a:r>
            <a:r>
              <a:rPr lang="sv-SE" sz="2400" dirty="0" smtClean="0"/>
              <a:t>dimengerti</a:t>
            </a:r>
            <a:r>
              <a:rPr lang="id-ID" sz="2400" dirty="0" smtClean="0"/>
              <a:t>)</a:t>
            </a:r>
            <a:endParaRPr lang="sv-SE" sz="2400" dirty="0"/>
          </a:p>
          <a:p>
            <a:pPr marL="533400" indent="-533400" algn="just">
              <a:buFont typeface="Wingdings" panose="05000000000000000000" pitchFamily="2" charset="2"/>
              <a:buAutoNum type="arabicPeriod"/>
            </a:pPr>
            <a:r>
              <a:rPr lang="sv-SE" sz="2400" dirty="0"/>
              <a:t>Articulate </a:t>
            </a:r>
            <a:r>
              <a:rPr lang="sv-SE" sz="2400" dirty="0" smtClean="0"/>
              <a:t>(mengekspresikan </a:t>
            </a:r>
            <a:r>
              <a:rPr lang="sv-SE" sz="2400" dirty="0"/>
              <a:t>pendapat dengan kata-kata yang jelas)</a:t>
            </a:r>
          </a:p>
          <a:p>
            <a:pPr marL="533400" indent="-533400" algn="just">
              <a:buFont typeface="Wingdings" panose="05000000000000000000" pitchFamily="2" charset="2"/>
              <a:buAutoNum type="arabicPeriod"/>
            </a:pPr>
            <a:r>
              <a:rPr lang="sv-SE" sz="2400" dirty="0"/>
              <a:t>Request </a:t>
            </a:r>
            <a:r>
              <a:rPr lang="sv-SE" sz="2400" dirty="0" smtClean="0"/>
              <a:t>(meminta </a:t>
            </a:r>
            <a:r>
              <a:rPr lang="sv-SE" sz="2400" dirty="0"/>
              <a:t>partisipasi klien secara aktif)</a:t>
            </a:r>
          </a:p>
          <a:p>
            <a:pPr marL="533400" indent="-533400" algn="just">
              <a:buFont typeface="Wingdings" panose="05000000000000000000" pitchFamily="2" charset="2"/>
              <a:buAutoNum type="arabicPeriod"/>
            </a:pPr>
            <a:r>
              <a:rPr lang="sv-SE" sz="2400" dirty="0"/>
              <a:t>Encourage </a:t>
            </a:r>
            <a:r>
              <a:rPr lang="sv-SE" sz="2400" dirty="0" smtClean="0"/>
              <a:t>(mendorong </a:t>
            </a:r>
            <a:r>
              <a:rPr lang="sv-SE" sz="2400" dirty="0"/>
              <a:t>klien agar merasa nyaman dan berani untuk mengungkapkan dirinya sendiri)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998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Interpersonal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Konseling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1"/>
            <a:ext cx="6553200" cy="1981199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id-ID" sz="2800" b="1" dirty="0" smtClean="0">
                <a:solidFill>
                  <a:srgbClr val="002060"/>
                </a:solidFill>
              </a:rPr>
              <a:t>Komunikasi Interpersonal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id-ID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  </a:t>
            </a:r>
            <a:r>
              <a:rPr lang="id-ID" sz="2400" b="1" dirty="0" smtClean="0">
                <a:solidFill>
                  <a:srgbClr val="7030A0"/>
                </a:solidFill>
              </a:rPr>
              <a:t>adalah interaksi yang dilakukan dari orang ke orang, bersifat 2 arah baik secara verbal dan non verbal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14600" y="3886200"/>
            <a:ext cx="6553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id-ID" sz="2400" b="1" dirty="0" smtClean="0"/>
              <a:t>Konseling = Komunikasi Terapeutik</a:t>
            </a:r>
          </a:p>
          <a:p>
            <a:pPr marL="0" indent="0">
              <a:buFontTx/>
              <a:buNone/>
            </a:pPr>
            <a:endParaRPr lang="id-ID" sz="2400" b="1" dirty="0"/>
          </a:p>
          <a:p>
            <a:pPr marL="0" indent="0">
              <a:buFontTx/>
              <a:buNone/>
            </a:pPr>
            <a:r>
              <a:rPr lang="id-ID" sz="2400" b="1" dirty="0" smtClean="0"/>
              <a:t>Komunikasi Terapeutik???</a:t>
            </a:r>
            <a:r>
              <a:rPr lang="id-ID" sz="2400" dirty="0" smtClean="0"/>
              <a:t> </a:t>
            </a:r>
            <a:endParaRPr lang="en-US" sz="2400" dirty="0" smtClean="0"/>
          </a:p>
          <a:p>
            <a:pPr marL="0" indent="0" algn="just">
              <a:buFontTx/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algn="just">
              <a:buFontTx/>
              <a:buNone/>
            </a:pPr>
            <a:r>
              <a:rPr lang="id-ID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KEMAMPUAN YANG HARUS DIMILIKI DALAM MELAKSANAKAN KOMUNIKASI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700463"/>
          </a:xfrm>
        </p:spPr>
        <p:txBody>
          <a:bodyPr/>
          <a:lstStyle/>
          <a:p>
            <a:r>
              <a:rPr lang="id-ID" sz="2000" b="1" dirty="0" smtClean="0"/>
              <a:t>Empati</a:t>
            </a:r>
            <a:r>
              <a:rPr lang="id-ID" sz="2000" dirty="0" smtClean="0"/>
              <a:t> adalah </a:t>
            </a:r>
            <a:r>
              <a:rPr lang="en-US" sz="2000" dirty="0" err="1" smtClean="0"/>
              <a:t>kemampuan</a:t>
            </a:r>
            <a:r>
              <a:rPr lang="id-ID" sz="2000" dirty="0" smtClean="0"/>
              <a:t> </a:t>
            </a:r>
            <a:r>
              <a:rPr lang="id-ID" sz="2000" dirty="0" smtClean="0">
                <a:solidFill>
                  <a:srgbClr val="FF0000"/>
                </a:solidFill>
              </a:rPr>
              <a:t>memahami perasaan </a:t>
            </a:r>
            <a:r>
              <a:rPr lang="id-ID" sz="2000" dirty="0" smtClean="0"/>
              <a:t>dan pengertian orang lain.</a:t>
            </a:r>
            <a:endParaRPr lang="en-US" sz="2000" dirty="0" smtClean="0"/>
          </a:p>
          <a:p>
            <a:r>
              <a:rPr lang="id-ID" sz="2000" b="1" dirty="0" smtClean="0"/>
              <a:t>Perspektif</a:t>
            </a:r>
            <a:r>
              <a:rPr lang="id-ID" sz="2000" dirty="0" smtClean="0"/>
              <a:t> sosial adalah </a:t>
            </a:r>
            <a:r>
              <a:rPr lang="en-US" sz="2000" dirty="0" err="1" smtClean="0"/>
              <a:t>kemampuan</a:t>
            </a:r>
            <a:r>
              <a:rPr lang="id-ID" sz="2000" dirty="0" smtClean="0"/>
              <a:t> melihat kemungkinan – kemungkinan </a:t>
            </a:r>
            <a:r>
              <a:rPr lang="id-ID" sz="2000" b="1" dirty="0" smtClean="0">
                <a:solidFill>
                  <a:srgbClr val="FF0000"/>
                </a:solidFill>
              </a:rPr>
              <a:t>perilaku yang diambil oleh orang yang kita ajak komunikasi.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id-ID" sz="2000" b="1" dirty="0" smtClean="0"/>
              <a:t>Kepekaan</a:t>
            </a:r>
            <a:r>
              <a:rPr lang="id-ID" sz="2000" dirty="0" smtClean="0"/>
              <a:t> </a:t>
            </a:r>
            <a:r>
              <a:rPr lang="id-ID" sz="2000" b="1" dirty="0" smtClean="0">
                <a:solidFill>
                  <a:srgbClr val="FF0000"/>
                </a:solidFill>
              </a:rPr>
              <a:t>(</a:t>
            </a:r>
            <a:r>
              <a:rPr lang="id-ID" sz="2000" b="1" i="1" dirty="0" smtClean="0">
                <a:solidFill>
                  <a:srgbClr val="FF0000"/>
                </a:solidFill>
              </a:rPr>
              <a:t>sensitivity</a:t>
            </a:r>
            <a:r>
              <a:rPr lang="id-ID" sz="2000" b="1" dirty="0" smtClean="0">
                <a:solidFill>
                  <a:srgbClr val="FF0000"/>
                </a:solidFill>
              </a:rPr>
              <a:t> ) </a:t>
            </a:r>
            <a:r>
              <a:rPr lang="id-ID" sz="2000" dirty="0" smtClean="0"/>
              <a:t>terhadap sesuatu hal dalam </a:t>
            </a:r>
            <a:r>
              <a:rPr lang="en-US" sz="2000" dirty="0" err="1" smtClean="0"/>
              <a:t>komunikasi</a:t>
            </a:r>
            <a:endParaRPr lang="en-US" sz="2000" dirty="0" smtClean="0"/>
          </a:p>
          <a:p>
            <a:r>
              <a:rPr lang="en-US" sz="2000" b="1" dirty="0" smtClean="0"/>
              <a:t>P</a:t>
            </a:r>
            <a:r>
              <a:rPr lang="id-ID" sz="2000" b="1" dirty="0" smtClean="0"/>
              <a:t>engetahuan </a:t>
            </a:r>
            <a:r>
              <a:rPr lang="id-ID" sz="2000" dirty="0" smtClean="0"/>
              <a:t>akan situasi pada saat melakukan </a:t>
            </a:r>
            <a:r>
              <a:rPr lang="en-US" sz="2000" dirty="0" err="1" smtClean="0"/>
              <a:t>komunikasi</a:t>
            </a:r>
            <a:endParaRPr lang="en-US" sz="2000" dirty="0" smtClean="0"/>
          </a:p>
          <a:p>
            <a:r>
              <a:rPr lang="id-ID" sz="2000" b="1" dirty="0" smtClean="0"/>
              <a:t>Memonitor diri </a:t>
            </a:r>
            <a:r>
              <a:rPr lang="id-ID" sz="2000" dirty="0" smtClean="0"/>
              <a:t>adalah kemampuan </a:t>
            </a:r>
            <a:r>
              <a:rPr lang="id-ID" sz="2000" b="1" dirty="0" smtClean="0">
                <a:solidFill>
                  <a:srgbClr val="FF0000"/>
                </a:solidFill>
              </a:rPr>
              <a:t>menjaga ketepatan perilaku</a:t>
            </a:r>
            <a:r>
              <a:rPr lang="id-ID" sz="2000" b="1" dirty="0" smtClean="0"/>
              <a:t> </a:t>
            </a:r>
            <a:r>
              <a:rPr lang="id-ID" sz="2000" dirty="0" smtClean="0"/>
              <a:t>dan pengungkapan komunikan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berinteraksi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https://encrypted-tbn1.gstatic.com/images?q=tbn:ANd9GcQz1x-lDSEeAi1XwmozVMNehN3W0EKwcCatfraGtJF3oqVRlz8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600200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Terapeutik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38337"/>
            <a:ext cx="7239000" cy="3700463"/>
          </a:xfrm>
        </p:spPr>
        <p:txBody>
          <a:bodyPr/>
          <a:lstStyle/>
          <a:p>
            <a:pPr algn="just"/>
            <a:r>
              <a:rPr lang="en-US" sz="2400" dirty="0"/>
              <a:t>Kata </a:t>
            </a:r>
            <a:r>
              <a:rPr lang="en-US" sz="2400" dirty="0" err="1"/>
              <a:t>sifat</a:t>
            </a:r>
            <a:r>
              <a:rPr lang="en-US" sz="2400" dirty="0"/>
              <a:t> yang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penyembuhan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memfasilitasi</a:t>
            </a:r>
            <a:r>
              <a:rPr lang="en-US" sz="2400" dirty="0"/>
              <a:t> proses </a:t>
            </a:r>
            <a:r>
              <a:rPr lang="en-US" sz="2400" dirty="0" err="1"/>
              <a:t>penyembuhan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Perkataan</a:t>
            </a:r>
            <a:r>
              <a:rPr lang="en-US" sz="2400" dirty="0"/>
              <a:t>, </a:t>
            </a:r>
            <a:r>
              <a:rPr lang="en-US" sz="2400" dirty="0" err="1"/>
              <a:t>perbuatan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yang </a:t>
            </a:r>
            <a:r>
              <a:rPr lang="en-US" sz="2400" dirty="0" err="1"/>
              <a:t>memfasilitasi</a:t>
            </a:r>
            <a:r>
              <a:rPr lang="en-US" sz="2400" dirty="0"/>
              <a:t> proses </a:t>
            </a:r>
            <a:r>
              <a:rPr lang="en-US" sz="2400" dirty="0" err="1"/>
              <a:t>penyembuhan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11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Komunikasi Terapeutik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4075" y="2636838"/>
            <a:ext cx="6551613" cy="2520950"/>
          </a:xfrm>
        </p:spPr>
        <p:txBody>
          <a:bodyPr/>
          <a:lstStyle/>
          <a:p>
            <a:pPr algn="just"/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timbal</a:t>
            </a:r>
            <a:r>
              <a:rPr lang="en-US" sz="2400" dirty="0"/>
              <a:t> </a:t>
            </a:r>
            <a:r>
              <a:rPr lang="en-US" sz="2400" dirty="0" err="1"/>
              <a:t>balik</a:t>
            </a:r>
            <a:r>
              <a:rPr lang="en-US" sz="2400" dirty="0"/>
              <a:t> yang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perkataan</a:t>
            </a:r>
            <a:r>
              <a:rPr lang="en-US" sz="2400" dirty="0"/>
              <a:t>, </a:t>
            </a:r>
            <a:r>
              <a:rPr lang="en-US" sz="2400" dirty="0" err="1"/>
              <a:t>perbuatan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yang </a:t>
            </a:r>
            <a:r>
              <a:rPr lang="en-US" sz="2400" dirty="0" err="1"/>
              <a:t>memfasilitasi</a:t>
            </a:r>
            <a:r>
              <a:rPr lang="en-US" sz="2400" dirty="0"/>
              <a:t> proses </a:t>
            </a:r>
            <a:r>
              <a:rPr lang="en-US" sz="2400" dirty="0" err="1"/>
              <a:t>penyembuhan</a:t>
            </a:r>
            <a:endParaRPr lang="en-US" sz="2400" dirty="0"/>
          </a:p>
        </p:txBody>
      </p:sp>
      <p:pic>
        <p:nvPicPr>
          <p:cNvPr id="26628" name="Picture 4" descr="smile_back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40650" y="549275"/>
            <a:ext cx="1047750" cy="962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3" name="Picture 9" descr="smiling_man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395288" y="908050"/>
            <a:ext cx="1873250" cy="1871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355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1"/>
            <a:ext cx="8229600" cy="2362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id-ID" b="1" dirty="0" smtClean="0"/>
              <a:t>Suatu komunikasi interpersonal </a:t>
            </a:r>
            <a:r>
              <a:rPr lang="id-ID" b="1" dirty="0" smtClean="0">
                <a:solidFill>
                  <a:srgbClr val="FF0000"/>
                </a:solidFill>
              </a:rPr>
              <a:t>belum tentu</a:t>
            </a:r>
            <a:r>
              <a:rPr lang="id-ID" b="1" dirty="0" smtClean="0"/>
              <a:t> suatu konseling tetapi konseling selalu </a:t>
            </a:r>
            <a:r>
              <a:rPr lang="id-ID" b="1" dirty="0" smtClean="0">
                <a:solidFill>
                  <a:srgbClr val="FF0000"/>
                </a:solidFill>
              </a:rPr>
              <a:t>merupakan</a:t>
            </a:r>
            <a:r>
              <a:rPr lang="id-ID" b="1" dirty="0" smtClean="0"/>
              <a:t> komunikasi interpersonal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026" name="AutoShape 2" descr="https://encrypted-tbn1.gstatic.com/images?q=tbn:ANd9GcQz1x-lDSEeAi1XwmozVMNehN3W0EKwcCatfraGtJF3oqVRlz8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encrypted-tbn2.gstatic.com/images?q=tbn:ANd9GcRXs1oYHFQ1ApxF6ZROE6IPDEoylqTF00X77w--LOb8GIqdBFYd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819400"/>
            <a:ext cx="5276850" cy="3769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7658100" cy="415498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818674"/>
            <a:r>
              <a:rPr sz="2700" b="1" spc="-53" dirty="0"/>
              <a:t>HAMBATAN </a:t>
            </a:r>
            <a:r>
              <a:rPr sz="2700" b="1" dirty="0"/>
              <a:t>KOMUNIKASI</a:t>
            </a:r>
            <a:r>
              <a:rPr sz="2700" b="1" spc="4" dirty="0"/>
              <a:t> </a:t>
            </a:r>
            <a:r>
              <a:rPr sz="2700" b="1" spc="-4" dirty="0"/>
              <a:t>EFEKTIF</a:t>
            </a:r>
            <a:endParaRPr sz="2700" b="1" dirty="0"/>
          </a:p>
        </p:txBody>
      </p:sp>
      <p:sp>
        <p:nvSpPr>
          <p:cNvPr id="6" name="object 6"/>
          <p:cNvSpPr/>
          <p:nvPr/>
        </p:nvSpPr>
        <p:spPr>
          <a:xfrm>
            <a:off x="1295401" y="1371600"/>
            <a:ext cx="7543800" cy="3875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7675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00113" y="333375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sz="4000" dirty="0" err="1">
                <a:effectLst/>
              </a:rPr>
              <a:t>Keluhan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Pasien</a:t>
            </a:r>
            <a:r>
              <a:rPr lang="en-US" sz="4000" dirty="0">
                <a:effectLst/>
              </a:rPr>
              <a:t> </a:t>
            </a:r>
            <a:br>
              <a:rPr lang="en-US" sz="4000" dirty="0">
                <a:effectLst/>
              </a:rPr>
            </a:br>
            <a:r>
              <a:rPr lang="en-US" sz="4000" dirty="0" err="1">
                <a:effectLst/>
              </a:rPr>
              <a:t>terhadap</a:t>
            </a:r>
            <a:r>
              <a:rPr lang="en-US" sz="4000" dirty="0">
                <a:effectLst/>
              </a:rPr>
              <a:t> proses </a:t>
            </a:r>
            <a:r>
              <a:rPr lang="en-US" sz="4000" dirty="0" err="1">
                <a:effectLst/>
              </a:rPr>
              <a:t>komunikasi</a:t>
            </a:r>
            <a:r>
              <a:rPr lang="en-US" sz="4000" dirty="0">
                <a:effectLst/>
              </a:rPr>
              <a:t> :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223963" y="1704975"/>
            <a:ext cx="7386637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eaLnBrk="1" hangingPunct="1">
              <a:buClr>
                <a:schemeClr val="tx2"/>
              </a:buClr>
              <a:buSzPct val="125000"/>
              <a:buFont typeface="Wingdings" panose="05000000000000000000" pitchFamily="2" charset="2"/>
              <a:buChar char="L"/>
            </a:pP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Kurang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jelas</a:t>
            </a:r>
            <a:r>
              <a:rPr lang="en-US" sz="2800" dirty="0">
                <a:effectLst/>
              </a:rPr>
              <a:t>,  </a:t>
            </a:r>
            <a:r>
              <a:rPr lang="en-US" sz="2800" dirty="0" err="1">
                <a:effectLst/>
              </a:rPr>
              <a:t>informasi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terbatas</a:t>
            </a:r>
            <a:r>
              <a:rPr lang="en-US" sz="2800" dirty="0">
                <a:effectLst/>
              </a:rPr>
              <a:t>, </a:t>
            </a:r>
            <a:r>
              <a:rPr lang="en-US" sz="2800" dirty="0" err="1">
                <a:effectLst/>
              </a:rPr>
              <a:t>banyak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menggunakan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istilah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teknis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medis</a:t>
            </a:r>
            <a:r>
              <a:rPr lang="en-US" sz="2800" dirty="0">
                <a:effectLst/>
              </a:rPr>
              <a:t> </a:t>
            </a:r>
          </a:p>
          <a:p>
            <a:pPr eaLnBrk="1" hangingPunct="1">
              <a:buClr>
                <a:schemeClr val="tx2"/>
              </a:buClr>
              <a:buSzPct val="125000"/>
              <a:buFont typeface="Wingdings" panose="05000000000000000000" pitchFamily="2" charset="2"/>
              <a:buNone/>
            </a:pPr>
            <a:endParaRPr lang="en-US" sz="2800" dirty="0">
              <a:effectLst/>
            </a:endParaRPr>
          </a:p>
          <a:p>
            <a:pPr eaLnBrk="1" hangingPunct="1">
              <a:buClr>
                <a:schemeClr val="tx2"/>
              </a:buClr>
              <a:buSzPct val="125000"/>
              <a:buFont typeface="Wingdings" panose="05000000000000000000" pitchFamily="2" charset="2"/>
              <a:buChar char="L"/>
            </a:pP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Kurang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empatik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simpatik</a:t>
            </a:r>
            <a:r>
              <a:rPr lang="en-US" sz="2800" dirty="0">
                <a:effectLst/>
              </a:rPr>
              <a:t> </a:t>
            </a:r>
          </a:p>
          <a:p>
            <a:pPr eaLnBrk="1" hangingPunct="1">
              <a:buClr>
                <a:schemeClr val="tx2"/>
              </a:buClr>
              <a:buSzPct val="125000"/>
              <a:buFont typeface="Wingdings" panose="05000000000000000000" pitchFamily="2" charset="2"/>
              <a:buNone/>
            </a:pPr>
            <a:endParaRPr lang="en-US" sz="2800" dirty="0">
              <a:effectLst/>
            </a:endParaRPr>
          </a:p>
          <a:p>
            <a:pPr eaLnBrk="1" hangingPunct="1">
              <a:buClr>
                <a:schemeClr val="tx2"/>
              </a:buClr>
              <a:buSzPct val="125000"/>
              <a:buFont typeface="Wingdings" panose="05000000000000000000" pitchFamily="2" charset="2"/>
              <a:buChar char="L"/>
            </a:pPr>
            <a:r>
              <a:rPr lang="en-US" sz="2800" dirty="0">
                <a:effectLst/>
              </a:rPr>
              <a:t>  </a:t>
            </a:r>
            <a:r>
              <a:rPr lang="en-US" sz="2800" dirty="0" err="1">
                <a:effectLst/>
              </a:rPr>
              <a:t>Terburu-buru</a:t>
            </a:r>
            <a:r>
              <a:rPr lang="en-US" sz="2800" dirty="0">
                <a:effectLst/>
              </a:rPr>
              <a:t> </a:t>
            </a:r>
          </a:p>
          <a:p>
            <a:pPr eaLnBrk="1" hangingPunct="1">
              <a:buClr>
                <a:schemeClr val="tx2"/>
              </a:buClr>
              <a:buSzPct val="125000"/>
              <a:buFont typeface="Wingdings" panose="05000000000000000000" pitchFamily="2" charset="2"/>
              <a:buNone/>
            </a:pPr>
            <a:endParaRPr lang="en-US" sz="2800" dirty="0">
              <a:effectLst/>
            </a:endParaRPr>
          </a:p>
          <a:p>
            <a:pPr eaLnBrk="1" hangingPunct="1">
              <a:buClr>
                <a:schemeClr val="tx2"/>
              </a:buClr>
              <a:buSzPct val="125000"/>
              <a:buFont typeface="Wingdings" panose="05000000000000000000" pitchFamily="2" charset="2"/>
              <a:buChar char="L"/>
            </a:pP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Intonasi</a:t>
            </a:r>
            <a:r>
              <a:rPr lang="en-US" sz="2800" dirty="0">
                <a:effectLst/>
              </a:rPr>
              <a:t> yang </a:t>
            </a:r>
            <a:r>
              <a:rPr lang="en-US" sz="2800" dirty="0" err="1">
                <a:effectLst/>
              </a:rPr>
              <a:t>kurang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bersahabat</a:t>
            </a:r>
            <a:r>
              <a:rPr lang="en-US" sz="2800" dirty="0">
                <a:effectLst/>
              </a:rPr>
              <a:t>  </a:t>
            </a:r>
          </a:p>
          <a:p>
            <a:pPr eaLnBrk="1" hangingPunct="1"/>
            <a:endParaRPr lang="en-US" sz="2800" dirty="0"/>
          </a:p>
        </p:txBody>
      </p:sp>
      <p:pic>
        <p:nvPicPr>
          <p:cNvPr id="25606" name="Picture 6" descr="monalis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213100"/>
            <a:ext cx="208915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57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encrypted-tbn1.gstatic.com/images?q=tbn:ANd9GcTtdzeN4ODwDj_hfme-IaG3pGfPJKuYC5JIi68IbnTFr6cvahbb1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4953000"/>
            <a:ext cx="3276600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 Penghambat KIP/K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onseling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3700463"/>
          </a:xfrm>
        </p:spPr>
        <p:txBody>
          <a:bodyPr/>
          <a:lstStyle/>
          <a:p>
            <a:pPr marL="0" indent="0">
              <a:buNone/>
            </a:pPr>
            <a:r>
              <a:rPr lang="id-ID" sz="2800" b="1" dirty="0" smtClean="0"/>
              <a:t>Faktor Individual</a:t>
            </a:r>
            <a:endParaRPr lang="en-US" sz="2800" b="1" dirty="0" smtClean="0"/>
          </a:p>
          <a:p>
            <a:pPr marL="625475" lvl="2" algn="just">
              <a:buFont typeface="Wingdings" pitchFamily="2" charset="2"/>
              <a:buChar char="§"/>
            </a:pPr>
            <a:r>
              <a:rPr lang="id-ID" sz="2000" dirty="0" smtClean="0"/>
              <a:t>Orientasi kultural (keterikat</a:t>
            </a:r>
            <a:r>
              <a:rPr lang="en-US" sz="2000" dirty="0" smtClean="0"/>
              <a:t>a</a:t>
            </a:r>
            <a:r>
              <a:rPr lang="id-ID" sz="2000" dirty="0" smtClean="0"/>
              <a:t>n budaya) </a:t>
            </a:r>
            <a:endParaRPr lang="en-US" sz="2000" dirty="0" smtClean="0"/>
          </a:p>
          <a:p>
            <a:pPr marL="625475" lvl="2" algn="just">
              <a:buFont typeface="Wingdings" pitchFamily="2" charset="2"/>
              <a:buChar char="§"/>
            </a:pPr>
            <a:r>
              <a:rPr lang="id-ID" sz="2000" dirty="0" smtClean="0"/>
              <a:t>Faktor fisik: kepekaan panca indera (kemampuan untuk melihat, mendengar), usia, jender (jenis kelamin</a:t>
            </a:r>
            <a:r>
              <a:rPr lang="en-US" sz="2000" dirty="0" smtClean="0"/>
              <a:t>)</a:t>
            </a:r>
          </a:p>
          <a:p>
            <a:pPr marL="625475" lvl="2" algn="just">
              <a:buFont typeface="Wingdings" pitchFamily="2" charset="2"/>
              <a:buChar char="§"/>
            </a:pPr>
            <a:r>
              <a:rPr lang="id-ID" sz="2000" dirty="0" smtClean="0"/>
              <a:t>Sudut pandang : nilai- nilai</a:t>
            </a:r>
            <a:endParaRPr lang="en-US" sz="2000" dirty="0" smtClean="0"/>
          </a:p>
          <a:p>
            <a:pPr marL="625475" lvl="2" algn="just">
              <a:buFont typeface="Wingdings" pitchFamily="2" charset="2"/>
              <a:buChar char="§"/>
            </a:pPr>
            <a:r>
              <a:rPr lang="id-ID" sz="2000" dirty="0" smtClean="0"/>
              <a:t>Faktor sosial : sejarah keluarga dan relasi, jaringan sosial, peran dalam masyarakat, status sosial, peran sosial.</a:t>
            </a:r>
            <a:endParaRPr lang="en-US" sz="2000" dirty="0" smtClean="0"/>
          </a:p>
          <a:p>
            <a:pPr marL="625475" lvl="2" algn="just">
              <a:buFont typeface="Wingdings" pitchFamily="2" charset="2"/>
              <a:buChar char="§"/>
            </a:pPr>
            <a:r>
              <a:rPr lang="id-ID" sz="2000" dirty="0" smtClean="0"/>
              <a:t>Bahasa.</a:t>
            </a:r>
            <a:endParaRPr lang="en-US" sz="2000" dirty="0" smtClean="0"/>
          </a:p>
          <a:p>
            <a:pPr marL="1771650" lvl="3" indent="-514350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71537"/>
            <a:ext cx="8153400" cy="4843463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     </a:t>
            </a:r>
            <a:r>
              <a:rPr lang="en-US" b="1" dirty="0" err="1" smtClean="0"/>
              <a:t>Faktor</a:t>
            </a:r>
            <a:r>
              <a:rPr lang="en-US" b="1" dirty="0" smtClean="0"/>
              <a:t> yang </a:t>
            </a:r>
            <a:r>
              <a:rPr lang="en-US" b="1" dirty="0" err="1" smtClean="0"/>
              <a:t>Berkaitan</a:t>
            </a:r>
            <a:r>
              <a:rPr lang="en-US" b="1" dirty="0" smtClean="0"/>
              <a:t> </a:t>
            </a:r>
            <a:r>
              <a:rPr lang="en-US" b="1" dirty="0" err="1"/>
              <a:t>d</a:t>
            </a:r>
            <a:r>
              <a:rPr lang="en-US" b="1" dirty="0" err="1" smtClean="0"/>
              <a:t>engan</a:t>
            </a:r>
            <a:r>
              <a:rPr lang="en-US" b="1" dirty="0" smtClean="0"/>
              <a:t>  </a:t>
            </a:r>
            <a:r>
              <a:rPr lang="en-US" b="1" dirty="0" err="1" smtClean="0"/>
              <a:t>Interaksi</a:t>
            </a:r>
            <a:endParaRPr lang="en-US" b="1" dirty="0" smtClean="0"/>
          </a:p>
          <a:p>
            <a:pPr marL="904875"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904875"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endParaRPr lang="en-US" dirty="0" smtClean="0"/>
          </a:p>
          <a:p>
            <a:pPr marL="904875"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Pembawaan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904875"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4">
  <a:themeElements>
    <a:clrScheme name="">
      <a:dk1>
        <a:srgbClr val="004080"/>
      </a:dk1>
      <a:lt1>
        <a:srgbClr val="FFFFFF"/>
      </a:lt1>
      <a:dk2>
        <a:srgbClr val="FF66FF"/>
      </a:dk2>
      <a:lt2>
        <a:srgbClr val="004080"/>
      </a:lt2>
      <a:accent1>
        <a:srgbClr val="66CCFF"/>
      </a:accent1>
      <a:accent2>
        <a:srgbClr val="333399"/>
      </a:accent2>
      <a:accent3>
        <a:srgbClr val="FFFFFF"/>
      </a:accent3>
      <a:accent4>
        <a:srgbClr val="00356C"/>
      </a:accent4>
      <a:accent5>
        <a:srgbClr val="B8E2FF"/>
      </a:accent5>
      <a:accent6>
        <a:srgbClr val="2D2D8A"/>
      </a:accent6>
      <a:hlink>
        <a:srgbClr val="666666"/>
      </a:hlink>
      <a:folHlink>
        <a:srgbClr val="66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590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Garamond</vt:lpstr>
      <vt:lpstr>Wingdings</vt:lpstr>
      <vt:lpstr>Wingdings 2</vt:lpstr>
      <vt:lpstr>Theme14</vt:lpstr>
      <vt:lpstr>HAMBATAN KOMUNIKASI INTERPERSONAL</vt:lpstr>
      <vt:lpstr>Komunikasi Interpersonal dan Konseling</vt:lpstr>
      <vt:lpstr>Terapeutik</vt:lpstr>
      <vt:lpstr>Komunikasi Terapeutik</vt:lpstr>
      <vt:lpstr>PowerPoint Presentation</vt:lpstr>
      <vt:lpstr>HAMBATAN KOMUNIKASI EFEKTIF</vt:lpstr>
      <vt:lpstr>PowerPoint Presentation</vt:lpstr>
      <vt:lpstr>Faktor Penghambat KIP/Konseling</vt:lpstr>
      <vt:lpstr>PowerPoint Presentation</vt:lpstr>
      <vt:lpstr>PowerPoint Presentation</vt:lpstr>
      <vt:lpstr>HAMBATAN  BERDASAR SIFAT</vt:lpstr>
      <vt:lpstr>MENGATASI HAMBATAN KOMUNIKASI  EFEKTIF</vt:lpstr>
      <vt:lpstr>PowerPoint Presentation</vt:lpstr>
      <vt:lpstr>PowerPoint Presentation</vt:lpstr>
      <vt:lpstr>PowerPoint Presentation</vt:lpstr>
      <vt:lpstr>PowerPoint Presentation</vt:lpstr>
      <vt:lpstr>Perilaku yang menggambarkan “empati”</vt:lpstr>
      <vt:lpstr>Perilaku yang menggambarkan “kehangatan”</vt:lpstr>
      <vt:lpstr>Proses Konfrontasi</vt:lpstr>
      <vt:lpstr>KEMAMPUAN YANG HARUS DIMILIKI DALAM MELAKSANAKAN KOMUNIKASI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INTERPERSONAL / KONSELING (KIP/K)</dc:title>
  <dc:creator>Admin</dc:creator>
  <cp:lastModifiedBy>Windows User</cp:lastModifiedBy>
  <cp:revision>44</cp:revision>
  <dcterms:created xsi:type="dcterms:W3CDTF">2014-02-25T15:31:18Z</dcterms:created>
  <dcterms:modified xsi:type="dcterms:W3CDTF">2017-10-04T05:07:23Z</dcterms:modified>
</cp:coreProperties>
</file>