
<file path=[Content_Types].xml><?xml version="1.0" encoding="utf-8"?>
<Types xmlns="http://schemas.openxmlformats.org/package/2006/content-types">
  <Default Extension="xml" ContentType="application/xml"/>
  <Default Extension="pbm" ContentType="image/png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0"/>
  </p:notesMasterIdLst>
  <p:sldIdLst>
    <p:sldId id="313" r:id="rId2"/>
    <p:sldId id="258" r:id="rId3"/>
    <p:sldId id="259" r:id="rId4"/>
    <p:sldId id="261" r:id="rId5"/>
    <p:sldId id="306" r:id="rId6"/>
    <p:sldId id="262" r:id="rId7"/>
    <p:sldId id="307" r:id="rId8"/>
    <p:sldId id="303" r:id="rId9"/>
    <p:sldId id="263" r:id="rId10"/>
    <p:sldId id="308" r:id="rId11"/>
    <p:sldId id="264" r:id="rId12"/>
    <p:sldId id="300" r:id="rId13"/>
    <p:sldId id="301" r:id="rId14"/>
    <p:sldId id="271" r:id="rId15"/>
    <p:sldId id="272" r:id="rId16"/>
    <p:sldId id="273" r:id="rId17"/>
    <p:sldId id="279" r:id="rId18"/>
    <p:sldId id="280" r:id="rId19"/>
    <p:sldId id="278" r:id="rId20"/>
    <p:sldId id="274" r:id="rId21"/>
    <p:sldId id="283" r:id="rId22"/>
    <p:sldId id="311" r:id="rId23"/>
    <p:sldId id="312" r:id="rId24"/>
    <p:sldId id="305" r:id="rId25"/>
    <p:sldId id="302" r:id="rId26"/>
    <p:sldId id="310" r:id="rId27"/>
    <p:sldId id="30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rus Jus'at" initials="I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2"/>
    <p:restoredTop sz="86420"/>
  </p:normalViewPr>
  <p:slideViewPr>
    <p:cSldViewPr snapToGrid="0" snapToObjects="1">
      <p:cViewPr>
        <p:scale>
          <a:sx n="50" d="100"/>
          <a:sy n="50" d="100"/>
        </p:scale>
        <p:origin x="-456" y="-7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67AA-AFF7-E244-8819-94C319173022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C693-1F58-0E46-93BD-9B27932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C693-1F58-0E46-93BD-9B279322E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C693-1F58-0E46-93BD-9B279322E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C693-1F58-0E46-93BD-9B279322E3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C693-1F58-0E46-93BD-9B279322E3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D1E0-9C0F-474B-8265-B18446F839FD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FA21-17A5-1744-B369-2B731211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bm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opathology" TargetMode="External"/><Relationship Id="rId4" Type="http://schemas.openxmlformats.org/officeDocument/2006/relationships/hyperlink" Target="https://en.wikipedia.org/wiki/Etiology_(medicine)" TargetMode="External"/><Relationship Id="rId5" Type="http://schemas.openxmlformats.org/officeDocument/2006/relationships/hyperlink" Target="https://en.wikipedia.org/wiki/Disease_preventio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n.wikipedia.org/wiki/Disea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22625" y="3352800"/>
            <a:ext cx="751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IMPLEMENTASI PROGRAM GIZI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-11430"/>
            <a:ext cx="915924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41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074" y="1488976"/>
            <a:ext cx="184554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3600" b="1" dirty="0" smtClean="0"/>
              <a:t>Fundamental right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Essence of </a:t>
            </a:r>
            <a:r>
              <a:rPr lang="en-US" sz="3600" b="1" dirty="0"/>
              <a:t>p</a:t>
            </a:r>
            <a:r>
              <a:rPr lang="en-US" sz="3600" b="1" dirty="0" smtClean="0"/>
              <a:t>roductive life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Inter-sectoral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Integral part of development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Central to PQLI/Human Development Index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Combined responsibility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Major social-economic investment</a:t>
            </a:r>
          </a:p>
          <a:p>
            <a:pPr marL="514350" indent="-514350">
              <a:buAutoNum type="alphaLcPeriod"/>
            </a:pPr>
            <a:r>
              <a:rPr lang="en-US" sz="3600" b="1" dirty="0" smtClean="0"/>
              <a:t>Social goals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57979"/>
            <a:ext cx="854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Philosophy of nutrition: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394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rial Black" charset="0"/>
                <a:ea typeface="Arial Black" charset="0"/>
                <a:cs typeface="Arial Black" charset="0"/>
              </a:rPr>
              <a:t>Determinant of Nutrition</a:t>
            </a:r>
            <a:endParaRPr lang="en-US" sz="48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686" y="1690688"/>
            <a:ext cx="79989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b="1" dirty="0" smtClean="0"/>
              <a:t> Biological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Behavior and socio-cultural conditions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Environment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Socio-economic conditions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Health services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Ageing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Gender</a:t>
            </a:r>
          </a:p>
          <a:p>
            <a:pPr marL="342900" indent="-342900">
              <a:buAutoNum type="alphaLcPeriod"/>
            </a:pPr>
            <a:r>
              <a:rPr lang="en-US" sz="3600" b="1" dirty="0" smtClean="0"/>
              <a:t> Other factors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85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7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0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22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90" y="421106"/>
            <a:ext cx="1143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Interaksi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manusia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lingkungan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sangat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kompleks</a:t>
            </a:r>
            <a:r>
              <a:rPr lang="en-US" sz="2800" b="1" dirty="0" err="1" smtClean="0">
                <a:sym typeface="Wingdings"/>
              </a:rPr>
              <a:t>pendekatan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ekologi</a:t>
            </a:r>
            <a:r>
              <a:rPr lang="en-US" sz="2800" b="1" dirty="0" smtClean="0">
                <a:sym typeface="Wingdings"/>
              </a:rPr>
              <a:t>  </a:t>
            </a:r>
          </a:p>
          <a:p>
            <a:r>
              <a:rPr lang="en-US" sz="2800" b="1" dirty="0" err="1" smtClean="0">
                <a:sym typeface="Wingdings"/>
              </a:rPr>
              <a:t>membantu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mengerti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spektrum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masalah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gizi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secara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komprehensif</a:t>
            </a:r>
            <a:r>
              <a:rPr lang="en-US" sz="2800" b="1" dirty="0" smtClean="0">
                <a:sym typeface="Wingdings"/>
              </a:rPr>
              <a:t>  </a:t>
            </a:r>
            <a:r>
              <a:rPr lang="en-US" sz="2800" b="1" dirty="0" err="1" smtClean="0">
                <a:sym typeface="Wingdings"/>
              </a:rPr>
              <a:t>berbagai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disiplin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ilmu</a:t>
            </a:r>
            <a:r>
              <a:rPr lang="en-US" sz="2800" b="1" dirty="0" smtClean="0">
                <a:sym typeface="Wingdings"/>
              </a:rPr>
              <a:t>.</a:t>
            </a:r>
          </a:p>
          <a:p>
            <a:endParaRPr lang="en-US" sz="2800" b="1" dirty="0">
              <a:sym typeface="Wingdings"/>
            </a:endParaRPr>
          </a:p>
          <a:p>
            <a:r>
              <a:rPr lang="en-US" sz="2800" b="1" dirty="0" err="1" smtClean="0">
                <a:sym typeface="Wingdings"/>
              </a:rPr>
              <a:t>Penanganan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masalah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gizi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memerlukan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kerjasama</a:t>
            </a:r>
            <a:r>
              <a:rPr lang="en-US" sz="2800" b="1" dirty="0" smtClean="0">
                <a:sym typeface="Wingdings"/>
              </a:rPr>
              <a:t> (</a:t>
            </a:r>
            <a:r>
              <a:rPr lang="en-US" sz="2800" b="1" dirty="0" err="1" smtClean="0">
                <a:sym typeface="Wingdings"/>
              </a:rPr>
              <a:t>koordinasi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integrasi</a:t>
            </a:r>
            <a:r>
              <a:rPr lang="en-US" sz="2800" b="1" dirty="0" smtClean="0">
                <a:sym typeface="Wingdings"/>
              </a:rPr>
              <a:t>) </a:t>
            </a:r>
            <a:r>
              <a:rPr lang="en-US" sz="2800" b="1" dirty="0" err="1" smtClean="0">
                <a:sym typeface="Wingdings"/>
              </a:rPr>
              <a:t>berbagai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disiplin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sektor</a:t>
            </a:r>
            <a:endParaRPr lang="en-US" sz="2800" b="1" dirty="0" smtClean="0">
              <a:sym typeface="Wingdings"/>
            </a:endParaRPr>
          </a:p>
          <a:p>
            <a:endParaRPr lang="en-US" sz="2800" b="1" dirty="0">
              <a:sym typeface="Wingdings"/>
            </a:endParaRPr>
          </a:p>
          <a:p>
            <a:r>
              <a:rPr lang="en-US" sz="2800" b="1" dirty="0" err="1" smtClean="0">
                <a:sym typeface="Wingdings"/>
              </a:rPr>
              <a:t>Masalah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Gizi</a:t>
            </a:r>
            <a:r>
              <a:rPr lang="en-US" sz="2800" b="1" dirty="0" smtClean="0">
                <a:sym typeface="Wingdings"/>
              </a:rPr>
              <a:t> ==&gt; </a:t>
            </a:r>
            <a:r>
              <a:rPr lang="en-US" sz="2800" b="1" dirty="0" err="1" smtClean="0">
                <a:sym typeface="Wingdings"/>
              </a:rPr>
              <a:t>Keseimbangan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Suplai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Kebutuhan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Pangan</a:t>
            </a:r>
            <a:r>
              <a:rPr lang="en-US" sz="2800" b="1" dirty="0" smtClean="0">
                <a:sym typeface="Wingdings"/>
              </a:rPr>
              <a:t> (</a:t>
            </a:r>
            <a:r>
              <a:rPr lang="en-US" sz="2800" b="1" dirty="0" err="1" smtClean="0">
                <a:sym typeface="Wingdings"/>
              </a:rPr>
              <a:t>zat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Gizi</a:t>
            </a:r>
            <a:r>
              <a:rPr lang="en-US" sz="2800" b="1" dirty="0" smtClean="0">
                <a:sym typeface="Wingdings"/>
              </a:rPr>
              <a:t>)  Nasional vs </a:t>
            </a:r>
            <a:r>
              <a:rPr lang="en-US" sz="2800" b="1" dirty="0" err="1" smtClean="0">
                <a:sym typeface="Wingdings"/>
              </a:rPr>
              <a:t>individu</a:t>
            </a:r>
            <a:r>
              <a:rPr lang="en-US" sz="2800" b="1" dirty="0" smtClean="0">
                <a:sym typeface="Wingdings"/>
              </a:rPr>
              <a:t>. </a:t>
            </a:r>
            <a:r>
              <a:rPr lang="en-US" sz="2800" b="1" dirty="0" err="1" smtClean="0">
                <a:sym typeface="Wingdings"/>
              </a:rPr>
              <a:t>Teori</a:t>
            </a:r>
            <a:r>
              <a:rPr lang="en-US" sz="2800" b="1" dirty="0" smtClean="0">
                <a:sym typeface="Wingdings"/>
              </a:rPr>
              <a:t> Malthus  </a:t>
            </a:r>
            <a:r>
              <a:rPr lang="en-US" sz="2800" b="1" dirty="0" smtClean="0">
                <a:latin typeface="Symbol" charset="2"/>
                <a:ea typeface="Symbol" charset="2"/>
                <a:cs typeface="Symbol" charset="2"/>
                <a:sym typeface="Wingdings"/>
              </a:rPr>
              <a:t>S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manusia</a:t>
            </a:r>
            <a:r>
              <a:rPr lang="en-US" sz="2800" b="1" dirty="0" smtClean="0">
                <a:sym typeface="Wingdings"/>
              </a:rPr>
              <a:t> vs </a:t>
            </a:r>
            <a:r>
              <a:rPr lang="en-US" sz="2800" b="1" dirty="0" smtClean="0">
                <a:latin typeface="Symbol" charset="2"/>
                <a:ea typeface="Symbol" charset="2"/>
                <a:cs typeface="Symbol" charset="2"/>
                <a:sym typeface="Wingdings"/>
              </a:rPr>
              <a:t>S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pangan</a:t>
            </a:r>
            <a:endParaRPr lang="en-US" sz="2800" b="1" dirty="0" smtClean="0">
              <a:sym typeface="Wingdings"/>
            </a:endParaRPr>
          </a:p>
          <a:p>
            <a:endParaRPr lang="en-US" sz="2800" b="1" dirty="0">
              <a:sym typeface="Wingdings"/>
            </a:endParaRPr>
          </a:p>
          <a:p>
            <a:r>
              <a:rPr lang="en-US" sz="2800" b="1" dirty="0" smtClean="0">
                <a:sym typeface="Wingdings"/>
              </a:rPr>
              <a:t>Green Revolution, 1960’an </a:t>
            </a:r>
            <a:r>
              <a:rPr lang="en-US" sz="2800" b="1" dirty="0" err="1" smtClean="0">
                <a:sym typeface="Wingdings"/>
              </a:rPr>
              <a:t>teknologi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produksi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pangan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meningkat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pesat</a:t>
            </a:r>
            <a:r>
              <a:rPr lang="en-US" sz="2800" b="1" dirty="0" smtClean="0">
                <a:sym typeface="Wingdings"/>
              </a:rPr>
              <a:t> (</a:t>
            </a:r>
            <a:r>
              <a:rPr lang="en-US" sz="2800" b="1" dirty="0" err="1" smtClean="0">
                <a:sym typeface="Wingdings"/>
              </a:rPr>
              <a:t>mesin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transportasi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irigasi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benih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pupuk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pestisida</a:t>
            </a:r>
            <a:r>
              <a:rPr lang="en-US" sz="2800" b="1" dirty="0" smtClean="0">
                <a:sym typeface="Wingdings"/>
              </a:rPr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347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771" y="698269"/>
            <a:ext cx="10789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Masalah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Kekurangan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relatif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menurun</a:t>
            </a:r>
            <a:r>
              <a:rPr lang="en-US" sz="3200" b="1" dirty="0" smtClean="0"/>
              <a:t>,</a:t>
            </a:r>
            <a:r>
              <a:rPr lang="en-US" sz="3200" b="1" dirty="0"/>
              <a:t> </a:t>
            </a:r>
            <a:r>
              <a:rPr lang="en-US" sz="3200" b="1" dirty="0" err="1" smtClean="0"/>
              <a:t>namun</a:t>
            </a:r>
            <a:r>
              <a:rPr lang="en-US" sz="3200" b="1" dirty="0" smtClean="0"/>
              <a:t> </a:t>
            </a:r>
          </a:p>
          <a:p>
            <a:r>
              <a:rPr lang="en-US" sz="3200" b="1" dirty="0" err="1" smtClean="0"/>
              <a:t>Masalah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Kelebihan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meningkat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cukup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besar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err="1" smtClean="0"/>
              <a:t>Transisi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Demografi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Epidemiologi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penyakit</a:t>
            </a:r>
            <a:r>
              <a:rPr lang="en-US" sz="3200" b="1" dirty="0" smtClean="0"/>
              <a:t> di Indonesia </a:t>
            </a:r>
            <a:r>
              <a:rPr lang="en-US" sz="3200" b="1" dirty="0" smtClean="0">
                <a:sym typeface="Wingdings"/>
              </a:rPr>
              <a:t></a:t>
            </a:r>
          </a:p>
          <a:p>
            <a:r>
              <a:rPr lang="en-US" sz="3200" b="1" dirty="0" err="1" smtClean="0">
                <a:sym typeface="Wingdings"/>
              </a:rPr>
              <a:t>Penyebab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kematian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telah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bergeser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dari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Penyakit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Menular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ke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Penyakit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Tidak</a:t>
            </a:r>
            <a:r>
              <a:rPr lang="en-US" sz="3200" b="1" dirty="0" smtClean="0">
                <a:sym typeface="Wingdings"/>
              </a:rPr>
              <a:t> </a:t>
            </a:r>
            <a:r>
              <a:rPr lang="en-US" sz="3200" b="1" dirty="0" err="1" smtClean="0">
                <a:sym typeface="Wingdings"/>
              </a:rPr>
              <a:t>Menular</a:t>
            </a:r>
            <a:r>
              <a:rPr lang="en-US" sz="3200" b="1" dirty="0" smtClean="0">
                <a:sym typeface="Wingdings"/>
              </a:rPr>
              <a:t> (PTM)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17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613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775" y="985838"/>
            <a:ext cx="53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Implementasi</a:t>
            </a:r>
            <a:r>
              <a:rPr lang="en-US" sz="3600" b="1" dirty="0" smtClean="0"/>
              <a:t> Program </a:t>
            </a:r>
            <a:r>
              <a:rPr lang="en-US" sz="3600" b="1" dirty="0" err="1" smtClean="0"/>
              <a:t>Gizi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2957513"/>
            <a:ext cx="11161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Tujuan</a:t>
            </a:r>
            <a:r>
              <a:rPr lang="en-US" sz="2800" b="1" dirty="0" smtClean="0"/>
              <a:t>: </a:t>
            </a:r>
            <a:r>
              <a:rPr lang="en-US" sz="2800" b="1" dirty="0" err="1"/>
              <a:t>Menjelaskan</a:t>
            </a:r>
            <a:r>
              <a:rPr lang="en-US" sz="2800" b="1" dirty="0"/>
              <a:t> </a:t>
            </a:r>
            <a:r>
              <a:rPr lang="en-US" sz="2800" b="1" dirty="0" err="1"/>
              <a:t>Masalah</a:t>
            </a:r>
            <a:r>
              <a:rPr lang="en-US" sz="2800" b="1" dirty="0"/>
              <a:t> </a:t>
            </a:r>
            <a:r>
              <a:rPr lang="en-US" sz="2800" b="1" dirty="0" err="1"/>
              <a:t>Gizi</a:t>
            </a:r>
            <a:r>
              <a:rPr lang="en-US" sz="2800" b="1" dirty="0"/>
              <a:t> di Indonesia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smtClean="0"/>
              <a:t>program </a:t>
            </a:r>
            <a:r>
              <a:rPr lang="en-US" sz="2800" b="1" dirty="0" err="1" smtClean="0"/>
              <a:t>penanganan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yang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udah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dilaksanakan</a:t>
            </a:r>
            <a:r>
              <a:rPr lang="en-US" sz="2800" b="1" dirty="0" smtClean="0"/>
              <a:t>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kritis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mempelajari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kelebihan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err="1" smtClean="0"/>
              <a:t>kelemahan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pelaksanaan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masing-masing</a:t>
            </a:r>
            <a:r>
              <a:rPr lang="en-US" sz="2800" b="1" dirty="0" smtClean="0"/>
              <a:t> program </a:t>
            </a:r>
            <a:r>
              <a:rPr lang="en-US" sz="2800" b="1" dirty="0" err="1" smtClean="0"/>
              <a:t>gizi</a:t>
            </a:r>
            <a:r>
              <a:rPr lang="en-US" sz="2800" b="1" dirty="0" smtClean="0">
                <a:effectLst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041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62000"/>
            <a:ext cx="10160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999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109121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 flipH="1">
            <a:off x="-1470953" y="3377071"/>
            <a:ext cx="467357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Development of nutritional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2783" y="5713857"/>
            <a:ext cx="196794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Nut.Status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1063" y="3856382"/>
            <a:ext cx="186024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Environment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6666" y="3526806"/>
            <a:ext cx="154714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11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49" y="224213"/>
            <a:ext cx="7850458" cy="65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35065"/>
            <a:ext cx="9629775" cy="64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38" y="154745"/>
            <a:ext cx="9208211" cy="65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1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78" y="245327"/>
            <a:ext cx="1142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Priorities among nutritional deficiency conditions  (Beaton &amp; </a:t>
            </a:r>
            <a:r>
              <a:rPr lang="en-US" sz="2800" b="1" dirty="0" err="1" smtClean="0"/>
              <a:t>Bengoa</a:t>
            </a:r>
            <a:r>
              <a:rPr lang="en-US" sz="2800" b="1" dirty="0" smtClean="0"/>
              <a:t>, 1976)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15400"/>
              </p:ext>
            </p:extLst>
          </p:nvPr>
        </p:nvGraphicFramePr>
        <p:xfrm>
          <a:off x="713678" y="1017509"/>
          <a:ext cx="10818618" cy="519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052"/>
                <a:gridCol w="2664522"/>
                <a:gridCol w="2664522"/>
                <a:gridCol w="2664522"/>
              </a:tblGrid>
              <a:tr h="9979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Condition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Extent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Social Significance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Feasibility of Control</a:t>
                      </a:r>
                      <a:endParaRPr lang="en-US" sz="2800" dirty="0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Energy</a:t>
                      </a:r>
                      <a:r>
                        <a:rPr lang="en-US" sz="3200" b="1" baseline="0" dirty="0" smtClean="0"/>
                        <a:t> Protein Malnutrition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Vitamin</a:t>
                      </a:r>
                      <a:r>
                        <a:rPr lang="en-US" sz="3200" b="1" baseline="0" dirty="0" smtClean="0"/>
                        <a:t> A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Nutritional Anemias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Endemic Goiter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581993" y="2184127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48823" y="2089965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30520" y="3417331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3668" y="3284105"/>
            <a:ext cx="758284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12750" y="3386727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57623" y="4332431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2122" y="4332431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96768" y="4331805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57623" y="5370803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7019" y="557155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89606" y="5298959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43669" y="2184127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22" y="155494"/>
            <a:ext cx="898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Priorities among nutritional deficiency conditions (present)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81869"/>
              </p:ext>
            </p:extLst>
          </p:nvPr>
        </p:nvGraphicFramePr>
        <p:xfrm>
          <a:off x="593122" y="683129"/>
          <a:ext cx="10818618" cy="61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052"/>
                <a:gridCol w="2664522"/>
                <a:gridCol w="2664522"/>
                <a:gridCol w="2664522"/>
              </a:tblGrid>
              <a:tr h="9979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Condition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Extent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Social Significance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Feasibility of Control</a:t>
                      </a:r>
                      <a:endParaRPr lang="en-US" sz="2800" dirty="0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Energy</a:t>
                      </a:r>
                      <a:r>
                        <a:rPr lang="en-US" sz="3200" b="1" baseline="0" dirty="0" smtClean="0"/>
                        <a:t> Protein Malnutrition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Vitamin</a:t>
                      </a:r>
                      <a:r>
                        <a:rPr lang="en-US" sz="3200" b="1" baseline="0" dirty="0" smtClean="0"/>
                        <a:t> A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Nutritional Anemias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Endemic Goiter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79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Obesity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417017" y="1813180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77423" y="201800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5611" y="310737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25137" y="2851937"/>
            <a:ext cx="758284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95138" y="2903031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89891" y="3954015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67457" y="3984936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076280" y="4123456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2293" y="517717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74622" y="516810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89606" y="5022141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56095" y="1813180"/>
            <a:ext cx="758283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26493" y="5969767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00164" y="6056876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88289" y="6056876"/>
            <a:ext cx="759600" cy="75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756" y="1789044"/>
            <a:ext cx="6664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/>
              <a:t>Sampai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Minggu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Depan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0651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6" y="527817"/>
            <a:ext cx="75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</a:t>
            </a:r>
            <a:r>
              <a:rPr lang="en-US" sz="3200" b="1" dirty="0" err="1" smtClean="0"/>
              <a:t>opik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dibahas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selama</a:t>
            </a:r>
            <a:r>
              <a:rPr lang="en-US" sz="3200" b="1" dirty="0" smtClean="0"/>
              <a:t> 1 semester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88023"/>
              </p:ext>
            </p:extLst>
          </p:nvPr>
        </p:nvGraphicFramePr>
        <p:xfrm>
          <a:off x="381000" y="1211791"/>
          <a:ext cx="11430000" cy="497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10464800"/>
              </a:tblGrid>
              <a:tr h="5408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TOPIK</a:t>
                      </a:r>
                      <a:endParaRPr lang="en-US" sz="2400" dirty="0"/>
                    </a:p>
                  </a:txBody>
                  <a:tcPr/>
                </a:tc>
              </a:tr>
              <a:tr h="10540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Persepekstif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Gizi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Kesehatan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smtClean="0"/>
                        <a:t>(</a:t>
                      </a:r>
                      <a:r>
                        <a:rPr lang="en-US" sz="2400" b="1" dirty="0" err="1" smtClean="0"/>
                        <a:t>Munculnya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penyakit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secara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keseluruhan</a:t>
                      </a:r>
                      <a:r>
                        <a:rPr lang="en-US" sz="2400" b="1" dirty="0" smtClean="0"/>
                        <a:t>) </a:t>
                      </a:r>
                    </a:p>
                    <a:p>
                      <a:pPr algn="l"/>
                      <a:r>
                        <a:rPr lang="en-US" sz="2400" b="1" dirty="0" err="1" smtClean="0"/>
                        <a:t>Pembagian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kelompok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penentuan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topik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Kurang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Anemia </a:t>
                      </a: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Kekurangan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Vitamin </a:t>
                      </a:r>
                      <a:r>
                        <a:rPr lang="en-US" sz="24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US" sz="2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GAKI</a:t>
                      </a:r>
                      <a:endParaRPr lang="en-US" sz="2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Sustainable Development Goals (SDG’s) </a:t>
                      </a:r>
                      <a:endParaRPr lang="en-US" sz="2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1000 </a:t>
                      </a:r>
                      <a:r>
                        <a:rPr lang="en-US" sz="24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Hari </a:t>
                      </a:r>
                      <a:r>
                        <a:rPr lang="en-US" sz="24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Pertama</a:t>
                      </a:r>
                      <a:r>
                        <a:rPr lang="en-US" sz="24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Kehidupan</a:t>
                      </a:r>
                      <a:endParaRPr lang="en-US" sz="2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2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6" y="605948"/>
            <a:ext cx="75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355D7E"/>
                </a:solidFill>
              </a:rPr>
              <a:t>Topik</a:t>
            </a:r>
            <a:r>
              <a:rPr lang="en-US" sz="3200" b="1" dirty="0" smtClean="0">
                <a:solidFill>
                  <a:srgbClr val="355D7E"/>
                </a:solidFill>
              </a:rPr>
              <a:t> yang </a:t>
            </a:r>
            <a:r>
              <a:rPr lang="en-US" sz="3200" b="1" dirty="0" err="1" smtClean="0">
                <a:solidFill>
                  <a:srgbClr val="355D7E"/>
                </a:solidFill>
              </a:rPr>
              <a:t>akan</a:t>
            </a:r>
            <a:r>
              <a:rPr lang="en-US" sz="3200" b="1" dirty="0" smtClean="0">
                <a:solidFill>
                  <a:srgbClr val="355D7E"/>
                </a:solidFill>
              </a:rPr>
              <a:t> </a:t>
            </a:r>
            <a:r>
              <a:rPr lang="en-US" sz="3200" b="1" dirty="0" err="1" smtClean="0">
                <a:solidFill>
                  <a:srgbClr val="355D7E"/>
                </a:solidFill>
              </a:rPr>
              <a:t>dibahas</a:t>
            </a:r>
            <a:r>
              <a:rPr lang="en-US" sz="3200" b="1" dirty="0" smtClean="0">
                <a:solidFill>
                  <a:srgbClr val="355D7E"/>
                </a:solidFill>
              </a:rPr>
              <a:t> </a:t>
            </a:r>
            <a:r>
              <a:rPr lang="en-US" sz="3200" b="1" dirty="0" err="1" smtClean="0">
                <a:solidFill>
                  <a:srgbClr val="355D7E"/>
                </a:solidFill>
              </a:rPr>
              <a:t>selama</a:t>
            </a:r>
            <a:r>
              <a:rPr lang="en-US" sz="3200" b="1" dirty="0" smtClean="0">
                <a:solidFill>
                  <a:srgbClr val="355D7E"/>
                </a:solidFill>
              </a:rPr>
              <a:t> 1 semester</a:t>
            </a:r>
          </a:p>
          <a:p>
            <a:endParaRPr lang="en-US" dirty="0">
              <a:solidFill>
                <a:srgbClr val="355D7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49642"/>
              </p:ext>
            </p:extLst>
          </p:nvPr>
        </p:nvGraphicFramePr>
        <p:xfrm>
          <a:off x="1171576" y="1318974"/>
          <a:ext cx="9915524" cy="488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799"/>
                <a:gridCol w="8503725"/>
              </a:tblGrid>
              <a:tr h="5408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TOPIK</a:t>
                      </a:r>
                      <a:endParaRPr lang="en-US" sz="2800" dirty="0"/>
                    </a:p>
                  </a:txBody>
                  <a:tcPr/>
                </a:tc>
              </a:tr>
              <a:tr h="5539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UTS</a:t>
                      </a:r>
                      <a:r>
                        <a:rPr lang="en-US" sz="2800" b="1" baseline="0" dirty="0" smtClean="0"/>
                        <a:t> ( TUGAS </a:t>
                      </a:r>
                      <a:r>
                        <a:rPr lang="en-US" sz="2800" b="1" baseline="0" dirty="0" err="1" smtClean="0"/>
                        <a:t>Wawancara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 smtClean="0"/>
                    </a:p>
                  </a:txBody>
                  <a:tcPr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Obesitas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Penyakit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PTM)</a:t>
                      </a: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Penyakit</a:t>
                      </a: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Jantung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Diabetes</a:t>
                      </a: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Program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Masalah</a:t>
                      </a: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Kanker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TUGAS 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Wawancara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Presentasi</a:t>
                      </a: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Akhir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08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UAS (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Presentasi</a:t>
                      </a: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Akhir</a:t>
                      </a:r>
                      <a:r>
                        <a:rPr lang="en-US" sz="2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4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27" y="2134290"/>
            <a:ext cx="10515600" cy="12241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TOPIK </a:t>
            </a:r>
            <a:r>
              <a:rPr lang="en-US" sz="6000" b="1" dirty="0"/>
              <a:t>1: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err="1" smtClean="0"/>
              <a:t>Perspektif</a:t>
            </a:r>
            <a:r>
              <a:rPr lang="en-US" sz="6000" b="1" dirty="0" smtClean="0"/>
              <a:t> </a:t>
            </a:r>
            <a:r>
              <a:rPr lang="en-US" sz="6000" b="1" dirty="0" err="1"/>
              <a:t>Gizi</a:t>
            </a:r>
            <a:r>
              <a:rPr lang="en-US" sz="6000" b="1" dirty="0"/>
              <a:t> </a:t>
            </a:r>
            <a:r>
              <a:rPr lang="en-US" sz="6000" b="1" dirty="0" err="1"/>
              <a:t>dan</a:t>
            </a:r>
            <a:r>
              <a:rPr lang="en-US" sz="6000" b="1" dirty="0"/>
              <a:t> </a:t>
            </a:r>
            <a:r>
              <a:rPr lang="en-US" sz="6000" b="1" dirty="0" err="1"/>
              <a:t>Kesehatan</a:t>
            </a:r>
            <a:r>
              <a:rPr lang="en-US" sz="6000" b="1" dirty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857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9" y="385763"/>
            <a:ext cx="110442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algn="ctr"/>
            <a:r>
              <a:rPr lang="en-US" sz="2800" b="1" dirty="0" smtClean="0"/>
              <a:t>	</a:t>
            </a:r>
            <a:r>
              <a:rPr lang="en-US" sz="4000" b="1" dirty="0" err="1" smtClean="0"/>
              <a:t>Konsep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Riwayat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Alamiah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Penyakit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71489" y="1720840"/>
            <a:ext cx="11044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22222"/>
                </a:solidFill>
                <a:effectLst/>
                <a:latin typeface="Arial" charset="0"/>
              </a:rPr>
              <a:t>The natural history of disease is the course a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 charset="0"/>
                <a:hlinkClick r:id="rId2" tooltip="Disease"/>
              </a:rPr>
              <a:t>disease</a:t>
            </a:r>
            <a:r>
              <a:rPr lang="en-US" sz="2800" b="1" i="0" dirty="0" smtClean="0">
                <a:solidFill>
                  <a:srgbClr val="222222"/>
                </a:solidFill>
                <a:effectLst/>
                <a:latin typeface="Arial" charset="0"/>
              </a:rPr>
              <a:t> takes in individual people from its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 charset="0"/>
                <a:hlinkClick r:id="rId3" tooltip="Physiopathology"/>
              </a:rPr>
              <a:t>pathological</a:t>
            </a:r>
            <a:r>
              <a:rPr lang="en-US" sz="2800" b="1" i="0" dirty="0" smtClean="0">
                <a:solidFill>
                  <a:srgbClr val="222222"/>
                </a:solidFill>
                <a:effectLst/>
                <a:latin typeface="Arial" charset="0"/>
              </a:rPr>
              <a:t> onset ("inception") until its eventual resolution through complete recovery or death. The inception of a disease is not a firmly defined concept. The natural history of a disease is sometimes said to start at the moment of exposure to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 charset="0"/>
                <a:hlinkClick r:id="rId4" tooltip="Etiology (medicine)"/>
              </a:rPr>
              <a:t>causal agents</a:t>
            </a:r>
            <a:r>
              <a:rPr lang="en-US" sz="2800" b="1" i="0" dirty="0" smtClean="0">
                <a:solidFill>
                  <a:srgbClr val="222222"/>
                </a:solidFill>
                <a:effectLst/>
                <a:latin typeface="Arial" charset="0"/>
              </a:rPr>
              <a:t>. Knowledge of the natural history of disease ranks alongside causal understanding in importance for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 charset="0"/>
                <a:hlinkClick r:id="rId5" tooltip="Disease prevention"/>
              </a:rPr>
              <a:t>disease prevention</a:t>
            </a:r>
            <a:r>
              <a:rPr lang="en-US" sz="2800" b="1" i="0" dirty="0" smtClean="0">
                <a:solidFill>
                  <a:srgbClr val="222222"/>
                </a:solidFill>
                <a:effectLst/>
                <a:latin typeface="Arial" charset="0"/>
              </a:rPr>
              <a:t> and control</a:t>
            </a:r>
            <a:r>
              <a:rPr lang="en-US" sz="2800" b="1" i="0" smtClean="0">
                <a:solidFill>
                  <a:srgbClr val="222222"/>
                </a:solidFill>
                <a:effectLst/>
                <a:latin typeface="Arial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87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33" y="1001486"/>
            <a:ext cx="9396547" cy="4811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617" y="198783"/>
            <a:ext cx="5467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Model </a:t>
            </a:r>
            <a:r>
              <a:rPr lang="en-US" sz="3200" b="1" dirty="0" err="1" smtClean="0"/>
              <a:t>perkembangan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87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44" y="1247913"/>
            <a:ext cx="8178800" cy="543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052" y="139148"/>
            <a:ext cx="597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Model </a:t>
            </a:r>
            <a:r>
              <a:rPr lang="en-US" sz="3600" b="1" dirty="0" err="1" smtClean="0"/>
              <a:t>perkembangan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kognitif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494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7413" y="757237"/>
            <a:ext cx="6929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Lato" charset="0"/>
              </a:rPr>
              <a:t>Natural History of Disease Timeline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68" name="Picture 44" descr=" timeline shows the states of disease progres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596584"/>
            <a:ext cx="8938015" cy="37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9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422</Words>
  <Application>Microsoft Macintosh PowerPoint</Application>
  <PresentationFormat>Custom</PresentationFormat>
  <Paragraphs>114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TOPIK 1:  Perspektif Gizi dan Kesehatan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Determinant of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Idrus Jus'at</dc:creator>
  <cp:lastModifiedBy>Nazhif Gifari</cp:lastModifiedBy>
  <cp:revision>56</cp:revision>
  <dcterms:created xsi:type="dcterms:W3CDTF">2017-08-24T05:43:22Z</dcterms:created>
  <dcterms:modified xsi:type="dcterms:W3CDTF">2017-10-27T07:21:12Z</dcterms:modified>
</cp:coreProperties>
</file>