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4" r:id="rId2"/>
    <p:sldId id="269" r:id="rId3"/>
    <p:sldId id="273" r:id="rId4"/>
    <p:sldId id="272" r:id="rId5"/>
    <p:sldId id="271" r:id="rId6"/>
    <p:sldId id="275" r:id="rId7"/>
    <p:sldId id="276" r:id="rId8"/>
    <p:sldId id="274" r:id="rId9"/>
    <p:sldId id="277" r:id="rId10"/>
    <p:sldId id="270" r:id="rId11"/>
    <p:sldId id="280" r:id="rId12"/>
    <p:sldId id="281" r:id="rId13"/>
    <p:sldId id="303" r:id="rId14"/>
    <p:sldId id="282" r:id="rId15"/>
    <p:sldId id="279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3" r:id="rId25"/>
    <p:sldId id="299" r:id="rId26"/>
    <p:sldId id="300" r:id="rId27"/>
    <p:sldId id="301" r:id="rId28"/>
    <p:sldId id="302" r:id="rId29"/>
    <p:sldId id="298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2781"/>
  </p:normalViewPr>
  <p:slideViewPr>
    <p:cSldViewPr snapToGrid="0" snapToObjects="1">
      <p:cViewPr>
        <p:scale>
          <a:sx n="85" d="100"/>
          <a:sy n="85" d="100"/>
        </p:scale>
        <p:origin x="-1320" y="-5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5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0C83-8AFA-5049-80F4-757CAF30446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4FDB-EE96-8E4B-BA60-80F181B8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67469"/>
            <a:ext cx="9287594" cy="52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70400" y="2469723"/>
            <a:ext cx="4097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MASALAH DAN PROGRAM KEP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PERTEMUAN </a:t>
            </a:r>
            <a:r>
              <a:rPr lang="en-US" sz="1600" b="1" dirty="0" smtClean="0">
                <a:solidFill>
                  <a:schemeClr val="bg1"/>
                </a:solidFill>
              </a:rPr>
              <a:t>II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Nazhif Gifari</a:t>
            </a:r>
          </a:p>
          <a:p>
            <a:pPr algn="ctr" eaLnBrk="1" hangingPunct="1"/>
            <a:r>
              <a:rPr lang="en-US" sz="1600" b="1" dirty="0" err="1">
                <a:solidFill>
                  <a:schemeClr val="bg1"/>
                </a:solidFill>
              </a:rPr>
              <a:t>Ilmu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Gizi</a:t>
            </a:r>
            <a:r>
              <a:rPr lang="en-US" sz="16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7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824" y="205979"/>
            <a:ext cx="7698975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Masalah</a:t>
            </a:r>
            <a:r>
              <a:rPr lang="en-US" sz="3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sz="3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gizi</a:t>
            </a:r>
            <a:r>
              <a:rPr lang="en-US" sz="36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lain yang </a:t>
            </a:r>
            <a:r>
              <a:rPr lang="en-US" sz="3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menyertai</a:t>
            </a:r>
            <a:r>
              <a:rPr lang="en-US" sz="36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KEP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353"/>
            <a:ext cx="8229600" cy="3262914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1F497D"/>
                </a:solidFill>
                <a:latin typeface="Calibri" charset="0"/>
              </a:rPr>
              <a:t>Defisiensi</a:t>
            </a:r>
            <a:r>
              <a:rPr lang="en-US" sz="2800" dirty="0" smtClean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vitamin A</a:t>
            </a:r>
          </a:p>
          <a:p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Defisiensi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zat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besi,folat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dan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B12</a:t>
            </a:r>
          </a:p>
          <a:p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Defisiensi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vitamin B2</a:t>
            </a:r>
          </a:p>
          <a:p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Defisiensi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seng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/Zn</a:t>
            </a:r>
          </a:p>
          <a:p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Pada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KEP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berat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selalu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disertai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kekurangan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vitamin </a:t>
            </a:r>
            <a:r>
              <a:rPr lang="en-US" sz="2800" dirty="0" err="1">
                <a:solidFill>
                  <a:srgbClr val="1F497D"/>
                </a:solidFill>
                <a:latin typeface="Calibri" charset="0"/>
              </a:rPr>
              <a:t>dan</a:t>
            </a:r>
            <a:r>
              <a:rPr lang="en-US" sz="28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1F497D"/>
                </a:solidFill>
                <a:latin typeface="Calibri" charset="0"/>
              </a:rPr>
              <a:t>mineral</a:t>
            </a:r>
            <a:endParaRPr lang="en-US" sz="2800" dirty="0">
              <a:solidFill>
                <a:srgbClr val="1F497D"/>
              </a:solidFill>
              <a:latin typeface="Calibri" charset="0"/>
            </a:endParaRPr>
          </a:p>
          <a:p>
            <a:endParaRPr 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4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9067" y="-142993"/>
            <a:ext cx="7877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rgbClr val="1F497D"/>
                </a:solidFill>
                <a:latin typeface="Calibri" charset="0"/>
              </a:rPr>
              <a:t>Kondisi</a:t>
            </a:r>
            <a:r>
              <a:rPr lang="en-US" sz="3600" dirty="0" smtClean="0">
                <a:solidFill>
                  <a:srgbClr val="1F497D"/>
                </a:solidFill>
                <a:latin typeface="Calibri" charset="0"/>
              </a:rPr>
              <a:t> villi </a:t>
            </a:r>
            <a:r>
              <a:rPr lang="en-US" sz="3600" dirty="0" err="1" smtClean="0">
                <a:solidFill>
                  <a:srgbClr val="1F497D"/>
                </a:solidFill>
                <a:latin typeface="Calibri" charset="0"/>
              </a:rPr>
              <a:t>pada</a:t>
            </a:r>
            <a:r>
              <a:rPr lang="en-US" sz="3600" dirty="0" smtClean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3600" dirty="0" err="1" smtClean="0">
                <a:solidFill>
                  <a:srgbClr val="1F497D"/>
                </a:solidFill>
                <a:latin typeface="Calibri" charset="0"/>
              </a:rPr>
              <a:t>anak</a:t>
            </a:r>
            <a:r>
              <a:rPr lang="en-US" sz="3600" dirty="0" smtClean="0">
                <a:solidFill>
                  <a:srgbClr val="1F497D"/>
                </a:solidFill>
                <a:latin typeface="Calibri" charset="0"/>
              </a:rPr>
              <a:t> KEP</a:t>
            </a:r>
            <a:endParaRPr lang="en-US" sz="3600" dirty="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00358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charset="0"/>
              </a:rPr>
              <a:t>Normal villi</a:t>
            </a:r>
            <a:endParaRPr lang="en-US" dirty="0">
              <a:latin typeface="Calibri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067" y="1665684"/>
            <a:ext cx="2932937" cy="3055143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645025" y="100358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Calibri" charset="0"/>
              </a:rPr>
              <a:t> Kerusakan villi</a:t>
            </a:r>
            <a:endParaRPr lang="en-US">
              <a:latin typeface="Calibri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4407" y="1709838"/>
            <a:ext cx="3072438" cy="30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90" y="205979"/>
            <a:ext cx="7981210" cy="857250"/>
          </a:xfrm>
        </p:spPr>
        <p:txBody>
          <a:bodyPr>
            <a:normAutofit/>
          </a:bodyPr>
          <a:lstStyle/>
          <a:p>
            <a:pPr algn="l"/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913"/>
            <a:ext cx="8433229" cy="2936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1F497D"/>
                </a:solidFill>
              </a:rPr>
              <a:t>Program </a:t>
            </a:r>
            <a:r>
              <a:rPr lang="en-US" sz="3600" b="1" dirty="0" err="1" smtClean="0">
                <a:solidFill>
                  <a:srgbClr val="1F497D"/>
                </a:solidFill>
              </a:rPr>
              <a:t>Apa</a:t>
            </a:r>
            <a:r>
              <a:rPr lang="en-US" sz="3600" b="1" dirty="0" smtClean="0">
                <a:solidFill>
                  <a:srgbClr val="1F497D"/>
                </a:solidFill>
              </a:rPr>
              <a:t> yang </a:t>
            </a:r>
            <a:r>
              <a:rPr lang="en-US" sz="3600" b="1" dirty="0" err="1" smtClean="0">
                <a:solidFill>
                  <a:srgbClr val="1F497D"/>
                </a:solidFill>
              </a:rPr>
              <a:t>Anda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lakukan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dalam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mengatasi</a:t>
            </a:r>
            <a:r>
              <a:rPr lang="en-US" sz="3600" b="1" dirty="0" smtClean="0">
                <a:solidFill>
                  <a:srgbClr val="1F497D"/>
                </a:solidFill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</a:rPr>
              <a:t>masalah</a:t>
            </a:r>
            <a:r>
              <a:rPr lang="en-US" sz="3600" b="1" dirty="0" smtClean="0">
                <a:solidFill>
                  <a:srgbClr val="1F497D"/>
                </a:solidFill>
              </a:rPr>
              <a:t> KEK di Indonesia</a:t>
            </a:r>
            <a:endParaRPr lang="en-US" sz="3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0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90" y="205979"/>
            <a:ext cx="7981210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F497D"/>
                </a:solidFill>
              </a:rPr>
              <a:t>PROGRAM PENANGGULANGAN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3322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F497D"/>
                </a:solidFill>
              </a:rPr>
              <a:t>JANGKA </a:t>
            </a:r>
            <a:r>
              <a:rPr lang="en-US" sz="2400" b="1" dirty="0">
                <a:solidFill>
                  <a:srgbClr val="1F497D"/>
                </a:solidFill>
              </a:rPr>
              <a:t>PENDEK 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en-US" sz="2400" dirty="0" err="1" smtClean="0">
                <a:solidFill>
                  <a:srgbClr val="1F497D"/>
                </a:solidFill>
              </a:rPr>
              <a:t>Upaya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pelacakan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kasus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melalui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penimbangan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bulanan</a:t>
            </a:r>
            <a:r>
              <a:rPr lang="en-US" sz="2400" dirty="0">
                <a:solidFill>
                  <a:srgbClr val="1F497D"/>
                </a:solidFill>
              </a:rPr>
              <a:t> di </a:t>
            </a:r>
            <a:r>
              <a:rPr lang="en-US" sz="2400" dirty="0" err="1">
                <a:solidFill>
                  <a:srgbClr val="1F497D"/>
                </a:solidFill>
              </a:rPr>
              <a:t>Posyandu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5" name="Picture 4" descr="Screen Shot 2017-09-18 at 11.1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08" y="2275224"/>
            <a:ext cx="4321621" cy="24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28" y="205979"/>
            <a:ext cx="7875372" cy="8572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1F497D"/>
                </a:solidFill>
              </a:rPr>
              <a:t>JANGKA PENDEK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8627"/>
            <a:ext cx="8521427" cy="3165995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solidFill>
                  <a:srgbClr val="1F497D"/>
                </a:solidFill>
              </a:rPr>
              <a:t>Rujukan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kasus</a:t>
            </a:r>
            <a:r>
              <a:rPr lang="en-US" sz="2400" dirty="0">
                <a:solidFill>
                  <a:srgbClr val="1F497D"/>
                </a:solidFill>
              </a:rPr>
              <a:t> KEP </a:t>
            </a:r>
            <a:r>
              <a:rPr lang="en-US" sz="2400" dirty="0" err="1">
                <a:solidFill>
                  <a:srgbClr val="1F497D"/>
                </a:solidFill>
              </a:rPr>
              <a:t>dengan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komplikasi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penyakit</a:t>
            </a:r>
            <a:r>
              <a:rPr lang="en-US" sz="2400" dirty="0">
                <a:solidFill>
                  <a:srgbClr val="1F497D"/>
                </a:solidFill>
              </a:rPr>
              <a:t> di RSU </a:t>
            </a:r>
          </a:p>
          <a:p>
            <a:r>
              <a:rPr lang="en-US" sz="2400" dirty="0" err="1" smtClean="0">
                <a:solidFill>
                  <a:srgbClr val="1F497D"/>
                </a:solidFill>
              </a:rPr>
              <a:t>Pemberian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>
                <a:solidFill>
                  <a:srgbClr val="1F497D"/>
                </a:solidFill>
              </a:rPr>
              <a:t>ASI </a:t>
            </a:r>
            <a:r>
              <a:rPr lang="en-US" sz="2400" dirty="0" err="1">
                <a:solidFill>
                  <a:srgbClr val="1F497D"/>
                </a:solidFill>
              </a:rPr>
              <a:t>Eksklusif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untuk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bayi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usia</a:t>
            </a:r>
            <a:r>
              <a:rPr lang="en-US" sz="2400" dirty="0">
                <a:solidFill>
                  <a:srgbClr val="1F497D"/>
                </a:solidFill>
              </a:rPr>
              <a:t> 0-6 </a:t>
            </a:r>
            <a:r>
              <a:rPr lang="en-US" sz="2400" dirty="0" err="1">
                <a:solidFill>
                  <a:srgbClr val="1F497D"/>
                </a:solidFill>
              </a:rPr>
              <a:t>bulan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1F497D"/>
                </a:solidFill>
              </a:rPr>
              <a:t>Pemberian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kapsul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Vit</a:t>
            </a:r>
            <a:r>
              <a:rPr lang="en-US" sz="2400" dirty="0">
                <a:solidFill>
                  <a:srgbClr val="1F497D"/>
                </a:solidFill>
              </a:rPr>
              <a:t> A </a:t>
            </a:r>
          </a:p>
          <a:p>
            <a:r>
              <a:rPr lang="en-US" sz="2400" dirty="0" err="1" smtClean="0">
                <a:solidFill>
                  <a:srgbClr val="1F497D"/>
                </a:solidFill>
              </a:rPr>
              <a:t>Pemberian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Makanan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Tambahan</a:t>
            </a:r>
            <a:r>
              <a:rPr lang="en-US" sz="2400" dirty="0">
                <a:solidFill>
                  <a:srgbClr val="1F497D"/>
                </a:solidFill>
              </a:rPr>
              <a:t> (PMT) </a:t>
            </a:r>
            <a:r>
              <a:rPr lang="en-US" sz="2400" dirty="0" err="1">
                <a:solidFill>
                  <a:srgbClr val="1F497D"/>
                </a:solidFill>
              </a:rPr>
              <a:t>pemulihan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bagi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balita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gizi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buruk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dengan</a:t>
            </a:r>
            <a:r>
              <a:rPr lang="en-US" sz="2400" dirty="0">
                <a:solidFill>
                  <a:srgbClr val="1F497D"/>
                </a:solidFill>
              </a:rPr>
              <a:t> lama </a:t>
            </a:r>
            <a:r>
              <a:rPr lang="en-US" sz="2400" dirty="0" err="1">
                <a:solidFill>
                  <a:srgbClr val="1F497D"/>
                </a:solidFill>
              </a:rPr>
              <a:t>pemberian</a:t>
            </a:r>
            <a:r>
              <a:rPr lang="en-US" sz="2400" dirty="0">
                <a:solidFill>
                  <a:srgbClr val="1F497D"/>
                </a:solidFill>
              </a:rPr>
              <a:t> 3 </a:t>
            </a:r>
            <a:r>
              <a:rPr lang="en-US" sz="2400" dirty="0" err="1" smtClean="0">
                <a:solidFill>
                  <a:srgbClr val="1F497D"/>
                </a:solidFill>
              </a:rPr>
              <a:t>bulan</a:t>
            </a:r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dirty="0" err="1">
                <a:solidFill>
                  <a:srgbClr val="1F497D"/>
                </a:solidFill>
              </a:rPr>
              <a:t>Memberikan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makanan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Pendamping</a:t>
            </a:r>
            <a:r>
              <a:rPr lang="en-US" sz="2400" dirty="0">
                <a:solidFill>
                  <a:srgbClr val="1F497D"/>
                </a:solidFill>
              </a:rPr>
              <a:t> ASI (MP-ASI) </a:t>
            </a:r>
            <a:r>
              <a:rPr lang="en-US" sz="2400" dirty="0" err="1">
                <a:solidFill>
                  <a:srgbClr val="1F497D"/>
                </a:solidFill>
              </a:rPr>
              <a:t>bagi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balita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keluarga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miskin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usia</a:t>
            </a:r>
            <a:r>
              <a:rPr lang="en-US" sz="2400" dirty="0">
                <a:solidFill>
                  <a:srgbClr val="1F497D"/>
                </a:solidFill>
              </a:rPr>
              <a:t> 6-12 </a:t>
            </a:r>
            <a:r>
              <a:rPr lang="en-US" sz="2400" dirty="0" err="1">
                <a:solidFill>
                  <a:srgbClr val="1F497D"/>
                </a:solidFill>
              </a:rPr>
              <a:t>bulan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1F497D"/>
                </a:solidFill>
              </a:rPr>
              <a:t>Promosi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makanan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sehat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dan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bergizi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endParaRPr lang="en-US" sz="2400" dirty="0">
              <a:solidFill>
                <a:srgbClr val="1F497D"/>
              </a:solidFill>
            </a:endParaRPr>
          </a:p>
          <a:p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9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JANGKA MENENGAH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0868" cy="3394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600" dirty="0" err="1" smtClean="0">
                <a:solidFill>
                  <a:srgbClr val="1F497D"/>
                </a:solidFill>
              </a:rPr>
              <a:t>Revitalisasi</a:t>
            </a:r>
            <a:r>
              <a:rPr lang="en-US" sz="2600" dirty="0" smtClean="0">
                <a:solidFill>
                  <a:srgbClr val="1F497D"/>
                </a:solidFill>
              </a:rPr>
              <a:t> </a:t>
            </a:r>
            <a:r>
              <a:rPr lang="en-US" sz="2600" dirty="0" err="1" smtClean="0">
                <a:solidFill>
                  <a:srgbClr val="1F497D"/>
                </a:solidFill>
              </a:rPr>
              <a:t>Posyandu</a:t>
            </a:r>
            <a:r>
              <a:rPr lang="en-US" sz="2600" dirty="0" smtClean="0">
                <a:solidFill>
                  <a:srgbClr val="1F497D"/>
                </a:solidFill>
              </a:rPr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600" dirty="0" err="1" smtClean="0">
                <a:solidFill>
                  <a:srgbClr val="1F497D"/>
                </a:solidFill>
              </a:rPr>
              <a:t>Revitalisasi</a:t>
            </a:r>
            <a:r>
              <a:rPr lang="en-US" sz="2600" dirty="0" smtClean="0">
                <a:solidFill>
                  <a:srgbClr val="1F497D"/>
                </a:solidFill>
              </a:rPr>
              <a:t> </a:t>
            </a:r>
            <a:r>
              <a:rPr lang="en-US" sz="2600" dirty="0" err="1" smtClean="0">
                <a:solidFill>
                  <a:srgbClr val="1F497D"/>
                </a:solidFill>
              </a:rPr>
              <a:t>Puskesmas</a:t>
            </a:r>
            <a:r>
              <a:rPr lang="en-US" sz="2600" dirty="0" smtClean="0">
                <a:solidFill>
                  <a:srgbClr val="1F497D"/>
                </a:solidFill>
              </a:rPr>
              <a:t> </a:t>
            </a:r>
            <a:endParaRPr lang="en-US" sz="2600" dirty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600" dirty="0" err="1" smtClean="0">
                <a:solidFill>
                  <a:srgbClr val="1F497D"/>
                </a:solidFill>
              </a:rPr>
              <a:t>Revitalisasi</a:t>
            </a:r>
            <a:r>
              <a:rPr lang="en-US" sz="2600" dirty="0" smtClean="0">
                <a:solidFill>
                  <a:srgbClr val="1F497D"/>
                </a:solidFill>
              </a:rPr>
              <a:t> </a:t>
            </a:r>
            <a:r>
              <a:rPr lang="en-US" sz="2600" dirty="0" err="1">
                <a:solidFill>
                  <a:srgbClr val="1F497D"/>
                </a:solidFill>
              </a:rPr>
              <a:t>Sistem</a:t>
            </a:r>
            <a:r>
              <a:rPr lang="en-US" sz="2600" dirty="0">
                <a:solidFill>
                  <a:srgbClr val="1F497D"/>
                </a:solidFill>
              </a:rPr>
              <a:t> </a:t>
            </a:r>
            <a:r>
              <a:rPr lang="en-US" sz="2600" dirty="0" err="1">
                <a:solidFill>
                  <a:srgbClr val="1F497D"/>
                </a:solidFill>
              </a:rPr>
              <a:t>Kewaspadaan</a:t>
            </a:r>
            <a:r>
              <a:rPr lang="en-US" sz="2600" dirty="0">
                <a:solidFill>
                  <a:srgbClr val="1F497D"/>
                </a:solidFill>
              </a:rPr>
              <a:t> </a:t>
            </a:r>
            <a:r>
              <a:rPr lang="en-US" sz="2600" dirty="0" err="1">
                <a:solidFill>
                  <a:srgbClr val="1F497D"/>
                </a:solidFill>
              </a:rPr>
              <a:t>Pangan</a:t>
            </a:r>
            <a:r>
              <a:rPr lang="en-US" sz="2600" dirty="0">
                <a:solidFill>
                  <a:srgbClr val="1F497D"/>
                </a:solidFill>
              </a:rPr>
              <a:t> &amp;</a:t>
            </a:r>
            <a:r>
              <a:rPr lang="en-US" sz="2600" dirty="0" smtClean="0">
                <a:solidFill>
                  <a:srgbClr val="1F497D"/>
                </a:solidFill>
              </a:rPr>
              <a:t> </a:t>
            </a:r>
            <a:r>
              <a:rPr lang="en-US" sz="2600" dirty="0" err="1">
                <a:solidFill>
                  <a:srgbClr val="1F497D"/>
                </a:solidFill>
              </a:rPr>
              <a:t>Gizi</a:t>
            </a:r>
            <a:r>
              <a:rPr lang="en-US" sz="2600" dirty="0">
                <a:solidFill>
                  <a:srgbClr val="1F497D"/>
                </a:solidFill>
              </a:rPr>
              <a:t> </a:t>
            </a:r>
          </a:p>
          <a:p>
            <a:pPr marL="514350" indent="-514350">
              <a:buFont typeface="+mj-lt"/>
              <a:buAutoNum type="alphaLcPeriod"/>
            </a:pPr>
            <a:endParaRPr lang="en-US" sz="2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9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JANGKA </a:t>
            </a:r>
            <a:r>
              <a:rPr lang="en-US" b="1" dirty="0" smtClean="0">
                <a:solidFill>
                  <a:srgbClr val="1F497D"/>
                </a:solidFill>
              </a:rPr>
              <a:t>PANJANG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rgbClr val="1F497D"/>
                </a:solidFill>
              </a:rPr>
              <a:t>Pemberdayaan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masyarakat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menuju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Keluarga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Sadar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Gizi</a:t>
            </a:r>
            <a:r>
              <a:rPr lang="en-US" sz="2800" dirty="0">
                <a:solidFill>
                  <a:srgbClr val="1F497D"/>
                </a:solidFill>
              </a:rPr>
              <a:t> (</a:t>
            </a:r>
            <a:r>
              <a:rPr lang="en-US" sz="2800" dirty="0" err="1">
                <a:solidFill>
                  <a:srgbClr val="1F497D"/>
                </a:solidFill>
              </a:rPr>
              <a:t>Kadarzi</a:t>
            </a:r>
            <a:r>
              <a:rPr lang="en-US" sz="2800" dirty="0">
                <a:solidFill>
                  <a:srgbClr val="1F497D"/>
                </a:solidFill>
              </a:rPr>
              <a:t>) </a:t>
            </a:r>
          </a:p>
          <a:p>
            <a:pPr algn="just"/>
            <a:r>
              <a:rPr lang="en-US" sz="2800" dirty="0" err="1" smtClean="0">
                <a:solidFill>
                  <a:srgbClr val="1F497D"/>
                </a:solidFill>
              </a:rPr>
              <a:t>Integrasi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kegiatan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lintas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sektoral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dengan</a:t>
            </a:r>
            <a:r>
              <a:rPr lang="en-US" sz="2800" dirty="0">
                <a:solidFill>
                  <a:srgbClr val="1F497D"/>
                </a:solidFill>
              </a:rPr>
              <a:t> program </a:t>
            </a:r>
            <a:r>
              <a:rPr lang="en-US" sz="2800" dirty="0" err="1">
                <a:solidFill>
                  <a:srgbClr val="1F497D"/>
                </a:solidFill>
              </a:rPr>
              <a:t>penanggulangan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kemiskinan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dan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ketahanan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pangan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</a:p>
          <a:p>
            <a:pPr algn="just"/>
            <a:endParaRPr 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4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0" y="205979"/>
            <a:ext cx="6697209" cy="4509455"/>
          </a:xfrm>
        </p:spPr>
      </p:pic>
    </p:spTree>
    <p:extLst>
      <p:ext uri="{BB962C8B-B14F-4D97-AF65-F5344CB8AC3E}">
        <p14:creationId xmlns:p14="http://schemas.microsoft.com/office/powerpoint/2010/main" val="166770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3" y="672"/>
            <a:ext cx="3883754" cy="5142828"/>
          </a:xfrm>
        </p:spPr>
      </p:pic>
    </p:spTree>
    <p:extLst>
      <p:ext uri="{BB962C8B-B14F-4D97-AF65-F5344CB8AC3E}">
        <p14:creationId xmlns:p14="http://schemas.microsoft.com/office/powerpoint/2010/main" val="10770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317" y="1410990"/>
            <a:ext cx="8696391" cy="293671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F497D"/>
                </a:solidFill>
              </a:rPr>
              <a:t>RISKESDAS 2013, </a:t>
            </a:r>
            <a:r>
              <a:rPr lang="en-US" sz="2500" dirty="0" err="1" smtClean="0">
                <a:solidFill>
                  <a:srgbClr val="1F497D"/>
                </a:solidFill>
              </a:rPr>
              <a:t>mencatat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prevalensi</a:t>
            </a:r>
            <a:r>
              <a:rPr lang="en-US" sz="2500" dirty="0" smtClean="0">
                <a:solidFill>
                  <a:srgbClr val="1F497D"/>
                </a:solidFill>
              </a:rPr>
              <a:t> stunting </a:t>
            </a:r>
            <a:r>
              <a:rPr lang="en-US" sz="2500" dirty="0" err="1" smtClean="0">
                <a:solidFill>
                  <a:srgbClr val="1F497D"/>
                </a:solidFill>
              </a:rPr>
              <a:t>nasional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mencapai</a:t>
            </a:r>
            <a:r>
              <a:rPr lang="en-US" sz="2500" dirty="0" smtClean="0">
                <a:solidFill>
                  <a:srgbClr val="1F497D"/>
                </a:solidFill>
              </a:rPr>
              <a:t> 37,2%, </a:t>
            </a:r>
            <a:r>
              <a:rPr lang="en-US" sz="2500" dirty="0" err="1" smtClean="0">
                <a:solidFill>
                  <a:srgbClr val="1F497D"/>
                </a:solidFill>
              </a:rPr>
              <a:t>meningkat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dari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tahun</a:t>
            </a:r>
            <a:r>
              <a:rPr lang="en-US" sz="2500" dirty="0" smtClean="0">
                <a:solidFill>
                  <a:srgbClr val="1F497D"/>
                </a:solidFill>
              </a:rPr>
              <a:t> 2010 (35,6%) </a:t>
            </a:r>
            <a:r>
              <a:rPr lang="en-US" sz="2500" dirty="0" err="1" smtClean="0">
                <a:solidFill>
                  <a:srgbClr val="1F497D"/>
                </a:solidFill>
              </a:rPr>
              <a:t>dan</a:t>
            </a:r>
            <a:r>
              <a:rPr lang="en-US" sz="2500" dirty="0" smtClean="0">
                <a:solidFill>
                  <a:srgbClr val="1F497D"/>
                </a:solidFill>
              </a:rPr>
              <a:t> 2007 (36,8%). </a:t>
            </a:r>
            <a:r>
              <a:rPr lang="en-US" sz="2500" dirty="0" err="1" smtClean="0">
                <a:solidFill>
                  <a:srgbClr val="1F497D"/>
                </a:solidFill>
              </a:rPr>
              <a:t>Artinya</a:t>
            </a:r>
            <a:r>
              <a:rPr lang="en-US" sz="2500" dirty="0" smtClean="0">
                <a:solidFill>
                  <a:srgbClr val="1F497D"/>
                </a:solidFill>
              </a:rPr>
              <a:t>, </a:t>
            </a:r>
            <a:r>
              <a:rPr lang="en-US" sz="2500" dirty="0" err="1" smtClean="0">
                <a:solidFill>
                  <a:srgbClr val="1F497D"/>
                </a:solidFill>
              </a:rPr>
              <a:t>pertumbuhan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tak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maksimal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diderita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oleh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sekitar</a:t>
            </a:r>
            <a:r>
              <a:rPr lang="en-US" sz="2500" dirty="0" smtClean="0">
                <a:solidFill>
                  <a:srgbClr val="1F497D"/>
                </a:solidFill>
              </a:rPr>
              <a:t> 8,9 </a:t>
            </a:r>
            <a:r>
              <a:rPr lang="en-US" sz="2500" dirty="0" err="1" smtClean="0">
                <a:solidFill>
                  <a:srgbClr val="1F497D"/>
                </a:solidFill>
              </a:rPr>
              <a:t>jt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Anak</a:t>
            </a:r>
            <a:r>
              <a:rPr lang="en-US" sz="2500" dirty="0" smtClean="0">
                <a:solidFill>
                  <a:srgbClr val="1F497D"/>
                </a:solidFill>
              </a:rPr>
              <a:t> Indonesia, </a:t>
            </a:r>
            <a:r>
              <a:rPr lang="en-US" sz="2500" dirty="0" err="1" smtClean="0">
                <a:solidFill>
                  <a:srgbClr val="1F497D"/>
                </a:solidFill>
              </a:rPr>
              <a:t>atau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satu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dari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tiga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anak</a:t>
            </a:r>
            <a:r>
              <a:rPr lang="en-US" sz="2500" dirty="0" smtClean="0">
                <a:solidFill>
                  <a:srgbClr val="1F497D"/>
                </a:solidFill>
              </a:rPr>
              <a:t> Indonesia. </a:t>
            </a:r>
            <a:r>
              <a:rPr lang="en-US" sz="2500" dirty="0" err="1" smtClean="0">
                <a:solidFill>
                  <a:srgbClr val="1F497D"/>
                </a:solidFill>
              </a:rPr>
              <a:t>Prevalensi</a:t>
            </a:r>
            <a:r>
              <a:rPr lang="en-US" sz="2500" dirty="0" smtClean="0">
                <a:solidFill>
                  <a:srgbClr val="1F497D"/>
                </a:solidFill>
              </a:rPr>
              <a:t> stunting di Indonesia </a:t>
            </a:r>
            <a:r>
              <a:rPr lang="en-US" sz="2500" dirty="0" err="1" smtClean="0">
                <a:solidFill>
                  <a:srgbClr val="1F497D"/>
                </a:solidFill>
              </a:rPr>
              <a:t>lebih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tinggi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daripada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negara-negara</a:t>
            </a:r>
            <a:r>
              <a:rPr lang="en-US" sz="2500" dirty="0" smtClean="0">
                <a:solidFill>
                  <a:srgbClr val="1F497D"/>
                </a:solidFill>
              </a:rPr>
              <a:t> lain di Asia Tenggara </a:t>
            </a:r>
            <a:r>
              <a:rPr lang="en-US" sz="2500" dirty="0" err="1" smtClean="0">
                <a:solidFill>
                  <a:srgbClr val="1F497D"/>
                </a:solidFill>
              </a:rPr>
              <a:t>seperti</a:t>
            </a:r>
            <a:r>
              <a:rPr lang="en-US" sz="2500" dirty="0" smtClean="0">
                <a:solidFill>
                  <a:srgbClr val="1F497D"/>
                </a:solidFill>
              </a:rPr>
              <a:t> Myanmar, Vietnam, </a:t>
            </a:r>
            <a:r>
              <a:rPr lang="en-US" sz="2500" dirty="0" err="1" smtClean="0">
                <a:solidFill>
                  <a:srgbClr val="1F497D"/>
                </a:solidFill>
              </a:rPr>
              <a:t>dan</a:t>
            </a:r>
            <a:r>
              <a:rPr lang="en-US" sz="2500" dirty="0" smtClean="0">
                <a:solidFill>
                  <a:srgbClr val="1F497D"/>
                </a:solidFill>
              </a:rPr>
              <a:t> </a:t>
            </a:r>
            <a:r>
              <a:rPr lang="en-US" sz="2500" dirty="0" err="1" smtClean="0">
                <a:solidFill>
                  <a:srgbClr val="1F497D"/>
                </a:solidFill>
              </a:rPr>
              <a:t>Thailan</a:t>
            </a:r>
            <a:endParaRPr lang="en-US" sz="25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767"/>
            <a:ext cx="8397949" cy="31678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 err="1" smtClean="0">
                <a:solidFill>
                  <a:srgbClr val="1F497D"/>
                </a:solidFill>
                <a:latin typeface="Calibri" charset="0"/>
              </a:rPr>
              <a:t>Kurang</a:t>
            </a:r>
            <a:r>
              <a:rPr lang="en-US" sz="2400" b="1" dirty="0" smtClean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Calibri" charset="0"/>
              </a:rPr>
              <a:t>Energi</a:t>
            </a:r>
            <a:r>
              <a:rPr lang="en-US" sz="2400" b="1" dirty="0">
                <a:solidFill>
                  <a:srgbClr val="1F497D"/>
                </a:solidFill>
                <a:latin typeface="Calibri" charset="0"/>
              </a:rPr>
              <a:t> Protein </a:t>
            </a:r>
            <a:r>
              <a:rPr lang="en-US" sz="2400" b="1" dirty="0" smtClean="0">
                <a:solidFill>
                  <a:srgbClr val="1F497D"/>
                </a:solidFill>
                <a:latin typeface="Calibri" charset="0"/>
              </a:rPr>
              <a:t>(KEP) </a:t>
            </a:r>
            <a:r>
              <a:rPr lang="en-US" sz="2400" b="1" dirty="0" err="1" smtClean="0">
                <a:solidFill>
                  <a:srgbClr val="1F497D"/>
                </a:solidFill>
                <a:latin typeface="Calibri" charset="0"/>
              </a:rPr>
              <a:t>merupakan</a:t>
            </a:r>
            <a:r>
              <a:rPr lang="en-US" sz="2400" b="1" dirty="0" smtClean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Calibri" charset="0"/>
              </a:rPr>
              <a:t>keadaan</a:t>
            </a:r>
            <a:r>
              <a:rPr lang="en-US" sz="2400" dirty="0" smtClean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kurang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gizi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yang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disebabkan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oleh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rendahnya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konsumsi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energi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dan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protein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dalam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makanan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sehari-hari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sehingga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tidak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memenuhi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Angka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Kecukupan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Gizi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 yang </a:t>
            </a:r>
            <a:r>
              <a:rPr lang="en-US" sz="2400" dirty="0" err="1">
                <a:solidFill>
                  <a:srgbClr val="1F497D"/>
                </a:solidFill>
                <a:latin typeface="Calibri" charset="0"/>
              </a:rPr>
              <a:t>dianjurkan</a:t>
            </a:r>
            <a:endParaRPr lang="en-US" sz="2300" dirty="0">
              <a:solidFill>
                <a:srgbClr val="1F497D"/>
              </a:solidFill>
            </a:endParaRPr>
          </a:p>
          <a:p>
            <a:pPr algn="just">
              <a:lnSpc>
                <a:spcPct val="110000"/>
              </a:lnSpc>
            </a:pPr>
            <a:endParaRPr lang="en-US" sz="23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1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97" y="1063229"/>
            <a:ext cx="8749311" cy="3628313"/>
          </a:xfrm>
        </p:spPr>
        <p:txBody>
          <a:bodyPr>
            <a:noAutofit/>
          </a:bodyPr>
          <a:lstStyle/>
          <a:p>
            <a:pPr algn="just"/>
            <a:r>
              <a:rPr lang="en-US" sz="2100" b="1" dirty="0" smtClean="0">
                <a:solidFill>
                  <a:srgbClr val="1F497D"/>
                </a:solidFill>
              </a:rPr>
              <a:t>Stunting </a:t>
            </a:r>
            <a:r>
              <a:rPr lang="en-US" sz="2100" b="1" dirty="0" err="1" smtClean="0">
                <a:solidFill>
                  <a:srgbClr val="1F497D"/>
                </a:solidFill>
              </a:rPr>
              <a:t>adalah</a:t>
            </a:r>
            <a:r>
              <a:rPr lang="en-US" sz="2100" b="1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masalah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kurang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gizi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kronis</a:t>
            </a:r>
            <a:r>
              <a:rPr lang="en-US" sz="2100" dirty="0" smtClean="0">
                <a:solidFill>
                  <a:srgbClr val="1F497D"/>
                </a:solidFill>
              </a:rPr>
              <a:t> yang </a:t>
            </a:r>
            <a:r>
              <a:rPr lang="en-US" sz="2100" dirty="0" err="1" smtClean="0">
                <a:solidFill>
                  <a:srgbClr val="1F497D"/>
                </a:solidFill>
              </a:rPr>
              <a:t>disebabkan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oleh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asupan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gizi</a:t>
            </a:r>
            <a:r>
              <a:rPr lang="en-US" sz="2100" dirty="0" smtClean="0">
                <a:solidFill>
                  <a:srgbClr val="1F497D"/>
                </a:solidFill>
              </a:rPr>
              <a:t> yang </a:t>
            </a:r>
            <a:r>
              <a:rPr lang="en-US" sz="2100" dirty="0" err="1" smtClean="0">
                <a:solidFill>
                  <a:srgbClr val="1F497D"/>
                </a:solidFill>
              </a:rPr>
              <a:t>kurang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dalam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waktu</a:t>
            </a:r>
            <a:r>
              <a:rPr lang="en-US" sz="2100" dirty="0" smtClean="0">
                <a:solidFill>
                  <a:srgbClr val="1F497D"/>
                </a:solidFill>
              </a:rPr>
              <a:t> yang </a:t>
            </a:r>
            <a:r>
              <a:rPr lang="en-US" sz="2100" dirty="0" err="1" smtClean="0">
                <a:solidFill>
                  <a:srgbClr val="1F497D"/>
                </a:solidFill>
              </a:rPr>
              <a:t>cukup</a:t>
            </a:r>
            <a:r>
              <a:rPr lang="en-US" sz="2100" dirty="0" smtClean="0">
                <a:solidFill>
                  <a:srgbClr val="1F497D"/>
                </a:solidFill>
              </a:rPr>
              <a:t> lama </a:t>
            </a:r>
            <a:r>
              <a:rPr lang="en-US" sz="2100" dirty="0" err="1" smtClean="0">
                <a:solidFill>
                  <a:srgbClr val="1F497D"/>
                </a:solidFill>
              </a:rPr>
              <a:t>akibat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pemberian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makanan</a:t>
            </a:r>
            <a:r>
              <a:rPr lang="en-US" sz="2100" dirty="0" smtClean="0">
                <a:solidFill>
                  <a:srgbClr val="1F497D"/>
                </a:solidFill>
              </a:rPr>
              <a:t> yang </a:t>
            </a:r>
            <a:r>
              <a:rPr lang="en-US" sz="2100" dirty="0" err="1" smtClean="0">
                <a:solidFill>
                  <a:srgbClr val="1F497D"/>
                </a:solidFill>
              </a:rPr>
              <a:t>tidak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sesuai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dengan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kebutuhan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gizi</a:t>
            </a:r>
            <a:r>
              <a:rPr lang="en-US" sz="2100" dirty="0" smtClean="0">
                <a:solidFill>
                  <a:srgbClr val="1F497D"/>
                </a:solidFill>
              </a:rPr>
              <a:t>. Stunting </a:t>
            </a:r>
            <a:r>
              <a:rPr lang="en-US" sz="2100" dirty="0" err="1" smtClean="0">
                <a:solidFill>
                  <a:srgbClr val="1F497D"/>
                </a:solidFill>
              </a:rPr>
              <a:t>terjadi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mulai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janin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masih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dalam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kandungan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baru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nampak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saat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anak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berusia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dua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tahun</a:t>
            </a:r>
            <a:r>
              <a:rPr lang="en-US" sz="2100" dirty="0" smtClean="0">
                <a:solidFill>
                  <a:srgbClr val="1F497D"/>
                </a:solidFill>
              </a:rPr>
              <a:t>. </a:t>
            </a:r>
          </a:p>
          <a:p>
            <a:pPr algn="just"/>
            <a:r>
              <a:rPr lang="en-US" sz="2100" dirty="0" err="1" smtClean="0">
                <a:solidFill>
                  <a:srgbClr val="1F497D"/>
                </a:solidFill>
              </a:rPr>
              <a:t>Kekurangan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gizi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pada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usia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dini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meningkatkan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angka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kematian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bayi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anak</a:t>
            </a:r>
            <a:r>
              <a:rPr lang="en-US" sz="2100" dirty="0" smtClean="0">
                <a:solidFill>
                  <a:srgbClr val="1F497D"/>
                </a:solidFill>
              </a:rPr>
              <a:t>, </a:t>
            </a:r>
            <a:r>
              <a:rPr lang="en-US" sz="2100" dirty="0" err="1" smtClean="0">
                <a:solidFill>
                  <a:srgbClr val="1F497D"/>
                </a:solidFill>
              </a:rPr>
              <a:t>menyebabkan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penderitanya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mudah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sakit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memiliki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postur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tubuh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tak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maksimal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saat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dewasa</a:t>
            </a:r>
            <a:r>
              <a:rPr lang="en-US" sz="2100" dirty="0" smtClean="0">
                <a:solidFill>
                  <a:srgbClr val="1F497D"/>
                </a:solidFill>
              </a:rPr>
              <a:t>. </a:t>
            </a:r>
            <a:r>
              <a:rPr lang="en-US" sz="2100" dirty="0" err="1" smtClean="0">
                <a:solidFill>
                  <a:srgbClr val="1F497D"/>
                </a:solidFill>
              </a:rPr>
              <a:t>Kemampuan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kognitif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para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penderita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juga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berkurang</a:t>
            </a:r>
            <a:r>
              <a:rPr lang="en-US" sz="2100" dirty="0" smtClean="0">
                <a:solidFill>
                  <a:srgbClr val="1F497D"/>
                </a:solidFill>
              </a:rPr>
              <a:t>, </a:t>
            </a:r>
            <a:r>
              <a:rPr lang="en-US" sz="2100" dirty="0" err="1" smtClean="0">
                <a:solidFill>
                  <a:srgbClr val="1F497D"/>
                </a:solidFill>
              </a:rPr>
              <a:t>sehingga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mengakibatkan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kerugian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ekonomi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jangka</a:t>
            </a:r>
            <a:r>
              <a:rPr lang="en-US" sz="2100" dirty="0" smtClean="0">
                <a:solidFill>
                  <a:srgbClr val="1F497D"/>
                </a:solidFill>
              </a:rPr>
              <a:t> </a:t>
            </a:r>
            <a:r>
              <a:rPr lang="en-US" sz="2100" dirty="0" err="1" smtClean="0">
                <a:solidFill>
                  <a:srgbClr val="1F497D"/>
                </a:solidFill>
              </a:rPr>
              <a:t>panjang</a:t>
            </a:r>
            <a:r>
              <a:rPr lang="en-US" sz="2100" dirty="0" smtClean="0">
                <a:solidFill>
                  <a:srgbClr val="1F497D"/>
                </a:solidFill>
              </a:rPr>
              <a:t> di Indonesia</a:t>
            </a:r>
            <a:endParaRPr lang="en-US" sz="21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2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Stunting </a:t>
            </a:r>
            <a:r>
              <a:rPr lang="en-US" b="1" dirty="0" err="1" smtClean="0">
                <a:solidFill>
                  <a:srgbClr val="1F497D"/>
                </a:solidFill>
              </a:rPr>
              <a:t>Bisa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Dicegah</a:t>
            </a:r>
            <a:r>
              <a:rPr lang="en-US" b="1" dirty="0" smtClean="0">
                <a:solidFill>
                  <a:srgbClr val="1F497D"/>
                </a:solidFill>
              </a:rPr>
              <a:t> !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529"/>
            <a:ext cx="8229600" cy="33070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1F497D"/>
                </a:solidFill>
              </a:rPr>
              <a:t>Pemenuhan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kebutuhan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gizi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bagi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ibu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hamil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makanan</a:t>
            </a:r>
            <a:r>
              <a:rPr lang="en-US" sz="2400" dirty="0" smtClean="0">
                <a:solidFill>
                  <a:srgbClr val="1F497D"/>
                </a:solidFill>
              </a:rPr>
              <a:t> yang </a:t>
            </a:r>
            <a:r>
              <a:rPr lang="en-US" sz="2400" dirty="0" err="1" smtClean="0">
                <a:solidFill>
                  <a:srgbClr val="1F497D"/>
                </a:solidFill>
              </a:rPr>
              <a:t>cukup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suplementasi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zat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gizi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dan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dipantau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kesehatannya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ASI </a:t>
            </a:r>
            <a:r>
              <a:rPr lang="en-US" sz="2400" dirty="0" err="1" smtClean="0">
                <a:solidFill>
                  <a:srgbClr val="1F497D"/>
                </a:solidFill>
              </a:rPr>
              <a:t>eksklusif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sampai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umur</a:t>
            </a:r>
            <a:r>
              <a:rPr lang="en-US" sz="2400" dirty="0" smtClean="0">
                <a:solidFill>
                  <a:srgbClr val="1F497D"/>
                </a:solidFill>
              </a:rPr>
              <a:t> 6 </a:t>
            </a:r>
            <a:r>
              <a:rPr lang="en-US" sz="2400" dirty="0" err="1" smtClean="0">
                <a:solidFill>
                  <a:srgbClr val="1F497D"/>
                </a:solidFill>
              </a:rPr>
              <a:t>bulan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1F497D"/>
                </a:solidFill>
              </a:rPr>
              <a:t>Memantau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pertumbuhan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balita</a:t>
            </a:r>
            <a:r>
              <a:rPr lang="en-US" sz="2400" dirty="0" smtClean="0">
                <a:solidFill>
                  <a:srgbClr val="1F497D"/>
                </a:solidFill>
              </a:rPr>
              <a:t> di </a:t>
            </a:r>
            <a:r>
              <a:rPr lang="en-US" sz="2400" dirty="0" err="1" smtClean="0">
                <a:solidFill>
                  <a:srgbClr val="1F497D"/>
                </a:solidFill>
              </a:rPr>
              <a:t>Posyandu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1F497D"/>
                </a:solidFill>
              </a:rPr>
              <a:t>Meningkatkan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akses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terhadap</a:t>
            </a:r>
            <a:r>
              <a:rPr lang="en-US" sz="2400" dirty="0" smtClean="0">
                <a:solidFill>
                  <a:srgbClr val="1F497D"/>
                </a:solidFill>
              </a:rPr>
              <a:t> air </a:t>
            </a:r>
            <a:r>
              <a:rPr lang="en-US" sz="2400" dirty="0" err="1" smtClean="0">
                <a:solidFill>
                  <a:srgbClr val="1F497D"/>
                </a:solidFill>
              </a:rPr>
              <a:t>bersih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fasilitas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sanitasi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9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504"/>
            <a:ext cx="8229600" cy="32012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1F497D"/>
                </a:solidFill>
              </a:rPr>
              <a:t>Intervensi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Gizi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Spesifik</a:t>
            </a:r>
            <a:r>
              <a:rPr lang="en-US" dirty="0" smtClean="0">
                <a:solidFill>
                  <a:srgbClr val="1F497D"/>
                </a:solidFill>
              </a:rPr>
              <a:t> (</a:t>
            </a:r>
            <a:r>
              <a:rPr lang="en-US" dirty="0" err="1" smtClean="0">
                <a:solidFill>
                  <a:srgbClr val="1F497D"/>
                </a:solidFill>
              </a:rPr>
              <a:t>langsung</a:t>
            </a:r>
            <a:r>
              <a:rPr lang="en-US" dirty="0" smtClean="0">
                <a:solidFill>
                  <a:srgbClr val="1F497D"/>
                </a:solidFill>
              </a:rPr>
              <a:t>):</a:t>
            </a:r>
          </a:p>
          <a:p>
            <a:r>
              <a:rPr lang="en-US" dirty="0" err="1" smtClean="0">
                <a:solidFill>
                  <a:srgbClr val="1F497D"/>
                </a:solidFill>
              </a:rPr>
              <a:t>Promosi</a:t>
            </a:r>
            <a:r>
              <a:rPr lang="en-US" dirty="0" smtClean="0">
                <a:solidFill>
                  <a:srgbClr val="1F497D"/>
                </a:solidFill>
              </a:rPr>
              <a:t> ASI</a:t>
            </a:r>
          </a:p>
          <a:p>
            <a:r>
              <a:rPr lang="en-US" dirty="0" err="1" smtClean="0">
                <a:solidFill>
                  <a:srgbClr val="1F497D"/>
                </a:solidFill>
              </a:rPr>
              <a:t>Pemberian</a:t>
            </a:r>
            <a:r>
              <a:rPr lang="en-US" dirty="0" smtClean="0">
                <a:solidFill>
                  <a:srgbClr val="1F497D"/>
                </a:solidFill>
              </a:rPr>
              <a:t> tablet </a:t>
            </a:r>
            <a:r>
              <a:rPr lang="en-US" dirty="0" err="1" smtClean="0">
                <a:solidFill>
                  <a:srgbClr val="1F497D"/>
                </a:solidFill>
              </a:rPr>
              <a:t>zat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besi-folat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err="1" smtClean="0">
                <a:solidFill>
                  <a:srgbClr val="1F497D"/>
                </a:solidFill>
              </a:rPr>
              <a:t>Pemberian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zat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penambah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gizi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mikro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untuk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anak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err="1" smtClean="0">
                <a:solidFill>
                  <a:srgbClr val="1F497D"/>
                </a:solidFill>
              </a:rPr>
              <a:t>Pemberian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obat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cacing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pada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anak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err="1" smtClean="0">
                <a:solidFill>
                  <a:srgbClr val="1F497D"/>
                </a:solidFill>
              </a:rPr>
              <a:t>Pemberian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suplemen</a:t>
            </a:r>
            <a:r>
              <a:rPr lang="en-US" dirty="0" smtClean="0">
                <a:solidFill>
                  <a:srgbClr val="1F497D"/>
                </a:solidFill>
              </a:rPr>
              <a:t> vitamin A</a:t>
            </a:r>
          </a:p>
          <a:p>
            <a:r>
              <a:rPr lang="en-US" dirty="0" err="1" smtClean="0">
                <a:solidFill>
                  <a:srgbClr val="1F497D"/>
                </a:solidFill>
              </a:rPr>
              <a:t>Penangan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anak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gizi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burutk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err="1" smtClean="0">
                <a:solidFill>
                  <a:srgbClr val="1F497D"/>
                </a:solidFill>
              </a:rPr>
              <a:t>Fortifikasi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makanan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err="1" smtClean="0">
                <a:solidFill>
                  <a:srgbClr val="1F497D"/>
                </a:solidFill>
              </a:rPr>
              <a:t>Pencegahan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dan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pengobatan</a:t>
            </a:r>
            <a:r>
              <a:rPr lang="en-US" dirty="0" smtClean="0">
                <a:solidFill>
                  <a:srgbClr val="1F497D"/>
                </a:solidFill>
              </a:rPr>
              <a:t> malaria </a:t>
            </a:r>
            <a:r>
              <a:rPr lang="en-US" dirty="0" err="1" smtClean="0">
                <a:solidFill>
                  <a:srgbClr val="1F497D"/>
                </a:solidFill>
              </a:rPr>
              <a:t>bagi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ibu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hamil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r>
              <a:rPr lang="en-US" dirty="0" err="1" smtClean="0">
                <a:solidFill>
                  <a:srgbClr val="1F497D"/>
                </a:solidFill>
              </a:rPr>
              <a:t>bayi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dan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anak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8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37571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Intervensi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Gizi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Sensitif</a:t>
            </a:r>
            <a:r>
              <a:rPr lang="en-US" sz="2400" dirty="0" smtClean="0">
                <a:solidFill>
                  <a:srgbClr val="1F497D"/>
                </a:solidFill>
              </a:rPr>
              <a:t> (</a:t>
            </a:r>
            <a:r>
              <a:rPr lang="en-US" sz="2400" dirty="0" err="1" smtClean="0">
                <a:solidFill>
                  <a:srgbClr val="1F497D"/>
                </a:solidFill>
              </a:rPr>
              <a:t>tidak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langsung</a:t>
            </a:r>
            <a:r>
              <a:rPr lang="en-US" sz="2400" dirty="0" smtClean="0">
                <a:solidFill>
                  <a:srgbClr val="1F497D"/>
                </a:solidFill>
              </a:rPr>
              <a:t>):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1F497D"/>
                </a:solidFill>
              </a:rPr>
              <a:t>Intervensi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pola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hidup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bersih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sehat</a:t>
            </a:r>
            <a:r>
              <a:rPr lang="en-US" sz="2400" dirty="0" smtClean="0">
                <a:solidFill>
                  <a:srgbClr val="1F497D"/>
                </a:solidFill>
              </a:rPr>
              <a:t> (PHBS)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1F497D"/>
                </a:solidFill>
              </a:rPr>
              <a:t>Stimulasi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psikososial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bagi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bayi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anak-anak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1F497D"/>
                </a:solidFill>
              </a:rPr>
              <a:t>Keluarga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berencana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1F497D"/>
                </a:solidFill>
              </a:rPr>
              <a:t>Kebun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gizi</a:t>
            </a:r>
            <a:r>
              <a:rPr lang="en-US" sz="2400" dirty="0" smtClean="0">
                <a:solidFill>
                  <a:srgbClr val="1F497D"/>
                </a:solidFill>
              </a:rPr>
              <a:t> di </a:t>
            </a:r>
            <a:r>
              <a:rPr lang="en-US" sz="2400" dirty="0" err="1" smtClean="0">
                <a:solidFill>
                  <a:srgbClr val="1F497D"/>
                </a:solidFill>
              </a:rPr>
              <a:t>rumah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sekolah</a:t>
            </a:r>
            <a:endParaRPr lang="en-US" sz="2400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1F497D"/>
                </a:solidFill>
              </a:rPr>
              <a:t>Bantuan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langsung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tunai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31859" y="40341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5932" y="1463903"/>
            <a:ext cx="8450868" cy="194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Pemerintah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melaksanakan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Sanitasi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Total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Berbasis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Masyarakat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(STBM),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pendekatan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untuk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mengubah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perilaku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hogiene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dan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sanitasi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melalui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pemberdayaan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masyarakat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dengan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metode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pemicuan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. Program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tersebut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bertujuan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untuk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mengurangi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kejadian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penyakit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diare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dan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penyakit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berbasis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lingkungan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lainnya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yang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berkaitan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dengan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sanitasi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dan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1F497D"/>
                </a:solidFill>
                <a:latin typeface="Calibri"/>
                <a:cs typeface="Calibri"/>
              </a:rPr>
              <a:t>prilaku</a:t>
            </a:r>
            <a:endParaRPr lang="en-US" sz="22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63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1" y="205980"/>
            <a:ext cx="6023785" cy="4637436"/>
          </a:xfrm>
        </p:spPr>
      </p:pic>
    </p:spTree>
    <p:extLst>
      <p:ext uri="{BB962C8B-B14F-4D97-AF65-F5344CB8AC3E}">
        <p14:creationId xmlns:p14="http://schemas.microsoft.com/office/powerpoint/2010/main" val="188420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www.sightandlife.org/fileadmin/_processed_/csm_India.0618.Haryana.Stunting.5_year_old_boy_compared_to_his_potential_self_s_dc0d39bc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2" y="-17929"/>
            <a:ext cx="77200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5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5" y="804217"/>
            <a:ext cx="6526304" cy="3947362"/>
          </a:xfrm>
        </p:spPr>
      </p:pic>
    </p:spTree>
    <p:extLst>
      <p:ext uri="{BB962C8B-B14F-4D97-AF65-F5344CB8AC3E}">
        <p14:creationId xmlns:p14="http://schemas.microsoft.com/office/powerpoint/2010/main" val="87131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7" y="205979"/>
            <a:ext cx="7635779" cy="4383949"/>
          </a:xfrm>
        </p:spPr>
      </p:pic>
    </p:spTree>
    <p:extLst>
      <p:ext uri="{BB962C8B-B14F-4D97-AF65-F5344CB8AC3E}">
        <p14:creationId xmlns:p14="http://schemas.microsoft.com/office/powerpoint/2010/main" val="164631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164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1F497D"/>
                </a:solidFill>
              </a:rPr>
              <a:t>TERIMA KASIH</a:t>
            </a:r>
            <a:endParaRPr lang="en-US" sz="5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1F497D"/>
                </a:solidFill>
              </a:rPr>
              <a:t>Tanda</a:t>
            </a:r>
            <a:r>
              <a:rPr lang="en-US" sz="2800" dirty="0">
                <a:solidFill>
                  <a:srgbClr val="1F497D"/>
                </a:solidFill>
              </a:rPr>
              <a:t> paling </a:t>
            </a:r>
            <a:r>
              <a:rPr lang="en-US" sz="2800" dirty="0" err="1">
                <a:solidFill>
                  <a:srgbClr val="1F497D"/>
                </a:solidFill>
              </a:rPr>
              <a:t>utama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smtClean="0">
                <a:solidFill>
                  <a:srgbClr val="1F497D"/>
                </a:solidFill>
              </a:rPr>
              <a:t>-&gt; </a:t>
            </a:r>
            <a:r>
              <a:rPr lang="en-US" sz="2800" dirty="0" err="1" smtClean="0">
                <a:solidFill>
                  <a:srgbClr val="1F497D"/>
                </a:solidFill>
              </a:rPr>
              <a:t>pertumbuhan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fisik</a:t>
            </a:r>
            <a:r>
              <a:rPr lang="en-US" sz="2800" dirty="0">
                <a:solidFill>
                  <a:srgbClr val="1F497D"/>
                </a:solidFill>
              </a:rPr>
              <a:t> yang </a:t>
            </a:r>
            <a:r>
              <a:rPr lang="en-US" sz="2800" dirty="0" err="1">
                <a:solidFill>
                  <a:srgbClr val="1F497D"/>
                </a:solidFill>
              </a:rPr>
              <a:t>kurang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smtClean="0">
                <a:solidFill>
                  <a:srgbClr val="1F497D"/>
                </a:solidFill>
              </a:rPr>
              <a:t>normal </a:t>
            </a:r>
            <a:endParaRPr lang="en-US" sz="2800" dirty="0">
              <a:solidFill>
                <a:srgbClr val="1F497D"/>
              </a:solidFill>
            </a:endParaRPr>
          </a:p>
          <a:p>
            <a:r>
              <a:rPr lang="en-US" sz="2800" dirty="0" err="1">
                <a:solidFill>
                  <a:srgbClr val="1F497D"/>
                </a:solidFill>
              </a:rPr>
              <a:t>Dengan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perawatan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khusus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smtClean="0">
                <a:solidFill>
                  <a:srgbClr val="1F497D"/>
                </a:solidFill>
              </a:rPr>
              <a:t>-&gt;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anak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dapat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tumbuh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dan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berkembang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>
                <a:solidFill>
                  <a:srgbClr val="1F497D"/>
                </a:solidFill>
              </a:rPr>
              <a:t>secara</a:t>
            </a:r>
            <a:r>
              <a:rPr lang="en-US" sz="2800" dirty="0">
                <a:solidFill>
                  <a:srgbClr val="1F497D"/>
                </a:solidFill>
              </a:rPr>
              <a:t> normal</a:t>
            </a:r>
          </a:p>
          <a:p>
            <a:endParaRPr 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3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08" y="458572"/>
            <a:ext cx="7928291" cy="4136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err="1" smtClean="0">
                <a:solidFill>
                  <a:srgbClr val="1F497D"/>
                </a:solidFill>
              </a:rPr>
              <a:t>Pada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anak-anak</a:t>
            </a:r>
            <a:r>
              <a:rPr lang="en-US" sz="2300" dirty="0" smtClean="0">
                <a:solidFill>
                  <a:srgbClr val="1F497D"/>
                </a:solidFill>
              </a:rPr>
              <a:t>, KEP </a:t>
            </a:r>
            <a:r>
              <a:rPr lang="en-US" sz="2300" dirty="0" err="1" smtClean="0">
                <a:solidFill>
                  <a:srgbClr val="1F497D"/>
                </a:solidFill>
              </a:rPr>
              <a:t>dapat</a:t>
            </a:r>
            <a:r>
              <a:rPr lang="en-US" sz="2300" dirty="0" smtClean="0">
                <a:solidFill>
                  <a:srgbClr val="1F497D"/>
                </a:solidFill>
              </a:rPr>
              <a:t>:</a:t>
            </a:r>
            <a:endParaRPr lang="en-US" sz="2300" dirty="0">
              <a:solidFill>
                <a:srgbClr val="1F497D"/>
              </a:solidFill>
            </a:endParaRPr>
          </a:p>
          <a:p>
            <a:r>
              <a:rPr lang="en-US" sz="2300" dirty="0" err="1" smtClean="0">
                <a:solidFill>
                  <a:srgbClr val="1F497D"/>
                </a:solidFill>
              </a:rPr>
              <a:t>Menghambat</a:t>
            </a:r>
            <a:r>
              <a:rPr lang="en-US" sz="2300" dirty="0" smtClean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pertumbuhan</a:t>
            </a:r>
            <a:endParaRPr lang="en-US" sz="2300" dirty="0">
              <a:solidFill>
                <a:srgbClr val="1F497D"/>
              </a:solidFill>
            </a:endParaRPr>
          </a:p>
          <a:p>
            <a:r>
              <a:rPr lang="en-US" sz="2300" dirty="0" err="1" smtClean="0">
                <a:solidFill>
                  <a:srgbClr val="1F497D"/>
                </a:solidFill>
              </a:rPr>
              <a:t>Rentan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terhadap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penyakit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infeksi</a:t>
            </a:r>
            <a:endParaRPr lang="en-US" sz="2300" dirty="0">
              <a:solidFill>
                <a:srgbClr val="1F497D"/>
              </a:solidFill>
            </a:endParaRPr>
          </a:p>
          <a:p>
            <a:r>
              <a:rPr lang="en-US" sz="2300" dirty="0" err="1" smtClean="0">
                <a:solidFill>
                  <a:srgbClr val="1F497D"/>
                </a:solidFill>
              </a:rPr>
              <a:t>Mengakibatkan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rendahnya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tingkat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kecerdasan</a:t>
            </a:r>
            <a:endParaRPr lang="en-US" sz="2300" dirty="0" smtClean="0">
              <a:solidFill>
                <a:srgbClr val="1F497D"/>
              </a:solidFill>
            </a:endParaRPr>
          </a:p>
          <a:p>
            <a:endParaRPr lang="en-US" sz="23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2300" dirty="0" err="1" smtClean="0">
                <a:solidFill>
                  <a:srgbClr val="1F497D"/>
                </a:solidFill>
              </a:rPr>
              <a:t>Pada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smtClean="0">
                <a:solidFill>
                  <a:srgbClr val="1F497D"/>
                </a:solidFill>
              </a:rPr>
              <a:t>orang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dewasa</a:t>
            </a:r>
            <a:r>
              <a:rPr lang="en-US" sz="2300" dirty="0" smtClean="0">
                <a:solidFill>
                  <a:srgbClr val="1F497D"/>
                </a:solidFill>
              </a:rPr>
              <a:t>, </a:t>
            </a:r>
            <a:r>
              <a:rPr lang="en-US" sz="2300" dirty="0">
                <a:solidFill>
                  <a:srgbClr val="1F497D"/>
                </a:solidFill>
              </a:rPr>
              <a:t>KEP </a:t>
            </a:r>
            <a:r>
              <a:rPr lang="en-US" sz="2300" dirty="0" err="1" smtClean="0">
                <a:solidFill>
                  <a:srgbClr val="1F497D"/>
                </a:solidFill>
              </a:rPr>
              <a:t>dapat</a:t>
            </a:r>
            <a:r>
              <a:rPr lang="en-US" sz="2300" dirty="0" smtClean="0">
                <a:solidFill>
                  <a:srgbClr val="1F497D"/>
                </a:solidFill>
              </a:rPr>
              <a:t>:</a:t>
            </a:r>
          </a:p>
          <a:p>
            <a:r>
              <a:rPr lang="en-US" sz="2300" dirty="0" err="1" smtClean="0">
                <a:solidFill>
                  <a:srgbClr val="1F497D"/>
                </a:solidFill>
              </a:rPr>
              <a:t>Menurunkan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produktifitas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kerja</a:t>
            </a:r>
            <a:endParaRPr lang="en-US" sz="2300" dirty="0">
              <a:solidFill>
                <a:srgbClr val="1F497D"/>
              </a:solidFill>
            </a:endParaRPr>
          </a:p>
          <a:p>
            <a:r>
              <a:rPr lang="en-US" sz="2300" dirty="0" err="1" smtClean="0">
                <a:solidFill>
                  <a:srgbClr val="1F497D"/>
                </a:solidFill>
              </a:rPr>
              <a:t>Menurunkan</a:t>
            </a:r>
            <a:r>
              <a:rPr lang="en-US" sz="2300" dirty="0" smtClean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derajat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kesehatan</a:t>
            </a:r>
            <a:endParaRPr lang="en-US" sz="2300" dirty="0">
              <a:solidFill>
                <a:srgbClr val="1F497D"/>
              </a:solidFill>
            </a:endParaRPr>
          </a:p>
          <a:p>
            <a:r>
              <a:rPr lang="en-US" sz="2300" dirty="0" err="1" smtClean="0">
                <a:solidFill>
                  <a:srgbClr val="1F497D"/>
                </a:solidFill>
              </a:rPr>
              <a:t>Rentan</a:t>
            </a:r>
            <a:r>
              <a:rPr lang="en-US" sz="2300" dirty="0" smtClean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terhadap</a:t>
            </a:r>
            <a:r>
              <a:rPr lang="en-US" sz="2300" dirty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serangan</a:t>
            </a:r>
            <a:r>
              <a:rPr lang="en-US" sz="2300" dirty="0" smtClean="0">
                <a:solidFill>
                  <a:srgbClr val="1F497D"/>
                </a:solidFill>
              </a:rPr>
              <a:t> </a:t>
            </a:r>
            <a:r>
              <a:rPr lang="en-US" sz="2300" dirty="0" err="1" smtClean="0">
                <a:solidFill>
                  <a:srgbClr val="1F497D"/>
                </a:solidFill>
              </a:rPr>
              <a:t>penyakit</a:t>
            </a:r>
            <a:endParaRPr lang="en-US" sz="2300" dirty="0">
              <a:solidFill>
                <a:srgbClr val="1F497D"/>
              </a:solidFill>
            </a:endParaRPr>
          </a:p>
          <a:p>
            <a:endParaRPr lang="en-US" sz="2300" dirty="0">
              <a:solidFill>
                <a:srgbClr val="1F497D"/>
              </a:solidFill>
            </a:endParaRPr>
          </a:p>
          <a:p>
            <a:endParaRPr lang="en-US" sz="2300" dirty="0">
              <a:solidFill>
                <a:srgbClr val="1F497D"/>
              </a:solidFill>
            </a:endParaRPr>
          </a:p>
          <a:p>
            <a:endParaRPr lang="en-US" sz="23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1F497D"/>
                </a:solidFill>
              </a:rPr>
              <a:t>Jenis-Jenis</a:t>
            </a:r>
            <a:r>
              <a:rPr lang="en-US" sz="3600" b="1" dirty="0">
                <a:solidFill>
                  <a:srgbClr val="1F497D"/>
                </a:solidFill>
              </a:rPr>
              <a:t> </a:t>
            </a:r>
            <a:r>
              <a:rPr lang="en-US" sz="3600" b="1" dirty="0" err="1">
                <a:solidFill>
                  <a:srgbClr val="1F497D"/>
                </a:solidFill>
              </a:rPr>
              <a:t>Kekurangan</a:t>
            </a:r>
            <a:r>
              <a:rPr lang="en-US" sz="3600" b="1" dirty="0">
                <a:solidFill>
                  <a:srgbClr val="1F497D"/>
                </a:solidFill>
              </a:rPr>
              <a:t> </a:t>
            </a:r>
            <a:r>
              <a:rPr lang="en-US" sz="3600" b="1" dirty="0" err="1">
                <a:solidFill>
                  <a:srgbClr val="1F497D"/>
                </a:solidFill>
              </a:rPr>
              <a:t>Energi</a:t>
            </a:r>
            <a:r>
              <a:rPr lang="en-US" sz="3600" b="1" dirty="0">
                <a:solidFill>
                  <a:srgbClr val="1F497D"/>
                </a:solidFill>
              </a:rPr>
              <a:t> Protein 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65"/>
            <a:ext cx="8229600" cy="3148358"/>
          </a:xfrm>
        </p:spPr>
        <p:txBody>
          <a:bodyPr>
            <a:normAutofit/>
          </a:bodyPr>
          <a:lstStyle/>
          <a:p>
            <a:r>
              <a:rPr lang="id-ID" sz="2400" b="1" dirty="0">
                <a:solidFill>
                  <a:srgbClr val="1F497D"/>
                </a:solidFill>
              </a:rPr>
              <a:t>Kwashiorkor </a:t>
            </a:r>
            <a:r>
              <a:rPr lang="id-ID" sz="2400" dirty="0">
                <a:solidFill>
                  <a:srgbClr val="1F497D"/>
                </a:solidFill>
              </a:rPr>
              <a:t>merupakan keadaan kekurangan </a:t>
            </a:r>
            <a:r>
              <a:rPr lang="id-ID" sz="2400" dirty="0" smtClean="0">
                <a:solidFill>
                  <a:srgbClr val="1F497D"/>
                </a:solidFill>
              </a:rPr>
              <a:t>zat gizi </a:t>
            </a:r>
            <a:r>
              <a:rPr lang="id-ID" sz="2400" dirty="0">
                <a:solidFill>
                  <a:srgbClr val="1F497D"/>
                </a:solidFill>
              </a:rPr>
              <a:t>terutama kekurangan protein</a:t>
            </a:r>
            <a:r>
              <a:rPr lang="id-ID" sz="2400" dirty="0" smtClean="0">
                <a:solidFill>
                  <a:srgbClr val="1F497D"/>
                </a:solidFill>
              </a:rPr>
              <a:t>.</a:t>
            </a:r>
          </a:p>
          <a:p>
            <a:r>
              <a:rPr lang="id-ID" sz="2400" b="1" dirty="0" smtClean="0">
                <a:solidFill>
                  <a:srgbClr val="1F497D"/>
                </a:solidFill>
              </a:rPr>
              <a:t>Marasmus</a:t>
            </a:r>
            <a:r>
              <a:rPr lang="id-ID" sz="2400" dirty="0" smtClean="0">
                <a:solidFill>
                  <a:srgbClr val="1F497D"/>
                </a:solidFill>
              </a:rPr>
              <a:t> merupakan kekurangan </a:t>
            </a:r>
            <a:r>
              <a:rPr lang="id-ID" sz="2400" dirty="0">
                <a:solidFill>
                  <a:srgbClr val="1F497D"/>
                </a:solidFill>
              </a:rPr>
              <a:t>energi </a:t>
            </a:r>
            <a:r>
              <a:rPr lang="id-ID" sz="2400" dirty="0" smtClean="0">
                <a:solidFill>
                  <a:srgbClr val="1F497D"/>
                </a:solidFill>
              </a:rPr>
              <a:t>akibat </a:t>
            </a:r>
            <a:r>
              <a:rPr lang="id-ID" sz="2400" dirty="0">
                <a:solidFill>
                  <a:srgbClr val="1F497D"/>
                </a:solidFill>
              </a:rPr>
              <a:t>rendahnya </a:t>
            </a:r>
            <a:r>
              <a:rPr lang="id-ID" sz="2400" dirty="0" smtClean="0">
                <a:solidFill>
                  <a:srgbClr val="1F497D"/>
                </a:solidFill>
              </a:rPr>
              <a:t>asupan.</a:t>
            </a:r>
          </a:p>
          <a:p>
            <a:r>
              <a:rPr lang="id-ID" sz="2400" dirty="0">
                <a:solidFill>
                  <a:srgbClr val="1F497D"/>
                </a:solidFill>
              </a:rPr>
              <a:t>Pada kekurangan energi </a:t>
            </a:r>
            <a:r>
              <a:rPr lang="id-ID" sz="2400" b="1" dirty="0">
                <a:solidFill>
                  <a:srgbClr val="1F497D"/>
                </a:solidFill>
              </a:rPr>
              <a:t>marasmus kwashiorkor </a:t>
            </a:r>
            <a:r>
              <a:rPr lang="id-ID" sz="2400" dirty="0">
                <a:solidFill>
                  <a:srgbClr val="1F497D"/>
                </a:solidFill>
              </a:rPr>
              <a:t>terdapat kekurangan energi kalori maupun protein.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3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0"/>
            <a:ext cx="7772400" cy="79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10000"/>
                </a:solidFill>
                <a:latin typeface="Comic Sans MS" charset="0"/>
              </a:rPr>
              <a:t>  </a:t>
            </a:r>
            <a:r>
              <a:rPr lang="en-US" sz="4000" b="1" dirty="0" smtClean="0">
                <a:solidFill>
                  <a:srgbClr val="010000"/>
                </a:solidFill>
                <a:latin typeface="Arial Rounded MT Bold" charset="0"/>
              </a:rPr>
              <a:t> </a:t>
            </a:r>
            <a:r>
              <a:rPr lang="en-US" sz="4000" b="1" dirty="0" smtClean="0">
                <a:latin typeface="Arial Rounded MT Bold" charset="0"/>
              </a:rPr>
              <a:t>Marasmus</a:t>
            </a:r>
            <a:endParaRPr lang="en-US" sz="4000" b="1" dirty="0">
              <a:latin typeface="Arial Rounded MT Bold" charset="0"/>
            </a:endParaRPr>
          </a:p>
        </p:txBody>
      </p:sp>
      <p:pic>
        <p:nvPicPr>
          <p:cNvPr id="5" name="Picture 3" descr="Marasmus1a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12" y="862075"/>
            <a:ext cx="2445382" cy="18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arasmus2a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55088"/>
            <a:ext cx="2790386" cy="167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arasmus3a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7354"/>
            <a:ext cx="198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41725" y="1189038"/>
            <a:ext cx="2513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Wajah</a:t>
            </a:r>
            <a:r>
              <a:rPr lang="en-US" dirty="0">
                <a:solidFill>
                  <a:srgbClr val="010000"/>
                </a:solidFill>
                <a:latin typeface="Comic Sans MS" charset="0"/>
              </a:rPr>
              <a:t>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spt</a:t>
            </a:r>
            <a:r>
              <a:rPr lang="en-US" dirty="0">
                <a:solidFill>
                  <a:srgbClr val="010000"/>
                </a:solidFill>
                <a:latin typeface="Comic Sans MS" charset="0"/>
              </a:rPr>
              <a:t> orang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tua</a:t>
            </a:r>
            <a:endParaRPr lang="en-US" dirty="0">
              <a:solidFill>
                <a:srgbClr val="010000"/>
              </a:solidFill>
              <a:latin typeface="Comic Sans MS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92075" y="2485756"/>
            <a:ext cx="3140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1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Rambut</a:t>
            </a:r>
            <a:r>
              <a:rPr lang="en-US" dirty="0">
                <a:solidFill>
                  <a:srgbClr val="010000"/>
                </a:solidFill>
                <a:latin typeface="Comic Sans MS" charset="0"/>
              </a:rPr>
              <a:t>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masih</a:t>
            </a:r>
            <a:r>
              <a:rPr lang="en-US" dirty="0">
                <a:solidFill>
                  <a:srgbClr val="010000"/>
                </a:solidFill>
                <a:latin typeface="Comic Sans MS" charset="0"/>
              </a:rPr>
              <a:t>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hitam</a:t>
            </a:r>
            <a:endParaRPr lang="en-US" dirty="0">
              <a:solidFill>
                <a:srgbClr val="010000"/>
              </a:solidFill>
              <a:latin typeface="Comic Sans MS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4445630"/>
            <a:ext cx="3209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Iga</a:t>
            </a:r>
            <a:r>
              <a:rPr lang="en-US" dirty="0">
                <a:solidFill>
                  <a:srgbClr val="010000"/>
                </a:solidFill>
                <a:latin typeface="Comic Sans MS" charset="0"/>
              </a:rPr>
              <a:t>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gambang</a:t>
            </a:r>
            <a:r>
              <a:rPr lang="en-US" dirty="0">
                <a:solidFill>
                  <a:srgbClr val="01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sangat</a:t>
            </a:r>
            <a:r>
              <a:rPr lang="en-US" dirty="0">
                <a:solidFill>
                  <a:srgbClr val="010000"/>
                </a:solidFill>
                <a:latin typeface="Comic Sans MS" charset="0"/>
              </a:rPr>
              <a:t> </a:t>
            </a:r>
            <a:r>
              <a:rPr lang="en-US" dirty="0" err="1">
                <a:solidFill>
                  <a:srgbClr val="010000"/>
                </a:solidFill>
                <a:latin typeface="Comic Sans MS" charset="0"/>
              </a:rPr>
              <a:t>kurus</a:t>
            </a:r>
            <a:endParaRPr lang="en-US" dirty="0">
              <a:solidFill>
                <a:srgbClr val="010000"/>
              </a:solidFill>
              <a:latin typeface="Comic Sans MS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96009" y="4168631"/>
            <a:ext cx="2961981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10000"/>
                </a:solidFill>
                <a:latin typeface="Comic Sans MS" charset="0"/>
              </a:rPr>
              <a:t>Atrofi otot,</a:t>
            </a:r>
          </a:p>
          <a:p>
            <a:r>
              <a:rPr lang="en-US">
                <a:solidFill>
                  <a:srgbClr val="010000"/>
                </a:solidFill>
                <a:latin typeface="Comic Sans MS" charset="0"/>
              </a:rPr>
              <a:t>Lemak sangat tipis/habis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3416285" y="4258764"/>
            <a:ext cx="1371600" cy="2705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6248400" y="2116484"/>
            <a:ext cx="1336688" cy="1964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33400" y="2885312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54012" y="1981200"/>
            <a:ext cx="533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7618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1532" y="240890"/>
            <a:ext cx="4262284" cy="459658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Arial Rounded MT Bold" charset="0"/>
              </a:rPr>
              <a:t>Kwashiorkor</a:t>
            </a:r>
          </a:p>
        </p:txBody>
      </p:sp>
      <p:pic>
        <p:nvPicPr>
          <p:cNvPr id="5" name="Picture 3" descr="Kw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76" y="878721"/>
            <a:ext cx="5356740" cy="2188776"/>
          </a:xfrm>
          <a:noFill/>
        </p:spPr>
      </p:pic>
      <p:pic>
        <p:nvPicPr>
          <p:cNvPr id="6" name="Picture 4" descr="Kw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42" y="2999280"/>
            <a:ext cx="3081074" cy="187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1021" y="3822290"/>
            <a:ext cx="188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10000"/>
                </a:solidFill>
                <a:latin typeface="Comic Sans MS" charset="0"/>
              </a:rPr>
              <a:t>Edema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82147" y="2434661"/>
            <a:ext cx="4269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 err="1">
                <a:solidFill>
                  <a:srgbClr val="000000"/>
                </a:solidFill>
                <a:latin typeface="Comic Sans MS" charset="0"/>
              </a:rPr>
              <a:t>Hepatomegali</a:t>
            </a:r>
            <a:endParaRPr lang="en-US" sz="2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613352" y="4170016"/>
            <a:ext cx="28304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294617" y="2221930"/>
            <a:ext cx="0" cy="21273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2047"/>
            <a:ext cx="8229600" cy="1143000"/>
          </a:xfrm>
        </p:spPr>
        <p:txBody>
          <a:bodyPr/>
          <a:lstStyle/>
          <a:p>
            <a:r>
              <a:rPr lang="id-ID">
                <a:latin typeface="Calibri" charset="0"/>
              </a:rPr>
              <a:t>MARASMIC KWASHIORKHOR</a:t>
            </a:r>
          </a:p>
        </p:txBody>
      </p:sp>
      <p:pic>
        <p:nvPicPr>
          <p:cNvPr id="5" name="Content Placeholder 3" descr="Marasmus-Kwashiorkor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9005" y="1435047"/>
            <a:ext cx="4160392" cy="3356827"/>
          </a:xfrm>
        </p:spPr>
      </p:pic>
    </p:spTree>
    <p:extLst>
      <p:ext uri="{BB962C8B-B14F-4D97-AF65-F5344CB8AC3E}">
        <p14:creationId xmlns:p14="http://schemas.microsoft.com/office/powerpoint/2010/main" val="51827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69" y="0"/>
            <a:ext cx="7945931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1F497D"/>
                </a:solidFill>
              </a:rPr>
              <a:t>Faktor-faktor</a:t>
            </a:r>
            <a:r>
              <a:rPr lang="en-US" sz="3600" dirty="0" smtClean="0">
                <a:solidFill>
                  <a:srgbClr val="1F497D"/>
                </a:solidFill>
              </a:rPr>
              <a:t> yang </a:t>
            </a:r>
            <a:r>
              <a:rPr lang="en-US" sz="3600" dirty="0" err="1" smtClean="0">
                <a:solidFill>
                  <a:srgbClr val="1F497D"/>
                </a:solidFill>
              </a:rPr>
              <a:t>mempengaruhi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539"/>
            <a:ext cx="8229600" cy="3113083"/>
          </a:xfrm>
        </p:spPr>
        <p:txBody>
          <a:bodyPr>
            <a:normAutofit/>
          </a:bodyPr>
          <a:lstStyle/>
          <a:p>
            <a:r>
              <a:rPr lang="id-ID" sz="2800" dirty="0">
                <a:solidFill>
                  <a:srgbClr val="1F497D"/>
                </a:solidFill>
              </a:rPr>
              <a:t>Pendapatan Keluarga </a:t>
            </a:r>
            <a:r>
              <a:rPr lang="id-ID" sz="2800" dirty="0" smtClean="0">
                <a:solidFill>
                  <a:srgbClr val="1F497D"/>
                </a:solidFill>
              </a:rPr>
              <a:t>Perkapita</a:t>
            </a:r>
          </a:p>
          <a:p>
            <a:r>
              <a:rPr lang="id-ID" sz="2800" dirty="0" smtClean="0">
                <a:solidFill>
                  <a:srgbClr val="1F497D"/>
                </a:solidFill>
              </a:rPr>
              <a:t>Pendidikan</a:t>
            </a:r>
          </a:p>
          <a:p>
            <a:r>
              <a:rPr lang="id-ID" sz="2800" dirty="0" smtClean="0">
                <a:solidFill>
                  <a:srgbClr val="1F497D"/>
                </a:solidFill>
              </a:rPr>
              <a:t>Keadaan sanitasi lingkungan</a:t>
            </a:r>
          </a:p>
          <a:p>
            <a:r>
              <a:rPr lang="id-ID" sz="2800" dirty="0" smtClean="0">
                <a:solidFill>
                  <a:srgbClr val="1F497D"/>
                </a:solidFill>
              </a:rPr>
              <a:t>Pengetahuan gizi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4" name="Rectangle 7"/>
          <p:cNvSpPr txBox="1">
            <a:spLocks noRot="1" noChangeArrowheads="1"/>
          </p:cNvSpPr>
          <p:nvPr/>
        </p:nvSpPr>
        <p:spPr>
          <a:xfrm>
            <a:off x="412329" y="844599"/>
            <a:ext cx="8731671" cy="35313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err="1" smtClean="0">
                <a:latin typeface="Calibri"/>
                <a:cs typeface="Calibri"/>
              </a:rPr>
              <a:t>Langsung</a:t>
            </a:r>
            <a:r>
              <a:rPr lang="en-US" sz="2000" dirty="0" smtClean="0">
                <a:latin typeface="Calibri"/>
                <a:cs typeface="Calibri"/>
              </a:rPr>
              <a:t> 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  <a:sym typeface="Wingdings" charset="0"/>
              </a:rPr>
              <a:t> </a:t>
            </a:r>
            <a:r>
              <a:rPr lang="en-US" sz="2000" dirty="0" err="1" smtClean="0">
                <a:latin typeface="Calibri"/>
                <a:cs typeface="Calibri"/>
              </a:rPr>
              <a:t>Penyakit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infeksi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  <a:sym typeface="Wingdings" charset="0"/>
              </a:rPr>
              <a:t> </a:t>
            </a:r>
            <a:r>
              <a:rPr lang="en-US" sz="2000" dirty="0" err="1" smtClean="0">
                <a:latin typeface="Calibri"/>
                <a:cs typeface="Calibri"/>
                <a:sym typeface="Wingdings" charset="0"/>
              </a:rPr>
              <a:t>Defisiensi</a:t>
            </a:r>
            <a:r>
              <a:rPr lang="en-US" sz="2000" dirty="0" smtClean="0">
                <a:latin typeface="Calibri"/>
                <a:cs typeface="Calibri"/>
                <a:sym typeface="Wingdings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Wingdings" charset="0"/>
              </a:rPr>
              <a:t>energi</a:t>
            </a:r>
            <a:r>
              <a:rPr lang="en-US" sz="2000" dirty="0" smtClean="0">
                <a:latin typeface="Calibri"/>
                <a:cs typeface="Calibri"/>
                <a:sym typeface="Wingdings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Wingdings" charset="0"/>
              </a:rPr>
              <a:t>dan</a:t>
            </a:r>
            <a:r>
              <a:rPr lang="en-US" sz="2000" dirty="0" smtClean="0">
                <a:latin typeface="Calibri"/>
                <a:cs typeface="Calibri"/>
                <a:sym typeface="Wingdings" charset="0"/>
              </a:rPr>
              <a:t> protein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Tidak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langsung</a:t>
            </a:r>
            <a:r>
              <a:rPr lang="en-US" sz="2000" dirty="0" smtClean="0">
                <a:latin typeface="Calibri"/>
                <a:cs typeface="Calibri"/>
              </a:rPr>
              <a:t>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 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Tingkat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pendidikan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	 Tingkat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pengetahuan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gizi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	 Tingkat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pendapatan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	 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Pekerjaan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orang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tua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	 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Besar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anggota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keluarga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	 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Pola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asuh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	 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Sosio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budaya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	 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Pola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penyapihan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	 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Pola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pemberian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makanan</a:t>
            </a:r>
            <a:r>
              <a:rPr lang="en-US" sz="2000" dirty="0" smtClean="0">
                <a:latin typeface="Calibri"/>
                <a:cs typeface="Calibri"/>
                <a:sym typeface="MapInfo Cartographic" charset="0"/>
              </a:rPr>
              <a:t> </a:t>
            </a:r>
            <a:r>
              <a:rPr lang="en-US" sz="2000" dirty="0" err="1" smtClean="0">
                <a:latin typeface="Calibri"/>
                <a:cs typeface="Calibri"/>
                <a:sym typeface="MapInfo Cartographic" charset="0"/>
              </a:rPr>
              <a:t>padat</a:t>
            </a:r>
            <a:endParaRPr lang="en-US" sz="2000" dirty="0" smtClean="0">
              <a:latin typeface="Calibri"/>
              <a:cs typeface="Calibri"/>
              <a:sym typeface="MapInfo Cartographic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>
              <a:latin typeface="Calibri"/>
              <a:cs typeface="Calibri"/>
              <a:sym typeface="MapInfo Cartograp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9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663</Words>
  <Application>Microsoft Macintosh PowerPoint</Application>
  <PresentationFormat>On-screen Show (16:9)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Jenis-Jenis Kekurangan Energi Protein </vt:lpstr>
      <vt:lpstr>PowerPoint Presentation</vt:lpstr>
      <vt:lpstr>Kwashiorkor</vt:lpstr>
      <vt:lpstr>MARASMIC KWASHIORKHOR</vt:lpstr>
      <vt:lpstr>Faktor-faktor yang mempengaruhi</vt:lpstr>
      <vt:lpstr>Masalah gizi lain yang menyertai KEP</vt:lpstr>
      <vt:lpstr>PowerPoint Presentation</vt:lpstr>
      <vt:lpstr>PowerPoint Presentation</vt:lpstr>
      <vt:lpstr>PROGRAM PENANGGULANGAN </vt:lpstr>
      <vt:lpstr>JANGKA PENDEK </vt:lpstr>
      <vt:lpstr>JANGKA MENENGAH</vt:lpstr>
      <vt:lpstr>JANGKA PANJANG</vt:lpstr>
      <vt:lpstr>PowerPoint Presentation</vt:lpstr>
      <vt:lpstr>PowerPoint Presentation</vt:lpstr>
      <vt:lpstr>PowerPoint Presentation</vt:lpstr>
      <vt:lpstr>PowerPoint Presentation</vt:lpstr>
      <vt:lpstr>Stunting Bisa Dicegah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Nazhif Gifari</cp:lastModifiedBy>
  <cp:revision>44</cp:revision>
  <dcterms:created xsi:type="dcterms:W3CDTF">2017-09-12T17:05:29Z</dcterms:created>
  <dcterms:modified xsi:type="dcterms:W3CDTF">2017-09-29T15:47:15Z</dcterms:modified>
</cp:coreProperties>
</file>