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0" r:id="rId4"/>
    <p:sldId id="273" r:id="rId5"/>
    <p:sldId id="259" r:id="rId6"/>
    <p:sldId id="261" r:id="rId7"/>
    <p:sldId id="262" r:id="rId8"/>
    <p:sldId id="275" r:id="rId9"/>
    <p:sldId id="274" r:id="rId10"/>
    <p:sldId id="263" r:id="rId11"/>
    <p:sldId id="267" r:id="rId12"/>
    <p:sldId id="271" r:id="rId13"/>
    <p:sldId id="266" r:id="rId14"/>
    <p:sldId id="269" r:id="rId1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472" y="-8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3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2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3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6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7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5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9/29/17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7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9/29/17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4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9/29/17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DF0-9B2E-9141-A8BD-F749259507F2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6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B3DF0-9B2E-9141-A8BD-F749259507F2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147D9-6475-F04B-87F8-BD4D9109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9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222625" y="2770716"/>
            <a:ext cx="5638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IMPLEMENTASI PROGRAM GIZI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III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Nazhif Gifari</a:t>
            </a: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Ilmu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Gizi</a:t>
            </a:r>
            <a:r>
              <a:rPr lang="en-US" sz="2000" b="1" dirty="0">
                <a:solidFill>
                  <a:schemeClr val="bg1"/>
                </a:solidFill>
              </a:rPr>
              <a:t> &amp; FIKES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921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952500"/>
          </a:xfrm>
        </p:spPr>
        <p:txBody>
          <a:bodyPr>
            <a:normAutofit/>
          </a:bodyPr>
          <a:lstStyle/>
          <a:p>
            <a:pPr algn="l"/>
            <a:r>
              <a:rPr lang="en-US" sz="3500" b="1" dirty="0" smtClean="0">
                <a:solidFill>
                  <a:srgbClr val="1F497D"/>
                </a:solidFill>
              </a:rPr>
              <a:t>KVA Status</a:t>
            </a:r>
            <a:endParaRPr lang="en-US" sz="3500" b="1" dirty="0">
              <a:solidFill>
                <a:srgbClr val="1F497D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2666023"/>
            <a:ext cx="914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e-IL" sz="2400" b="1" dirty="0" err="1">
                <a:solidFill>
                  <a:srgbClr val="1F497D"/>
                </a:solidFill>
              </a:rPr>
              <a:t>Vit</a:t>
            </a:r>
            <a:r>
              <a:rPr lang="en-US" altLang="he-IL" sz="2400" b="1" dirty="0">
                <a:solidFill>
                  <a:srgbClr val="1F497D"/>
                </a:solidFill>
              </a:rPr>
              <a:t> A</a:t>
            </a:r>
          </a:p>
          <a:p>
            <a:pPr algn="ctr">
              <a:spcBef>
                <a:spcPct val="50000"/>
              </a:spcBef>
            </a:pPr>
            <a:r>
              <a:rPr lang="en-US" altLang="he-IL" sz="2400" b="1" dirty="0">
                <a:solidFill>
                  <a:srgbClr val="1F497D"/>
                </a:solidFill>
              </a:rPr>
              <a:t>level</a:t>
            </a:r>
            <a:endParaRPr lang="en-US" altLang="he-IL" sz="2400" dirty="0">
              <a:solidFill>
                <a:srgbClr val="1F497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24000" y="846014"/>
            <a:ext cx="7366090" cy="4807926"/>
            <a:chOff x="1524000" y="1676400"/>
            <a:chExt cx="6951663" cy="4537425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3182035"/>
                </p:ext>
              </p:extLst>
            </p:nvPr>
          </p:nvGraphicFramePr>
          <p:xfrm>
            <a:off x="1524000" y="1676400"/>
            <a:ext cx="6951663" cy="4294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Chart" r:id="rId3" imgW="6953594" imgH="3991288" progId="MSGraph.Chart.8">
                    <p:embed followColorScheme="full"/>
                  </p:oleObj>
                </mc:Choice>
                <mc:Fallback>
                  <p:oleObj name="Chart" r:id="rId3" imgW="6953594" imgH="3991288" progId="MSGraph.Chart.8">
                    <p:embed followColorScheme="full"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0" y="1676400"/>
                          <a:ext cx="6951663" cy="4294188"/>
                        </a:xfrm>
                        <a:prstGeom prst="rect">
                          <a:avLst/>
                        </a:prstGeom>
                        <a:extLst>
                          <a:ext uri="{FAA26D3D-D897-4be2-8F04-BA451C77F1D7}">
                            <ma14:placeholderFlag xmlns:ma14="http://schemas.microsoft.com/office/mac/drawingml/2011/main" val="1"/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701686" y="5865272"/>
              <a:ext cx="3158326" cy="348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he-IL" b="1" dirty="0" err="1">
                  <a:solidFill>
                    <a:srgbClr val="1F497D"/>
                  </a:solidFill>
                </a:rPr>
                <a:t>Vit</a:t>
              </a:r>
              <a:r>
                <a:rPr lang="en-US" altLang="he-IL" b="1" dirty="0">
                  <a:solidFill>
                    <a:srgbClr val="1F497D"/>
                  </a:solidFill>
                </a:rPr>
                <a:t> A intake µg/kg body weight</a:t>
              </a:r>
              <a:endParaRPr lang="en-US" altLang="he-IL" dirty="0">
                <a:solidFill>
                  <a:srgbClr val="1F497D"/>
                </a:solidFill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57400" y="3581400"/>
              <a:ext cx="1828800" cy="11850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altLang="he-IL" sz="1800" b="1" dirty="0">
                  <a:solidFill>
                    <a:srgbClr val="1F497D"/>
                  </a:solidFill>
                </a:rPr>
                <a:t>Night blindness</a:t>
              </a:r>
            </a:p>
            <a:p>
              <a:pPr>
                <a:spcBef>
                  <a:spcPct val="10000"/>
                </a:spcBef>
              </a:pPr>
              <a:r>
                <a:rPr lang="en-US" altLang="he-IL" sz="1800" b="1" dirty="0" err="1">
                  <a:solidFill>
                    <a:srgbClr val="1F497D"/>
                  </a:solidFill>
                </a:rPr>
                <a:t>Xerophthalmic</a:t>
              </a:r>
              <a:r>
                <a:rPr lang="en-US" altLang="he-IL" sz="1800" b="1" dirty="0">
                  <a:solidFill>
                    <a:srgbClr val="1F497D"/>
                  </a:solidFill>
                </a:rPr>
                <a:t> keratinization</a:t>
              </a:r>
            </a:p>
            <a:p>
              <a:pPr>
                <a:spcBef>
                  <a:spcPct val="10000"/>
                </a:spcBef>
              </a:pPr>
              <a:r>
                <a:rPr lang="en-US" altLang="he-IL" sz="1800" b="1" dirty="0">
                  <a:solidFill>
                    <a:srgbClr val="1F497D"/>
                  </a:solidFill>
                </a:rPr>
                <a:t>Death 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5481924" y="1849309"/>
              <a:ext cx="1981200" cy="1498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altLang="he-IL" sz="1800" b="1" dirty="0">
                  <a:solidFill>
                    <a:srgbClr val="1F497D"/>
                  </a:solidFill>
                </a:rPr>
                <a:t>Death</a:t>
              </a:r>
            </a:p>
            <a:p>
              <a:pPr>
                <a:spcBef>
                  <a:spcPct val="10000"/>
                </a:spcBef>
              </a:pPr>
              <a:r>
                <a:rPr lang="en-US" altLang="he-IL" sz="1800" b="1" dirty="0">
                  <a:solidFill>
                    <a:srgbClr val="1F497D"/>
                  </a:solidFill>
                </a:rPr>
                <a:t>Hepatotoxicity</a:t>
              </a:r>
            </a:p>
            <a:p>
              <a:pPr>
                <a:spcBef>
                  <a:spcPct val="10000"/>
                </a:spcBef>
              </a:pPr>
              <a:r>
                <a:rPr lang="en-US" altLang="he-IL" sz="1800" b="1" dirty="0">
                  <a:solidFill>
                    <a:srgbClr val="1F497D"/>
                  </a:solidFill>
                </a:rPr>
                <a:t>Bone fracture</a:t>
              </a:r>
            </a:p>
            <a:p>
              <a:pPr>
                <a:spcBef>
                  <a:spcPct val="10000"/>
                </a:spcBef>
              </a:pPr>
              <a:r>
                <a:rPr lang="en-US" altLang="he-IL" sz="1800" b="1" dirty="0">
                  <a:solidFill>
                    <a:srgbClr val="1F497D"/>
                  </a:solidFill>
                </a:rPr>
                <a:t>Hemorrhage</a:t>
              </a:r>
            </a:p>
            <a:p>
              <a:pPr>
                <a:spcBef>
                  <a:spcPct val="10000"/>
                </a:spcBef>
              </a:pPr>
              <a:r>
                <a:rPr lang="en-US" altLang="he-IL" sz="1800" b="1" dirty="0" smtClean="0">
                  <a:solidFill>
                    <a:srgbClr val="1F497D"/>
                  </a:solidFill>
                </a:rPr>
                <a:t>Eczema</a:t>
              </a:r>
              <a:endParaRPr lang="en-US" altLang="he-IL" dirty="0">
                <a:solidFill>
                  <a:srgbClr val="1F497D"/>
                </a:solidFill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3507772" y="4226886"/>
              <a:ext cx="609600" cy="304800"/>
            </a:xfrm>
            <a:prstGeom prst="line">
              <a:avLst/>
            </a:prstGeom>
            <a:noFill/>
            <a:ln w="57150" cap="sq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1F497D"/>
                </a:solidFill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7010400" y="2438400"/>
              <a:ext cx="533400" cy="381000"/>
            </a:xfrm>
            <a:prstGeom prst="line">
              <a:avLst/>
            </a:prstGeom>
            <a:noFill/>
            <a:ln w="57150" cap="sq">
              <a:solidFill>
                <a:schemeClr val="tx2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1F497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36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35300" y="23336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i="1" dirty="0">
                <a:solidFill>
                  <a:srgbClr val="1F497D"/>
                </a:solidFill>
              </a:rPr>
              <a:t>Prevalence cut-offs to define vitamin A deficiency in a population and its level of public health </a:t>
            </a:r>
            <a:r>
              <a:rPr lang="en-US" sz="2400" b="1" i="1" dirty="0" smtClean="0">
                <a:solidFill>
                  <a:srgbClr val="1F497D"/>
                </a:solidFill>
              </a:rPr>
              <a:t>significance</a:t>
            </a:r>
            <a:endParaRPr lang="en-US" sz="2400" dirty="0">
              <a:solidFill>
                <a:srgbClr val="1F497D"/>
              </a:solidFill>
            </a:endParaRPr>
          </a:p>
        </p:txBody>
      </p:sp>
      <p:pic>
        <p:nvPicPr>
          <p:cNvPr id="7" name="Picture 6" descr="Screen Shot 2017-09-26 at 9.29.3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74" y="1169864"/>
            <a:ext cx="7367680" cy="29576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0580" y="4373340"/>
            <a:ext cx="84990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100" dirty="0">
                <a:solidFill>
                  <a:srgbClr val="1F497D"/>
                </a:solidFill>
              </a:rPr>
              <a:t>source: reference (</a:t>
            </a:r>
            <a:r>
              <a:rPr lang="en-US" sz="1100" i="1" dirty="0">
                <a:solidFill>
                  <a:srgbClr val="1F497D"/>
                </a:solidFill>
              </a:rPr>
              <a:t>28</a:t>
            </a:r>
            <a:r>
              <a:rPr lang="en-US" sz="1100" dirty="0">
                <a:solidFill>
                  <a:srgbClr val="1F497D"/>
                </a:solidFill>
              </a:rPr>
              <a:t>); Children 6–71 months of age. As there is no WHO </a:t>
            </a:r>
            <a:r>
              <a:rPr lang="en-US" sz="1100" dirty="0" err="1">
                <a:solidFill>
                  <a:srgbClr val="1F497D"/>
                </a:solidFill>
              </a:rPr>
              <a:t>recom</a:t>
            </a:r>
            <a:r>
              <a:rPr lang="en-US" sz="1100" dirty="0">
                <a:solidFill>
                  <a:srgbClr val="1F497D"/>
                </a:solidFill>
              </a:rPr>
              <a:t>- mended cut-off for serum retinol in pregnant women, the cut-off for children was used (&lt;0.70 </a:t>
            </a:r>
            <a:r>
              <a:rPr lang="en-US" sz="1100" dirty="0" err="1">
                <a:solidFill>
                  <a:srgbClr val="1F497D"/>
                </a:solidFill>
              </a:rPr>
              <a:t>μmol</a:t>
            </a:r>
            <a:r>
              <a:rPr lang="en-US" sz="1100" dirty="0">
                <a:solidFill>
                  <a:srgbClr val="1F497D"/>
                </a:solidFill>
              </a:rPr>
              <a:t>/l)</a:t>
            </a:r>
            <a:r>
              <a:rPr lang="en-US" sz="1100" dirty="0" smtClean="0">
                <a:solidFill>
                  <a:srgbClr val="1F497D"/>
                </a:solidFill>
              </a:rPr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1F497D"/>
                </a:solidFill>
              </a:rPr>
              <a:t>the </a:t>
            </a:r>
            <a:r>
              <a:rPr lang="en-US" sz="1100" dirty="0">
                <a:solidFill>
                  <a:srgbClr val="1F497D"/>
                </a:solidFill>
              </a:rPr>
              <a:t>moderate range includes, as its mid-point, the minimum prevalence of 15% </a:t>
            </a:r>
            <a:r>
              <a:rPr lang="en-US" sz="1100" dirty="0" smtClean="0">
                <a:solidFill>
                  <a:srgbClr val="1F497D"/>
                </a:solidFill>
              </a:rPr>
              <a:t>currently </a:t>
            </a:r>
            <a:r>
              <a:rPr lang="en-US" sz="1100" dirty="0">
                <a:solidFill>
                  <a:srgbClr val="1F497D"/>
                </a:solidFill>
              </a:rPr>
              <a:t>recommended by the micronutrient forum/international Vitamin A </a:t>
            </a:r>
            <a:r>
              <a:rPr lang="en-US" sz="1100" dirty="0" err="1">
                <a:solidFill>
                  <a:srgbClr val="1F497D"/>
                </a:solidFill>
              </a:rPr>
              <a:t>Consulta</a:t>
            </a:r>
            <a:r>
              <a:rPr lang="en-US" sz="1100" dirty="0">
                <a:solidFill>
                  <a:srgbClr val="1F497D"/>
                </a:solidFill>
              </a:rPr>
              <a:t>- </a:t>
            </a:r>
            <a:r>
              <a:rPr lang="en-US" sz="1100" dirty="0" err="1">
                <a:solidFill>
                  <a:srgbClr val="1F497D"/>
                </a:solidFill>
              </a:rPr>
              <a:t>tive</a:t>
            </a:r>
            <a:r>
              <a:rPr lang="en-US" sz="1100" dirty="0">
                <a:solidFill>
                  <a:srgbClr val="1F497D"/>
                </a:solidFill>
              </a:rPr>
              <a:t> Group (</a:t>
            </a:r>
            <a:r>
              <a:rPr lang="en-US" sz="1100" dirty="0" err="1">
                <a:solidFill>
                  <a:srgbClr val="1F497D"/>
                </a:solidFill>
              </a:rPr>
              <a:t>iVACG</a:t>
            </a:r>
            <a:r>
              <a:rPr lang="en-US" sz="1100" dirty="0">
                <a:solidFill>
                  <a:srgbClr val="1F497D"/>
                </a:solidFill>
              </a:rPr>
              <a:t>) as the cut-off at or above which vitamin A deficiency should be considered a problem of public health significance among preschool children (</a:t>
            </a:r>
            <a:r>
              <a:rPr lang="en-US" sz="1100" i="1" dirty="0">
                <a:solidFill>
                  <a:srgbClr val="1F497D"/>
                </a:solidFill>
              </a:rPr>
              <a:t>21</a:t>
            </a:r>
            <a:r>
              <a:rPr lang="en-US" sz="1100" dirty="0">
                <a:solidFill>
                  <a:srgbClr val="1F497D"/>
                </a:solidFill>
              </a:rPr>
              <a:t>). the distribution of prevalence cut-offs for pregnant women is provisional. </a:t>
            </a:r>
            <a:endParaRPr lang="en-US" sz="1100" dirty="0" smtClean="0">
              <a:solidFill>
                <a:srgbClr val="1F497D"/>
              </a:solidFill>
            </a:endParaRPr>
          </a:p>
          <a:p>
            <a:pPr marL="171450" indent="-171450">
              <a:buFont typeface="Arial"/>
              <a:buChar char="•"/>
            </a:pPr>
            <a:endParaRPr lang="en-US" sz="11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45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80" y="70556"/>
            <a:ext cx="8229600" cy="740833"/>
          </a:xfrm>
        </p:spPr>
        <p:txBody>
          <a:bodyPr>
            <a:normAutofit/>
          </a:bodyPr>
          <a:lstStyle/>
          <a:p>
            <a:pPr lvl="0" algn="l"/>
            <a:r>
              <a:rPr lang="en-US" sz="3200" b="1" dirty="0" err="1">
                <a:solidFill>
                  <a:srgbClr val="1F497D"/>
                </a:solidFill>
              </a:rPr>
              <a:t>Pencegahan</a:t>
            </a:r>
            <a:r>
              <a:rPr lang="en-US" sz="3200" b="1" dirty="0">
                <a:solidFill>
                  <a:srgbClr val="1F497D"/>
                </a:solidFill>
              </a:rPr>
              <a:t> </a:t>
            </a:r>
            <a:r>
              <a:rPr lang="en-US" sz="3200" b="1" dirty="0" err="1">
                <a:solidFill>
                  <a:srgbClr val="1F497D"/>
                </a:solidFill>
              </a:rPr>
              <a:t>dan</a:t>
            </a:r>
            <a:r>
              <a:rPr lang="en-US" sz="3200" b="1" dirty="0">
                <a:solidFill>
                  <a:srgbClr val="1F497D"/>
                </a:solidFill>
              </a:rPr>
              <a:t> </a:t>
            </a:r>
            <a:r>
              <a:rPr lang="en-US" sz="3200" b="1" dirty="0" err="1">
                <a:solidFill>
                  <a:srgbClr val="1F497D"/>
                </a:solidFill>
              </a:rPr>
              <a:t>Penanggulangan</a:t>
            </a:r>
            <a:r>
              <a:rPr lang="en-US" sz="3200" b="1" dirty="0">
                <a:solidFill>
                  <a:srgbClr val="1F497D"/>
                </a:solidFill>
              </a:rPr>
              <a:t> </a:t>
            </a:r>
            <a:r>
              <a:rPr lang="en-US" sz="3200" b="1" dirty="0" smtClean="0">
                <a:solidFill>
                  <a:srgbClr val="1F497D"/>
                </a:solidFill>
              </a:rPr>
              <a:t>KVA</a:t>
            </a:r>
            <a:endParaRPr lang="en-US" sz="3200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721"/>
            <a:ext cx="8468508" cy="3718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Calibri"/>
                <a:cs typeface="Calibri"/>
              </a:rPr>
              <a:t>Prinsip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dasar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untuk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mencegah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dan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menanggulangi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masalah</a:t>
            </a:r>
            <a:r>
              <a:rPr lang="en-US" sz="2400" dirty="0">
                <a:latin typeface="Calibri"/>
                <a:cs typeface="Calibri"/>
              </a:rPr>
              <a:t> KVA </a:t>
            </a:r>
            <a:r>
              <a:rPr lang="en-US" sz="2400" dirty="0" err="1">
                <a:latin typeface="Calibri"/>
                <a:cs typeface="Calibri"/>
              </a:rPr>
              <a:t>adalah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menyediakan</a:t>
            </a:r>
            <a:r>
              <a:rPr lang="en-US" sz="2400" dirty="0">
                <a:latin typeface="Calibri"/>
                <a:cs typeface="Calibri"/>
              </a:rPr>
              <a:t> vitamin A yang </a:t>
            </a:r>
            <a:r>
              <a:rPr lang="en-US" sz="2400" dirty="0" err="1">
                <a:latin typeface="Calibri"/>
                <a:cs typeface="Calibri"/>
              </a:rPr>
              <a:t>cukup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untuk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tubuh</a:t>
            </a:r>
            <a:r>
              <a:rPr lang="en-US" sz="2400" dirty="0">
                <a:latin typeface="Calibri"/>
                <a:cs typeface="Calibri"/>
              </a:rPr>
              <a:t>. </a:t>
            </a:r>
            <a:r>
              <a:rPr lang="en-US" sz="2400" dirty="0" err="1" smtClean="0">
                <a:latin typeface="Calibri"/>
                <a:cs typeface="Calibri"/>
              </a:rPr>
              <a:t>Dalam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upaya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menyediakan</a:t>
            </a:r>
            <a:r>
              <a:rPr lang="en-US" sz="2400" dirty="0">
                <a:latin typeface="Calibri"/>
                <a:cs typeface="Calibri"/>
              </a:rPr>
              <a:t> vitamin A yang </a:t>
            </a:r>
            <a:r>
              <a:rPr lang="en-US" sz="2400" dirty="0" err="1">
                <a:latin typeface="Calibri"/>
                <a:cs typeface="Calibri"/>
              </a:rPr>
              <a:t>cukup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untuk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tubuh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 smtClean="0">
                <a:latin typeface="Calibri"/>
                <a:cs typeface="Calibri"/>
              </a:rPr>
              <a:t>sebagai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berikut</a:t>
            </a:r>
            <a:r>
              <a:rPr lang="en-US" sz="2400" dirty="0" smtClean="0">
                <a:latin typeface="Calibri"/>
                <a:cs typeface="Calibri"/>
              </a:rPr>
              <a:t>:</a:t>
            </a:r>
            <a:endParaRPr lang="en-ID" sz="2400" dirty="0">
              <a:latin typeface="Calibri"/>
              <a:cs typeface="Calibri"/>
            </a:endParaRPr>
          </a:p>
          <a:p>
            <a:pPr lvl="0"/>
            <a:r>
              <a:rPr lang="en-US" sz="2400" dirty="0" err="1">
                <a:latin typeface="Calibri"/>
                <a:cs typeface="Calibri"/>
              </a:rPr>
              <a:t>Meningkatkan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konsumsi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sumber</a:t>
            </a:r>
            <a:r>
              <a:rPr lang="en-US" sz="2400" dirty="0">
                <a:latin typeface="Calibri"/>
                <a:cs typeface="Calibri"/>
              </a:rPr>
              <a:t> vitamin A </a:t>
            </a:r>
            <a:r>
              <a:rPr lang="en-US" sz="2400" dirty="0" err="1">
                <a:latin typeface="Calibri"/>
                <a:cs typeface="Calibri"/>
              </a:rPr>
              <a:t>alami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melalui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penyuluhan</a:t>
            </a:r>
            <a:endParaRPr lang="en-ID" sz="2400" dirty="0">
              <a:latin typeface="Calibri"/>
              <a:cs typeface="Calibri"/>
            </a:endParaRPr>
          </a:p>
          <a:p>
            <a:pPr lvl="0"/>
            <a:r>
              <a:rPr lang="en-US" sz="2400" dirty="0" err="1">
                <a:latin typeface="Calibri"/>
                <a:cs typeface="Calibri"/>
              </a:rPr>
              <a:t>Menambahkan</a:t>
            </a:r>
            <a:r>
              <a:rPr lang="en-US" sz="2400" dirty="0">
                <a:latin typeface="Calibri"/>
                <a:cs typeface="Calibri"/>
              </a:rPr>
              <a:t> vitamin A </a:t>
            </a:r>
            <a:r>
              <a:rPr lang="en-US" sz="2400" dirty="0" err="1">
                <a:latin typeface="Calibri"/>
                <a:cs typeface="Calibri"/>
              </a:rPr>
              <a:t>pada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bahan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makanan</a:t>
            </a:r>
            <a:r>
              <a:rPr lang="en-US" sz="2400" dirty="0">
                <a:latin typeface="Calibri"/>
                <a:cs typeface="Calibri"/>
              </a:rPr>
              <a:t> yang </a:t>
            </a:r>
            <a:r>
              <a:rPr lang="en-US" sz="2400" dirty="0" err="1">
                <a:latin typeface="Calibri"/>
                <a:cs typeface="Calibri"/>
              </a:rPr>
              <a:t>dimakan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oleh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golongan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sasaran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secara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luas</a:t>
            </a:r>
            <a:r>
              <a:rPr lang="en-US" sz="2400" dirty="0">
                <a:latin typeface="Calibri"/>
                <a:cs typeface="Calibri"/>
              </a:rPr>
              <a:t> (</a:t>
            </a:r>
            <a:r>
              <a:rPr lang="en-US" sz="2400" dirty="0" err="1">
                <a:latin typeface="Calibri"/>
                <a:cs typeface="Calibri"/>
              </a:rPr>
              <a:t>fortifikasi</a:t>
            </a:r>
            <a:r>
              <a:rPr lang="en-US" sz="2400" dirty="0">
                <a:latin typeface="Calibri"/>
                <a:cs typeface="Calibri"/>
              </a:rPr>
              <a:t>)</a:t>
            </a:r>
            <a:endParaRPr lang="en-ID" sz="2400" dirty="0">
              <a:latin typeface="Calibri"/>
              <a:cs typeface="Calibri"/>
            </a:endParaRPr>
          </a:p>
          <a:p>
            <a:pPr lvl="0"/>
            <a:r>
              <a:rPr lang="en-US" sz="2400" dirty="0" err="1">
                <a:latin typeface="Calibri"/>
                <a:cs typeface="Calibri"/>
              </a:rPr>
              <a:t>Distribusi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kapsul</a:t>
            </a:r>
            <a:r>
              <a:rPr lang="en-US" sz="2400" dirty="0">
                <a:latin typeface="Calibri"/>
                <a:cs typeface="Calibri"/>
              </a:rPr>
              <a:t> vitamin A </a:t>
            </a:r>
            <a:r>
              <a:rPr lang="en-US" sz="2400" dirty="0" err="1">
                <a:latin typeface="Calibri"/>
                <a:cs typeface="Calibri"/>
              </a:rPr>
              <a:t>dosis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tinggi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secara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berkala</a:t>
            </a:r>
            <a:r>
              <a:rPr lang="en-US" sz="2400" dirty="0">
                <a:latin typeface="Calibri"/>
                <a:cs typeface="Calibri"/>
              </a:rPr>
              <a:t>.</a:t>
            </a:r>
            <a:endParaRPr lang="en-ID" sz="2400" dirty="0">
              <a:latin typeface="Calibri"/>
              <a:cs typeface="Calibri"/>
            </a:endParaRPr>
          </a:p>
          <a:p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0671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Nutrition intervention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10000"/>
              </a:spcBef>
              <a:buClr>
                <a:srgbClr val="000066"/>
              </a:buClr>
              <a:buSzPct val="135000"/>
              <a:buFontTx/>
              <a:buNone/>
            </a:pPr>
            <a:r>
              <a:rPr lang="en-US" altLang="he-IL" b="1" dirty="0" smtClean="0">
                <a:solidFill>
                  <a:srgbClr val="1F497D"/>
                </a:solidFill>
              </a:rPr>
              <a:t>Critical elements for successful programs are: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>
                <a:srgbClr val="CC0000"/>
              </a:buClr>
              <a:buSzPct val="135000"/>
            </a:pPr>
            <a:r>
              <a:rPr lang="en-US" dirty="0" smtClean="0">
                <a:solidFill>
                  <a:srgbClr val="1F497D"/>
                </a:solidFill>
              </a:rPr>
              <a:t>Political commitments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>
                <a:srgbClr val="CC0000"/>
              </a:buClr>
              <a:buSzPct val="135000"/>
            </a:pPr>
            <a:r>
              <a:rPr lang="en-US" dirty="0" smtClean="0">
                <a:solidFill>
                  <a:srgbClr val="1F497D"/>
                </a:solidFill>
              </a:rPr>
              <a:t>Community mobilization &amp; participation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>
                <a:srgbClr val="CC0000"/>
              </a:buClr>
              <a:buSzPct val="135000"/>
            </a:pPr>
            <a:r>
              <a:rPr lang="en-US" dirty="0" smtClean="0">
                <a:solidFill>
                  <a:srgbClr val="1F497D"/>
                </a:solidFill>
              </a:rPr>
              <a:t>Human resources development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>
                <a:srgbClr val="CC0000"/>
              </a:buClr>
              <a:buSzPct val="135000"/>
            </a:pPr>
            <a:r>
              <a:rPr lang="en-US" dirty="0" smtClean="0">
                <a:solidFill>
                  <a:srgbClr val="1F497D"/>
                </a:solidFill>
              </a:rPr>
              <a:t>Targeting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>
                <a:srgbClr val="CC0000"/>
              </a:buClr>
              <a:buSzPct val="135000"/>
            </a:pPr>
            <a:r>
              <a:rPr lang="en-US" dirty="0" smtClean="0">
                <a:solidFill>
                  <a:srgbClr val="1F497D"/>
                </a:solidFill>
              </a:rPr>
              <a:t>Monitoring, evaluation &amp; management information systems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>
                <a:srgbClr val="CC0000"/>
              </a:buClr>
              <a:buSzPct val="135000"/>
            </a:pPr>
            <a:r>
              <a:rPr lang="en-US" dirty="0" err="1" smtClean="0">
                <a:solidFill>
                  <a:srgbClr val="1F497D"/>
                </a:solidFill>
              </a:rPr>
              <a:t>Replicability</a:t>
            </a:r>
            <a:r>
              <a:rPr lang="en-US" dirty="0" smtClean="0">
                <a:solidFill>
                  <a:srgbClr val="1F497D"/>
                </a:solidFill>
              </a:rPr>
              <a:t> and sustainability</a:t>
            </a:r>
          </a:p>
          <a:p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28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1F497D"/>
                </a:solidFill>
              </a:rPr>
              <a:t>CONCLUSION</a:t>
            </a:r>
            <a:endParaRPr lang="en-US" sz="3600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10000"/>
              </a:spcBef>
              <a:buClr>
                <a:schemeClr val="tx2"/>
              </a:buClr>
              <a:buSzPct val="175000"/>
            </a:pPr>
            <a:r>
              <a:rPr lang="en-US" altLang="he-IL" sz="2400" dirty="0" smtClean="0">
                <a:latin typeface="Calibri"/>
                <a:cs typeface="Calibri"/>
              </a:rPr>
              <a:t>Vitamin A deficiency is highly prevalent</a:t>
            </a:r>
          </a:p>
          <a:p>
            <a:pPr>
              <a:spcBef>
                <a:spcPct val="10000"/>
              </a:spcBef>
              <a:buClr>
                <a:schemeClr val="tx2"/>
              </a:buClr>
              <a:buSzPct val="175000"/>
            </a:pPr>
            <a:r>
              <a:rPr lang="en-US" altLang="he-IL" sz="2400" dirty="0" smtClean="0">
                <a:latin typeface="Calibri"/>
                <a:cs typeface="Calibri"/>
              </a:rPr>
              <a:t>It has severe consequences especially in the young</a:t>
            </a:r>
          </a:p>
          <a:p>
            <a:pPr>
              <a:spcBef>
                <a:spcPct val="10000"/>
              </a:spcBef>
              <a:buClr>
                <a:schemeClr val="tx2"/>
              </a:buClr>
              <a:buSzPct val="175000"/>
            </a:pPr>
            <a:r>
              <a:rPr lang="en-US" altLang="he-IL" sz="2400" dirty="0" smtClean="0">
                <a:latin typeface="Calibri"/>
                <a:cs typeface="Calibri"/>
              </a:rPr>
              <a:t>Supplementation, fortification and dietary changes have all been used successfully to reduce it</a:t>
            </a:r>
            <a:r>
              <a:rPr lang="ja-JP" altLang="he-IL" sz="2400" dirty="0" smtClean="0">
                <a:latin typeface="Calibri"/>
                <a:cs typeface="Calibri"/>
              </a:rPr>
              <a:t>’</a:t>
            </a:r>
            <a:r>
              <a:rPr lang="en-US" altLang="he-IL" sz="2400" dirty="0" smtClean="0">
                <a:latin typeface="Calibri"/>
                <a:cs typeface="Calibri"/>
              </a:rPr>
              <a:t>s prevalence</a:t>
            </a:r>
          </a:p>
          <a:p>
            <a:pPr>
              <a:spcBef>
                <a:spcPct val="10000"/>
              </a:spcBef>
              <a:buClr>
                <a:schemeClr val="tx2"/>
              </a:buClr>
              <a:buSzPct val="175000"/>
            </a:pPr>
            <a:r>
              <a:rPr lang="en-US" altLang="he-IL" sz="2400" dirty="0" smtClean="0">
                <a:latin typeface="Calibri"/>
                <a:cs typeface="Calibri"/>
              </a:rPr>
              <a:t>The cost of the programs is not high if integrated into existing child care services</a:t>
            </a:r>
          </a:p>
          <a:p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693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21" y="228865"/>
            <a:ext cx="8369279" cy="9525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1F497D"/>
                </a:solidFill>
              </a:rPr>
              <a:t>Background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21" y="1333500"/>
            <a:ext cx="8512011" cy="3416788"/>
          </a:xfrm>
        </p:spPr>
        <p:txBody>
          <a:bodyPr>
            <a:normAutofit/>
          </a:bodyPr>
          <a:lstStyle/>
          <a:p>
            <a:r>
              <a:rPr lang="en-US" sz="2500" dirty="0" err="1">
                <a:solidFill>
                  <a:srgbClr val="1F497D"/>
                </a:solidFill>
              </a:rPr>
              <a:t>Kurang</a:t>
            </a:r>
            <a:r>
              <a:rPr lang="en-US" sz="2500" dirty="0">
                <a:solidFill>
                  <a:srgbClr val="1F497D"/>
                </a:solidFill>
              </a:rPr>
              <a:t> Vitamin A (KVA) </a:t>
            </a:r>
            <a:r>
              <a:rPr lang="en-US" sz="2500" dirty="0" err="1">
                <a:solidFill>
                  <a:srgbClr val="1F497D"/>
                </a:solidFill>
              </a:rPr>
              <a:t>merupakan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salah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satu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masalah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gizi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kurang</a:t>
            </a:r>
            <a:r>
              <a:rPr lang="en-US" sz="2500" dirty="0">
                <a:solidFill>
                  <a:srgbClr val="1F497D"/>
                </a:solidFill>
              </a:rPr>
              <a:t> yang </a:t>
            </a:r>
            <a:r>
              <a:rPr lang="en-US" sz="2500" dirty="0" err="1">
                <a:solidFill>
                  <a:srgbClr val="1F497D"/>
                </a:solidFill>
              </a:rPr>
              <a:t>masih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dihadapi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oleh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negara-negara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berkembang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 smtClean="0">
                <a:solidFill>
                  <a:srgbClr val="1F497D"/>
                </a:solidFill>
              </a:rPr>
              <a:t>termasuk</a:t>
            </a:r>
            <a:r>
              <a:rPr lang="en-US" sz="2500" dirty="0" smtClean="0">
                <a:solidFill>
                  <a:srgbClr val="1F497D"/>
                </a:solidFill>
              </a:rPr>
              <a:t> </a:t>
            </a:r>
            <a:r>
              <a:rPr lang="en-US" sz="2500" dirty="0">
                <a:solidFill>
                  <a:srgbClr val="1F497D"/>
                </a:solidFill>
              </a:rPr>
              <a:t>Indonesia </a:t>
            </a:r>
          </a:p>
          <a:p>
            <a:r>
              <a:rPr lang="en-US" sz="2500" dirty="0" smtClean="0">
                <a:solidFill>
                  <a:srgbClr val="1F497D"/>
                </a:solidFill>
              </a:rPr>
              <a:t>KVA : </a:t>
            </a:r>
            <a:r>
              <a:rPr lang="en-US" sz="2500" dirty="0" err="1" smtClean="0">
                <a:solidFill>
                  <a:srgbClr val="1F497D"/>
                </a:solidFill>
              </a:rPr>
              <a:t>Suatu</a:t>
            </a:r>
            <a:r>
              <a:rPr lang="en-US" sz="2500" dirty="0" smtClean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keadaan</a:t>
            </a:r>
            <a:r>
              <a:rPr lang="en-US" sz="2500" dirty="0">
                <a:solidFill>
                  <a:srgbClr val="1F497D"/>
                </a:solidFill>
              </a:rPr>
              <a:t>, </a:t>
            </a:r>
            <a:r>
              <a:rPr lang="en-US" sz="2500" dirty="0" err="1">
                <a:solidFill>
                  <a:srgbClr val="1F497D"/>
                </a:solidFill>
              </a:rPr>
              <a:t>ditandai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rendahnya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kadar</a:t>
            </a:r>
            <a:r>
              <a:rPr lang="en-US" sz="2500" dirty="0">
                <a:solidFill>
                  <a:srgbClr val="1F497D"/>
                </a:solidFill>
              </a:rPr>
              <a:t> Vitamin A </a:t>
            </a:r>
            <a:r>
              <a:rPr lang="en-US" sz="2500" dirty="0" err="1">
                <a:solidFill>
                  <a:srgbClr val="1F497D"/>
                </a:solidFill>
              </a:rPr>
              <a:t>dalam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jaringan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penyimpanan</a:t>
            </a:r>
            <a:r>
              <a:rPr lang="en-US" sz="2500" dirty="0">
                <a:solidFill>
                  <a:srgbClr val="1F497D"/>
                </a:solidFill>
              </a:rPr>
              <a:t> (</a:t>
            </a:r>
            <a:r>
              <a:rPr lang="en-US" sz="2500" dirty="0" err="1">
                <a:solidFill>
                  <a:srgbClr val="1F497D"/>
                </a:solidFill>
              </a:rPr>
              <a:t>hati</a:t>
            </a:r>
            <a:r>
              <a:rPr lang="en-US" sz="2500" dirty="0">
                <a:solidFill>
                  <a:srgbClr val="1F497D"/>
                </a:solidFill>
              </a:rPr>
              <a:t>) &amp; </a:t>
            </a:r>
            <a:r>
              <a:rPr lang="en-US" sz="2500" dirty="0" err="1">
                <a:solidFill>
                  <a:srgbClr val="1F497D"/>
                </a:solidFill>
              </a:rPr>
              <a:t>melemahnya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kemampuan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adaptasi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terhadap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gelap</a:t>
            </a:r>
            <a:r>
              <a:rPr lang="en-US" sz="2500" dirty="0">
                <a:solidFill>
                  <a:srgbClr val="1F497D"/>
                </a:solidFill>
              </a:rPr>
              <a:t> &amp; </a:t>
            </a:r>
            <a:r>
              <a:rPr lang="en-US" sz="2500" dirty="0" err="1">
                <a:solidFill>
                  <a:srgbClr val="1F497D"/>
                </a:solidFill>
              </a:rPr>
              <a:t>sangat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rendahnya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konsumsi</a:t>
            </a:r>
            <a:r>
              <a:rPr lang="en-US" sz="2500" dirty="0">
                <a:solidFill>
                  <a:srgbClr val="1F497D"/>
                </a:solidFill>
              </a:rPr>
              <a:t>/</a:t>
            </a:r>
            <a:r>
              <a:rPr lang="en-US" sz="2500" dirty="0" err="1">
                <a:solidFill>
                  <a:srgbClr val="1F497D"/>
                </a:solidFill>
              </a:rPr>
              <a:t>masukkan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karotin</a:t>
            </a:r>
            <a:r>
              <a:rPr lang="en-US" sz="2500" dirty="0">
                <a:solidFill>
                  <a:srgbClr val="1F497D"/>
                </a:solidFill>
              </a:rPr>
              <a:t> </a:t>
            </a:r>
            <a:r>
              <a:rPr lang="en-US" sz="2500" dirty="0" err="1">
                <a:solidFill>
                  <a:srgbClr val="1F497D"/>
                </a:solidFill>
              </a:rPr>
              <a:t>dari</a:t>
            </a:r>
            <a:r>
              <a:rPr lang="en-US" sz="2500" dirty="0">
                <a:solidFill>
                  <a:srgbClr val="1F497D"/>
                </a:solidFill>
              </a:rPr>
              <a:t> Vitamin A </a:t>
            </a:r>
            <a:endParaRPr lang="en-US" sz="2500" dirty="0" smtClean="0">
              <a:solidFill>
                <a:srgbClr val="1F497D"/>
              </a:solidFill>
            </a:endParaRPr>
          </a:p>
          <a:p>
            <a:endParaRPr lang="en-US" sz="25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36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Prevalence of Vitamin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33500"/>
            <a:ext cx="8396757" cy="3771636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CC0000"/>
              </a:buClr>
              <a:buSzPct val="130000"/>
              <a:buNone/>
            </a:pPr>
            <a:r>
              <a:rPr lang="en-US" b="1" u="sng" dirty="0" smtClean="0">
                <a:solidFill>
                  <a:srgbClr val="1F497D"/>
                </a:solidFill>
              </a:rPr>
              <a:t>AROUND THE WORLD</a:t>
            </a:r>
            <a:endParaRPr lang="en-US" sz="2400" b="1" dirty="0" smtClean="0">
              <a:solidFill>
                <a:srgbClr val="1F497D"/>
              </a:solidFill>
            </a:endParaRPr>
          </a:p>
          <a:p>
            <a:pPr>
              <a:buClr>
                <a:srgbClr val="CC0000"/>
              </a:buClr>
              <a:buSzPct val="130000"/>
            </a:pPr>
            <a:r>
              <a:rPr lang="en-US" sz="2600" dirty="0" smtClean="0">
                <a:solidFill>
                  <a:srgbClr val="1F497D"/>
                </a:solidFill>
              </a:rPr>
              <a:t>250 million children vitamin A deficient (serum retinol &lt;0.70 </a:t>
            </a:r>
            <a:r>
              <a:rPr lang="en-US" sz="2600" dirty="0" smtClean="0">
                <a:solidFill>
                  <a:srgbClr val="1F497D"/>
                </a:solidFill>
                <a:sym typeface="Symbol" charset="0"/>
              </a:rPr>
              <a:t></a:t>
            </a:r>
            <a:r>
              <a:rPr lang="en-US" sz="2600" dirty="0" err="1" smtClean="0">
                <a:solidFill>
                  <a:srgbClr val="1F497D"/>
                </a:solidFill>
                <a:sym typeface="Symbol" charset="0"/>
              </a:rPr>
              <a:t>mol</a:t>
            </a:r>
            <a:r>
              <a:rPr lang="en-US" sz="2600" dirty="0" smtClean="0">
                <a:solidFill>
                  <a:srgbClr val="1F497D"/>
                </a:solidFill>
                <a:sym typeface="Symbol" charset="0"/>
              </a:rPr>
              <a:t>/l)</a:t>
            </a:r>
          </a:p>
          <a:p>
            <a:pPr>
              <a:buClr>
                <a:srgbClr val="CC0000"/>
              </a:buClr>
              <a:buSzPct val="130000"/>
            </a:pPr>
            <a:r>
              <a:rPr lang="he-IL" sz="2600" dirty="0" smtClean="0">
                <a:solidFill>
                  <a:srgbClr val="1F497D"/>
                </a:solidFill>
              </a:rPr>
              <a:t> 3 </a:t>
            </a:r>
            <a:r>
              <a:rPr lang="en-US" sz="2600" dirty="0" smtClean="0">
                <a:solidFill>
                  <a:srgbClr val="1F497D"/>
                </a:solidFill>
              </a:rPr>
              <a:t>million children have </a:t>
            </a:r>
            <a:r>
              <a:rPr lang="en-US" sz="2600" dirty="0" err="1" smtClean="0">
                <a:solidFill>
                  <a:srgbClr val="1F497D"/>
                </a:solidFill>
              </a:rPr>
              <a:t>xerophthalmia</a:t>
            </a:r>
            <a:r>
              <a:rPr lang="en-US" sz="2600" dirty="0" smtClean="0">
                <a:solidFill>
                  <a:srgbClr val="1F497D"/>
                </a:solidFill>
              </a:rPr>
              <a:t> (</a:t>
            </a:r>
            <a:r>
              <a:rPr lang="ja-JP" sz="2600" dirty="0" smtClean="0">
                <a:solidFill>
                  <a:srgbClr val="1F497D"/>
                </a:solidFill>
              </a:rPr>
              <a:t>“</a:t>
            </a:r>
            <a:r>
              <a:rPr lang="en-US" sz="2600" dirty="0" smtClean="0">
                <a:solidFill>
                  <a:srgbClr val="1F497D"/>
                </a:solidFill>
              </a:rPr>
              <a:t>dry eyes</a:t>
            </a:r>
            <a:r>
              <a:rPr lang="ja-JP" sz="2600" dirty="0" smtClean="0">
                <a:solidFill>
                  <a:srgbClr val="1F497D"/>
                </a:solidFill>
              </a:rPr>
              <a:t>”</a:t>
            </a:r>
            <a:r>
              <a:rPr lang="en-US" sz="2600" dirty="0" smtClean="0">
                <a:solidFill>
                  <a:srgbClr val="1F497D"/>
                </a:solidFill>
              </a:rPr>
              <a:t>)</a:t>
            </a:r>
            <a:endParaRPr lang="en-US" sz="2600" dirty="0" smtClean="0">
              <a:solidFill>
                <a:srgbClr val="1F497D"/>
              </a:solidFill>
              <a:sym typeface="Symbol" charset="0"/>
            </a:endParaRPr>
          </a:p>
          <a:p>
            <a:pPr>
              <a:buClr>
                <a:srgbClr val="CC0000"/>
              </a:buClr>
              <a:buSzPct val="130000"/>
            </a:pPr>
            <a:r>
              <a:rPr lang="en-US" sz="2600" dirty="0" smtClean="0">
                <a:solidFill>
                  <a:srgbClr val="1F497D"/>
                </a:solidFill>
                <a:sym typeface="Symbol" charset="0"/>
              </a:rPr>
              <a:t>Areas with high rates of night blindness in children also have high rates of night blindness in mothers </a:t>
            </a:r>
            <a:r>
              <a:rPr lang="en-US" sz="2600" dirty="0" smtClean="0">
                <a:solidFill>
                  <a:srgbClr val="1F497D"/>
                </a:solidFill>
              </a:rPr>
              <a:t> </a:t>
            </a:r>
          </a:p>
          <a:p>
            <a:endParaRPr lang="en-US" sz="24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164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1F497D"/>
                </a:solidFill>
              </a:rPr>
              <a:t>DATA WHO</a:t>
            </a:r>
            <a:endParaRPr lang="en-US" sz="4000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>
                <a:solidFill>
                  <a:srgbClr val="1F497D"/>
                </a:solidFill>
              </a:rPr>
              <a:t>Setiap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tahun</a:t>
            </a:r>
            <a:r>
              <a:rPr lang="en-US" sz="3000" dirty="0" smtClean="0">
                <a:solidFill>
                  <a:srgbClr val="1F497D"/>
                </a:solidFill>
                <a:effectLst/>
                <a:latin typeface="Wingdings"/>
              </a:rPr>
              <a:t>􏰂</a:t>
            </a:r>
            <a:r>
              <a:rPr lang="en-US" sz="3000" dirty="0">
                <a:solidFill>
                  <a:srgbClr val="1F497D"/>
                </a:solidFill>
              </a:rPr>
              <a:t>3-10 </a:t>
            </a:r>
            <a:r>
              <a:rPr lang="en-US" sz="3000" dirty="0" err="1">
                <a:solidFill>
                  <a:srgbClr val="1F497D"/>
                </a:solidFill>
              </a:rPr>
              <a:t>juta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anak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menderita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xeroftalmia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dan</a:t>
            </a:r>
            <a:r>
              <a:rPr lang="en-US" sz="3000" dirty="0">
                <a:solidFill>
                  <a:srgbClr val="1F497D"/>
                </a:solidFill>
              </a:rPr>
              <a:t> 250.000 </a:t>
            </a:r>
            <a:r>
              <a:rPr lang="en-US" sz="3000" dirty="0" smtClean="0">
                <a:solidFill>
                  <a:srgbClr val="1F497D"/>
                </a:solidFill>
              </a:rPr>
              <a:t>– </a:t>
            </a:r>
            <a:r>
              <a:rPr lang="en-US" sz="3000" dirty="0">
                <a:solidFill>
                  <a:srgbClr val="1F497D"/>
                </a:solidFill>
              </a:rPr>
              <a:t>500.000 </a:t>
            </a:r>
            <a:r>
              <a:rPr lang="en-US" sz="3000" dirty="0" err="1">
                <a:solidFill>
                  <a:srgbClr val="1F497D"/>
                </a:solidFill>
              </a:rPr>
              <a:t>anak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menjadi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 smtClean="0">
                <a:solidFill>
                  <a:srgbClr val="1F497D"/>
                </a:solidFill>
              </a:rPr>
              <a:t>buta</a:t>
            </a:r>
            <a:r>
              <a:rPr lang="en-US" sz="3000" dirty="0" smtClean="0">
                <a:solidFill>
                  <a:srgbClr val="1F497D"/>
                </a:solidFill>
              </a:rPr>
              <a:t>-&gt; </a:t>
            </a:r>
            <a:r>
              <a:rPr lang="en-US" sz="3000" dirty="0" err="1" smtClean="0">
                <a:solidFill>
                  <a:srgbClr val="1F497D"/>
                </a:solidFill>
              </a:rPr>
              <a:t>menyebabkan</a:t>
            </a:r>
            <a:r>
              <a:rPr lang="en-US" sz="3000" dirty="0" smtClean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dediferensiasi</a:t>
            </a:r>
            <a:r>
              <a:rPr lang="en-US" sz="3000" dirty="0">
                <a:solidFill>
                  <a:srgbClr val="1F497D"/>
                </a:solidFill>
              </a:rPr>
              <a:t>; </a:t>
            </a:r>
            <a:r>
              <a:rPr lang="en-US" sz="3000" dirty="0" err="1">
                <a:solidFill>
                  <a:srgbClr val="1F497D"/>
                </a:solidFill>
              </a:rPr>
              <a:t>keratinisasi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sel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epitel</a:t>
            </a:r>
            <a:r>
              <a:rPr lang="en-US" sz="3000" dirty="0">
                <a:solidFill>
                  <a:srgbClr val="1F497D"/>
                </a:solidFill>
              </a:rPr>
              <a:t>, </a:t>
            </a:r>
            <a:r>
              <a:rPr lang="en-US" sz="3000" dirty="0" err="1">
                <a:solidFill>
                  <a:srgbClr val="1F497D"/>
                </a:solidFill>
              </a:rPr>
              <a:t>perubahan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nafsu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makan</a:t>
            </a:r>
            <a:r>
              <a:rPr lang="en-US" sz="3000" dirty="0">
                <a:solidFill>
                  <a:srgbClr val="1F497D"/>
                </a:solidFill>
              </a:rPr>
              <a:t>; </a:t>
            </a:r>
            <a:r>
              <a:rPr lang="en-US" sz="3000" dirty="0" err="1">
                <a:solidFill>
                  <a:srgbClr val="1F497D"/>
                </a:solidFill>
              </a:rPr>
              <a:t>xerofthalmia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endParaRPr lang="en-US" sz="3000" dirty="0" smtClean="0">
              <a:solidFill>
                <a:srgbClr val="1F497D"/>
              </a:solidFill>
            </a:endParaRPr>
          </a:p>
          <a:p>
            <a:endParaRPr lang="en-US" sz="30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4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13" y="-5373"/>
            <a:ext cx="8229600" cy="652585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1F497D"/>
                </a:solidFill>
                <a:effectLst/>
              </a:rPr>
              <a:t>Vitamin A Deficiency </a:t>
            </a:r>
            <a:endParaRPr lang="en-US" sz="3600" b="1" dirty="0">
              <a:solidFill>
                <a:srgbClr val="1F497D"/>
              </a:solidFill>
            </a:endParaRPr>
          </a:p>
        </p:txBody>
      </p:sp>
      <p:pic>
        <p:nvPicPr>
          <p:cNvPr id="4" name="Picture 3" descr="Nut_VitA_300dpi-white-background-01_17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98" y="647212"/>
            <a:ext cx="7893613" cy="484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3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864" y="131173"/>
            <a:ext cx="8229600" cy="952500"/>
          </a:xfrm>
        </p:spPr>
        <p:txBody>
          <a:bodyPr>
            <a:normAutofit/>
          </a:bodyPr>
          <a:lstStyle/>
          <a:p>
            <a:pPr algn="l"/>
            <a:r>
              <a:rPr lang="en-US" altLang="he-IL" sz="36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Vitamin A deficiency: consequences</a:t>
            </a:r>
            <a:endParaRPr lang="en-US" sz="3600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365"/>
            <a:ext cx="8229600" cy="4167289"/>
          </a:xfrm>
        </p:spPr>
        <p:txBody>
          <a:bodyPr>
            <a:normAutofit/>
          </a:bodyPr>
          <a:lstStyle/>
          <a:p>
            <a:pPr>
              <a:spcBef>
                <a:spcPct val="15000"/>
              </a:spcBef>
              <a:buClr>
                <a:srgbClr val="CC0000"/>
              </a:buClr>
              <a:buSzPct val="80000"/>
              <a:buFont typeface="Wingdings" charset="2"/>
              <a:buChar char="ü"/>
            </a:pPr>
            <a:r>
              <a:rPr lang="en-US" sz="2500" b="1" dirty="0" smtClean="0">
                <a:solidFill>
                  <a:srgbClr val="1F497D"/>
                </a:solidFill>
                <a:latin typeface="Calibri"/>
                <a:cs typeface="Calibri"/>
              </a:rPr>
              <a:t>Night blindness - ancient Egypt, Greek and Assyrian medical literature</a:t>
            </a:r>
          </a:p>
          <a:p>
            <a:pPr>
              <a:spcBef>
                <a:spcPct val="15000"/>
              </a:spcBef>
              <a:buClr>
                <a:srgbClr val="CC0000"/>
              </a:buClr>
              <a:buSzPct val="80000"/>
              <a:buFont typeface="Wingdings" charset="2"/>
              <a:buChar char="ü"/>
            </a:pPr>
            <a:r>
              <a:rPr lang="en-US" sz="2500" b="1" dirty="0" smtClean="0">
                <a:solidFill>
                  <a:srgbClr val="1F497D"/>
                </a:solidFill>
                <a:latin typeface="Calibri"/>
                <a:cs typeface="Calibri"/>
              </a:rPr>
              <a:t>Early deaths</a:t>
            </a:r>
          </a:p>
          <a:p>
            <a:pPr>
              <a:spcBef>
                <a:spcPct val="15000"/>
              </a:spcBef>
              <a:buClr>
                <a:srgbClr val="CC0000"/>
              </a:buClr>
              <a:buSzPct val="80000"/>
              <a:buFont typeface="Wingdings" charset="2"/>
              <a:buChar char="ü"/>
            </a:pPr>
            <a:r>
              <a:rPr lang="en-US" sz="2500" b="1" dirty="0" smtClean="0">
                <a:solidFill>
                  <a:srgbClr val="1F497D"/>
                </a:solidFill>
                <a:latin typeface="Calibri"/>
                <a:cs typeface="Calibri"/>
              </a:rPr>
              <a:t>High rates of respiratory and diarrheal diseases</a:t>
            </a:r>
          </a:p>
          <a:p>
            <a:pPr>
              <a:spcBef>
                <a:spcPct val="15000"/>
              </a:spcBef>
              <a:buClr>
                <a:srgbClr val="CC0000"/>
              </a:buClr>
              <a:buSzPct val="80000"/>
              <a:buFont typeface="Wingdings" charset="2"/>
              <a:buChar char="ü"/>
            </a:pPr>
            <a:r>
              <a:rPr lang="en-US" sz="2500" b="1" dirty="0" smtClean="0">
                <a:solidFill>
                  <a:srgbClr val="1F497D"/>
                </a:solidFill>
                <a:latin typeface="Calibri"/>
                <a:cs typeface="Calibri"/>
              </a:rPr>
              <a:t>Affects </a:t>
            </a:r>
            <a:r>
              <a:rPr lang="en-US" sz="2500" b="1" dirty="0" err="1" smtClean="0">
                <a:solidFill>
                  <a:srgbClr val="1F497D"/>
                </a:solidFill>
                <a:latin typeface="Calibri"/>
                <a:cs typeface="Calibri"/>
              </a:rPr>
              <a:t>immunocompetence</a:t>
            </a:r>
            <a:endParaRPr lang="en-US" sz="2500" b="1" dirty="0" smtClean="0">
              <a:solidFill>
                <a:srgbClr val="1F497D"/>
              </a:solidFill>
              <a:latin typeface="Calibri"/>
              <a:cs typeface="Calibri"/>
            </a:endParaRPr>
          </a:p>
          <a:p>
            <a:pPr>
              <a:spcBef>
                <a:spcPct val="15000"/>
              </a:spcBef>
              <a:buClr>
                <a:srgbClr val="CC0000"/>
              </a:buClr>
              <a:buSzPct val="80000"/>
              <a:buFont typeface="Wingdings" charset="2"/>
              <a:buChar char="ü"/>
            </a:pPr>
            <a:r>
              <a:rPr lang="en-US" sz="2500" b="1" dirty="0" smtClean="0">
                <a:solidFill>
                  <a:srgbClr val="1F497D"/>
                </a:solidFill>
                <a:latin typeface="Calibri"/>
                <a:cs typeface="Calibri"/>
              </a:rPr>
              <a:t>Cured with animal and fish liver or plants with green and yellow pigments</a:t>
            </a:r>
            <a:r>
              <a:rPr lang="en-US" sz="2500" dirty="0" smtClean="0">
                <a:solidFill>
                  <a:srgbClr val="1F497D"/>
                </a:solidFill>
                <a:latin typeface="Calibri"/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344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he-IL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Risk factors for VAD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C0000"/>
              </a:buClr>
              <a:buSzPct val="130000"/>
            </a:pPr>
            <a:r>
              <a:rPr lang="he-IL" sz="2800" dirty="0" smtClean="0">
                <a:solidFill>
                  <a:srgbClr val="1F497D"/>
                </a:solidFill>
              </a:rPr>
              <a:t> 	</a:t>
            </a:r>
            <a:r>
              <a:rPr lang="en-US" sz="2800" b="1" dirty="0" smtClean="0">
                <a:solidFill>
                  <a:srgbClr val="1F497D"/>
                </a:solidFill>
              </a:rPr>
              <a:t>Age</a:t>
            </a:r>
          </a:p>
          <a:p>
            <a:pPr>
              <a:buClr>
                <a:srgbClr val="CC0000"/>
              </a:buClr>
            </a:pPr>
            <a:r>
              <a:rPr lang="en-US" sz="2800" b="1" dirty="0" smtClean="0">
                <a:solidFill>
                  <a:srgbClr val="1F497D"/>
                </a:solidFill>
              </a:rPr>
              <a:t> 	Diet</a:t>
            </a:r>
          </a:p>
          <a:p>
            <a:pPr>
              <a:buClr>
                <a:srgbClr val="CC0000"/>
              </a:buClr>
            </a:pPr>
            <a:r>
              <a:rPr lang="en-US" sz="2800" b="1" dirty="0" smtClean="0">
                <a:solidFill>
                  <a:srgbClr val="1F497D"/>
                </a:solidFill>
              </a:rPr>
              <a:t> 	Disease</a:t>
            </a:r>
          </a:p>
          <a:p>
            <a:pPr>
              <a:buClr>
                <a:srgbClr val="CC0000"/>
              </a:buClr>
            </a:pPr>
            <a:r>
              <a:rPr lang="en-US" sz="2800" b="1" dirty="0" smtClean="0">
                <a:solidFill>
                  <a:srgbClr val="1F497D"/>
                </a:solidFill>
              </a:rPr>
              <a:t> 	Seasonality</a:t>
            </a:r>
          </a:p>
          <a:p>
            <a:pPr>
              <a:buClr>
                <a:srgbClr val="CC0000"/>
              </a:buClr>
            </a:pPr>
            <a:r>
              <a:rPr lang="en-US" sz="2800" b="1" dirty="0" smtClean="0">
                <a:solidFill>
                  <a:srgbClr val="1F497D"/>
                </a:solidFill>
              </a:rPr>
              <a:t> 	Culture</a:t>
            </a:r>
          </a:p>
          <a:p>
            <a:pPr>
              <a:buClr>
                <a:srgbClr val="CC0000"/>
              </a:buClr>
            </a:pPr>
            <a:r>
              <a:rPr lang="en-US" sz="2800" b="1" dirty="0" smtClean="0">
                <a:solidFill>
                  <a:srgbClr val="1F497D"/>
                </a:solidFill>
              </a:rPr>
              <a:t> 	Clustering</a:t>
            </a:r>
          </a:p>
        </p:txBody>
      </p:sp>
    </p:spTree>
    <p:extLst>
      <p:ext uri="{BB962C8B-B14F-4D97-AF65-F5344CB8AC3E}">
        <p14:creationId xmlns:p14="http://schemas.microsoft.com/office/powerpoint/2010/main" val="272279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1F497D"/>
                </a:solidFill>
              </a:rPr>
              <a:t>KLASIFIKASI KVA (</a:t>
            </a:r>
            <a:r>
              <a:rPr lang="en-US" sz="4000" b="1" dirty="0" err="1">
                <a:solidFill>
                  <a:srgbClr val="1F497D"/>
                </a:solidFill>
              </a:rPr>
              <a:t>Xeroftalmia</a:t>
            </a:r>
            <a:r>
              <a:rPr lang="en-US" sz="4000" b="1" dirty="0">
                <a:solidFill>
                  <a:srgbClr val="1F497D"/>
                </a:solidFill>
              </a:rPr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499"/>
            <a:ext cx="8229600" cy="408163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000" dirty="0">
                <a:solidFill>
                  <a:srgbClr val="1F497D"/>
                </a:solidFill>
              </a:rPr>
              <a:t>XN </a:t>
            </a:r>
            <a:r>
              <a:rPr lang="en-US" sz="3000" dirty="0" smtClean="0">
                <a:solidFill>
                  <a:srgbClr val="1F497D"/>
                </a:solidFill>
              </a:rPr>
              <a:t>	: </a:t>
            </a:r>
            <a:r>
              <a:rPr lang="en-US" sz="3000" dirty="0" err="1">
                <a:solidFill>
                  <a:srgbClr val="1F497D"/>
                </a:solidFill>
              </a:rPr>
              <a:t>Buta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Senja</a:t>
            </a:r>
            <a:r>
              <a:rPr lang="en-US" sz="3000" dirty="0">
                <a:solidFill>
                  <a:srgbClr val="1F497D"/>
                </a:solidFill>
              </a:rPr>
              <a:t/>
            </a:r>
            <a:br>
              <a:rPr lang="en-US" sz="3000" dirty="0">
                <a:solidFill>
                  <a:srgbClr val="1F497D"/>
                </a:solidFill>
              </a:rPr>
            </a:br>
            <a:r>
              <a:rPr lang="en-US" sz="3000" dirty="0" smtClean="0">
                <a:solidFill>
                  <a:srgbClr val="1F497D"/>
                </a:solidFill>
              </a:rPr>
              <a:t>X1A	: </a:t>
            </a:r>
            <a:r>
              <a:rPr lang="en-US" sz="3000" dirty="0" err="1">
                <a:solidFill>
                  <a:srgbClr val="1F497D"/>
                </a:solidFill>
              </a:rPr>
              <a:t>Xerosis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 smtClean="0">
                <a:solidFill>
                  <a:srgbClr val="1F497D"/>
                </a:solidFill>
              </a:rPr>
              <a:t>konjungtiva</a:t>
            </a:r>
            <a:endParaRPr lang="en-US" sz="3000" dirty="0" smtClean="0">
              <a:solidFill>
                <a:srgbClr val="1F497D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1F497D"/>
                </a:solidFill>
              </a:rPr>
              <a:t>X1B	: </a:t>
            </a:r>
            <a:r>
              <a:rPr lang="en-US" sz="3000" dirty="0" err="1">
                <a:solidFill>
                  <a:srgbClr val="1F497D"/>
                </a:solidFill>
              </a:rPr>
              <a:t>Bercak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bitot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endParaRPr lang="en-US" sz="3000" dirty="0" smtClean="0">
              <a:solidFill>
                <a:srgbClr val="1F497D"/>
              </a:solidFill>
              <a:effectLst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1F497D"/>
                </a:solidFill>
              </a:rPr>
              <a:t>X2		: </a:t>
            </a:r>
            <a:r>
              <a:rPr lang="en-US" sz="3000" dirty="0" err="1">
                <a:solidFill>
                  <a:srgbClr val="1F497D"/>
                </a:solidFill>
              </a:rPr>
              <a:t>Xerosis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kornea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endParaRPr lang="en-US" sz="3000" dirty="0" smtClean="0">
              <a:solidFill>
                <a:srgbClr val="1F497D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1F497D"/>
                </a:solidFill>
              </a:rPr>
              <a:t>X3A	: </a:t>
            </a:r>
            <a:r>
              <a:rPr lang="en-US" sz="3000" dirty="0" err="1">
                <a:solidFill>
                  <a:srgbClr val="1F497D"/>
                </a:solidFill>
              </a:rPr>
              <a:t>Ulkus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kornea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dengan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r>
              <a:rPr lang="en-US" sz="3000" dirty="0" err="1">
                <a:solidFill>
                  <a:srgbClr val="1F497D"/>
                </a:solidFill>
              </a:rPr>
              <a:t>xerosis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endParaRPr lang="en-US" sz="3000" dirty="0" smtClean="0">
              <a:solidFill>
                <a:srgbClr val="1F497D"/>
              </a:solidFill>
              <a:effectLst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1F497D"/>
                </a:solidFill>
              </a:rPr>
              <a:t>X3B	: </a:t>
            </a:r>
            <a:r>
              <a:rPr lang="en-US" sz="3000" dirty="0" err="1">
                <a:solidFill>
                  <a:srgbClr val="1F497D"/>
                </a:solidFill>
              </a:rPr>
              <a:t>Keratomalasia</a:t>
            </a:r>
            <a:r>
              <a:rPr lang="en-US" sz="3000" dirty="0">
                <a:solidFill>
                  <a:srgbClr val="1F497D"/>
                </a:solidFill>
              </a:rPr>
              <a:t> </a:t>
            </a:r>
            <a:endParaRPr lang="en-US" sz="3000" dirty="0" smtClean="0">
              <a:solidFill>
                <a:srgbClr val="1F497D"/>
              </a:solidFill>
              <a:effectLst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1F497D"/>
                </a:solidFill>
              </a:rPr>
              <a:t>XS		: </a:t>
            </a:r>
            <a:r>
              <a:rPr lang="en-US" sz="3000" dirty="0" err="1">
                <a:solidFill>
                  <a:srgbClr val="1F497D"/>
                </a:solidFill>
              </a:rPr>
              <a:t>Xeroftalmia</a:t>
            </a:r>
            <a:r>
              <a:rPr lang="en-US" sz="3000" dirty="0">
                <a:solidFill>
                  <a:srgbClr val="1F497D"/>
                </a:solidFill>
              </a:rPr>
              <a:t> scars </a:t>
            </a:r>
            <a:endParaRPr lang="en-US" sz="3000" dirty="0" smtClean="0">
              <a:solidFill>
                <a:srgbClr val="1F497D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1F497D"/>
                </a:solidFill>
              </a:rPr>
              <a:t>XF		: </a:t>
            </a:r>
            <a:r>
              <a:rPr lang="en-US" sz="3000" dirty="0" err="1">
                <a:solidFill>
                  <a:srgbClr val="1F497D"/>
                </a:solidFill>
              </a:rPr>
              <a:t>Xeroftalmia</a:t>
            </a:r>
            <a:r>
              <a:rPr lang="en-US" sz="3000" dirty="0">
                <a:solidFill>
                  <a:srgbClr val="1F497D"/>
                </a:solidFill>
              </a:rPr>
              <a:t> fundus </a:t>
            </a:r>
            <a:endParaRPr lang="en-US" sz="3000" dirty="0" smtClean="0">
              <a:solidFill>
                <a:srgbClr val="1F497D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30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00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04" y="0"/>
            <a:ext cx="8229600" cy="7316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1F497D"/>
                </a:solidFill>
              </a:rPr>
              <a:t>PENYEBAB KVA</a:t>
            </a:r>
            <a:endParaRPr lang="en-US" sz="3600" b="1" dirty="0">
              <a:solidFill>
                <a:srgbClr val="1F497D"/>
              </a:solidFill>
            </a:endParaRPr>
          </a:p>
        </p:txBody>
      </p:sp>
      <p:pic>
        <p:nvPicPr>
          <p:cNvPr id="4" name="Picture 3" descr="Screen Shot 2017-09-26 at 9.40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306" y="784578"/>
            <a:ext cx="66421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5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4013</TotalTime>
  <Words>517</Words>
  <Application>Microsoft Macintosh PowerPoint</Application>
  <PresentationFormat>On-screen Show (16:10)</PresentationFormat>
  <Paragraphs>70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Chart</vt:lpstr>
      <vt:lpstr>PowerPoint Presentation</vt:lpstr>
      <vt:lpstr>Background</vt:lpstr>
      <vt:lpstr>Prevalence of Vitamin A</vt:lpstr>
      <vt:lpstr>DATA WHO</vt:lpstr>
      <vt:lpstr>Vitamin A Deficiency </vt:lpstr>
      <vt:lpstr>Vitamin A deficiency: consequences</vt:lpstr>
      <vt:lpstr>Risk factors for VAD</vt:lpstr>
      <vt:lpstr>KLASIFIKASI KVA (Xeroftalmia) </vt:lpstr>
      <vt:lpstr>PENYEBAB KVA</vt:lpstr>
      <vt:lpstr>KVA Status</vt:lpstr>
      <vt:lpstr>PowerPoint Presentation</vt:lpstr>
      <vt:lpstr>Pencegahan dan Penanggulangan KVA</vt:lpstr>
      <vt:lpstr>Nutrition intervention programs</vt:lpstr>
      <vt:lpstr>CONCLUSION</vt:lpstr>
    </vt:vector>
  </TitlesOfParts>
  <Company>Nutrition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dan Masalah  Kurang Vitamin A (KVA)</dc:title>
  <dc:creator>Nazhif Gifari</dc:creator>
  <cp:lastModifiedBy>Nazhif Gifari</cp:lastModifiedBy>
  <cp:revision>19</cp:revision>
  <dcterms:created xsi:type="dcterms:W3CDTF">2017-09-26T01:46:28Z</dcterms:created>
  <dcterms:modified xsi:type="dcterms:W3CDTF">2017-10-02T09:41:31Z</dcterms:modified>
</cp:coreProperties>
</file>