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87" r:id="rId4"/>
    <p:sldId id="288" r:id="rId5"/>
    <p:sldId id="274" r:id="rId6"/>
    <p:sldId id="271" r:id="rId7"/>
    <p:sldId id="272" r:id="rId8"/>
    <p:sldId id="273" r:id="rId9"/>
    <p:sldId id="275" r:id="rId10"/>
    <p:sldId id="277" r:id="rId11"/>
    <p:sldId id="283" r:id="rId12"/>
    <p:sldId id="282" r:id="rId13"/>
    <p:sldId id="285" r:id="rId14"/>
    <p:sldId id="286" r:id="rId15"/>
    <p:sldId id="281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2000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3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2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3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6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7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5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7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4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6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B3DF0-9B2E-9141-A8BD-F749259507F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9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222625" y="3324859"/>
            <a:ext cx="5638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IMPLEMENTASI PROGRAM GIZI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IV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Nazhif Gifari</a:t>
            </a:r>
          </a:p>
          <a:p>
            <a:pPr algn="ctr" eaLnBrk="1" hangingPunct="1"/>
            <a:r>
              <a:rPr lang="en-US" sz="2000" b="1" dirty="0" err="1">
                <a:solidFill>
                  <a:schemeClr val="bg1"/>
                </a:solidFill>
              </a:rPr>
              <a:t>Ilmu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Gizi</a:t>
            </a:r>
            <a:r>
              <a:rPr lang="en-US" sz="2000" b="1" dirty="0">
                <a:solidFill>
                  <a:schemeClr val="bg1"/>
                </a:solidFill>
              </a:rPr>
              <a:t> &amp; FIKES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921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47700"/>
            <a:ext cx="8229600" cy="982133"/>
          </a:xfrm>
          <a:ln/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Comic Sans M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dirty="0" err="1">
                <a:solidFill>
                  <a:srgbClr val="1F497D"/>
                </a:solidFill>
                <a:latin typeface="Calibri"/>
                <a:cs typeface="Calibri"/>
              </a:rPr>
              <a:t>Anemia</a:t>
            </a:r>
            <a:r>
              <a:rPr lang="en-GB" sz="3600" b="1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3600" b="1" dirty="0" err="1">
                <a:solidFill>
                  <a:srgbClr val="1F497D"/>
                </a:solidFill>
                <a:latin typeface="Calibri"/>
                <a:cs typeface="Calibri"/>
              </a:rPr>
              <a:t>Defisiensi</a:t>
            </a:r>
            <a:r>
              <a:rPr lang="en-GB" sz="3600" b="1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3600" b="1" dirty="0" err="1">
                <a:solidFill>
                  <a:srgbClr val="1F497D"/>
                </a:solidFill>
                <a:latin typeface="Calibri"/>
                <a:cs typeface="Calibri"/>
              </a:rPr>
              <a:t>Gizi</a:t>
            </a:r>
            <a:r>
              <a:rPr lang="en-GB" sz="3600" b="1" dirty="0">
                <a:solidFill>
                  <a:srgbClr val="1F497D"/>
                </a:solidFill>
                <a:latin typeface="Calibri"/>
                <a:cs typeface="Calibri"/>
              </a:rPr>
              <a:t>: </a:t>
            </a:r>
            <a:r>
              <a:rPr lang="en-GB" sz="3600" b="1" dirty="0" err="1" smtClean="0">
                <a:solidFill>
                  <a:srgbClr val="1F497D"/>
                </a:solidFill>
                <a:latin typeface="Calibri"/>
                <a:cs typeface="Calibri"/>
              </a:rPr>
              <a:t>Ibu</a:t>
            </a:r>
            <a:r>
              <a:rPr lang="en-GB" sz="3600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3600" b="1" dirty="0" err="1">
                <a:solidFill>
                  <a:srgbClr val="1F497D"/>
                </a:solidFill>
                <a:latin typeface="Calibri"/>
                <a:cs typeface="Calibri"/>
              </a:rPr>
              <a:t>Hamil</a:t>
            </a:r>
            <a:endParaRPr lang="en-GB" sz="3600" b="1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820334"/>
            <a:ext cx="8362670" cy="4042834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00"/>
              </a:spcBef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Prevalensinya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tinggi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 (63,5%): 3 </a:t>
            </a: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juta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 orang</a:t>
            </a:r>
          </a:p>
          <a:p>
            <a:pPr>
              <a:spcBef>
                <a:spcPts val="700"/>
              </a:spcBef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Berpengaruh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terhadap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hasil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kehamilan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 :</a:t>
            </a:r>
          </a:p>
          <a:p>
            <a:pPr lvl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>
                <a:solidFill>
                  <a:srgbClr val="1F497D"/>
                </a:solidFill>
                <a:latin typeface="Calibri"/>
                <a:cs typeface="Calibri"/>
              </a:rPr>
              <a:t>Prematur</a:t>
            </a:r>
            <a:endParaRPr lang="en-GB" sz="2000" dirty="0" smtClean="0">
              <a:solidFill>
                <a:srgbClr val="1F497D"/>
              </a:solidFill>
              <a:latin typeface="Calibri"/>
              <a:cs typeface="Calibri"/>
            </a:endParaRPr>
          </a:p>
          <a:p>
            <a:pPr lvl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1F497D"/>
                </a:solidFill>
                <a:latin typeface="Calibri"/>
                <a:cs typeface="Calibri"/>
              </a:rPr>
              <a:t>BBLR -&gt; </a:t>
            </a:r>
            <a:r>
              <a:rPr lang="en-GB" sz="2000" dirty="0" err="1" smtClean="0">
                <a:solidFill>
                  <a:srgbClr val="1F497D"/>
                </a:solidFill>
                <a:latin typeface="Calibri"/>
                <a:cs typeface="Calibri"/>
              </a:rPr>
              <a:t>anemia</a:t>
            </a:r>
            <a:r>
              <a:rPr lang="en-GB" sz="20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rgbClr val="1F497D"/>
                </a:solidFill>
                <a:latin typeface="Calibri"/>
                <a:cs typeface="Calibri"/>
              </a:rPr>
              <a:t>pada</a:t>
            </a:r>
            <a:r>
              <a:rPr lang="en-GB" sz="20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rgbClr val="1F497D"/>
                </a:solidFill>
                <a:latin typeface="Calibri"/>
                <a:cs typeface="Calibri"/>
              </a:rPr>
              <a:t>bayi</a:t>
            </a:r>
            <a:r>
              <a:rPr lang="en-GB" sz="2000" dirty="0" smtClean="0">
                <a:solidFill>
                  <a:srgbClr val="1F497D"/>
                </a:solidFill>
                <a:latin typeface="Calibri"/>
                <a:cs typeface="Calibri"/>
              </a:rPr>
              <a:t> &amp; </a:t>
            </a:r>
            <a:r>
              <a:rPr lang="en-GB" sz="2000" dirty="0" err="1" smtClean="0">
                <a:solidFill>
                  <a:srgbClr val="1F497D"/>
                </a:solidFill>
                <a:latin typeface="Calibri"/>
                <a:cs typeface="Calibri"/>
              </a:rPr>
              <a:t>anak</a:t>
            </a:r>
            <a:endParaRPr lang="en-GB" sz="2000" dirty="0" smtClean="0">
              <a:solidFill>
                <a:srgbClr val="1F497D"/>
              </a:solidFill>
              <a:latin typeface="Calibri"/>
              <a:cs typeface="Calibri"/>
            </a:endParaRPr>
          </a:p>
          <a:p>
            <a:pPr lvl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>
                <a:solidFill>
                  <a:srgbClr val="1F497D"/>
                </a:solidFill>
                <a:latin typeface="Calibri"/>
                <a:cs typeface="Calibri"/>
              </a:rPr>
              <a:t>Penyulit</a:t>
            </a:r>
            <a:r>
              <a:rPr lang="en-GB" sz="20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rgbClr val="1F497D"/>
                </a:solidFill>
                <a:latin typeface="Calibri"/>
                <a:cs typeface="Calibri"/>
              </a:rPr>
              <a:t>persalinan</a:t>
            </a:r>
            <a:r>
              <a:rPr lang="en-GB" sz="2000" dirty="0" smtClean="0">
                <a:solidFill>
                  <a:srgbClr val="1F497D"/>
                </a:solidFill>
                <a:latin typeface="Calibri"/>
                <a:cs typeface="Calibri"/>
              </a:rPr>
              <a:t>: </a:t>
            </a:r>
            <a:r>
              <a:rPr lang="en-GB" sz="2000" dirty="0" err="1" smtClean="0">
                <a:solidFill>
                  <a:srgbClr val="1F497D"/>
                </a:solidFill>
                <a:latin typeface="Calibri"/>
                <a:cs typeface="Calibri"/>
              </a:rPr>
              <a:t>asfiksia</a:t>
            </a:r>
            <a:endParaRPr lang="en-GB" sz="2000" dirty="0" smtClean="0">
              <a:solidFill>
                <a:srgbClr val="1F497D"/>
              </a:solidFill>
              <a:latin typeface="Calibri"/>
              <a:cs typeface="Calibri"/>
            </a:endParaRPr>
          </a:p>
          <a:p>
            <a:pPr>
              <a:spcBef>
                <a:spcPts val="700"/>
              </a:spcBef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Intervensi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dapat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menurunkan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angka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kematian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ibu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dan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bayi</a:t>
            </a:r>
            <a:endParaRPr lang="en-GB" sz="2400" dirty="0" smtClean="0">
              <a:solidFill>
                <a:srgbClr val="1F497D"/>
              </a:solidFill>
              <a:latin typeface="Calibri"/>
              <a:cs typeface="Calibri"/>
            </a:endParaRPr>
          </a:p>
          <a:p>
            <a:pPr>
              <a:spcBef>
                <a:spcPts val="700"/>
              </a:spcBef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Periodenya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tertentu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, </a:t>
            </a: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mudah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diprogram</a:t>
            </a:r>
            <a:endParaRPr lang="en-GB" sz="2400" dirty="0" smtClean="0">
              <a:solidFill>
                <a:srgbClr val="1F497D"/>
              </a:solidFill>
              <a:latin typeface="Calibri"/>
              <a:cs typeface="Calibri"/>
            </a:endParaRPr>
          </a:p>
          <a:p>
            <a:pPr>
              <a:spcBef>
                <a:spcPts val="700"/>
              </a:spcBef>
              <a:buFont typeface="Comic Sans M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7359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59617"/>
            <a:ext cx="7772400" cy="1248377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99FF"/>
              </a:buClr>
              <a:buFont typeface="Comic Sans M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 dirty="0" err="1">
                <a:solidFill>
                  <a:srgbClr val="1F497D"/>
                </a:solidFill>
                <a:latin typeface="Calibri"/>
                <a:cs typeface="Calibri"/>
              </a:rPr>
              <a:t>Anemia</a:t>
            </a:r>
            <a:r>
              <a:rPr lang="en-GB" sz="4000" b="1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4000" b="1" dirty="0" err="1">
                <a:solidFill>
                  <a:srgbClr val="1F497D"/>
                </a:solidFill>
                <a:latin typeface="Calibri"/>
                <a:cs typeface="Calibri"/>
              </a:rPr>
              <a:t>Defisiensi</a:t>
            </a:r>
            <a:r>
              <a:rPr lang="en-GB" sz="4000" b="1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4000" b="1" dirty="0" err="1">
                <a:solidFill>
                  <a:srgbClr val="1F497D"/>
                </a:solidFill>
                <a:latin typeface="Calibri"/>
                <a:cs typeface="Calibri"/>
              </a:rPr>
              <a:t>Gizi</a:t>
            </a:r>
            <a:r>
              <a:rPr lang="en-GB" sz="4000" b="1" dirty="0">
                <a:solidFill>
                  <a:srgbClr val="1F497D"/>
                </a:solidFill>
                <a:latin typeface="Calibri"/>
                <a:cs typeface="Calibri"/>
              </a:rPr>
              <a:t>: </a:t>
            </a:r>
            <a:r>
              <a:rPr lang="en-GB" sz="4000" b="1" dirty="0" err="1">
                <a:solidFill>
                  <a:srgbClr val="1F497D"/>
                </a:solidFill>
                <a:latin typeface="Calibri"/>
                <a:cs typeface="Calibri"/>
              </a:rPr>
              <a:t>Balita</a:t>
            </a:r>
            <a:endParaRPr lang="en-GB" sz="4000" b="1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1807995"/>
            <a:ext cx="7772400" cy="4180056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00"/>
              </a:spcBef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err="1" smtClean="0">
                <a:solidFill>
                  <a:srgbClr val="1F497D"/>
                </a:solidFill>
                <a:latin typeface="Calibri"/>
                <a:cs typeface="Calibri"/>
              </a:rPr>
              <a:t>Prevalensinya</a:t>
            </a:r>
            <a:r>
              <a:rPr lang="en-GB" sz="2800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800" b="1" dirty="0" err="1" smtClean="0">
                <a:solidFill>
                  <a:srgbClr val="1F497D"/>
                </a:solidFill>
                <a:latin typeface="Calibri"/>
                <a:cs typeface="Calibri"/>
              </a:rPr>
              <a:t>tinggi</a:t>
            </a:r>
            <a:r>
              <a:rPr lang="en-GB" sz="2800" b="1" dirty="0" smtClean="0">
                <a:solidFill>
                  <a:srgbClr val="1F497D"/>
                </a:solidFill>
                <a:latin typeface="Calibri"/>
                <a:cs typeface="Calibri"/>
              </a:rPr>
              <a:t> (55,5%)</a:t>
            </a:r>
          </a:p>
          <a:p>
            <a:pPr>
              <a:spcBef>
                <a:spcPts val="700"/>
              </a:spcBef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err="1" smtClean="0">
                <a:solidFill>
                  <a:srgbClr val="1F497D"/>
                </a:solidFill>
                <a:latin typeface="Calibri"/>
                <a:cs typeface="Calibri"/>
              </a:rPr>
              <a:t>Etiologi</a:t>
            </a:r>
            <a:r>
              <a:rPr lang="en-GB" sz="2800" b="1" dirty="0" smtClean="0">
                <a:solidFill>
                  <a:srgbClr val="1F497D"/>
                </a:solidFill>
                <a:latin typeface="Calibri"/>
                <a:cs typeface="Calibri"/>
              </a:rPr>
              <a:t>:</a:t>
            </a:r>
          </a:p>
          <a:p>
            <a:pPr lvl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err="1" smtClean="0">
                <a:solidFill>
                  <a:srgbClr val="1F497D"/>
                </a:solidFill>
                <a:latin typeface="Calibri"/>
                <a:cs typeface="Calibri"/>
              </a:rPr>
              <a:t>Asupan</a:t>
            </a:r>
            <a:r>
              <a:rPr lang="en-GB" sz="2400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</a:p>
          <a:p>
            <a:pPr lvl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err="1" smtClean="0">
                <a:solidFill>
                  <a:srgbClr val="1F497D"/>
                </a:solidFill>
                <a:latin typeface="Calibri"/>
                <a:cs typeface="Calibri"/>
              </a:rPr>
              <a:t>Kebutuhan</a:t>
            </a:r>
            <a:r>
              <a:rPr lang="en-GB" sz="2400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</a:p>
          <a:p>
            <a:pPr>
              <a:spcBef>
                <a:spcPts val="700"/>
              </a:spcBef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err="1" smtClean="0">
                <a:solidFill>
                  <a:srgbClr val="1F497D"/>
                </a:solidFill>
                <a:latin typeface="Calibri"/>
                <a:cs typeface="Calibri"/>
              </a:rPr>
              <a:t>Akibatnya</a:t>
            </a:r>
            <a:r>
              <a:rPr lang="en-GB" sz="2800" b="1" dirty="0" smtClean="0">
                <a:solidFill>
                  <a:srgbClr val="1F497D"/>
                </a:solidFill>
                <a:latin typeface="Calibri"/>
                <a:cs typeface="Calibri"/>
              </a:rPr>
              <a:t>:</a:t>
            </a:r>
          </a:p>
          <a:p>
            <a:pPr lvl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err="1" smtClean="0">
                <a:solidFill>
                  <a:srgbClr val="1F497D"/>
                </a:solidFill>
                <a:latin typeface="Calibri"/>
                <a:cs typeface="Calibri"/>
              </a:rPr>
              <a:t>Gangguan</a:t>
            </a:r>
            <a:r>
              <a:rPr lang="en-GB" sz="2400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b="1" dirty="0" err="1" smtClean="0">
                <a:solidFill>
                  <a:srgbClr val="1F497D"/>
                </a:solidFill>
                <a:latin typeface="Calibri"/>
                <a:cs typeface="Calibri"/>
              </a:rPr>
              <a:t>pertumbuhan</a:t>
            </a:r>
            <a:endParaRPr lang="en-GB" sz="2400" b="1" dirty="0" smtClean="0">
              <a:solidFill>
                <a:srgbClr val="1F497D"/>
              </a:solidFill>
              <a:latin typeface="Calibri"/>
              <a:cs typeface="Calibri"/>
            </a:endParaRPr>
          </a:p>
          <a:p>
            <a:pPr lvl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err="1" smtClean="0">
                <a:solidFill>
                  <a:srgbClr val="1F497D"/>
                </a:solidFill>
                <a:latin typeface="Calibri"/>
                <a:cs typeface="Calibri"/>
              </a:rPr>
              <a:t>Perkembangan</a:t>
            </a:r>
            <a:r>
              <a:rPr lang="en-GB" sz="2400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b="1" dirty="0" err="1" smtClean="0">
                <a:solidFill>
                  <a:srgbClr val="1F497D"/>
                </a:solidFill>
                <a:latin typeface="Calibri"/>
                <a:cs typeface="Calibri"/>
              </a:rPr>
              <a:t>tu</a:t>
            </a:r>
            <a:r>
              <a:rPr lang="en-GB" sz="2400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b="1" dirty="0" err="1" smtClean="0">
                <a:solidFill>
                  <a:srgbClr val="1F497D"/>
                </a:solidFill>
                <a:latin typeface="Calibri"/>
                <a:cs typeface="Calibri"/>
              </a:rPr>
              <a:t>kognisi</a:t>
            </a:r>
            <a:endParaRPr lang="en-GB" sz="2400" b="1" dirty="0" smtClean="0">
              <a:solidFill>
                <a:srgbClr val="1F497D"/>
              </a:solidFill>
              <a:latin typeface="Calibri"/>
              <a:cs typeface="Calibri"/>
            </a:endParaRPr>
          </a:p>
          <a:p>
            <a:pPr>
              <a:spcBef>
                <a:spcPts val="700"/>
              </a:spcBef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err="1" smtClean="0">
                <a:solidFill>
                  <a:srgbClr val="1F497D"/>
                </a:solidFill>
                <a:latin typeface="Calibri"/>
                <a:cs typeface="Calibri"/>
              </a:rPr>
              <a:t>Intervensinya</a:t>
            </a:r>
            <a:r>
              <a:rPr lang="en-GB" sz="2800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800" b="1" dirty="0" err="1" smtClean="0">
                <a:solidFill>
                  <a:srgbClr val="1F497D"/>
                </a:solidFill>
                <a:latin typeface="Calibri"/>
                <a:cs typeface="Calibri"/>
              </a:rPr>
              <a:t>menurunkan</a:t>
            </a:r>
            <a:r>
              <a:rPr lang="en-GB" sz="2800" b="1" dirty="0" smtClean="0">
                <a:solidFill>
                  <a:srgbClr val="1F497D"/>
                </a:solidFill>
                <a:latin typeface="Calibri"/>
                <a:cs typeface="Calibri"/>
              </a:rPr>
              <a:t> AKB</a:t>
            </a:r>
            <a:endParaRPr lang="en-GB" sz="2800" b="1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2915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03996"/>
            <a:ext cx="9144000" cy="1076187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buFont typeface="Comic Sans M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rgbClr val="1F497D"/>
                </a:solidFill>
                <a:latin typeface="Calibri"/>
                <a:cs typeface="Calibri"/>
              </a:rPr>
              <a:t>Anemia</a:t>
            </a:r>
            <a:r>
              <a:rPr lang="en-GB" b="1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b="1" dirty="0" err="1">
                <a:solidFill>
                  <a:srgbClr val="1F497D"/>
                </a:solidFill>
                <a:latin typeface="Calibri"/>
                <a:cs typeface="Calibri"/>
              </a:rPr>
              <a:t>Defisiensi</a:t>
            </a:r>
            <a:r>
              <a:rPr lang="en-GB" b="1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b="1" dirty="0" err="1">
                <a:solidFill>
                  <a:srgbClr val="1F497D"/>
                </a:solidFill>
                <a:latin typeface="Calibri"/>
                <a:cs typeface="Calibri"/>
              </a:rPr>
              <a:t>Gizi</a:t>
            </a:r>
            <a:r>
              <a:rPr lang="en-GB" b="1" dirty="0">
                <a:solidFill>
                  <a:srgbClr val="1F497D"/>
                </a:solidFill>
                <a:latin typeface="Calibri"/>
                <a:cs typeface="Calibri"/>
              </a:rPr>
              <a:t>: </a:t>
            </a:r>
            <a:br>
              <a:rPr lang="en-GB" b="1" dirty="0">
                <a:solidFill>
                  <a:srgbClr val="1F497D"/>
                </a:solidFill>
                <a:latin typeface="Calibri"/>
                <a:cs typeface="Calibri"/>
              </a:rPr>
            </a:br>
            <a:r>
              <a:rPr lang="en-GB" b="1" dirty="0" err="1">
                <a:solidFill>
                  <a:srgbClr val="1F497D"/>
                </a:solidFill>
                <a:latin typeface="Calibri"/>
                <a:cs typeface="Calibri"/>
              </a:rPr>
              <a:t>Anak</a:t>
            </a:r>
            <a:r>
              <a:rPr lang="en-GB" b="1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b="1" dirty="0" err="1">
                <a:solidFill>
                  <a:srgbClr val="1F497D"/>
                </a:solidFill>
                <a:latin typeface="Calibri"/>
                <a:cs typeface="Calibri"/>
              </a:rPr>
              <a:t>Usia</a:t>
            </a:r>
            <a:r>
              <a:rPr lang="en-GB" b="1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b="1" dirty="0" err="1">
                <a:solidFill>
                  <a:srgbClr val="1F497D"/>
                </a:solidFill>
                <a:latin typeface="Calibri"/>
                <a:cs typeface="Calibri"/>
              </a:rPr>
              <a:t>Sekolah</a:t>
            </a:r>
            <a:endParaRPr lang="en-GB" b="1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2438400"/>
            <a:ext cx="8229600" cy="4354513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 smtClean="0">
                <a:solidFill>
                  <a:srgbClr val="1F497D"/>
                </a:solidFill>
                <a:latin typeface="Calibri"/>
                <a:cs typeface="Calibri"/>
              </a:rPr>
              <a:t>Prevalensinya</a:t>
            </a:r>
            <a:r>
              <a:rPr lang="en-GB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b="1" dirty="0" err="1" smtClean="0">
                <a:solidFill>
                  <a:srgbClr val="1F497D"/>
                </a:solidFill>
                <a:latin typeface="Calibri"/>
                <a:cs typeface="Calibri"/>
              </a:rPr>
              <a:t>tinggi</a:t>
            </a:r>
            <a:r>
              <a:rPr lang="en-GB" b="1" dirty="0" smtClean="0">
                <a:solidFill>
                  <a:srgbClr val="1F497D"/>
                </a:solidFill>
                <a:latin typeface="Calibri"/>
                <a:cs typeface="Calibri"/>
              </a:rPr>
              <a:t> (30%)</a:t>
            </a:r>
          </a:p>
          <a:p>
            <a:pPr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 smtClean="0">
                <a:solidFill>
                  <a:srgbClr val="1F497D"/>
                </a:solidFill>
                <a:latin typeface="Calibri"/>
                <a:cs typeface="Calibri"/>
              </a:rPr>
              <a:t>Akibat</a:t>
            </a:r>
            <a:r>
              <a:rPr lang="en-GB" b="1" dirty="0" smtClean="0">
                <a:solidFill>
                  <a:srgbClr val="1F497D"/>
                </a:solidFill>
                <a:latin typeface="Calibri"/>
                <a:cs typeface="Calibri"/>
              </a:rPr>
              <a:t>: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 smtClean="0">
                <a:solidFill>
                  <a:srgbClr val="1F497D"/>
                </a:solidFill>
                <a:latin typeface="Calibri"/>
                <a:cs typeface="Calibri"/>
              </a:rPr>
              <a:t>Morbiditas</a:t>
            </a:r>
            <a:r>
              <a:rPr lang="en-GB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 smtClean="0">
                <a:solidFill>
                  <a:srgbClr val="1F497D"/>
                </a:solidFill>
                <a:latin typeface="Calibri"/>
                <a:cs typeface="Calibri"/>
              </a:rPr>
              <a:t>Konsentrasi</a:t>
            </a:r>
            <a:r>
              <a:rPr lang="en-GB" b="1" dirty="0" smtClean="0">
                <a:solidFill>
                  <a:srgbClr val="1F497D"/>
                </a:solidFill>
                <a:latin typeface="Calibri"/>
                <a:cs typeface="Calibri"/>
              </a:rPr>
              <a:t> , </a:t>
            </a:r>
            <a:r>
              <a:rPr lang="en-GB" b="1" dirty="0" err="1" smtClean="0">
                <a:solidFill>
                  <a:srgbClr val="1F497D"/>
                </a:solidFill>
                <a:latin typeface="Calibri"/>
                <a:cs typeface="Calibri"/>
              </a:rPr>
              <a:t>prestasi</a:t>
            </a:r>
            <a:r>
              <a:rPr lang="en-GB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b="1" dirty="0" err="1" smtClean="0">
                <a:solidFill>
                  <a:srgbClr val="1F497D"/>
                </a:solidFill>
                <a:latin typeface="Calibri"/>
                <a:cs typeface="Calibri"/>
              </a:rPr>
              <a:t>sekolah</a:t>
            </a:r>
            <a:r>
              <a:rPr lang="en-GB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</a:p>
          <a:p>
            <a:pPr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 smtClean="0">
                <a:solidFill>
                  <a:srgbClr val="1F497D"/>
                </a:solidFill>
                <a:latin typeface="Calibri"/>
                <a:cs typeface="Calibri"/>
              </a:rPr>
              <a:t>Intervensinya</a:t>
            </a:r>
            <a:r>
              <a:rPr lang="en-GB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b="1" dirty="0" err="1" smtClean="0">
                <a:solidFill>
                  <a:srgbClr val="1F497D"/>
                </a:solidFill>
                <a:latin typeface="Calibri"/>
                <a:cs typeface="Calibri"/>
              </a:rPr>
              <a:t>menurunkan</a:t>
            </a:r>
            <a:r>
              <a:rPr lang="en-GB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b="1" dirty="0" err="1" smtClean="0">
                <a:solidFill>
                  <a:srgbClr val="1F497D"/>
                </a:solidFill>
                <a:latin typeface="Calibri"/>
                <a:cs typeface="Calibri"/>
              </a:rPr>
              <a:t>absensi</a:t>
            </a:r>
            <a:r>
              <a:rPr lang="en-GB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b="1" dirty="0" err="1" smtClean="0">
                <a:solidFill>
                  <a:srgbClr val="1F497D"/>
                </a:solidFill>
                <a:latin typeface="Calibri"/>
                <a:cs typeface="Calibri"/>
              </a:rPr>
              <a:t>dan</a:t>
            </a:r>
            <a:r>
              <a:rPr lang="en-GB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b="1" dirty="0" err="1" smtClean="0">
                <a:solidFill>
                  <a:srgbClr val="1F497D"/>
                </a:solidFill>
                <a:latin typeface="Calibri"/>
                <a:cs typeface="Calibri"/>
              </a:rPr>
              <a:t>meningkatkan</a:t>
            </a:r>
            <a:r>
              <a:rPr lang="en-GB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b="1" dirty="0" err="1" smtClean="0">
                <a:solidFill>
                  <a:srgbClr val="1F497D"/>
                </a:solidFill>
                <a:latin typeface="Calibri"/>
                <a:cs typeface="Calibri"/>
              </a:rPr>
              <a:t>prestasi</a:t>
            </a:r>
            <a:r>
              <a:rPr lang="en-GB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b="1" dirty="0" err="1" smtClean="0">
                <a:solidFill>
                  <a:srgbClr val="1F497D"/>
                </a:solidFill>
                <a:latin typeface="Calibri"/>
                <a:cs typeface="Calibri"/>
              </a:rPr>
              <a:t>belajar</a:t>
            </a:r>
            <a:endParaRPr lang="en-GB" b="1" dirty="0" smtClean="0">
              <a:solidFill>
                <a:srgbClr val="1F497D"/>
              </a:solidFill>
              <a:latin typeface="Calibri"/>
              <a:cs typeface="Calibri"/>
            </a:endParaRPr>
          </a:p>
          <a:p>
            <a:pPr>
              <a:buFont typeface="Comic Sans M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8064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10283"/>
            <a:ext cx="9144000" cy="1334471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buFont typeface="Comic Sans M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rgbClr val="1F497D"/>
                </a:solidFill>
                <a:latin typeface="Calibri"/>
                <a:cs typeface="Calibri"/>
              </a:rPr>
              <a:t>Anemia</a:t>
            </a:r>
            <a:r>
              <a:rPr lang="en-GB" b="1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b="1" dirty="0" err="1">
                <a:solidFill>
                  <a:srgbClr val="1F497D"/>
                </a:solidFill>
                <a:latin typeface="Calibri"/>
                <a:cs typeface="Calibri"/>
              </a:rPr>
              <a:t>Defisiensi</a:t>
            </a:r>
            <a:r>
              <a:rPr lang="en-GB" b="1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b="1" dirty="0" err="1">
                <a:solidFill>
                  <a:srgbClr val="1F497D"/>
                </a:solidFill>
                <a:latin typeface="Calibri"/>
                <a:cs typeface="Calibri"/>
              </a:rPr>
              <a:t>Gizi</a:t>
            </a:r>
            <a:r>
              <a:rPr lang="en-GB" b="1" dirty="0">
                <a:solidFill>
                  <a:srgbClr val="1F497D"/>
                </a:solidFill>
                <a:latin typeface="Calibri"/>
                <a:cs typeface="Calibri"/>
              </a:rPr>
              <a:t>: </a:t>
            </a:r>
            <a:br>
              <a:rPr lang="en-GB" b="1" dirty="0">
                <a:solidFill>
                  <a:srgbClr val="1F497D"/>
                </a:solidFill>
                <a:latin typeface="Calibri"/>
                <a:cs typeface="Calibri"/>
              </a:rPr>
            </a:br>
            <a:r>
              <a:rPr lang="en-GB" b="1" dirty="0" err="1">
                <a:solidFill>
                  <a:srgbClr val="1F497D"/>
                </a:solidFill>
                <a:latin typeface="Calibri"/>
                <a:cs typeface="Calibri"/>
              </a:rPr>
              <a:t>Tenaga</a:t>
            </a:r>
            <a:r>
              <a:rPr lang="en-GB" b="1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b="1" dirty="0" err="1">
                <a:solidFill>
                  <a:srgbClr val="1F497D"/>
                </a:solidFill>
                <a:latin typeface="Calibri"/>
                <a:cs typeface="Calibri"/>
              </a:rPr>
              <a:t>Kerja</a:t>
            </a:r>
            <a:r>
              <a:rPr lang="en-GB" b="1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b="1" dirty="0" err="1">
                <a:solidFill>
                  <a:srgbClr val="1F497D"/>
                </a:solidFill>
                <a:latin typeface="Calibri"/>
                <a:cs typeface="Calibri"/>
              </a:rPr>
              <a:t>Wanita</a:t>
            </a:r>
            <a:endParaRPr lang="en-GB" b="1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65975" y="2496752"/>
            <a:ext cx="8778025" cy="4061233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900"/>
              </a:spcBef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err="1" smtClean="0">
                <a:solidFill>
                  <a:srgbClr val="1F497D"/>
                </a:solidFill>
                <a:latin typeface="Calibri"/>
                <a:cs typeface="Calibri"/>
              </a:rPr>
              <a:t>Prevalensinya</a:t>
            </a:r>
            <a:r>
              <a:rPr lang="en-GB" sz="2800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800" b="1" dirty="0" err="1" smtClean="0">
                <a:solidFill>
                  <a:srgbClr val="1F497D"/>
                </a:solidFill>
                <a:latin typeface="Calibri"/>
                <a:cs typeface="Calibri"/>
              </a:rPr>
              <a:t>tinggi</a:t>
            </a:r>
            <a:r>
              <a:rPr lang="en-GB" sz="2800" b="1" dirty="0" smtClean="0">
                <a:solidFill>
                  <a:srgbClr val="1F497D"/>
                </a:solidFill>
                <a:latin typeface="Calibri"/>
                <a:cs typeface="Calibri"/>
              </a:rPr>
              <a:t> (30%)</a:t>
            </a:r>
          </a:p>
          <a:p>
            <a:pPr>
              <a:lnSpc>
                <a:spcPct val="90000"/>
              </a:lnSpc>
              <a:spcBef>
                <a:spcPts val="900"/>
              </a:spcBef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err="1" smtClean="0">
                <a:solidFill>
                  <a:srgbClr val="1F497D"/>
                </a:solidFill>
                <a:latin typeface="Calibri"/>
                <a:cs typeface="Calibri"/>
              </a:rPr>
              <a:t>Etiologi</a:t>
            </a:r>
            <a:r>
              <a:rPr lang="en-GB" sz="2800" b="1" dirty="0" smtClean="0">
                <a:solidFill>
                  <a:srgbClr val="1F497D"/>
                </a:solidFill>
                <a:latin typeface="Calibri"/>
                <a:cs typeface="Calibri"/>
              </a:rPr>
              <a:t>: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smtClean="0">
                <a:solidFill>
                  <a:srgbClr val="1F497D"/>
                </a:solidFill>
                <a:latin typeface="Calibri"/>
                <a:cs typeface="Calibri"/>
              </a:rPr>
              <a:t>Intake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err="1" smtClean="0">
                <a:solidFill>
                  <a:srgbClr val="1F497D"/>
                </a:solidFill>
                <a:latin typeface="Calibri"/>
                <a:cs typeface="Calibri"/>
              </a:rPr>
              <a:t>Menstruasi</a:t>
            </a:r>
            <a:endParaRPr lang="en-GB" sz="2400" b="1" dirty="0" smtClean="0">
              <a:solidFill>
                <a:srgbClr val="1F497D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900"/>
              </a:spcBef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err="1" smtClean="0">
                <a:solidFill>
                  <a:srgbClr val="1F497D"/>
                </a:solidFill>
                <a:latin typeface="Calibri"/>
                <a:cs typeface="Calibri"/>
              </a:rPr>
              <a:t>Akibat</a:t>
            </a:r>
            <a:r>
              <a:rPr lang="en-GB" sz="2800" b="1" dirty="0" smtClean="0">
                <a:solidFill>
                  <a:srgbClr val="1F497D"/>
                </a:solidFill>
                <a:latin typeface="Calibri"/>
                <a:cs typeface="Calibri"/>
              </a:rPr>
              <a:t>: </a:t>
            </a:r>
            <a:r>
              <a:rPr lang="en-GB" sz="2800" b="1" dirty="0" err="1" smtClean="0">
                <a:solidFill>
                  <a:srgbClr val="1F497D"/>
                </a:solidFill>
                <a:latin typeface="Calibri"/>
                <a:cs typeface="Calibri"/>
              </a:rPr>
              <a:t>produktifitas</a:t>
            </a:r>
            <a:r>
              <a:rPr lang="en-GB" sz="2800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</a:p>
          <a:p>
            <a:pPr>
              <a:lnSpc>
                <a:spcPct val="90000"/>
              </a:lnSpc>
              <a:spcBef>
                <a:spcPts val="900"/>
              </a:spcBef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err="1" smtClean="0">
                <a:solidFill>
                  <a:srgbClr val="1F497D"/>
                </a:solidFill>
                <a:latin typeface="Calibri"/>
                <a:cs typeface="Calibri"/>
              </a:rPr>
              <a:t>Intervensinya</a:t>
            </a:r>
            <a:r>
              <a:rPr lang="en-GB" sz="2800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800" b="1" dirty="0" err="1" smtClean="0">
                <a:solidFill>
                  <a:srgbClr val="1F497D"/>
                </a:solidFill>
                <a:latin typeface="Calibri"/>
                <a:cs typeface="Calibri"/>
              </a:rPr>
              <a:t>meningkatkan</a:t>
            </a:r>
            <a:r>
              <a:rPr lang="en-GB" sz="2800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800" b="1" dirty="0" err="1" smtClean="0">
                <a:solidFill>
                  <a:srgbClr val="1F497D"/>
                </a:solidFill>
                <a:latin typeface="Calibri"/>
                <a:cs typeface="Calibri"/>
              </a:rPr>
              <a:t>produktivitas</a:t>
            </a:r>
            <a:r>
              <a:rPr lang="en-GB" sz="2800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800" b="1" dirty="0" err="1" smtClean="0">
                <a:solidFill>
                  <a:srgbClr val="1F497D"/>
                </a:solidFill>
                <a:latin typeface="Calibri"/>
                <a:cs typeface="Calibri"/>
              </a:rPr>
              <a:t>kerja</a:t>
            </a:r>
            <a:r>
              <a:rPr lang="en-GB" sz="2800" b="1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endParaRPr lang="en-GB" sz="2800" b="1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558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10-03 at 1.08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237" y="758740"/>
            <a:ext cx="6130086" cy="552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309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9665"/>
            <a:ext cx="9144000" cy="130356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1F497D"/>
                </a:solidFill>
              </a:rPr>
              <a:t>Taking Action: Developing a Strategy for Anemia</a:t>
            </a:r>
            <a:br>
              <a:rPr lang="en-US" sz="3200" b="1" dirty="0">
                <a:solidFill>
                  <a:srgbClr val="1F497D"/>
                </a:solidFill>
              </a:rPr>
            </a:br>
            <a:r>
              <a:rPr lang="en-US" sz="3200" b="1" dirty="0">
                <a:solidFill>
                  <a:srgbClr val="1F497D"/>
                </a:solidFill>
              </a:rPr>
              <a:t>Prevention and </a:t>
            </a:r>
            <a:r>
              <a:rPr lang="en-US" sz="3200" b="1" dirty="0" smtClean="0">
                <a:solidFill>
                  <a:srgbClr val="1F497D"/>
                </a:solidFill>
              </a:rPr>
              <a:t>Control</a:t>
            </a:r>
            <a:endParaRPr lang="en-US" sz="3200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5421"/>
            <a:ext cx="8229600" cy="3930742"/>
          </a:xfrm>
        </p:spPr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Nutrition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		Micronutrient supplementation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		Dietary </a:t>
            </a:r>
            <a:r>
              <a:rPr lang="en-US" dirty="0">
                <a:solidFill>
                  <a:srgbClr val="1F497D"/>
                </a:solidFill>
              </a:rPr>
              <a:t>approaches </a:t>
            </a:r>
            <a:endParaRPr lang="en-US" dirty="0" smtClean="0">
              <a:solidFill>
                <a:srgbClr val="1F497D"/>
              </a:solidFill>
            </a:endParaRPr>
          </a:p>
          <a:p>
            <a:r>
              <a:rPr lang="en-US" dirty="0">
                <a:solidFill>
                  <a:srgbClr val="1F497D"/>
                </a:solidFill>
              </a:rPr>
              <a:t>Infectious and Parasitic </a:t>
            </a:r>
            <a:r>
              <a:rPr lang="en-US" dirty="0" smtClean="0">
                <a:solidFill>
                  <a:srgbClr val="1F497D"/>
                </a:solidFill>
              </a:rPr>
              <a:t>Diseases</a:t>
            </a:r>
          </a:p>
          <a:p>
            <a:r>
              <a:rPr lang="en-US" dirty="0">
                <a:solidFill>
                  <a:srgbClr val="1F497D"/>
                </a:solidFill>
              </a:rPr>
              <a:t>Antenatal Care and Safe Motherhood</a:t>
            </a:r>
          </a:p>
        </p:txBody>
      </p:sp>
    </p:spTree>
    <p:extLst>
      <p:ext uri="{BB962C8B-B14F-4D97-AF65-F5344CB8AC3E}">
        <p14:creationId xmlns:p14="http://schemas.microsoft.com/office/powerpoint/2010/main" val="2109541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9201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8800" b="1" dirty="0" smtClean="0">
                <a:solidFill>
                  <a:srgbClr val="1F497D"/>
                </a:solidFill>
              </a:rPr>
              <a:t>TERIMA KASIH</a:t>
            </a:r>
            <a:endParaRPr lang="en-US" sz="88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20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1470"/>
            <a:ext cx="8229600" cy="1143000"/>
          </a:xfrm>
        </p:spPr>
        <p:txBody>
          <a:bodyPr>
            <a:noAutofit/>
          </a:bodyPr>
          <a:lstStyle/>
          <a:p>
            <a:r>
              <a:rPr lang="id-ID" sz="5400" b="1" dirty="0" smtClean="0">
                <a:solidFill>
                  <a:schemeClr val="tx2"/>
                </a:solidFill>
              </a:rPr>
              <a:t>MASALAH DAN PROGRAM ANEMIA 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646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5712"/>
            <a:ext cx="8229600" cy="77192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F497D"/>
                </a:solidFill>
              </a:rPr>
              <a:t>Public Health Significance of Anemia</a:t>
            </a:r>
          </a:p>
        </p:txBody>
      </p:sp>
      <p:pic>
        <p:nvPicPr>
          <p:cNvPr id="4" name="Picture 3" descr="Screen Shot 2017-10-03 at 1.10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037" y="1417638"/>
            <a:ext cx="6948149" cy="4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85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0284"/>
            <a:ext cx="8229600" cy="109771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1F497D"/>
                </a:solidFill>
              </a:rPr>
              <a:t>Relationship Between Iron Deficiency, Iron-Deficiency Anemia, and Anemia </a:t>
            </a:r>
            <a:r>
              <a:rPr lang="en-US" sz="2800" dirty="0" smtClean="0">
                <a:solidFill>
                  <a:srgbClr val="1F497D"/>
                </a:solidFill>
              </a:rPr>
              <a:t>in a Population</a:t>
            </a:r>
            <a:endParaRPr lang="en-US" sz="2800" dirty="0">
              <a:solidFill>
                <a:srgbClr val="1F497D"/>
              </a:solidFill>
            </a:endParaRPr>
          </a:p>
        </p:txBody>
      </p:sp>
      <p:pic>
        <p:nvPicPr>
          <p:cNvPr id="4" name="Picture 3" descr="Screen Shot 2017-10-03 at 1.12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86" y="1807994"/>
            <a:ext cx="7034260" cy="439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320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571499"/>
            <a:ext cx="3139875" cy="5482168"/>
          </a:xfrm>
        </p:spPr>
        <p:txBody>
          <a:bodyPr>
            <a:noAutofit/>
          </a:bodyPr>
          <a:lstStyle/>
          <a:p>
            <a:r>
              <a:rPr lang="en-US" sz="2400" b="1" dirty="0" err="1">
                <a:solidFill>
                  <a:srgbClr val="1F497D"/>
                </a:solidFill>
              </a:rPr>
              <a:t>Proporsi</a:t>
            </a:r>
            <a:r>
              <a:rPr lang="en-US" sz="2400" b="1" dirty="0">
                <a:solidFill>
                  <a:srgbClr val="1F497D"/>
                </a:solidFill>
              </a:rPr>
              <a:t> anemia </a:t>
            </a:r>
            <a:r>
              <a:rPr lang="en-US" sz="2400" b="1" dirty="0" err="1">
                <a:solidFill>
                  <a:srgbClr val="1F497D"/>
                </a:solidFill>
              </a:rPr>
              <a:t>penduduk</a:t>
            </a:r>
            <a:r>
              <a:rPr lang="en-US" sz="2400" b="1" dirty="0">
                <a:solidFill>
                  <a:srgbClr val="1F497D"/>
                </a:solidFill>
              </a:rPr>
              <a:t> </a:t>
            </a:r>
            <a:r>
              <a:rPr lang="en-US" sz="2400" b="1" dirty="0" err="1">
                <a:solidFill>
                  <a:srgbClr val="1F497D"/>
                </a:solidFill>
              </a:rPr>
              <a:t>umur</a:t>
            </a:r>
            <a:r>
              <a:rPr lang="en-US" sz="2400" b="1" dirty="0">
                <a:solidFill>
                  <a:srgbClr val="1F497D"/>
                </a:solidFill>
              </a:rPr>
              <a:t> ≥1 </a:t>
            </a:r>
            <a:r>
              <a:rPr lang="en-US" sz="2400" b="1" dirty="0" err="1">
                <a:solidFill>
                  <a:srgbClr val="1F497D"/>
                </a:solidFill>
              </a:rPr>
              <a:t>tahun</a:t>
            </a:r>
            <a:r>
              <a:rPr lang="en-US" sz="2400" b="1" dirty="0">
                <a:solidFill>
                  <a:srgbClr val="1F497D"/>
                </a:solidFill>
              </a:rPr>
              <a:t> </a:t>
            </a:r>
            <a:r>
              <a:rPr lang="en-US" sz="2400" b="1" dirty="0" err="1">
                <a:solidFill>
                  <a:srgbClr val="1F497D"/>
                </a:solidFill>
              </a:rPr>
              <a:t>menurut</a:t>
            </a:r>
            <a:r>
              <a:rPr lang="en-US" sz="2400" b="1" dirty="0">
                <a:solidFill>
                  <a:srgbClr val="1F497D"/>
                </a:solidFill>
              </a:rPr>
              <a:t> </a:t>
            </a:r>
            <a:r>
              <a:rPr lang="en-US" sz="2400" b="1" dirty="0" err="1">
                <a:solidFill>
                  <a:srgbClr val="1F497D"/>
                </a:solidFill>
              </a:rPr>
              <a:t>karakteristik</a:t>
            </a:r>
            <a:r>
              <a:rPr lang="en-US" sz="2400" b="1" dirty="0">
                <a:solidFill>
                  <a:srgbClr val="1F497D"/>
                </a:solidFill>
              </a:rPr>
              <a:t>, Indonesia 2013</a:t>
            </a:r>
          </a:p>
        </p:txBody>
      </p:sp>
      <p:pic>
        <p:nvPicPr>
          <p:cNvPr id="4" name="Picture 3" descr="Screen Shot 2017-10-03 at 12.50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875" y="-18555"/>
            <a:ext cx="6004127" cy="692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975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0333"/>
            <a:ext cx="8229600" cy="86730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1F497D"/>
                </a:solidFill>
              </a:rPr>
              <a:t>ANEMIA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87501"/>
            <a:ext cx="8229600" cy="4538662"/>
          </a:xfrm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Font typeface="Comic Sans M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err="1">
                <a:solidFill>
                  <a:srgbClr val="1F497D"/>
                </a:solidFill>
                <a:latin typeface="Calibri"/>
                <a:cs typeface="Calibri"/>
              </a:rPr>
              <a:t>Anemia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adalah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keadaan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dimana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ada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penurunan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: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Jumlah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Eritrosit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Ukuran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Eritrosit</a:t>
            </a:r>
            <a:endParaRPr lang="en-GB" sz="2400" dirty="0" smtClean="0">
              <a:solidFill>
                <a:srgbClr val="1F497D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Kadar </a:t>
            </a: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Hemoglobin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Comic Sans M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smtClean="0">
                <a:solidFill>
                  <a:srgbClr val="1F497D"/>
                </a:solidFill>
                <a:latin typeface="Calibri"/>
                <a:cs typeface="Calibri"/>
              </a:rPr>
              <a:t>WHO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: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anemia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bila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Hb</a:t>
            </a:r>
            <a:endParaRPr lang="en-GB" sz="2400" dirty="0">
              <a:solidFill>
                <a:srgbClr val="1F497D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Anak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6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bln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– 6</a:t>
            </a:r>
            <a:r>
              <a:rPr lang="en-GB" sz="2400" baseline="30000" dirty="0">
                <a:solidFill>
                  <a:srgbClr val="1F497D"/>
                </a:solidFill>
                <a:latin typeface="Calibri"/>
                <a:cs typeface="Calibri"/>
              </a:rPr>
              <a:t>th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&lt; 11 g/dl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6 – 14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tahun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	&lt; 12 g/dl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Dewasa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laki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: &lt; 13 g/dl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Dewasa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wanita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&lt; 12 g/dl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Comic Sans M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Wanita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hamil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&lt; 11 g/dl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>
                <a:solidFill>
                  <a:srgbClr val="1F497D"/>
                </a:solidFill>
                <a:latin typeface="Calibri"/>
                <a:cs typeface="Calibri"/>
              </a:rPr>
              <a:t>Pertukaran</a:t>
            </a:r>
            <a:r>
              <a:rPr lang="en-GB" sz="24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O2 &amp; CO2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antara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darah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dan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sel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atau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jaringan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berkurang</a:t>
            </a:r>
            <a:endParaRPr lang="en-GB" sz="2400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882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2667"/>
            <a:ext cx="8229600" cy="824971"/>
          </a:xfrm>
        </p:spPr>
        <p:txBody>
          <a:bodyPr>
            <a:normAutofit/>
          </a:bodyPr>
          <a:lstStyle/>
          <a:p>
            <a:r>
              <a:rPr lang="en-GB" b="1" dirty="0" err="1">
                <a:solidFill>
                  <a:srgbClr val="1F497D"/>
                </a:solidFill>
                <a:latin typeface="Calibri"/>
                <a:cs typeface="Calibri"/>
              </a:rPr>
              <a:t>Etiologi</a:t>
            </a:r>
            <a:endParaRPr lang="en-US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9834"/>
            <a:ext cx="8229600" cy="449632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700"/>
              </a:spcBef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800" dirty="0" err="1">
                <a:solidFill>
                  <a:srgbClr val="1F497D"/>
                </a:solidFill>
                <a:latin typeface="Calibri"/>
                <a:cs typeface="Calibri"/>
              </a:rPr>
              <a:t>Pengeluaran</a:t>
            </a:r>
            <a:r>
              <a:rPr lang="en-GB" sz="2800" dirty="0">
                <a:solidFill>
                  <a:srgbClr val="1F497D"/>
                </a:solidFill>
                <a:latin typeface="Calibri"/>
                <a:cs typeface="Calibri"/>
              </a:rPr>
              <a:t> yang </a:t>
            </a:r>
            <a:r>
              <a:rPr lang="en-GB" sz="2800" dirty="0" err="1">
                <a:solidFill>
                  <a:srgbClr val="1F497D"/>
                </a:solidFill>
                <a:latin typeface="Calibri"/>
                <a:cs typeface="Calibri"/>
              </a:rPr>
              <a:t>meningkat</a:t>
            </a:r>
            <a:r>
              <a:rPr lang="en-GB" sz="2800" dirty="0">
                <a:solidFill>
                  <a:srgbClr val="1F497D"/>
                </a:solidFill>
                <a:latin typeface="Calibri"/>
                <a:cs typeface="Calibri"/>
              </a:rPr>
              <a:t>: </a:t>
            </a:r>
          </a:p>
          <a:p>
            <a:pPr marL="989013" lvl="1" indent="-531813">
              <a:lnSpc>
                <a:spcPct val="90000"/>
              </a:lnSpc>
              <a:spcBef>
                <a:spcPts val="600"/>
              </a:spcBef>
              <a:buFont typeface="Comic Sans MS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Pendarahan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: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kronis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(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cacing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,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hemoroid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,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mestruasi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),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akut</a:t>
            </a:r>
            <a:endParaRPr lang="en-GB" sz="2400" dirty="0">
              <a:solidFill>
                <a:srgbClr val="1F497D"/>
              </a:solidFill>
              <a:latin typeface="Calibri"/>
              <a:cs typeface="Calibri"/>
            </a:endParaRPr>
          </a:p>
          <a:p>
            <a:pPr marL="989013" lvl="1" indent="-531813">
              <a:lnSpc>
                <a:spcPct val="90000"/>
              </a:lnSpc>
              <a:spcBef>
                <a:spcPts val="600"/>
              </a:spcBef>
              <a:buFont typeface="Comic Sans MS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Hemolisis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: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infeksi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(malaria, sepsis),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talasemia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,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obat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,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reaksi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imun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dll</a:t>
            </a:r>
            <a:endParaRPr lang="en-GB" sz="2400" dirty="0">
              <a:solidFill>
                <a:srgbClr val="1F497D"/>
              </a:solidFill>
              <a:latin typeface="Calibri"/>
              <a:cs typeface="Calibri"/>
            </a:endParaRPr>
          </a:p>
          <a:p>
            <a:pPr marL="989013" lvl="1" indent="-531813">
              <a:lnSpc>
                <a:spcPct val="90000"/>
              </a:lnSpc>
              <a:spcBef>
                <a:spcPts val="600"/>
              </a:spcBef>
              <a:buFont typeface="Comic Sans MS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Kebutuhan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meningkat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: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bayi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,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anak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,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wanita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hamil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,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menyusui</a:t>
            </a:r>
            <a:endParaRPr lang="en-GB" sz="2400" dirty="0">
              <a:solidFill>
                <a:srgbClr val="1F497D"/>
              </a:solidFill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spcBef>
                <a:spcPts val="700"/>
              </a:spcBef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800" dirty="0" err="1">
                <a:solidFill>
                  <a:srgbClr val="1F497D"/>
                </a:solidFill>
                <a:latin typeface="Calibri"/>
                <a:cs typeface="Calibri"/>
              </a:rPr>
              <a:t>Produksi</a:t>
            </a:r>
            <a:r>
              <a:rPr lang="en-GB" sz="28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800" dirty="0" err="1">
                <a:solidFill>
                  <a:srgbClr val="1F497D"/>
                </a:solidFill>
                <a:latin typeface="Calibri"/>
                <a:cs typeface="Calibri"/>
              </a:rPr>
              <a:t>berkurang</a:t>
            </a:r>
            <a:r>
              <a:rPr lang="en-GB" sz="2800" dirty="0">
                <a:solidFill>
                  <a:srgbClr val="1F497D"/>
                </a:solidFill>
                <a:latin typeface="Calibri"/>
                <a:cs typeface="Calibri"/>
              </a:rPr>
              <a:t>:</a:t>
            </a:r>
          </a:p>
          <a:p>
            <a:pPr marL="989013" lvl="1" indent="-531813">
              <a:lnSpc>
                <a:spcPct val="90000"/>
              </a:lnSpc>
              <a:spcBef>
                <a:spcPts val="600"/>
              </a:spcBef>
              <a:buFont typeface="Comic Sans MS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Penekanan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sumsum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tulang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: 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leukemia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,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anemia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aplastik</a:t>
            </a:r>
            <a:endParaRPr lang="en-GB" sz="2400" dirty="0">
              <a:solidFill>
                <a:srgbClr val="1F497D"/>
              </a:solidFill>
              <a:latin typeface="Calibri"/>
              <a:cs typeface="Calibri"/>
            </a:endParaRPr>
          </a:p>
          <a:p>
            <a:pPr marL="989013" lvl="1" indent="-531813">
              <a:lnSpc>
                <a:spcPct val="90000"/>
              </a:lnSpc>
              <a:spcBef>
                <a:spcPts val="600"/>
              </a:spcBef>
              <a:buFont typeface="Comic Sans MS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Eritropetin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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gagal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ginjal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kronik</a:t>
            </a:r>
            <a:endParaRPr lang="en-GB" sz="2400" dirty="0">
              <a:solidFill>
                <a:srgbClr val="1F497D"/>
              </a:solidFill>
              <a:latin typeface="Calibri"/>
              <a:cs typeface="Calibri"/>
            </a:endParaRPr>
          </a:p>
          <a:p>
            <a:pPr marL="989013" lvl="1" indent="-531813">
              <a:lnSpc>
                <a:spcPct val="90000"/>
              </a:lnSpc>
              <a:spcBef>
                <a:spcPts val="600"/>
              </a:spcBef>
              <a:buFont typeface="Comic Sans MS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Defisiensi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nutrien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 (nutritional </a:t>
            </a:r>
            <a:r>
              <a:rPr lang="en-GB" sz="2400" dirty="0" err="1">
                <a:solidFill>
                  <a:srgbClr val="1F497D"/>
                </a:solidFill>
                <a:latin typeface="Calibri"/>
                <a:cs typeface="Calibri"/>
              </a:rPr>
              <a:t>anemia</a:t>
            </a:r>
            <a:r>
              <a:rPr lang="en-GB" sz="2400" dirty="0">
                <a:solidFill>
                  <a:srgbClr val="1F497D"/>
                </a:solidFill>
                <a:latin typeface="Calibri"/>
                <a:cs typeface="Calibri"/>
              </a:rPr>
              <a:t>):</a:t>
            </a:r>
          </a:p>
          <a:p>
            <a:pPr marL="1371600" lvl="2" indent="-457200">
              <a:lnSpc>
                <a:spcPct val="90000"/>
              </a:lnSpc>
              <a:buFont typeface="Comic Sans MS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dirty="0" err="1">
                <a:solidFill>
                  <a:srgbClr val="1F497D"/>
                </a:solidFill>
                <a:latin typeface="Calibri"/>
                <a:cs typeface="Calibri"/>
              </a:rPr>
              <a:t>Asupan</a:t>
            </a:r>
            <a:r>
              <a:rPr lang="en-GB" dirty="0">
                <a:solidFill>
                  <a:srgbClr val="1F497D"/>
                </a:solidFill>
                <a:latin typeface="Calibri"/>
                <a:cs typeface="Calibri"/>
              </a:rPr>
              <a:t> , </a:t>
            </a:r>
            <a:r>
              <a:rPr lang="en-GB" dirty="0" err="1">
                <a:solidFill>
                  <a:srgbClr val="1F497D"/>
                </a:solidFill>
                <a:latin typeface="Calibri"/>
                <a:cs typeface="Calibri"/>
              </a:rPr>
              <a:t>absorbsi</a:t>
            </a:r>
            <a:endParaRPr lang="en-GB" dirty="0">
              <a:solidFill>
                <a:srgbClr val="1F497D"/>
              </a:solidFill>
              <a:latin typeface="Calibri"/>
              <a:cs typeface="Calibri"/>
            </a:endParaRPr>
          </a:p>
          <a:p>
            <a:pPr marL="608013" indent="-608013">
              <a:lnSpc>
                <a:spcPct val="90000"/>
              </a:lnSpc>
              <a:buFont typeface="Comic Sans MS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GB" dirty="0">
              <a:solidFill>
                <a:srgbClr val="1F497D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8329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2667"/>
            <a:ext cx="8229600" cy="824971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1F497D"/>
                </a:solidFill>
                <a:latin typeface="Calibri"/>
                <a:cs typeface="Calibri"/>
              </a:rPr>
              <a:t>Nutritional </a:t>
            </a:r>
            <a:r>
              <a:rPr lang="en-GB" b="1" dirty="0" err="1">
                <a:solidFill>
                  <a:srgbClr val="1F497D"/>
                </a:solidFill>
                <a:latin typeface="Calibri"/>
                <a:cs typeface="Calibri"/>
              </a:rPr>
              <a:t>anemia</a:t>
            </a:r>
            <a:endParaRPr lang="en-US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8013" indent="-608013">
              <a:lnSpc>
                <a:spcPct val="100000"/>
              </a:lnSpc>
              <a:buFont typeface="Tahoma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dirty="0" err="1">
                <a:solidFill>
                  <a:srgbClr val="1F497D"/>
                </a:solidFill>
                <a:latin typeface="Calibri"/>
                <a:cs typeface="Calibri"/>
              </a:rPr>
              <a:t>Besi</a:t>
            </a:r>
            <a:r>
              <a:rPr lang="en-GB" dirty="0">
                <a:solidFill>
                  <a:srgbClr val="1F497D"/>
                </a:solidFill>
                <a:latin typeface="Calibri"/>
                <a:cs typeface="Calibri"/>
              </a:rPr>
              <a:t>  </a:t>
            </a:r>
            <a:r>
              <a:rPr lang="en-GB" dirty="0" smtClean="0">
                <a:solidFill>
                  <a:srgbClr val="1F497D"/>
                </a:solidFill>
                <a:latin typeface="Calibri"/>
                <a:cs typeface="Calibri"/>
              </a:rPr>
              <a:t>-&gt; </a:t>
            </a:r>
            <a:r>
              <a:rPr lang="en-GB" dirty="0" err="1">
                <a:solidFill>
                  <a:srgbClr val="1F497D"/>
                </a:solidFill>
                <a:latin typeface="Calibri"/>
                <a:cs typeface="Calibri"/>
              </a:rPr>
              <a:t>terbanyak</a:t>
            </a:r>
            <a:endParaRPr lang="en-GB" dirty="0">
              <a:solidFill>
                <a:srgbClr val="1F497D"/>
              </a:solidFill>
              <a:latin typeface="Calibri"/>
              <a:cs typeface="Calibri"/>
            </a:endParaRPr>
          </a:p>
          <a:p>
            <a:pPr marL="608013" indent="-608013">
              <a:lnSpc>
                <a:spcPct val="100000"/>
              </a:lnSpc>
              <a:buFont typeface="Tahoma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dirty="0">
                <a:solidFill>
                  <a:srgbClr val="1F497D"/>
                </a:solidFill>
                <a:latin typeface="Calibri"/>
                <a:cs typeface="Calibri"/>
              </a:rPr>
              <a:t>Vitamin B12</a:t>
            </a:r>
          </a:p>
          <a:p>
            <a:pPr marL="608013" indent="-608013">
              <a:lnSpc>
                <a:spcPct val="100000"/>
              </a:lnSpc>
              <a:buFont typeface="Tahoma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dirty="0">
                <a:solidFill>
                  <a:srgbClr val="1F497D"/>
                </a:solidFill>
                <a:latin typeface="Calibri"/>
                <a:cs typeface="Calibri"/>
              </a:rPr>
              <a:t>Folic acid</a:t>
            </a:r>
          </a:p>
          <a:p>
            <a:pPr marL="608013" indent="-608013">
              <a:lnSpc>
                <a:spcPct val="100000"/>
              </a:lnSpc>
              <a:buFont typeface="Tahoma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dirty="0" err="1">
                <a:solidFill>
                  <a:srgbClr val="1F497D"/>
                </a:solidFill>
                <a:latin typeface="Calibri"/>
                <a:cs typeface="Calibri"/>
              </a:rPr>
              <a:t>Piridoksin</a:t>
            </a:r>
            <a:endParaRPr lang="en-GB" dirty="0">
              <a:solidFill>
                <a:srgbClr val="1F497D"/>
              </a:solidFill>
              <a:latin typeface="Calibri"/>
              <a:cs typeface="Calibri"/>
            </a:endParaRPr>
          </a:p>
          <a:p>
            <a:pPr marL="608013" indent="-608013">
              <a:lnSpc>
                <a:spcPct val="100000"/>
              </a:lnSpc>
              <a:buFont typeface="Tahoma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dirty="0">
                <a:solidFill>
                  <a:srgbClr val="1F497D"/>
                </a:solidFill>
                <a:latin typeface="Calibri"/>
                <a:cs typeface="Calibri"/>
              </a:rPr>
              <a:t>Vitamin C</a:t>
            </a:r>
          </a:p>
          <a:p>
            <a:pPr marL="608013" indent="-608013">
              <a:lnSpc>
                <a:spcPct val="100000"/>
              </a:lnSpc>
              <a:buFont typeface="Tahoma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dirty="0">
                <a:solidFill>
                  <a:srgbClr val="1F497D"/>
                </a:solidFill>
                <a:latin typeface="Calibri"/>
                <a:cs typeface="Calibri"/>
              </a:rPr>
              <a:t>Copper</a:t>
            </a:r>
          </a:p>
          <a:p>
            <a:pPr marL="608013" indent="-608013">
              <a:lnSpc>
                <a:spcPct val="100000"/>
              </a:lnSpc>
              <a:buFont typeface="Tahoma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dirty="0" smtClean="0">
                <a:solidFill>
                  <a:srgbClr val="1F497D"/>
                </a:solidFill>
                <a:latin typeface="Calibri"/>
                <a:cs typeface="Calibri"/>
              </a:rPr>
              <a:t>Protein</a:t>
            </a:r>
            <a:endParaRPr lang="en-GB" dirty="0">
              <a:solidFill>
                <a:srgbClr val="1F497D"/>
              </a:solidFill>
              <a:latin typeface="Calibri"/>
              <a:cs typeface="Calibri"/>
            </a:endParaRPr>
          </a:p>
          <a:p>
            <a:pPr marL="608013" indent="-608013">
              <a:lnSpc>
                <a:spcPct val="100000"/>
              </a:lnSpc>
              <a:buFont typeface="Tahoma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GB" dirty="0">
              <a:solidFill>
                <a:srgbClr val="1F497D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7840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3833"/>
            <a:ext cx="8229600" cy="803804"/>
          </a:xfrm>
        </p:spPr>
        <p:txBody>
          <a:bodyPr>
            <a:normAutofit/>
          </a:bodyPr>
          <a:lstStyle/>
          <a:p>
            <a:r>
              <a:rPr lang="en-GB" sz="4000" b="1" dirty="0" err="1">
                <a:solidFill>
                  <a:srgbClr val="1F497D"/>
                </a:solidFill>
              </a:rPr>
              <a:t>Anemia</a:t>
            </a:r>
            <a:r>
              <a:rPr lang="en-GB" sz="4000" b="1" dirty="0">
                <a:solidFill>
                  <a:srgbClr val="1F497D"/>
                </a:solidFill>
              </a:rPr>
              <a:t> </a:t>
            </a:r>
            <a:r>
              <a:rPr lang="en-GB" sz="4000" b="1" dirty="0" err="1">
                <a:solidFill>
                  <a:srgbClr val="1F497D"/>
                </a:solidFill>
              </a:rPr>
              <a:t>Defisiensi</a:t>
            </a:r>
            <a:r>
              <a:rPr lang="en-GB" sz="4000" b="1" dirty="0">
                <a:solidFill>
                  <a:srgbClr val="1F497D"/>
                </a:solidFill>
              </a:rPr>
              <a:t> </a:t>
            </a:r>
            <a:r>
              <a:rPr lang="en-GB" sz="4000" b="1" dirty="0" err="1">
                <a:solidFill>
                  <a:srgbClr val="1F497D"/>
                </a:solidFill>
              </a:rPr>
              <a:t>Gizi</a:t>
            </a:r>
            <a:endParaRPr lang="en-US" sz="4000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70852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solidFill>
                  <a:srgbClr val="1F497D"/>
                </a:solidFill>
              </a:rPr>
              <a:t>Disebabkan</a:t>
            </a:r>
            <a:r>
              <a:rPr lang="en-GB" dirty="0">
                <a:solidFill>
                  <a:srgbClr val="1F497D"/>
                </a:solidFill>
              </a:rPr>
              <a:t> :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solidFill>
                  <a:srgbClr val="1F497D"/>
                </a:solidFill>
              </a:rPr>
              <a:t>asupan</a:t>
            </a:r>
            <a:r>
              <a:rPr lang="en-GB" dirty="0">
                <a:solidFill>
                  <a:srgbClr val="1F497D"/>
                </a:solidFill>
              </a:rPr>
              <a:t> </a:t>
            </a:r>
            <a:r>
              <a:rPr lang="en-GB" dirty="0" err="1">
                <a:solidFill>
                  <a:srgbClr val="1F497D"/>
                </a:solidFill>
              </a:rPr>
              <a:t>kurang</a:t>
            </a:r>
            <a:r>
              <a:rPr lang="en-GB" dirty="0">
                <a:solidFill>
                  <a:srgbClr val="1F497D"/>
                </a:solidFill>
              </a:rPr>
              <a:t> 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solidFill>
                  <a:srgbClr val="1F497D"/>
                </a:solidFill>
              </a:rPr>
              <a:t>kebutuhan</a:t>
            </a:r>
            <a:r>
              <a:rPr lang="en-GB" dirty="0">
                <a:solidFill>
                  <a:srgbClr val="1F497D"/>
                </a:solidFill>
              </a:rPr>
              <a:t> </a:t>
            </a:r>
            <a:r>
              <a:rPr lang="en-GB" dirty="0" err="1">
                <a:solidFill>
                  <a:srgbClr val="1F497D"/>
                </a:solidFill>
              </a:rPr>
              <a:t>meningkat</a:t>
            </a:r>
            <a:endParaRPr lang="en-GB" dirty="0">
              <a:solidFill>
                <a:srgbClr val="1F497D"/>
              </a:solidFill>
            </a:endParaRP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solidFill>
                  <a:srgbClr val="1F497D"/>
                </a:solidFill>
              </a:rPr>
              <a:t>Kelompok</a:t>
            </a:r>
            <a:r>
              <a:rPr lang="en-GB" dirty="0">
                <a:solidFill>
                  <a:srgbClr val="1F497D"/>
                </a:solidFill>
              </a:rPr>
              <a:t> </a:t>
            </a:r>
            <a:r>
              <a:rPr lang="en-GB" dirty="0" err="1">
                <a:solidFill>
                  <a:srgbClr val="1F497D"/>
                </a:solidFill>
              </a:rPr>
              <a:t>rawan</a:t>
            </a:r>
            <a:r>
              <a:rPr lang="en-GB" dirty="0">
                <a:solidFill>
                  <a:srgbClr val="1F497D"/>
                </a:solidFill>
              </a:rPr>
              <a:t>: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solidFill>
                  <a:srgbClr val="1F497D"/>
                </a:solidFill>
              </a:rPr>
              <a:t>Ibu</a:t>
            </a:r>
            <a:r>
              <a:rPr lang="en-GB" dirty="0">
                <a:solidFill>
                  <a:srgbClr val="1F497D"/>
                </a:solidFill>
              </a:rPr>
              <a:t> </a:t>
            </a:r>
            <a:r>
              <a:rPr lang="en-GB" dirty="0" err="1">
                <a:solidFill>
                  <a:srgbClr val="1F497D"/>
                </a:solidFill>
              </a:rPr>
              <a:t>hamil</a:t>
            </a:r>
            <a:endParaRPr lang="en-GB" dirty="0">
              <a:solidFill>
                <a:srgbClr val="1F497D"/>
              </a:solidFill>
            </a:endParaRP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solidFill>
                  <a:srgbClr val="1F497D"/>
                </a:solidFill>
              </a:rPr>
              <a:t>Balita</a:t>
            </a:r>
            <a:endParaRPr lang="en-GB" dirty="0">
              <a:solidFill>
                <a:srgbClr val="1F497D"/>
              </a:solidFill>
            </a:endParaRP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solidFill>
                  <a:srgbClr val="1F497D"/>
                </a:solidFill>
              </a:rPr>
              <a:t>Anak</a:t>
            </a:r>
            <a:r>
              <a:rPr lang="en-GB" dirty="0">
                <a:solidFill>
                  <a:srgbClr val="1F497D"/>
                </a:solidFill>
              </a:rPr>
              <a:t> </a:t>
            </a:r>
            <a:r>
              <a:rPr lang="en-GB" dirty="0" err="1">
                <a:solidFill>
                  <a:srgbClr val="1F497D"/>
                </a:solidFill>
              </a:rPr>
              <a:t>usia</a:t>
            </a:r>
            <a:r>
              <a:rPr lang="en-GB" dirty="0">
                <a:solidFill>
                  <a:srgbClr val="1F497D"/>
                </a:solidFill>
              </a:rPr>
              <a:t> </a:t>
            </a:r>
            <a:r>
              <a:rPr lang="en-GB" dirty="0" err="1">
                <a:solidFill>
                  <a:srgbClr val="1F497D"/>
                </a:solidFill>
              </a:rPr>
              <a:t>sekolah</a:t>
            </a:r>
            <a:endParaRPr lang="en-GB" dirty="0">
              <a:solidFill>
                <a:srgbClr val="1F497D"/>
              </a:solidFill>
            </a:endParaRP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solidFill>
                  <a:srgbClr val="1F497D"/>
                </a:solidFill>
              </a:rPr>
              <a:t>Tenaga</a:t>
            </a:r>
            <a:r>
              <a:rPr lang="en-GB" dirty="0">
                <a:solidFill>
                  <a:srgbClr val="1F497D"/>
                </a:solidFill>
              </a:rPr>
              <a:t> </a:t>
            </a:r>
            <a:r>
              <a:rPr lang="en-GB" dirty="0" err="1">
                <a:solidFill>
                  <a:srgbClr val="1F497D"/>
                </a:solidFill>
              </a:rPr>
              <a:t>kerja</a:t>
            </a:r>
            <a:r>
              <a:rPr lang="en-GB" dirty="0">
                <a:solidFill>
                  <a:srgbClr val="1F497D"/>
                </a:solidFill>
              </a:rPr>
              <a:t> </a:t>
            </a:r>
            <a:r>
              <a:rPr lang="en-GB" dirty="0" err="1">
                <a:solidFill>
                  <a:srgbClr val="1F497D"/>
                </a:solidFill>
              </a:rPr>
              <a:t>wanita</a:t>
            </a:r>
            <a:endParaRPr lang="en-GB" dirty="0">
              <a:solidFill>
                <a:srgbClr val="1F497D"/>
              </a:solidFill>
            </a:endParaRP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solidFill>
                  <a:srgbClr val="1F497D"/>
                </a:solidFill>
              </a:rPr>
              <a:t>Wanita</a:t>
            </a:r>
            <a:r>
              <a:rPr lang="en-GB" dirty="0">
                <a:solidFill>
                  <a:srgbClr val="1F497D"/>
                </a:solidFill>
              </a:rPr>
              <a:t> </a:t>
            </a:r>
            <a:r>
              <a:rPr lang="en-GB" dirty="0" err="1">
                <a:solidFill>
                  <a:srgbClr val="1F497D"/>
                </a:solidFill>
              </a:rPr>
              <a:t>usia</a:t>
            </a:r>
            <a:r>
              <a:rPr lang="en-GB" dirty="0">
                <a:solidFill>
                  <a:srgbClr val="1F497D"/>
                </a:solidFill>
              </a:rPr>
              <a:t> </a:t>
            </a:r>
            <a:r>
              <a:rPr lang="en-GB" dirty="0" err="1">
                <a:solidFill>
                  <a:srgbClr val="1F497D"/>
                </a:solidFill>
              </a:rPr>
              <a:t>subur</a:t>
            </a:r>
            <a:endParaRPr lang="en-GB" dirty="0">
              <a:solidFill>
                <a:srgbClr val="1F497D"/>
              </a:solidFill>
            </a:endParaRPr>
          </a:p>
          <a:p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95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4250</TotalTime>
  <Words>317</Words>
  <Application>Microsoft Macintosh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MASALAH DAN PROGRAM ANEMIA </vt:lpstr>
      <vt:lpstr>Public Health Significance of Anemia</vt:lpstr>
      <vt:lpstr>Relationship Between Iron Deficiency, Iron-Deficiency Anemia, and Anemia in a Population</vt:lpstr>
      <vt:lpstr>Proporsi anemia penduduk umur ≥1 tahun menurut karakteristik, Indonesia 2013</vt:lpstr>
      <vt:lpstr>ANEMIA</vt:lpstr>
      <vt:lpstr>Etiologi</vt:lpstr>
      <vt:lpstr>Nutritional anemia</vt:lpstr>
      <vt:lpstr>Anemia Defisiensi Gizi</vt:lpstr>
      <vt:lpstr>Anemia Defisiensi Gizi: Ibu Hamil</vt:lpstr>
      <vt:lpstr>Anemia Defisiensi Gizi: Balita</vt:lpstr>
      <vt:lpstr>Anemia Defisiensi Gizi:  Anak Usia Sekolah</vt:lpstr>
      <vt:lpstr>Anemia Defisiensi Gizi:  Tenaga Kerja Wanita</vt:lpstr>
      <vt:lpstr>PowerPoint Presentation</vt:lpstr>
      <vt:lpstr>Taking Action: Developing a Strategy for Anemia Prevention and Control</vt:lpstr>
      <vt:lpstr>TERIMA KASIH</vt:lpstr>
    </vt:vector>
  </TitlesOfParts>
  <Company>Nutrition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dan Masalah  Kurang Vitamin A (KVA)</dc:title>
  <dc:creator>Nazhif Gifari</dc:creator>
  <cp:lastModifiedBy>Nazhif Gifari</cp:lastModifiedBy>
  <cp:revision>31</cp:revision>
  <dcterms:created xsi:type="dcterms:W3CDTF">2017-09-26T01:46:28Z</dcterms:created>
  <dcterms:modified xsi:type="dcterms:W3CDTF">2017-10-11T12:24:59Z</dcterms:modified>
</cp:coreProperties>
</file>