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2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75" r:id="rId20"/>
    <p:sldId id="281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0" autoAdjust="0"/>
    <p:restoredTop sz="90374" autoAdjust="0"/>
  </p:normalViewPr>
  <p:slideViewPr>
    <p:cSldViewPr>
      <p:cViewPr>
        <p:scale>
          <a:sx n="99" d="100"/>
          <a:sy n="99" d="100"/>
        </p:scale>
        <p:origin x="-912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Konsumsi Kandungan Yodium Nasional Tahun 2013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Sheet1!$A$3:$A$5</c:f>
              <c:strCache>
                <c:ptCount val="3"/>
                <c:pt idx="0">
                  <c:v>Cukup Yodium</c:v>
                </c:pt>
                <c:pt idx="1">
                  <c:v>Kurang Yodium</c:v>
                </c:pt>
                <c:pt idx="2">
                  <c:v>Tidak Yodium</c:v>
                </c:pt>
              </c:strCache>
            </c:strRef>
          </c:cat>
          <c:val>
            <c:numRef>
              <c:f>Sheet1!$B$3:$B$5</c:f>
              <c:numCache>
                <c:formatCode>0.00%</c:formatCode>
                <c:ptCount val="3"/>
                <c:pt idx="0">
                  <c:v>0.77</c:v>
                </c:pt>
                <c:pt idx="1">
                  <c:v>0.148</c:v>
                </c:pt>
                <c:pt idx="2">
                  <c:v>0.0815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7909880"/>
        <c:axId val="-2113915960"/>
        <c:axId val="0"/>
      </c:bar3DChart>
      <c:catAx>
        <c:axId val="-2137909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13915960"/>
        <c:crosses val="autoZero"/>
        <c:auto val="1"/>
        <c:lblAlgn val="ctr"/>
        <c:lblOffset val="100"/>
        <c:noMultiLvlLbl val="0"/>
      </c:catAx>
      <c:valAx>
        <c:axId val="-211391596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-2137909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4687-7398-E642-A19C-BABBC5E4E1E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341-7F45-404D-B8A7-555D5B3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C693-1F58-0E46-93BD-9B279322E3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248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150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4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98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107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654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45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26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1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E4F0-B81B-487E-9994-23B9FDC37B3F}" type="datetimeFigureOut">
              <a:rPr lang="id-ID" smtClean="0"/>
              <a:t>10/11/17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94D0-C433-4A74-AD90-FA3B7323AB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8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22625" y="3324859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IMPLEMENTASI PROGRAM GIZI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V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4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2710"/>
            <a:ext cx="8003232" cy="850106"/>
          </a:xfrm>
        </p:spPr>
        <p:txBody>
          <a:bodyPr>
            <a:normAutofit fontScale="90000"/>
          </a:bodyPr>
          <a:lstStyle/>
          <a:p>
            <a: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  <a:t>Klasifikasi TGR dengan </a:t>
            </a:r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metode palpasi</a:t>
            </a:r>
            <a:endParaRPr lang="id-ID" sz="40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24872" r="16106" b="41487"/>
          <a:stretch/>
        </p:blipFill>
        <p:spPr bwMode="auto">
          <a:xfrm>
            <a:off x="251520" y="1844824"/>
            <a:ext cx="85809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8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id-ID" sz="3200" dirty="0">
                <a:solidFill>
                  <a:srgbClr val="1F497D"/>
                </a:solidFill>
                <a:latin typeface="Calibri"/>
                <a:cs typeface="Calibri"/>
              </a:rPr>
              <a:t>Kriteria epidemiologis untuk menilai </a:t>
            </a:r>
            <a:r>
              <a:rPr lang="id-ID" sz="3200" dirty="0" smtClean="0">
                <a:solidFill>
                  <a:srgbClr val="1F497D"/>
                </a:solidFill>
                <a:latin typeface="Calibri"/>
                <a:cs typeface="Calibri"/>
              </a:rPr>
              <a:t>derajat keparahan </a:t>
            </a:r>
            <a:r>
              <a:rPr lang="id-ID" sz="3200" dirty="0">
                <a:solidFill>
                  <a:srgbClr val="1F497D"/>
                </a:solidFill>
                <a:latin typeface="Calibri"/>
                <a:cs typeface="Calibri"/>
              </a:rPr>
              <a:t>defisiensi </a:t>
            </a:r>
            <a:r>
              <a:rPr lang="id-ID" sz="3200" dirty="0" smtClean="0">
                <a:solidFill>
                  <a:srgbClr val="1F497D"/>
                </a:solidFill>
                <a:latin typeface="Calibri"/>
                <a:cs typeface="Calibri"/>
              </a:rPr>
              <a:t>yodium berdasarkan prevalensi </a:t>
            </a:r>
            <a:r>
              <a:rPr lang="id-ID" sz="3200" dirty="0">
                <a:solidFill>
                  <a:srgbClr val="1F497D"/>
                </a:solidFill>
                <a:latin typeface="Calibri"/>
                <a:cs typeface="Calibri"/>
              </a:rPr>
              <a:t>goiter pada anak usia sekolah</a:t>
            </a:r>
            <a:br>
              <a:rPr lang="id-ID" sz="3200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32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2539" r="16827" b="34923"/>
          <a:stretch/>
        </p:blipFill>
        <p:spPr bwMode="auto">
          <a:xfrm>
            <a:off x="467544" y="2132856"/>
            <a:ext cx="833454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7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08" y="692696"/>
            <a:ext cx="7620000" cy="778098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Urinary </a:t>
            </a:r>
            <a: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  <a:t>Iodine </a:t>
            </a:r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  <a:t>UI)</a:t>
            </a:r>
            <a:b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40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296544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Pemeriksaan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UI dalam urin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sangat penting dilakukan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mengingat 90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% yodium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diekskresikan melalui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urin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sehingga UI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dapat menggambarkan  asupan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yodium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seseorang.</a:t>
            </a:r>
          </a:p>
          <a:p>
            <a:pPr marL="114300" indent="0">
              <a:buNone/>
            </a:pP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Berat ringannya endemisitas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GAKY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berdasarkan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ekskresi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yodium dalam urin menggunakan kriteria epidemiologi untuk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memperkirakan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gizi dasar tentang yodium pada median urin</a:t>
            </a: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96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1224136"/>
          </a:xfrm>
        </p:spPr>
        <p:txBody>
          <a:bodyPr>
            <a:noAutofit/>
          </a:bodyPr>
          <a:lstStyle/>
          <a:p>
            <a:r>
              <a:rPr lang="id-ID" sz="24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24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sv-SE" sz="2400" b="1" dirty="0" smtClean="0">
                <a:solidFill>
                  <a:srgbClr val="1F497D"/>
                </a:solidFill>
                <a:latin typeface="Calibri"/>
                <a:cs typeface="Calibri"/>
              </a:rPr>
              <a:t>Kriteria</a:t>
            </a:r>
            <a:r>
              <a:rPr lang="id-ID" sz="24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sv-SE" sz="2400" b="1" dirty="0" smtClean="0">
                <a:solidFill>
                  <a:srgbClr val="1F497D"/>
                </a:solidFill>
                <a:latin typeface="Calibri"/>
                <a:cs typeface="Calibri"/>
              </a:rPr>
              <a:t>epidemiologi </a:t>
            </a:r>
            <a:r>
              <a:rPr lang="sv-SE" sz="2400" b="1" dirty="0">
                <a:solidFill>
                  <a:srgbClr val="1F497D"/>
                </a:solidFill>
                <a:latin typeface="Calibri"/>
                <a:cs typeface="Calibri"/>
              </a:rPr>
              <a:t>dalam menaksir </a:t>
            </a:r>
            <a:r>
              <a:rPr lang="sv-SE" sz="2400" b="1" dirty="0" smtClean="0">
                <a:solidFill>
                  <a:srgbClr val="1F497D"/>
                </a:solidFill>
                <a:latin typeface="Calibri"/>
                <a:cs typeface="Calibri"/>
              </a:rPr>
              <a:t>yodium</a:t>
            </a:r>
            <a:r>
              <a:rPr lang="id-ID" sz="24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sv-SE" sz="2400" b="1" dirty="0" smtClean="0">
                <a:solidFill>
                  <a:srgbClr val="1F497D"/>
                </a:solidFill>
                <a:latin typeface="Calibri"/>
                <a:cs typeface="Calibri"/>
              </a:rPr>
              <a:t>berdasarkan </a:t>
            </a:r>
            <a:r>
              <a:rPr lang="sv-SE" sz="2400" b="1" dirty="0">
                <a:solidFill>
                  <a:srgbClr val="1F497D"/>
                </a:solidFill>
                <a:latin typeface="Calibri"/>
                <a:cs typeface="Calibri"/>
              </a:rPr>
              <a:t>median </a:t>
            </a:r>
            <a:r>
              <a:rPr lang="sv-SE" sz="2400" b="1" dirty="0" smtClean="0">
                <a:solidFill>
                  <a:srgbClr val="1F497D"/>
                </a:solidFill>
                <a:latin typeface="Calibri"/>
                <a:cs typeface="Calibri"/>
              </a:rPr>
              <a:t>konsentrasi </a:t>
            </a:r>
            <a:r>
              <a:rPr lang="sv-SE" sz="2400" b="1" dirty="0">
                <a:solidFill>
                  <a:srgbClr val="1F497D"/>
                </a:solidFill>
                <a:latin typeface="Calibri"/>
                <a:cs typeface="Calibri"/>
              </a:rPr>
              <a:t>yodium urin pada anak usia sekolah </a:t>
            </a:r>
            <a:br>
              <a:rPr lang="sv-SE" sz="2400" b="1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24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22971" r="16106" b="32463"/>
          <a:stretch/>
        </p:blipFill>
        <p:spPr bwMode="auto">
          <a:xfrm>
            <a:off x="899592" y="1916832"/>
            <a:ext cx="738695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0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20000" cy="1080120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TSH </a:t>
            </a:r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(Thyroid </a:t>
            </a:r>
            <a: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  <a:t>Stimulating Hormone)</a:t>
            </a:r>
            <a:br>
              <a:rPr lang="id-ID" sz="4000" b="1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40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584576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TSH merupakan indikator yang sensitif status yodium periode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baru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lahir</a:t>
            </a: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tiroid 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pada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bayi baru lahir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mengandung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lebih sedikit yodium tetapi memiliki tingkat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turnover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yodium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yang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lebih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tinggi</a:t>
            </a: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Asupan yodium pada suatu daerah dikatakan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mencukupi jika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kadar TSH &gt;5 mU/L</a:t>
            </a: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73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0702"/>
            <a:ext cx="7931224" cy="778098"/>
          </a:xfrm>
        </p:spPr>
        <p:txBody>
          <a:bodyPr>
            <a:normAutofit fontScale="90000"/>
          </a:bodyPr>
          <a:lstStyle/>
          <a:p>
            <a:r>
              <a:rPr lang="id-ID" sz="3200" b="1" dirty="0">
                <a:solidFill>
                  <a:srgbClr val="1F497D"/>
                </a:solidFill>
                <a:latin typeface="Calibri"/>
                <a:cs typeface="Calibri"/>
              </a:rPr>
              <a:t>Cara Penanggulangan </a:t>
            </a:r>
            <a:r>
              <a:rPr lang="id-ID" sz="3200" b="1" dirty="0" smtClean="0">
                <a:solidFill>
                  <a:srgbClr val="1F497D"/>
                </a:solidFill>
                <a:latin typeface="Calibri"/>
                <a:cs typeface="Calibri"/>
              </a:rPr>
              <a:t>Gangguan Akibat </a:t>
            </a:r>
            <a:r>
              <a:rPr lang="id-ID" sz="3200" b="1" dirty="0">
                <a:solidFill>
                  <a:srgbClr val="1F497D"/>
                </a:solidFill>
                <a:latin typeface="Calibri"/>
                <a:cs typeface="Calibri"/>
              </a:rPr>
              <a:t>Kekurangan </a:t>
            </a:r>
            <a:r>
              <a:rPr lang="id-ID" sz="3200" b="1" dirty="0" smtClean="0">
                <a:solidFill>
                  <a:srgbClr val="1F497D"/>
                </a:solidFill>
                <a:latin typeface="Calibri"/>
                <a:cs typeface="Calibri"/>
              </a:rPr>
              <a:t>Yodium(GAKY</a:t>
            </a:r>
            <a:r>
              <a:rPr lang="id-ID" sz="3200" b="1" dirty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lang="id-ID" sz="32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248472"/>
          </a:xfrm>
        </p:spPr>
        <p:txBody>
          <a:bodyPr>
            <a:noAutofit/>
          </a:bodyPr>
          <a:lstStyle/>
          <a:p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Di USA, </a:t>
            </a:r>
            <a:r>
              <a:rPr lang="id-ID" sz="2400" dirty="0" err="1" smtClean="0">
                <a:solidFill>
                  <a:srgbClr val="1F497D"/>
                </a:solidFill>
                <a:latin typeface="Calibri"/>
                <a:cs typeface="Calibri"/>
              </a:rPr>
              <a:t>thn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 1916, Marine &amp; Kimball, Fortifikasi Garam konsumsi di </a:t>
            </a:r>
            <a:r>
              <a:rPr lang="id-ID" sz="2400" dirty="0" err="1" smtClean="0">
                <a:solidFill>
                  <a:srgbClr val="1F497D"/>
                </a:solidFill>
                <a:latin typeface="Calibri"/>
                <a:cs typeface="Calibri"/>
              </a:rPr>
              <a:t>Michigan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, berhasil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  <a:sym typeface="Wingdings"/>
              </a:rPr>
              <a:t> Nasional</a:t>
            </a:r>
          </a:p>
          <a:p>
            <a:r>
              <a:rPr lang="id-ID" sz="2400" dirty="0" err="1" smtClean="0">
                <a:solidFill>
                  <a:srgbClr val="1F497D"/>
                </a:solidFill>
                <a:latin typeface="Calibri"/>
                <a:cs typeface="Calibri"/>
                <a:sym typeface="Wingdings"/>
              </a:rPr>
              <a:t>Iodisasi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  <a:sym typeface="Wingdings"/>
              </a:rPr>
              <a:t> Garam di Indonesia, 1930-1942</a:t>
            </a:r>
            <a:endParaRPr lang="id-ID" sz="24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Indonesia: strategi </a:t>
            </a:r>
            <a:r>
              <a:rPr lang="id-ID" sz="2400" dirty="0">
                <a:solidFill>
                  <a:srgbClr val="1F497D"/>
                </a:solidFill>
                <a:latin typeface="Calibri"/>
                <a:cs typeface="Calibri"/>
              </a:rPr>
              <a:t>upaya penanggulangan GAKY (jangka 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pendek-</a:t>
            </a:r>
            <a:r>
              <a:rPr lang="id-ID" sz="2400" dirty="0">
                <a:solidFill>
                  <a:srgbClr val="1F497D"/>
                </a:solidFill>
                <a:latin typeface="Calibri"/>
                <a:cs typeface="Calibri"/>
              </a:rPr>
              <a:t> 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jangka </a:t>
            </a:r>
            <a:r>
              <a:rPr lang="id-ID" sz="2400" dirty="0">
                <a:solidFill>
                  <a:srgbClr val="1F497D"/>
                </a:solidFill>
                <a:latin typeface="Calibri"/>
                <a:cs typeface="Calibri"/>
              </a:rPr>
              <a:t>panjang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)  (Depkes 2004) :</a:t>
            </a:r>
          </a:p>
          <a:p>
            <a:pPr marL="352425" indent="-258763">
              <a:buFont typeface="+mj-lt"/>
              <a:buAutoNum type="arabicPeriod"/>
            </a:pPr>
            <a:r>
              <a:rPr lang="id-ID" sz="2400" dirty="0">
                <a:solidFill>
                  <a:srgbClr val="1F497D"/>
                </a:solidFill>
                <a:latin typeface="Calibri"/>
                <a:cs typeface="Calibri"/>
              </a:rPr>
              <a:t> Strategi Jangka 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Panjang </a:t>
            </a:r>
          </a:p>
          <a:p>
            <a:pPr marL="695325" indent="-342900">
              <a:buFont typeface="Wingdings" pitchFamily="2" charset="2"/>
              <a:buChar char="v"/>
            </a:pPr>
            <a:r>
              <a:rPr lang="id-ID" sz="24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Komunikasi Informasi dan Edukasi (KIE)</a:t>
            </a:r>
          </a:p>
          <a:p>
            <a:pPr marL="695325" indent="-342900">
              <a:buFont typeface="Wingdings" pitchFamily="2" charset="2"/>
              <a:buChar char="v"/>
            </a:pP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Surveillans</a:t>
            </a:r>
          </a:p>
          <a:p>
            <a:pPr marL="695325" indent="-342900">
              <a:buFont typeface="Wingdings" pitchFamily="2" charset="2"/>
              <a:buChar char="v"/>
            </a:pPr>
            <a:r>
              <a:rPr lang="id-ID" sz="2400" dirty="0" err="1" smtClean="0">
                <a:solidFill>
                  <a:srgbClr val="1F497D"/>
                </a:solidFill>
                <a:latin typeface="Calibri"/>
                <a:cs typeface="Calibri"/>
              </a:rPr>
              <a:t>Iodisasi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 garam</a:t>
            </a:r>
          </a:p>
          <a:p>
            <a:pPr marL="695325" indent="-342900">
              <a:buFont typeface="Wingdings" pitchFamily="2" charset="2"/>
              <a:buChar char="v"/>
            </a:pP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Penganekaragaman </a:t>
            </a:r>
            <a:r>
              <a:rPr lang="id-ID" sz="2400" dirty="0" smtClean="0">
                <a:solidFill>
                  <a:srgbClr val="1F497D"/>
                </a:solidFill>
                <a:latin typeface="Calibri"/>
                <a:cs typeface="Calibri"/>
              </a:rPr>
              <a:t>konsumsi pangan</a:t>
            </a:r>
          </a:p>
          <a:p>
            <a:pPr marL="352425" indent="0">
              <a:buNone/>
            </a:pPr>
            <a:endParaRPr lang="id-ID" sz="24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85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4296544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Strategi jangka pendek</a:t>
            </a:r>
          </a:p>
          <a:p>
            <a:pPr indent="195263">
              <a:buFont typeface="Wingdings" pitchFamily="2" charset="2"/>
              <a:buChar char="v"/>
            </a:pP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 D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istribusi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kapsul minyak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beryodium (1974-98) </a:t>
            </a:r>
          </a:p>
          <a:p>
            <a:pPr marL="727075" indent="-374650">
              <a:buFont typeface="Wingdings" pitchFamily="2" charset="2"/>
              <a:buChar char="v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Produksi garam dan konsumsi g</a:t>
            </a:r>
            <a:r>
              <a:rPr lang="pt-BR" sz="2800" dirty="0" smtClean="0">
                <a:solidFill>
                  <a:srgbClr val="1F497D"/>
                </a:solidFill>
                <a:latin typeface="Calibri"/>
                <a:cs typeface="Calibri"/>
              </a:rPr>
              <a:t>aram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pt-BR" sz="2800" dirty="0" smtClean="0">
                <a:solidFill>
                  <a:srgbClr val="1F497D"/>
                </a:solidFill>
                <a:latin typeface="Calibri"/>
                <a:cs typeface="Calibri"/>
              </a:rPr>
              <a:t>beryodium</a:t>
            </a:r>
            <a:r>
              <a:rPr lang="pt-BR" sz="2800" dirty="0">
                <a:solidFill>
                  <a:srgbClr val="1F497D"/>
                </a:solidFill>
                <a:latin typeface="Calibri"/>
                <a:cs typeface="Calibri"/>
              </a:rPr>
              <a:t>. Sesuai Kepres no 69, 13 Oktober 1994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Hasil gambar untuk gaky 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419872" cy="2633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8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  <a:t>Angka </a:t>
            </a:r>
            <a:r>
              <a:rPr lang="id-ID" sz="2800" b="1" dirty="0">
                <a:solidFill>
                  <a:srgbClr val="1F497D"/>
                </a:solidFill>
                <a:latin typeface="Calibri"/>
                <a:cs typeface="Calibri"/>
              </a:rPr>
              <a:t>dan proporsi (persen) defisiensi yodium pada anak usia </a:t>
            </a:r>
            <a: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  <a:t>sekolah </a:t>
            </a:r>
            <a:r>
              <a:rPr lang="id-ID" sz="2800" b="1" dirty="0">
                <a:solidFill>
                  <a:srgbClr val="1F497D"/>
                </a:solidFill>
                <a:latin typeface="Calibri"/>
                <a:cs typeface="Calibri"/>
              </a:rPr>
              <a:t>(konsntrasi yodium urin </a:t>
            </a:r>
            <a: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  <a:t>&lt;100 </a:t>
            </a:r>
            <a:r>
              <a:rPr lang="el-GR" sz="2800" b="1" dirty="0">
                <a:solidFill>
                  <a:srgbClr val="1F497D"/>
                </a:solidFill>
                <a:latin typeface="Calibri"/>
                <a:cs typeface="Calibri"/>
              </a:rPr>
              <a:t>μ</a:t>
            </a:r>
            <a:r>
              <a:rPr lang="id-ID" sz="2800" b="1" dirty="0">
                <a:solidFill>
                  <a:srgbClr val="1F497D"/>
                </a:solidFill>
                <a:latin typeface="Calibri"/>
                <a:cs typeface="Calibri"/>
              </a:rPr>
              <a:t>g/L) dalam juta di berbagai </a:t>
            </a:r>
            <a:r>
              <a:rPr lang="id-ID" sz="2800" b="1" dirty="0" smtClean="0">
                <a:solidFill>
                  <a:srgbClr val="1F497D"/>
                </a:solidFill>
                <a:latin typeface="Calibri"/>
                <a:cs typeface="Calibri"/>
              </a:rPr>
              <a:t>regional </a:t>
            </a:r>
            <a:r>
              <a:rPr lang="id-ID" sz="2800" b="1" dirty="0">
                <a:solidFill>
                  <a:srgbClr val="1F497D"/>
                </a:solidFill>
                <a:latin typeface="Calibri"/>
                <a:cs typeface="Calibri"/>
              </a:rPr>
              <a:t>dunia, 2003, 2007 dan 2011</a:t>
            </a:r>
            <a:br>
              <a:rPr lang="id-ID" sz="2800" b="1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28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36543" r="27538" b="35981"/>
          <a:stretch/>
        </p:blipFill>
        <p:spPr bwMode="auto">
          <a:xfrm>
            <a:off x="107504" y="2132856"/>
            <a:ext cx="89249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5868144" y="2276872"/>
            <a:ext cx="1152128" cy="2664296"/>
          </a:xfrm>
          <a:prstGeom prst="frame">
            <a:avLst>
              <a:gd name="adj1" fmla="val 2319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5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54223"/>
              </p:ext>
            </p:extLst>
          </p:nvPr>
        </p:nvGraphicFramePr>
        <p:xfrm>
          <a:off x="899592" y="620688"/>
          <a:ext cx="78843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ame 1"/>
          <p:cNvSpPr/>
          <p:nvPr/>
        </p:nvSpPr>
        <p:spPr>
          <a:xfrm>
            <a:off x="971600" y="5445224"/>
            <a:ext cx="7128792" cy="864096"/>
          </a:xfrm>
          <a:prstGeom prst="frame">
            <a:avLst>
              <a:gd name="adj1" fmla="val 55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40" b="-48440"/>
          <a:stretch>
            <a:fillRect/>
          </a:stretch>
        </p:blipFill>
        <p:spPr>
          <a:xfrm>
            <a:off x="36512" y="692696"/>
            <a:ext cx="91440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95536" y="4221088"/>
            <a:ext cx="60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di </a:t>
            </a:r>
            <a:r>
              <a:rPr lang="en-US" dirty="0" err="1" smtClean="0"/>
              <a:t>Purworejo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92888" cy="1584176"/>
          </a:xfrm>
        </p:spPr>
        <p:txBody>
          <a:bodyPr/>
          <a:lstStyle/>
          <a:p>
            <a:r>
              <a:rPr lang="id-ID" sz="4800" b="1" dirty="0" smtClean="0">
                <a:solidFill>
                  <a:srgbClr val="00006A"/>
                </a:solidFill>
                <a:latin typeface="Calibri"/>
                <a:cs typeface="Calibri"/>
              </a:rPr>
              <a:t>Gangguan </a:t>
            </a:r>
            <a:r>
              <a:rPr lang="id-ID" sz="4800" b="1" dirty="0" smtClean="0">
                <a:solidFill>
                  <a:srgbClr val="00006A"/>
                </a:solidFill>
                <a:latin typeface="Calibri"/>
                <a:cs typeface="Calibri"/>
              </a:rPr>
              <a:t>Akibat kekurangan Yodium (GAKY)</a:t>
            </a:r>
            <a:endParaRPr lang="id-ID" sz="4800" b="1" dirty="0">
              <a:solidFill>
                <a:srgbClr val="00006A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Hasil gambar untuk logo esa unggu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941168"/>
            <a:ext cx="1552574" cy="1466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6663" y="5085184"/>
            <a:ext cx="7026005" cy="15841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3200" b="1" dirty="0" smtClean="0">
                <a:solidFill>
                  <a:srgbClr val="00006A"/>
                </a:solidFill>
                <a:latin typeface="Calibri"/>
                <a:cs typeface="Calibri"/>
              </a:rPr>
              <a:t>Program </a:t>
            </a:r>
            <a:r>
              <a:rPr lang="en-US" sz="3200" b="1" dirty="0" err="1" smtClean="0">
                <a:solidFill>
                  <a:srgbClr val="00006A"/>
                </a:solidFill>
                <a:latin typeface="Calibri"/>
                <a:cs typeface="Calibri"/>
              </a:rPr>
              <a:t>Studi</a:t>
            </a:r>
            <a:r>
              <a:rPr lang="id-ID" sz="3200" b="1" dirty="0" smtClean="0">
                <a:solidFill>
                  <a:srgbClr val="00006A"/>
                </a:solidFill>
                <a:latin typeface="Calibri"/>
                <a:cs typeface="Calibri"/>
              </a:rPr>
              <a:t> Ilmu </a:t>
            </a:r>
            <a:r>
              <a:rPr lang="en-US" sz="3200" b="1" dirty="0" err="1" smtClean="0">
                <a:solidFill>
                  <a:srgbClr val="00006A"/>
                </a:solidFill>
                <a:latin typeface="Calibri"/>
                <a:cs typeface="Calibri"/>
              </a:rPr>
              <a:t>Gizi</a:t>
            </a:r>
            <a:endParaRPr lang="en-US" sz="3200" b="1" dirty="0" smtClean="0">
              <a:solidFill>
                <a:srgbClr val="00006A"/>
              </a:solidFill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id-ID" sz="3200" b="1" dirty="0" smtClean="0">
                <a:solidFill>
                  <a:srgbClr val="00006A"/>
                </a:solidFill>
                <a:latin typeface="Calibri"/>
                <a:cs typeface="Calibri"/>
              </a:rPr>
              <a:t>Universita Esa Unggul 2017/2018</a:t>
            </a:r>
            <a:endParaRPr lang="en-US" sz="3200" b="1" dirty="0">
              <a:solidFill>
                <a:srgbClr val="00006A"/>
              </a:solidFill>
              <a:latin typeface="Calibri"/>
              <a:cs typeface="Calibri"/>
            </a:endParaRPr>
          </a:p>
        </p:txBody>
      </p:sp>
      <p:sp>
        <p:nvSpPr>
          <p:cNvPr id="3" name="AutoShape 2" descr="Hasil gambar untuk gaky pdf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 descr="Hasil gambar untuk gaky 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1518"/>
            <a:ext cx="4876254" cy="2175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0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692696"/>
            <a:ext cx="897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Priorities among nutritional deficiency conditions (present)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24467"/>
              </p:ext>
            </p:extLst>
          </p:nvPr>
        </p:nvGraphicFramePr>
        <p:xfrm>
          <a:off x="444843" y="1369597"/>
          <a:ext cx="8113965" cy="469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789"/>
                <a:gridCol w="1998392"/>
                <a:gridCol w="1998392"/>
                <a:gridCol w="1998392"/>
              </a:tblGrid>
              <a:tr h="748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Extent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Social Significance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Feasibility of Control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Energy</a:t>
                      </a:r>
                      <a:r>
                        <a:rPr lang="en-US" sz="2400" b="1" baseline="0" dirty="0" smtClean="0"/>
                        <a:t> Protein Malnutrition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Vitamin</a:t>
                      </a:r>
                      <a:r>
                        <a:rPr lang="en-US" sz="2400" b="1" baseline="0" dirty="0" smtClean="0"/>
                        <a:t> A Deficiency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Nutritional Anemias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7484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Endemic Goiter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7484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Obesity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312763" y="2217135"/>
            <a:ext cx="568712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7558067" y="237075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514208" y="3187783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418855" y="2996203"/>
            <a:ext cx="568713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421354" y="3034523"/>
            <a:ext cx="568712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367418" y="3822761"/>
            <a:ext cx="569700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450593" y="3845952"/>
            <a:ext cx="568712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7557210" y="3949842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3571720" y="474013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605967" y="473333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7417205" y="4623856"/>
            <a:ext cx="568712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367072" y="2217135"/>
            <a:ext cx="568712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3394870" y="5334575"/>
            <a:ext cx="569700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5475123" y="5399907"/>
            <a:ext cx="569700" cy="56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7536467" y="5543570"/>
            <a:ext cx="2376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4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850106"/>
          </a:xfrm>
        </p:spPr>
        <p:txBody>
          <a:bodyPr/>
          <a:lstStyle/>
          <a:p>
            <a:r>
              <a:rPr lang="id-ID" b="1" dirty="0" smtClean="0">
                <a:solidFill>
                  <a:srgbClr val="1F497D"/>
                </a:solidFill>
              </a:rPr>
              <a:t>Latar Belakang</a:t>
            </a:r>
            <a:endParaRPr lang="id-ID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4728592"/>
          </a:xfrm>
        </p:spPr>
        <p:txBody>
          <a:bodyPr>
            <a:normAutofit/>
          </a:bodyPr>
          <a:lstStyle/>
          <a:p>
            <a:pPr algn="just"/>
            <a:r>
              <a:rPr lang="id-ID" sz="2800" dirty="0">
                <a:solidFill>
                  <a:schemeClr val="tx2"/>
                </a:solidFill>
                <a:latin typeface="Calibri"/>
                <a:cs typeface="Calibri"/>
              </a:rPr>
              <a:t>Yodium merupakan zat mineral mikro yang </a:t>
            </a:r>
            <a:r>
              <a:rPr lang="id-ID" sz="2800" dirty="0">
                <a:solidFill>
                  <a:srgbClr val="FF0000"/>
                </a:solidFill>
                <a:latin typeface="Calibri"/>
                <a:cs typeface="Calibri"/>
              </a:rPr>
              <a:t>harus </a:t>
            </a:r>
            <a:r>
              <a:rPr lang="id-ID" sz="2800" dirty="0">
                <a:solidFill>
                  <a:schemeClr val="tx2"/>
                </a:solidFill>
                <a:latin typeface="Calibri"/>
                <a:cs typeface="Calibri"/>
              </a:rPr>
              <a:t>tersedia </a:t>
            </a:r>
            <a:r>
              <a:rPr lang="id-ID" sz="2800" dirty="0" smtClean="0">
                <a:solidFill>
                  <a:schemeClr val="tx2"/>
                </a:solidFill>
                <a:latin typeface="Calibri"/>
                <a:cs typeface="Calibri"/>
              </a:rPr>
              <a:t>didalam tubuh </a:t>
            </a:r>
            <a:r>
              <a:rPr lang="id-ID" sz="2800" dirty="0">
                <a:solidFill>
                  <a:schemeClr val="tx2"/>
                </a:solidFill>
                <a:latin typeface="Calibri"/>
                <a:cs typeface="Calibri"/>
              </a:rPr>
              <a:t>yang berfungsi untuk pembentukan hormon tiroid dan berguna untuk </a:t>
            </a:r>
            <a:r>
              <a:rPr lang="id-ID" sz="2800" dirty="0" smtClean="0">
                <a:solidFill>
                  <a:schemeClr val="tx2"/>
                </a:solidFill>
                <a:latin typeface="Calibri"/>
                <a:cs typeface="Calibri"/>
              </a:rPr>
              <a:t> proses </a:t>
            </a:r>
            <a:r>
              <a:rPr lang="id-ID" sz="2800" dirty="0">
                <a:solidFill>
                  <a:schemeClr val="tx2"/>
                </a:solidFill>
                <a:latin typeface="Calibri"/>
                <a:cs typeface="Calibri"/>
              </a:rPr>
              <a:t>metabolisme di dalam </a:t>
            </a:r>
            <a:r>
              <a:rPr lang="id-ID" sz="2800" dirty="0" smtClean="0">
                <a:solidFill>
                  <a:schemeClr val="tx2"/>
                </a:solidFill>
                <a:latin typeface="Calibri"/>
                <a:cs typeface="Calibri"/>
              </a:rPr>
              <a:t>tubuh</a:t>
            </a:r>
          </a:p>
          <a:p>
            <a:pPr marL="114300" indent="0" algn="just">
              <a:buNone/>
            </a:pPr>
            <a:endParaRPr lang="id-ID" sz="28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r>
              <a:rPr lang="id-ID" sz="2800" dirty="0">
                <a:solidFill>
                  <a:schemeClr val="tx2"/>
                </a:solidFill>
                <a:latin typeface="Calibri"/>
                <a:cs typeface="Calibri"/>
              </a:rPr>
              <a:t>Gangguan akibat kekurangan yodium (GAKY) adalah rangkaian efek kekurangan yodium pada tumbuh kembang manusia.</a:t>
            </a:r>
            <a:endParaRPr lang="id-ID" sz="28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endParaRPr lang="id-ID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14300" indent="0" algn="just">
              <a:buNone/>
            </a:pPr>
            <a:endParaRPr lang="id-ID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endParaRPr lang="id-ID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endParaRPr lang="id-ID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1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08" y="634678"/>
            <a:ext cx="7620000" cy="778098"/>
          </a:xfrm>
        </p:spPr>
        <p:txBody>
          <a:bodyPr/>
          <a:lstStyle/>
          <a:p>
            <a:r>
              <a:rPr lang="id-ID" b="1" dirty="0" smtClean="0">
                <a:solidFill>
                  <a:srgbClr val="1F497D"/>
                </a:solidFill>
              </a:rPr>
              <a:t>Lanjut..</a:t>
            </a:r>
            <a:endParaRPr lang="id-ID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368552"/>
          </a:xfrm>
        </p:spPr>
        <p:txBody>
          <a:bodyPr>
            <a:normAutofit lnSpcReduction="10000"/>
          </a:bodyPr>
          <a:lstStyle/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Gangguan akibat kurang yodium masih merupakan salah satu  masalah gizi mikro di Indonesia, Hal ini dapat dilihat pada tahun 2013 prevalensi GAKY di Indonesia mencapai 11,1% (Riskesdas, 2013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).</a:t>
            </a:r>
          </a:p>
          <a:p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Gangguan akibat kekurangan yodium (GAKY) juga merupakan defisiensi yodium yang berlangsung lama akibat dari pola konsumsi pangan yang kurang mengkonsumsi yodium sehingga akan mengganggu fungsi kelenjar tiroid</a:t>
            </a: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80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792088"/>
          </a:xfrm>
        </p:spPr>
        <p:txBody>
          <a:bodyPr/>
          <a:lstStyle/>
          <a:p>
            <a:r>
              <a:rPr lang="id-ID" sz="4000" b="1" dirty="0" smtClean="0">
                <a:solidFill>
                  <a:srgbClr val="1F497D"/>
                </a:solidFill>
                <a:latin typeface="Calibri"/>
                <a:cs typeface="Calibri"/>
              </a:rPr>
              <a:t>Faktor-faktor penyebab GAKY</a:t>
            </a:r>
            <a:endParaRPr lang="id-ID" sz="40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t-BR" sz="2800" dirty="0">
                <a:solidFill>
                  <a:srgbClr val="1F497D"/>
                </a:solidFill>
                <a:latin typeface="Calibri"/>
                <a:cs typeface="Calibri"/>
              </a:rPr>
              <a:t>Defisiensi Iodium dan Iodium </a:t>
            </a:r>
            <a:r>
              <a:rPr lang="pt-BR" sz="2800" dirty="0" smtClean="0">
                <a:solidFill>
                  <a:srgbClr val="1F497D"/>
                </a:solidFill>
                <a:latin typeface="Calibri"/>
                <a:cs typeface="Calibri"/>
              </a:rPr>
              <a:t>Excess</a:t>
            </a: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Lokasi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(Geografis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dan non geografis)</a:t>
            </a:r>
          </a:p>
          <a:p>
            <a:pPr marL="571500" indent="-457200">
              <a:buFont typeface="+mj-lt"/>
              <a:buAutoNum type="arabicPeriod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Asupan energi dan protein</a:t>
            </a:r>
          </a:p>
          <a:p>
            <a:pPr marL="571500" indent="-457200">
              <a:buFont typeface="+mj-lt"/>
              <a:buAutoNum type="arabicPeriod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Pangan Goitrogenik</a:t>
            </a:r>
          </a:p>
          <a:p>
            <a:pPr marL="571500" indent="-457200">
              <a:buFont typeface="+mj-lt"/>
              <a:buAutoNum type="arabicPeriod"/>
            </a:pP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Genetik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1F497D"/>
                </a:solidFill>
              </a:rPr>
              <a:t>Dampak GAKY</a:t>
            </a:r>
            <a:endParaRPr lang="id-ID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281339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Perkembangan mental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terhambat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Pendengaran terganggu dan dapat menjadi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tuli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Perkembangan saraf penggerak terhambat, bila berjalan langkahnya khas, mata juling, gangguan bicara sampai bisu dan reflek fisiologi yang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meninggi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826"/>
            <a:ext cx="9143999" cy="724942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36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id-ID" sz="3600" b="1" dirty="0" smtClean="0">
                <a:solidFill>
                  <a:srgbClr val="1F497D"/>
                </a:solidFill>
                <a:latin typeface="Calibri"/>
                <a:cs typeface="Calibri"/>
              </a:rPr>
              <a:t>Dampak </a:t>
            </a:r>
            <a:r>
              <a:rPr lang="id-ID" sz="3600" b="1" dirty="0" smtClean="0">
                <a:solidFill>
                  <a:srgbClr val="1F497D"/>
                </a:solidFill>
                <a:latin typeface="Calibri"/>
                <a:cs typeface="Calibri"/>
              </a:rPr>
              <a:t>GAKY pada </a:t>
            </a:r>
            <a:r>
              <a:rPr lang="id-ID" sz="3600" b="1" dirty="0" smtClean="0">
                <a:solidFill>
                  <a:srgbClr val="1F497D"/>
                </a:solidFill>
                <a:latin typeface="Calibri"/>
                <a:cs typeface="Calibri"/>
              </a:rPr>
              <a:t>berbagai tingkatan umur</a:t>
            </a:r>
            <a:r>
              <a:rPr lang="id-ID" sz="3600" b="1" dirty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3600" b="1" dirty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3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16256" r="15625" b="21795"/>
          <a:stretch/>
        </p:blipFill>
        <p:spPr bwMode="auto">
          <a:xfrm>
            <a:off x="827584" y="1484784"/>
            <a:ext cx="7595651" cy="479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4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id-ID" sz="4400" b="1" dirty="0">
                <a:solidFill>
                  <a:srgbClr val="1F497D"/>
                </a:solidFill>
                <a:latin typeface="Calibri"/>
                <a:cs typeface="Calibri"/>
              </a:rPr>
              <a:t>Pengukuran Endemisitas GAKY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Penentuan derajat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endemisitas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penting untuk pengembangan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program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serta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penanggulangan GAKY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di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masyarakat. </a:t>
            </a:r>
          </a:p>
          <a:p>
            <a:pPr marL="114300" indent="0">
              <a:buNone/>
            </a:pP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Derajat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endemisitas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GAKI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dapat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ditentukan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dengan berbagai pemeriksaan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termasuk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diantaranya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adalah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TGR, UI dan kadar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TSH (</a:t>
            </a:r>
            <a:r>
              <a:rPr lang="id-ID" sz="2800" i="1" dirty="0" smtClean="0">
                <a:solidFill>
                  <a:srgbClr val="1F497D"/>
                </a:solidFill>
                <a:latin typeface="Calibri"/>
                <a:cs typeface="Calibri"/>
              </a:rPr>
              <a:t>Tyroid </a:t>
            </a:r>
            <a:r>
              <a:rPr lang="id-ID" sz="2800" i="1" dirty="0">
                <a:solidFill>
                  <a:srgbClr val="1F497D"/>
                </a:solidFill>
                <a:latin typeface="Calibri"/>
                <a:cs typeface="Calibri"/>
              </a:rPr>
              <a:t>Stimulating </a:t>
            </a:r>
            <a:r>
              <a:rPr lang="id-ID" sz="2800" i="1" dirty="0" smtClean="0">
                <a:solidFill>
                  <a:srgbClr val="1F497D"/>
                </a:solidFill>
                <a:latin typeface="Calibri"/>
                <a:cs typeface="Calibri"/>
              </a:rPr>
              <a:t>Hormon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)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serum.</a:t>
            </a: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93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6" y="692696"/>
            <a:ext cx="7620000" cy="864096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id-ID" sz="44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id-ID" sz="4400" b="1" dirty="0" smtClean="0">
                <a:solidFill>
                  <a:srgbClr val="1F497D"/>
                </a:solidFill>
                <a:latin typeface="Calibri"/>
                <a:cs typeface="Calibri"/>
              </a:rPr>
              <a:t>Total Goiter Rate (TGR )</a:t>
            </a:r>
            <a:br>
              <a:rPr lang="id-ID" sz="4400" b="1" dirty="0" smtClean="0">
                <a:solidFill>
                  <a:srgbClr val="1F497D"/>
                </a:solidFill>
                <a:latin typeface="Calibri"/>
                <a:cs typeface="Calibri"/>
              </a:rPr>
            </a:br>
            <a:endParaRPr lang="id-ID" sz="44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25355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TGR merupakan ukuran kelanjar tiroid yang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berubah sesuai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dengan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 asupan iodium.</a:t>
            </a:r>
          </a:p>
          <a:p>
            <a:pPr marL="114300" indent="0">
              <a:buNone/>
            </a:pPr>
            <a:endParaRPr lang="id-ID" sz="2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Dikatakan goiter jika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masing-masing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lobus kelenjar tiroid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mempunyai </a:t>
            </a:r>
            <a:r>
              <a:rPr lang="id-ID" sz="2800" dirty="0">
                <a:solidFill>
                  <a:srgbClr val="1F497D"/>
                </a:solidFill>
                <a:latin typeface="Calibri"/>
                <a:cs typeface="Calibri"/>
              </a:rPr>
              <a:t>volume lebih besar dari normal pada falang distal </a:t>
            </a:r>
            <a:r>
              <a:rPr lang="id-ID" sz="2800" dirty="0" smtClean="0">
                <a:solidFill>
                  <a:srgbClr val="1F497D"/>
                </a:solidFill>
                <a:latin typeface="Calibri"/>
                <a:cs typeface="Calibri"/>
              </a:rPr>
              <a:t>pemeriksa dengan Palpasi</a:t>
            </a:r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id-ID" sz="28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5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470</Words>
  <Application>Microsoft Macintosh PowerPoint</Application>
  <PresentationFormat>On-screen Show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Gangguan Akibat kekurangan Yodium (GAKY)</vt:lpstr>
      <vt:lpstr>Latar Belakang</vt:lpstr>
      <vt:lpstr>Lanjut..</vt:lpstr>
      <vt:lpstr>Faktor-faktor penyebab GAKY</vt:lpstr>
      <vt:lpstr>Dampak GAKY</vt:lpstr>
      <vt:lpstr> Dampak GAKY pada berbagai tingkatan umur </vt:lpstr>
      <vt:lpstr>Pengukuran Endemisitas GAKY</vt:lpstr>
      <vt:lpstr> Total Goiter Rate (TGR ) </vt:lpstr>
      <vt:lpstr>Klasifikasi TGR dengan metode palpasi</vt:lpstr>
      <vt:lpstr>Kriteria epidemiologis untuk menilai derajat keparahan defisiensi yodium berdasarkan prevalensi goiter pada anak usia sekolah </vt:lpstr>
      <vt:lpstr> Urinary Iodine (UI) </vt:lpstr>
      <vt:lpstr> Kriteria epidemiologi dalam menaksir yodium berdasarkan median konsentrasi yodium urin pada anak usia sekolah  </vt:lpstr>
      <vt:lpstr> TSH (Thyroid Stimulating Hormone) </vt:lpstr>
      <vt:lpstr>Cara Penanggulangan Gangguan Akibat Kekurangan Yodium(GAKY)</vt:lpstr>
      <vt:lpstr>PowerPoint Presentation</vt:lpstr>
      <vt:lpstr> Angka dan proporsi (persen) defisiensi yodium pada anak usia sekolah (konsntrasi yodium urin &lt;100 μg/L) dalam juta di berbagai regional dunia, 2003, 2007 dan 2011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Akibat kekurangan Yodium (GAKY)</dc:title>
  <dc:creator>mc</dc:creator>
  <cp:lastModifiedBy>Nazhif Gifari</cp:lastModifiedBy>
  <cp:revision>41</cp:revision>
  <dcterms:created xsi:type="dcterms:W3CDTF">2017-10-04T07:14:34Z</dcterms:created>
  <dcterms:modified xsi:type="dcterms:W3CDTF">2017-10-11T13:39:52Z</dcterms:modified>
</cp:coreProperties>
</file>