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9" r:id="rId2"/>
    <p:sldId id="256" r:id="rId3"/>
    <p:sldId id="296" r:id="rId4"/>
    <p:sldId id="266" r:id="rId5"/>
    <p:sldId id="271" r:id="rId6"/>
    <p:sldId id="268" r:id="rId7"/>
    <p:sldId id="270" r:id="rId8"/>
    <p:sldId id="267" r:id="rId9"/>
    <p:sldId id="257" r:id="rId10"/>
    <p:sldId id="258" r:id="rId11"/>
    <p:sldId id="264" r:id="rId12"/>
    <p:sldId id="259" r:id="rId13"/>
    <p:sldId id="260" r:id="rId14"/>
    <p:sldId id="261" r:id="rId15"/>
    <p:sldId id="265" r:id="rId16"/>
    <p:sldId id="262" r:id="rId17"/>
    <p:sldId id="272" r:id="rId18"/>
    <p:sldId id="27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FEFE"/>
    <a:srgbClr val="90E8F4"/>
    <a:srgbClr val="FF7C80"/>
    <a:srgbClr val="00FFCC"/>
    <a:srgbClr val="82CBF0"/>
    <a:srgbClr val="A2D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6" d="100"/>
          <a:sy n="66" d="100"/>
        </p:scale>
        <p:origin x="-63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F4CD80-897C-4289-B5A4-24A28BBFC27E}" type="datetimeFigureOut">
              <a:rPr lang="id-ID" smtClean="0"/>
              <a:t>11/09/2015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A1F539-0ED4-4CDF-9C78-1750D6FA8CC4}" type="slidenum">
              <a:rPr lang="id-ID" smtClean="0"/>
              <a:t>‹#›</a:t>
            </a:fld>
            <a:endParaRPr lang="id-ID"/>
          </a:p>
        </p:txBody>
      </p:sp>
    </p:spTree>
    <p:extLst>
      <p:ext uri="{BB962C8B-B14F-4D97-AF65-F5344CB8AC3E}">
        <p14:creationId xmlns:p14="http://schemas.microsoft.com/office/powerpoint/2010/main" val="3252044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C27E263-0576-4F83-91A1-7547B4E57B85}"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422796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C27E263-0576-4F83-91A1-7547B4E57B85}"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250789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C27E263-0576-4F83-91A1-7547B4E57B85}"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278139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C27E263-0576-4F83-91A1-7547B4E57B85}"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107095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27E263-0576-4F83-91A1-7547B4E57B85}" type="datetimeFigureOut">
              <a:rPr lang="id-ID" smtClean="0"/>
              <a:t>11/09/2015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298589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C27E263-0576-4F83-91A1-7547B4E57B85}" type="datetimeFigureOut">
              <a:rPr lang="id-ID" smtClean="0"/>
              <a:t>11/09/2015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2031951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C27E263-0576-4F83-91A1-7547B4E57B85}" type="datetimeFigureOut">
              <a:rPr lang="id-ID" smtClean="0"/>
              <a:t>11/09/2015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247105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C27E263-0576-4F83-91A1-7547B4E57B85}" type="datetimeFigureOut">
              <a:rPr lang="id-ID" smtClean="0"/>
              <a:t>11/09/2015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95025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7E263-0576-4F83-91A1-7547B4E57B85}" type="datetimeFigureOut">
              <a:rPr lang="id-ID" smtClean="0"/>
              <a:t>11/09/2015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187267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27E263-0576-4F83-91A1-7547B4E57B85}" type="datetimeFigureOut">
              <a:rPr lang="id-ID" smtClean="0"/>
              <a:t>11/09/2015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144748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27E263-0576-4F83-91A1-7547B4E57B85}" type="datetimeFigureOut">
              <a:rPr lang="id-ID" smtClean="0"/>
              <a:t>11/09/2015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E3136A1-277E-4500-B91E-FF664C2B19D0}" type="slidenum">
              <a:rPr lang="id-ID" smtClean="0"/>
              <a:t>‹#›</a:t>
            </a:fld>
            <a:endParaRPr lang="id-ID"/>
          </a:p>
        </p:txBody>
      </p:sp>
    </p:spTree>
    <p:extLst>
      <p:ext uri="{BB962C8B-B14F-4D97-AF65-F5344CB8AC3E}">
        <p14:creationId xmlns:p14="http://schemas.microsoft.com/office/powerpoint/2010/main" val="2996508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7E263-0576-4F83-91A1-7547B4E57B85}" type="datetimeFigureOut">
              <a:rPr lang="id-ID" smtClean="0"/>
              <a:t>11/09/2015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136A1-277E-4500-B91E-FF664C2B19D0}" type="slidenum">
              <a:rPr lang="id-ID" smtClean="0"/>
              <a:t>‹#›</a:t>
            </a:fld>
            <a:endParaRPr lang="id-ID"/>
          </a:p>
        </p:txBody>
      </p:sp>
    </p:spTree>
    <p:extLst>
      <p:ext uri="{BB962C8B-B14F-4D97-AF65-F5344CB8AC3E}">
        <p14:creationId xmlns:p14="http://schemas.microsoft.com/office/powerpoint/2010/main" val="384475132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t>TEMU I</a:t>
            </a:r>
            <a:endParaRPr lang="id-ID" sz="9600" b="1"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1400072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14400"/>
            <a:ext cx="8458200" cy="4524315"/>
          </a:xfrm>
          <a:prstGeom prst="rect">
            <a:avLst/>
          </a:prstGeom>
          <a:noFill/>
        </p:spPr>
        <p:txBody>
          <a:bodyPr wrap="square" rtlCol="0">
            <a:spAutoFit/>
          </a:bodyPr>
          <a:lstStyle/>
          <a:p>
            <a:r>
              <a:rPr lang="en-US" sz="3600" b="1" dirty="0" err="1"/>
              <a:t>Pemahaman</a:t>
            </a:r>
            <a:r>
              <a:rPr lang="en-US" sz="3600" b="1" dirty="0"/>
              <a:t> </a:t>
            </a:r>
            <a:r>
              <a:rPr lang="en-US" sz="3600" b="1" dirty="0" err="1"/>
              <a:t>riset</a:t>
            </a:r>
            <a:r>
              <a:rPr lang="en-US" sz="3600" b="1" dirty="0"/>
              <a:t> yang </a:t>
            </a:r>
            <a:r>
              <a:rPr lang="en-US" sz="3600" b="1" dirty="0" err="1"/>
              <a:t>tuntas</a:t>
            </a:r>
            <a:r>
              <a:rPr lang="en-US" sz="3600" b="1" dirty="0"/>
              <a:t> </a:t>
            </a:r>
            <a:r>
              <a:rPr lang="en-US" sz="3600" b="1" dirty="0" err="1"/>
              <a:t>diawali</a:t>
            </a:r>
            <a:r>
              <a:rPr lang="en-US" sz="3600" b="1" dirty="0"/>
              <a:t> </a:t>
            </a:r>
            <a:r>
              <a:rPr lang="en-US" sz="3600" b="1" dirty="0" err="1"/>
              <a:t>sejak</a:t>
            </a:r>
            <a:r>
              <a:rPr lang="en-US" sz="3600" b="1" dirty="0"/>
              <a:t> </a:t>
            </a:r>
            <a:r>
              <a:rPr lang="en-US" sz="3600" b="1" dirty="0" err="1"/>
              <a:t>calon</a:t>
            </a:r>
            <a:r>
              <a:rPr lang="en-US" sz="3600" b="1" dirty="0"/>
              <a:t> </a:t>
            </a:r>
            <a:r>
              <a:rPr lang="en-US" sz="3600" b="1" dirty="0" err="1" smtClean="0"/>
              <a:t>peneliti</a:t>
            </a:r>
            <a:r>
              <a:rPr lang="en-US" sz="3600" b="1" dirty="0" smtClean="0"/>
              <a:t> </a:t>
            </a:r>
            <a:r>
              <a:rPr lang="en-US" sz="3600" b="1" dirty="0" err="1"/>
              <a:t>menggagas</a:t>
            </a:r>
            <a:r>
              <a:rPr lang="en-US" sz="3600" b="1" dirty="0"/>
              <a:t>  </a:t>
            </a:r>
            <a:r>
              <a:rPr lang="en-US" sz="3600" b="1" dirty="0" err="1" smtClean="0"/>
              <a:t>masalah</a:t>
            </a:r>
            <a:r>
              <a:rPr lang="en-US" sz="3600" b="1" dirty="0" smtClean="0"/>
              <a:t> </a:t>
            </a:r>
            <a:r>
              <a:rPr lang="en-US" sz="3600" b="1" dirty="0"/>
              <a:t>yang </a:t>
            </a:r>
            <a:r>
              <a:rPr lang="en-US" sz="3600" b="1" dirty="0" err="1"/>
              <a:t>akan</a:t>
            </a:r>
            <a:r>
              <a:rPr lang="en-US" sz="3600" b="1" dirty="0"/>
              <a:t> </a:t>
            </a:r>
            <a:r>
              <a:rPr lang="en-US" sz="3600" b="1" dirty="0" err="1" smtClean="0"/>
              <a:t>diteliti</a:t>
            </a:r>
            <a:r>
              <a:rPr lang="en-US" sz="3600" b="1" dirty="0" smtClean="0"/>
              <a:t> </a:t>
            </a:r>
            <a:r>
              <a:rPr lang="en-US" sz="3600" b="1" dirty="0" err="1"/>
              <a:t>sesuai</a:t>
            </a:r>
            <a:r>
              <a:rPr lang="en-US" sz="3600" b="1" dirty="0"/>
              <a:t> </a:t>
            </a:r>
            <a:r>
              <a:rPr lang="en-US" sz="3600" b="1" dirty="0" err="1"/>
              <a:t>dengan</a:t>
            </a:r>
            <a:r>
              <a:rPr lang="en-US" sz="3600" b="1" dirty="0"/>
              <a:t> </a:t>
            </a:r>
            <a:r>
              <a:rPr lang="en-US" sz="3600" b="1" dirty="0" err="1"/>
              <a:t>bidang</a:t>
            </a:r>
            <a:r>
              <a:rPr lang="en-US" sz="3600" b="1" dirty="0"/>
              <a:t> </a:t>
            </a:r>
            <a:r>
              <a:rPr lang="en-US" sz="3600" b="1" dirty="0" err="1"/>
              <a:t>ilmu</a:t>
            </a:r>
            <a:r>
              <a:rPr lang="en-US" sz="3600" b="1" dirty="0"/>
              <a:t> yang </a:t>
            </a:r>
            <a:r>
              <a:rPr lang="en-US" sz="3600" b="1" dirty="0" err="1"/>
              <a:t>dikuasainya</a:t>
            </a:r>
            <a:r>
              <a:rPr lang="en-US" sz="3600" b="1" dirty="0"/>
              <a:t>. </a:t>
            </a:r>
            <a:endParaRPr lang="en-US" sz="3600" b="1" dirty="0" smtClean="0"/>
          </a:p>
          <a:p>
            <a:endParaRPr lang="en-US" sz="3600" b="1" dirty="0"/>
          </a:p>
          <a:p>
            <a:r>
              <a:rPr lang="en-US" sz="3600" b="1" dirty="0" err="1" smtClean="0"/>
              <a:t>Kemudian</a:t>
            </a:r>
            <a:r>
              <a:rPr lang="en-US" sz="3600" b="1" dirty="0" smtClean="0"/>
              <a:t> </a:t>
            </a:r>
            <a:r>
              <a:rPr lang="en-US" sz="3600" b="1" dirty="0" smtClean="0">
                <a:sym typeface="Wingdings" panose="05000000000000000000" pitchFamily="2" charset="2"/>
              </a:rPr>
              <a:t></a:t>
            </a:r>
            <a:r>
              <a:rPr lang="en-US" sz="3600" b="1" dirty="0" err="1" smtClean="0"/>
              <a:t>penelusuran</a:t>
            </a:r>
            <a:r>
              <a:rPr lang="en-US" sz="3600" b="1" dirty="0" smtClean="0"/>
              <a:t> </a:t>
            </a:r>
            <a:r>
              <a:rPr lang="en-US" sz="3600" b="1" dirty="0" err="1" smtClean="0"/>
              <a:t>kepustakaan</a:t>
            </a:r>
            <a:r>
              <a:rPr lang="en-US" sz="3600" b="1" dirty="0" smtClean="0"/>
              <a:t>, </a:t>
            </a:r>
            <a:r>
              <a:rPr lang="en-US" sz="3600" b="1" dirty="0" err="1"/>
              <a:t>menentukan</a:t>
            </a:r>
            <a:r>
              <a:rPr lang="en-US" sz="3600" b="1" dirty="0"/>
              <a:t> </a:t>
            </a:r>
            <a:r>
              <a:rPr lang="en-US" sz="3600" b="1" dirty="0" err="1"/>
              <a:t>masalah</a:t>
            </a:r>
            <a:r>
              <a:rPr lang="en-US" sz="3600" b="1" dirty="0"/>
              <a:t> </a:t>
            </a:r>
            <a:r>
              <a:rPr lang="en-US" sz="3600" b="1" dirty="0" err="1"/>
              <a:t>atau</a:t>
            </a:r>
            <a:r>
              <a:rPr lang="en-US" sz="3600" b="1" dirty="0"/>
              <a:t> </a:t>
            </a:r>
            <a:r>
              <a:rPr lang="en-US" sz="3600" b="1" dirty="0" err="1" smtClean="0"/>
              <a:t>topik</a:t>
            </a:r>
            <a:r>
              <a:rPr lang="en-US" sz="3600" b="1" dirty="0" smtClean="0"/>
              <a:t>, </a:t>
            </a:r>
            <a:r>
              <a:rPr lang="en-US" sz="3600" b="1" dirty="0" err="1"/>
              <a:t>dan</a:t>
            </a:r>
            <a:r>
              <a:rPr lang="en-US" sz="3600" b="1" dirty="0"/>
              <a:t> </a:t>
            </a:r>
            <a:r>
              <a:rPr lang="en-US" sz="3600" b="1" dirty="0" err="1"/>
              <a:t>menyusun</a:t>
            </a:r>
            <a:r>
              <a:rPr lang="en-US" sz="3600" b="1" dirty="0"/>
              <a:t> </a:t>
            </a:r>
            <a:r>
              <a:rPr lang="en-US" sz="3600" b="1" dirty="0" err="1"/>
              <a:t>pertanyaan</a:t>
            </a:r>
            <a:r>
              <a:rPr lang="en-US" sz="3600" b="1" dirty="0"/>
              <a:t> </a:t>
            </a:r>
            <a:r>
              <a:rPr lang="en-US" sz="3600" b="1" dirty="0" err="1"/>
              <a:t>riset</a:t>
            </a:r>
            <a:r>
              <a:rPr lang="en-US" sz="3600" b="1" dirty="0"/>
              <a:t>. </a:t>
            </a:r>
            <a:endParaRPr lang="en-US" sz="3600" b="1" dirty="0" smtClean="0"/>
          </a:p>
        </p:txBody>
      </p:sp>
    </p:spTree>
    <p:extLst>
      <p:ext uri="{BB962C8B-B14F-4D97-AF65-F5344CB8AC3E}">
        <p14:creationId xmlns:p14="http://schemas.microsoft.com/office/powerpoint/2010/main" val="2875189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229" y="990600"/>
            <a:ext cx="8458200" cy="4524315"/>
          </a:xfrm>
          <a:prstGeom prst="rect">
            <a:avLst/>
          </a:prstGeom>
          <a:noFill/>
        </p:spPr>
        <p:txBody>
          <a:bodyPr wrap="square" rtlCol="0">
            <a:spAutoFit/>
          </a:bodyPr>
          <a:lstStyle/>
          <a:p>
            <a:r>
              <a:rPr lang="en-US" sz="3600" b="1" dirty="0" err="1" smtClean="0">
                <a:solidFill>
                  <a:srgbClr val="FFFF00"/>
                </a:solidFill>
              </a:rPr>
              <a:t>Selanjutnya</a:t>
            </a:r>
            <a:r>
              <a:rPr lang="en-US" sz="3600" b="1" dirty="0" smtClean="0">
                <a:solidFill>
                  <a:srgbClr val="FFFF00"/>
                </a:solidFill>
              </a:rPr>
              <a:t> </a:t>
            </a:r>
            <a:r>
              <a:rPr lang="en-US" sz="3600" b="1" dirty="0" smtClean="0">
                <a:solidFill>
                  <a:srgbClr val="FFFF00"/>
                </a:solidFill>
                <a:sym typeface="Wingdings" panose="05000000000000000000" pitchFamily="2" charset="2"/>
              </a:rPr>
              <a:t></a:t>
            </a:r>
            <a:r>
              <a:rPr lang="en-US" sz="3600" b="1" dirty="0" err="1" smtClean="0">
                <a:solidFill>
                  <a:srgbClr val="FFFF00"/>
                </a:solidFill>
              </a:rPr>
              <a:t>memilih</a:t>
            </a:r>
            <a:r>
              <a:rPr lang="en-US" sz="3600" b="1" dirty="0" smtClean="0">
                <a:solidFill>
                  <a:srgbClr val="FFFF00"/>
                </a:solidFill>
              </a:rPr>
              <a:t> </a:t>
            </a:r>
            <a:r>
              <a:rPr lang="en-US" sz="3600" b="1" dirty="0" err="1" smtClean="0">
                <a:solidFill>
                  <a:srgbClr val="FFFF00"/>
                </a:solidFill>
              </a:rPr>
              <a:t>rancangan</a:t>
            </a:r>
            <a:r>
              <a:rPr lang="en-US" sz="3600" b="1" dirty="0" smtClean="0">
                <a:solidFill>
                  <a:srgbClr val="FFFF00"/>
                </a:solidFill>
              </a:rPr>
              <a:t> </a:t>
            </a:r>
            <a:r>
              <a:rPr lang="en-US" sz="3600" b="1" dirty="0" err="1" smtClean="0">
                <a:solidFill>
                  <a:srgbClr val="FFFF00"/>
                </a:solidFill>
              </a:rPr>
              <a:t>penelitian</a:t>
            </a:r>
            <a:r>
              <a:rPr lang="en-US" sz="3600" b="1" dirty="0" smtClean="0">
                <a:solidFill>
                  <a:srgbClr val="FFFF00"/>
                </a:solidFill>
              </a:rPr>
              <a:t>, </a:t>
            </a:r>
            <a:r>
              <a:rPr lang="en-US" sz="3600" b="1" dirty="0" err="1" smtClean="0">
                <a:solidFill>
                  <a:srgbClr val="FFFF00"/>
                </a:solidFill>
              </a:rPr>
              <a:t>membuat</a:t>
            </a:r>
            <a:r>
              <a:rPr lang="en-US" sz="3600" b="1" dirty="0" smtClean="0">
                <a:solidFill>
                  <a:srgbClr val="FFFF00"/>
                </a:solidFill>
              </a:rPr>
              <a:t> </a:t>
            </a:r>
            <a:r>
              <a:rPr lang="en-US" sz="3600" b="1" dirty="0" err="1" smtClean="0">
                <a:solidFill>
                  <a:srgbClr val="FFFF00"/>
                </a:solidFill>
              </a:rPr>
              <a:t>hipotesa</a:t>
            </a:r>
            <a:r>
              <a:rPr lang="en-US" sz="3600" b="1" dirty="0" smtClean="0">
                <a:solidFill>
                  <a:srgbClr val="FFFF00"/>
                </a:solidFill>
              </a:rPr>
              <a:t>, </a:t>
            </a:r>
            <a:r>
              <a:rPr lang="en-US" sz="3600" b="1" dirty="0" err="1" smtClean="0">
                <a:solidFill>
                  <a:srgbClr val="FFFF00"/>
                </a:solidFill>
              </a:rPr>
              <a:t>memilih</a:t>
            </a:r>
            <a:r>
              <a:rPr lang="en-US" sz="3600" b="1" dirty="0" smtClean="0">
                <a:solidFill>
                  <a:srgbClr val="FFFF00"/>
                </a:solidFill>
              </a:rPr>
              <a:t> variable, </a:t>
            </a:r>
            <a:r>
              <a:rPr lang="en-US" sz="3600" b="1" dirty="0" err="1" smtClean="0">
                <a:solidFill>
                  <a:srgbClr val="FFFF00"/>
                </a:solidFill>
              </a:rPr>
              <a:t>menyusun</a:t>
            </a:r>
            <a:r>
              <a:rPr lang="en-US" sz="3600" b="1" dirty="0" smtClean="0">
                <a:solidFill>
                  <a:srgbClr val="FFFF00"/>
                </a:solidFill>
              </a:rPr>
              <a:t> </a:t>
            </a:r>
            <a:r>
              <a:rPr lang="en-US" sz="3600" b="1" dirty="0" err="1" smtClean="0">
                <a:solidFill>
                  <a:srgbClr val="FFFF00"/>
                </a:solidFill>
              </a:rPr>
              <a:t>konstrak</a:t>
            </a:r>
            <a:r>
              <a:rPr lang="en-US" sz="3600" b="1" dirty="0" smtClean="0">
                <a:solidFill>
                  <a:srgbClr val="FFFF00"/>
                </a:solidFill>
              </a:rPr>
              <a:t> </a:t>
            </a:r>
            <a:r>
              <a:rPr lang="en-US" sz="3600" b="1" dirty="0" err="1" smtClean="0">
                <a:solidFill>
                  <a:srgbClr val="FFFF00"/>
                </a:solidFill>
              </a:rPr>
              <a:t>dan</a:t>
            </a:r>
            <a:r>
              <a:rPr lang="en-US" sz="3600" b="1" dirty="0" smtClean="0">
                <a:solidFill>
                  <a:srgbClr val="FFFF00"/>
                </a:solidFill>
              </a:rPr>
              <a:t> </a:t>
            </a:r>
            <a:r>
              <a:rPr lang="en-US" sz="3600" b="1" dirty="0" err="1" smtClean="0">
                <a:solidFill>
                  <a:srgbClr val="FFFF00"/>
                </a:solidFill>
              </a:rPr>
              <a:t>konsep</a:t>
            </a:r>
            <a:r>
              <a:rPr lang="en-US" sz="3600" b="1" dirty="0" smtClean="0">
                <a:solidFill>
                  <a:srgbClr val="FFFF00"/>
                </a:solidFill>
              </a:rPr>
              <a:t>, </a:t>
            </a:r>
            <a:r>
              <a:rPr lang="en-US" sz="3600" b="1" dirty="0" err="1" smtClean="0">
                <a:solidFill>
                  <a:srgbClr val="FFFF00"/>
                </a:solidFill>
              </a:rPr>
              <a:t>memilih</a:t>
            </a:r>
            <a:r>
              <a:rPr lang="en-US" sz="3600" b="1" dirty="0" smtClean="0">
                <a:solidFill>
                  <a:srgbClr val="FFFF00"/>
                </a:solidFill>
              </a:rPr>
              <a:t> </a:t>
            </a:r>
            <a:r>
              <a:rPr lang="en-US" sz="3600" b="1" dirty="0" err="1" smtClean="0">
                <a:solidFill>
                  <a:srgbClr val="FFFF00"/>
                </a:solidFill>
              </a:rPr>
              <a:t>instrumen</a:t>
            </a:r>
            <a:r>
              <a:rPr lang="en-US" sz="3600" b="1" dirty="0" smtClean="0">
                <a:solidFill>
                  <a:srgbClr val="FFFF00"/>
                </a:solidFill>
              </a:rPr>
              <a:t> </a:t>
            </a:r>
            <a:r>
              <a:rPr lang="en-US" sz="3600" b="1" dirty="0" err="1" smtClean="0">
                <a:solidFill>
                  <a:srgbClr val="FFFF00"/>
                </a:solidFill>
              </a:rPr>
              <a:t>dan</a:t>
            </a:r>
            <a:r>
              <a:rPr lang="en-US" sz="3600" b="1" dirty="0" smtClean="0">
                <a:solidFill>
                  <a:srgbClr val="FFFF00"/>
                </a:solidFill>
              </a:rPr>
              <a:t> </a:t>
            </a:r>
            <a:r>
              <a:rPr lang="en-US" sz="3600" b="1" dirty="0" err="1" smtClean="0">
                <a:solidFill>
                  <a:srgbClr val="FFFF00"/>
                </a:solidFill>
              </a:rPr>
              <a:t>teknik</a:t>
            </a:r>
            <a:r>
              <a:rPr lang="en-US" sz="3600" b="1" dirty="0" smtClean="0">
                <a:solidFill>
                  <a:srgbClr val="FFFF00"/>
                </a:solidFill>
              </a:rPr>
              <a:t> </a:t>
            </a:r>
            <a:r>
              <a:rPr lang="en-US" sz="3600" b="1" dirty="0" err="1" smtClean="0">
                <a:solidFill>
                  <a:srgbClr val="FFFF00"/>
                </a:solidFill>
              </a:rPr>
              <a:t>pengukuran</a:t>
            </a:r>
            <a:r>
              <a:rPr lang="en-US" sz="3600" b="1" dirty="0" smtClean="0">
                <a:solidFill>
                  <a:srgbClr val="FFFF00"/>
                </a:solidFill>
              </a:rPr>
              <a:t>, </a:t>
            </a:r>
            <a:r>
              <a:rPr lang="en-US" sz="3600" b="1" dirty="0" err="1" smtClean="0">
                <a:solidFill>
                  <a:srgbClr val="FFFF00"/>
                </a:solidFill>
              </a:rPr>
              <a:t>menghitung</a:t>
            </a:r>
            <a:r>
              <a:rPr lang="en-US" sz="3600" b="1" dirty="0" smtClean="0">
                <a:solidFill>
                  <a:srgbClr val="FFFF00"/>
                </a:solidFill>
              </a:rPr>
              <a:t> </a:t>
            </a:r>
            <a:r>
              <a:rPr lang="en-US" sz="3600" b="1" dirty="0" err="1" smtClean="0">
                <a:solidFill>
                  <a:srgbClr val="FFFF00"/>
                </a:solidFill>
              </a:rPr>
              <a:t>besaran</a:t>
            </a:r>
            <a:r>
              <a:rPr lang="en-US" sz="3600" b="1" dirty="0" smtClean="0">
                <a:solidFill>
                  <a:srgbClr val="FFFF00"/>
                </a:solidFill>
              </a:rPr>
              <a:t> </a:t>
            </a:r>
            <a:r>
              <a:rPr lang="en-US" sz="3600" b="1" dirty="0" err="1" smtClean="0">
                <a:solidFill>
                  <a:srgbClr val="FFFF00"/>
                </a:solidFill>
              </a:rPr>
              <a:t>sampel</a:t>
            </a:r>
            <a:r>
              <a:rPr lang="en-US" sz="3600" b="1" dirty="0" smtClean="0">
                <a:solidFill>
                  <a:srgbClr val="FFFF00"/>
                </a:solidFill>
              </a:rPr>
              <a:t>, </a:t>
            </a:r>
            <a:r>
              <a:rPr lang="en-US" sz="3600" b="1" dirty="0" err="1" smtClean="0">
                <a:solidFill>
                  <a:srgbClr val="FFFF00"/>
                </a:solidFill>
              </a:rPr>
              <a:t>analisa</a:t>
            </a:r>
            <a:r>
              <a:rPr lang="en-US" sz="3600" b="1" dirty="0" smtClean="0">
                <a:solidFill>
                  <a:srgbClr val="FFFF00"/>
                </a:solidFill>
              </a:rPr>
              <a:t> </a:t>
            </a:r>
            <a:r>
              <a:rPr lang="en-US" sz="3600" b="1" dirty="0" err="1" smtClean="0">
                <a:solidFill>
                  <a:srgbClr val="FFFF00"/>
                </a:solidFill>
              </a:rPr>
              <a:t>statistik</a:t>
            </a:r>
            <a:r>
              <a:rPr lang="en-US" sz="3600" b="1" dirty="0" smtClean="0">
                <a:solidFill>
                  <a:srgbClr val="FFFF00"/>
                </a:solidFill>
              </a:rPr>
              <a:t>, </a:t>
            </a:r>
            <a:r>
              <a:rPr lang="en-US" sz="3600" b="1" dirty="0" err="1" smtClean="0">
                <a:solidFill>
                  <a:srgbClr val="FFFF00"/>
                </a:solidFill>
              </a:rPr>
              <a:t>melakukan</a:t>
            </a:r>
            <a:r>
              <a:rPr lang="en-US" sz="3600" b="1" dirty="0" smtClean="0">
                <a:solidFill>
                  <a:srgbClr val="FFFF00"/>
                </a:solidFill>
              </a:rPr>
              <a:t> </a:t>
            </a:r>
            <a:r>
              <a:rPr lang="en-US" sz="3600" b="1" dirty="0" err="1" smtClean="0">
                <a:solidFill>
                  <a:srgbClr val="FFFF00"/>
                </a:solidFill>
              </a:rPr>
              <a:t>validasi</a:t>
            </a:r>
            <a:r>
              <a:rPr lang="en-US" sz="3600" b="1" dirty="0" smtClean="0">
                <a:solidFill>
                  <a:srgbClr val="FFFF00"/>
                </a:solidFill>
              </a:rPr>
              <a:t> </a:t>
            </a:r>
            <a:r>
              <a:rPr lang="en-US" sz="3600" b="1" dirty="0" err="1" smtClean="0">
                <a:solidFill>
                  <a:srgbClr val="FFFF00"/>
                </a:solidFill>
              </a:rPr>
              <a:t>dan</a:t>
            </a:r>
            <a:r>
              <a:rPr lang="en-US" sz="3600" b="1" dirty="0" smtClean="0">
                <a:solidFill>
                  <a:srgbClr val="FFFF00"/>
                </a:solidFill>
              </a:rPr>
              <a:t> </a:t>
            </a:r>
            <a:r>
              <a:rPr lang="en-US" sz="3600" b="1" dirty="0" err="1" smtClean="0">
                <a:solidFill>
                  <a:srgbClr val="FFFF00"/>
                </a:solidFill>
              </a:rPr>
              <a:t>seterusnya</a:t>
            </a:r>
            <a:r>
              <a:rPr lang="en-US" sz="3600" b="1" dirty="0" smtClean="0">
                <a:solidFill>
                  <a:srgbClr val="FFFF00"/>
                </a:solidFill>
              </a:rPr>
              <a:t> </a:t>
            </a:r>
            <a:r>
              <a:rPr lang="en-US" sz="3600" b="1" dirty="0" err="1" smtClean="0">
                <a:solidFill>
                  <a:srgbClr val="FFFF00"/>
                </a:solidFill>
              </a:rPr>
              <a:t>sampai</a:t>
            </a:r>
            <a:r>
              <a:rPr lang="en-US" sz="3600" b="1" dirty="0" smtClean="0">
                <a:solidFill>
                  <a:srgbClr val="FFFF00"/>
                </a:solidFill>
              </a:rPr>
              <a:t> </a:t>
            </a:r>
            <a:r>
              <a:rPr lang="en-US" sz="3600" b="1" dirty="0" err="1" smtClean="0">
                <a:solidFill>
                  <a:srgbClr val="FFFF00"/>
                </a:solidFill>
              </a:rPr>
              <a:t>melaksanakan</a:t>
            </a:r>
            <a:r>
              <a:rPr lang="en-US" sz="3600" b="1" dirty="0" smtClean="0">
                <a:solidFill>
                  <a:srgbClr val="FFFF00"/>
                </a:solidFill>
              </a:rPr>
              <a:t> </a:t>
            </a:r>
            <a:r>
              <a:rPr lang="en-US" sz="3600" b="1" dirty="0" err="1" smtClean="0">
                <a:solidFill>
                  <a:srgbClr val="FFFF00"/>
                </a:solidFill>
              </a:rPr>
              <a:t>riset</a:t>
            </a:r>
            <a:r>
              <a:rPr lang="en-US" sz="3600" b="1" dirty="0" smtClean="0">
                <a:solidFill>
                  <a:srgbClr val="FFFF00"/>
                </a:solidFill>
              </a:rPr>
              <a:t>.</a:t>
            </a:r>
            <a:endParaRPr lang="id-ID" sz="3600" b="1" dirty="0" smtClean="0">
              <a:solidFill>
                <a:srgbClr val="FFFF00"/>
              </a:solidFill>
            </a:endParaRPr>
          </a:p>
          <a:p>
            <a:endParaRPr lang="id-ID" sz="3600" dirty="0">
              <a:solidFill>
                <a:srgbClr val="FFFF00"/>
              </a:solidFill>
            </a:endParaRPr>
          </a:p>
        </p:txBody>
      </p:sp>
    </p:spTree>
    <p:extLst>
      <p:ext uri="{BB962C8B-B14F-4D97-AF65-F5344CB8AC3E}">
        <p14:creationId xmlns:p14="http://schemas.microsoft.com/office/powerpoint/2010/main" val="3587178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1114" y="1828800"/>
            <a:ext cx="7924800" cy="2862322"/>
          </a:xfrm>
          <a:prstGeom prst="rect">
            <a:avLst/>
          </a:prstGeom>
          <a:noFill/>
        </p:spPr>
        <p:txBody>
          <a:bodyPr wrap="square" rtlCol="0">
            <a:spAutoFit/>
          </a:bodyPr>
          <a:lstStyle/>
          <a:p>
            <a:r>
              <a:rPr lang="en-US" sz="3600" b="1" dirty="0" err="1"/>
              <a:t>Dalam</a:t>
            </a:r>
            <a:r>
              <a:rPr lang="en-US" sz="3600" b="1" dirty="0"/>
              <a:t> </a:t>
            </a:r>
            <a:r>
              <a:rPr lang="en-US" sz="3600" b="1" dirty="0" err="1"/>
              <a:t>menyusun</a:t>
            </a:r>
            <a:r>
              <a:rPr lang="en-US" sz="3600" b="1" dirty="0"/>
              <a:t> </a:t>
            </a:r>
            <a:r>
              <a:rPr lang="en-US" sz="3600" b="1" dirty="0" err="1"/>
              <a:t>pelaksanaan</a:t>
            </a:r>
            <a:r>
              <a:rPr lang="en-US" sz="3600" b="1" dirty="0"/>
              <a:t> </a:t>
            </a:r>
            <a:r>
              <a:rPr lang="en-US" sz="3600" b="1" dirty="0" err="1"/>
              <a:t>riset</a:t>
            </a:r>
            <a:r>
              <a:rPr lang="en-US" sz="3600" b="1" dirty="0"/>
              <a:t> </a:t>
            </a:r>
            <a:r>
              <a:rPr lang="en-US" sz="3600" b="1" dirty="0" err="1"/>
              <a:t>memerlukan</a:t>
            </a:r>
            <a:r>
              <a:rPr lang="en-US" sz="3600" b="1" dirty="0"/>
              <a:t> </a:t>
            </a:r>
            <a:r>
              <a:rPr lang="en-US" sz="3600" b="1" dirty="0" err="1"/>
              <a:t>kepiawaian</a:t>
            </a:r>
            <a:r>
              <a:rPr lang="en-US" sz="3600" b="1" dirty="0"/>
              <a:t> </a:t>
            </a:r>
            <a:r>
              <a:rPr lang="en-US" sz="3600" b="1" dirty="0" err="1"/>
              <a:t>merancang</a:t>
            </a:r>
            <a:r>
              <a:rPr lang="en-US" sz="3600" b="1" dirty="0"/>
              <a:t> </a:t>
            </a:r>
            <a:r>
              <a:rPr lang="en-US" sz="3600" b="1" dirty="0" err="1"/>
              <a:t>dan</a:t>
            </a:r>
            <a:r>
              <a:rPr lang="en-US" sz="3600" b="1" dirty="0"/>
              <a:t> </a:t>
            </a:r>
            <a:r>
              <a:rPr lang="en-US" sz="3600" b="1" dirty="0" err="1"/>
              <a:t>mengelola</a:t>
            </a:r>
            <a:r>
              <a:rPr lang="en-US" sz="3600" b="1" dirty="0"/>
              <a:t> </a:t>
            </a:r>
            <a:r>
              <a:rPr lang="en-US" sz="3600" b="1" dirty="0" err="1"/>
              <a:t>waktu</a:t>
            </a:r>
            <a:r>
              <a:rPr lang="en-US" sz="3600" b="1" dirty="0"/>
              <a:t>, </a:t>
            </a:r>
            <a:r>
              <a:rPr lang="en-US" sz="3600" b="1" dirty="0" err="1"/>
              <a:t>tenaga</a:t>
            </a:r>
            <a:r>
              <a:rPr lang="en-US" sz="3600" b="1" dirty="0"/>
              <a:t>, dana, </a:t>
            </a:r>
            <a:r>
              <a:rPr lang="en-US" sz="3600" b="1" dirty="0" err="1"/>
              <a:t>organisasi</a:t>
            </a:r>
            <a:r>
              <a:rPr lang="en-US" sz="3600" b="1" dirty="0"/>
              <a:t> </a:t>
            </a:r>
            <a:r>
              <a:rPr lang="en-US" sz="3600" b="1" dirty="0" err="1"/>
              <a:t>termasuk</a:t>
            </a:r>
            <a:r>
              <a:rPr lang="en-US" sz="3600" b="1" dirty="0"/>
              <a:t> </a:t>
            </a:r>
            <a:r>
              <a:rPr lang="en-US" sz="3600" b="1" dirty="0" err="1"/>
              <a:t>koordinasi</a:t>
            </a:r>
            <a:r>
              <a:rPr lang="en-US" sz="3600" b="1" dirty="0"/>
              <a:t> </a:t>
            </a:r>
            <a:r>
              <a:rPr lang="en-US" sz="3600" b="1" dirty="0" err="1"/>
              <a:t>dan</a:t>
            </a:r>
            <a:r>
              <a:rPr lang="en-US" sz="3600" b="1" dirty="0"/>
              <a:t> </a:t>
            </a:r>
            <a:r>
              <a:rPr lang="en-US" sz="3600" b="1" dirty="0" err="1"/>
              <a:t>kepemimpinan</a:t>
            </a:r>
            <a:r>
              <a:rPr lang="en-US" sz="3600" b="1" dirty="0"/>
              <a:t>.</a:t>
            </a:r>
            <a:endParaRPr lang="id-ID" sz="3600" b="1" dirty="0"/>
          </a:p>
        </p:txBody>
      </p:sp>
    </p:spTree>
    <p:extLst>
      <p:ext uri="{BB962C8B-B14F-4D97-AF65-F5344CB8AC3E}">
        <p14:creationId xmlns:p14="http://schemas.microsoft.com/office/powerpoint/2010/main" val="6425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8001000" cy="4524315"/>
          </a:xfrm>
          <a:prstGeom prst="rect">
            <a:avLst/>
          </a:prstGeom>
          <a:noFill/>
        </p:spPr>
        <p:txBody>
          <a:bodyPr wrap="square" rtlCol="0">
            <a:spAutoFit/>
          </a:bodyPr>
          <a:lstStyle/>
          <a:p>
            <a:r>
              <a:rPr lang="en-US" sz="3600" b="1" dirty="0" err="1" smtClean="0">
                <a:solidFill>
                  <a:srgbClr val="FFFF00"/>
                </a:solidFill>
              </a:rPr>
              <a:t>Semua</a:t>
            </a:r>
            <a:r>
              <a:rPr lang="en-US" sz="3600" b="1" dirty="0" smtClean="0">
                <a:solidFill>
                  <a:srgbClr val="FFFF00"/>
                </a:solidFill>
              </a:rPr>
              <a:t> </a:t>
            </a:r>
            <a:r>
              <a:rPr lang="en-US" sz="3600" b="1" dirty="0" err="1">
                <a:solidFill>
                  <a:srgbClr val="FFFF00"/>
                </a:solidFill>
              </a:rPr>
              <a:t>pemahaman</a:t>
            </a:r>
            <a:r>
              <a:rPr lang="en-US" sz="3600" b="1" dirty="0">
                <a:solidFill>
                  <a:srgbClr val="FFFF00"/>
                </a:solidFill>
              </a:rPr>
              <a:t> </a:t>
            </a:r>
            <a:r>
              <a:rPr lang="en-US" sz="3600" b="1" dirty="0" err="1">
                <a:solidFill>
                  <a:srgbClr val="FFFF00"/>
                </a:solidFill>
              </a:rPr>
              <a:t>tuntas</a:t>
            </a:r>
            <a:r>
              <a:rPr lang="en-US" sz="3600" b="1" dirty="0">
                <a:solidFill>
                  <a:srgbClr val="FFFF00"/>
                </a:solidFill>
              </a:rPr>
              <a:t> </a:t>
            </a:r>
            <a:r>
              <a:rPr lang="en-US" sz="3600" b="1" dirty="0" err="1">
                <a:solidFill>
                  <a:srgbClr val="FFFF00"/>
                </a:solidFill>
              </a:rPr>
              <a:t>tentang</a:t>
            </a:r>
            <a:r>
              <a:rPr lang="en-US" sz="3600" b="1" dirty="0">
                <a:solidFill>
                  <a:srgbClr val="FFFF00"/>
                </a:solidFill>
              </a:rPr>
              <a:t> </a:t>
            </a:r>
            <a:r>
              <a:rPr lang="en-US" sz="3600" b="1" dirty="0" err="1">
                <a:solidFill>
                  <a:srgbClr val="FFFF00"/>
                </a:solidFill>
              </a:rPr>
              <a:t>riset</a:t>
            </a:r>
            <a:r>
              <a:rPr lang="en-US" sz="3600" b="1" dirty="0">
                <a:solidFill>
                  <a:srgbClr val="FFFF00"/>
                </a:solidFill>
              </a:rPr>
              <a:t> </a:t>
            </a:r>
            <a:r>
              <a:rPr lang="en-US" sz="3600" b="1" dirty="0" err="1">
                <a:solidFill>
                  <a:srgbClr val="FFFF00"/>
                </a:solidFill>
              </a:rPr>
              <a:t>itu</a:t>
            </a:r>
            <a:r>
              <a:rPr lang="en-US" sz="3600" b="1" dirty="0">
                <a:solidFill>
                  <a:srgbClr val="FFFF00"/>
                </a:solidFill>
              </a:rPr>
              <a:t> </a:t>
            </a:r>
            <a:r>
              <a:rPr lang="en-US" sz="3600" b="1" dirty="0" err="1">
                <a:solidFill>
                  <a:srgbClr val="FFFF00"/>
                </a:solidFill>
              </a:rPr>
              <a:t>pada</a:t>
            </a:r>
            <a:r>
              <a:rPr lang="en-US" sz="3600" b="1" dirty="0">
                <a:solidFill>
                  <a:srgbClr val="FFFF00"/>
                </a:solidFill>
              </a:rPr>
              <a:t> </a:t>
            </a:r>
            <a:r>
              <a:rPr lang="en-US" sz="3600" b="1" dirty="0" err="1">
                <a:solidFill>
                  <a:srgbClr val="FFFF00"/>
                </a:solidFill>
              </a:rPr>
              <a:t>awalnya</a:t>
            </a:r>
            <a:r>
              <a:rPr lang="en-US" sz="3600" b="1" dirty="0">
                <a:solidFill>
                  <a:srgbClr val="FFFF00"/>
                </a:solidFill>
              </a:rPr>
              <a:t> </a:t>
            </a:r>
            <a:r>
              <a:rPr lang="en-US" sz="3600" b="1" dirty="0" err="1">
                <a:solidFill>
                  <a:srgbClr val="FFFF00"/>
                </a:solidFill>
              </a:rPr>
              <a:t>harus</a:t>
            </a:r>
            <a:r>
              <a:rPr lang="en-US" sz="3600" b="1" dirty="0">
                <a:solidFill>
                  <a:srgbClr val="FFFF00"/>
                </a:solidFill>
              </a:rPr>
              <a:t> </a:t>
            </a:r>
            <a:r>
              <a:rPr lang="en-US" sz="3600" b="1" dirty="0" err="1">
                <a:solidFill>
                  <a:srgbClr val="FFFF00"/>
                </a:solidFill>
              </a:rPr>
              <a:t>dapat</a:t>
            </a:r>
            <a:r>
              <a:rPr lang="en-US" sz="3600" b="1" dirty="0">
                <a:solidFill>
                  <a:srgbClr val="FFFF00"/>
                </a:solidFill>
              </a:rPr>
              <a:t> </a:t>
            </a:r>
            <a:r>
              <a:rPr lang="en-US" sz="3600" b="1" dirty="0" err="1">
                <a:solidFill>
                  <a:srgbClr val="FFFF00"/>
                </a:solidFill>
              </a:rPr>
              <a:t>ditulis</a:t>
            </a:r>
            <a:r>
              <a:rPr lang="en-US" sz="3600" b="1" dirty="0">
                <a:solidFill>
                  <a:srgbClr val="FFFF00"/>
                </a:solidFill>
              </a:rPr>
              <a:t> </a:t>
            </a:r>
            <a:r>
              <a:rPr lang="en-US" sz="3600" b="1" dirty="0" err="1">
                <a:solidFill>
                  <a:srgbClr val="FFFF00"/>
                </a:solidFill>
              </a:rPr>
              <a:t>dalam</a:t>
            </a:r>
            <a:r>
              <a:rPr lang="en-US" sz="3600" b="1" dirty="0">
                <a:solidFill>
                  <a:srgbClr val="FFFF00"/>
                </a:solidFill>
              </a:rPr>
              <a:t> </a:t>
            </a:r>
            <a:r>
              <a:rPr lang="en-US" sz="3600" b="1" dirty="0" err="1">
                <a:solidFill>
                  <a:srgbClr val="FFFF00"/>
                </a:solidFill>
              </a:rPr>
              <a:t>bentuk</a:t>
            </a:r>
            <a:r>
              <a:rPr lang="en-US" sz="3600" b="1" dirty="0">
                <a:solidFill>
                  <a:srgbClr val="FFFF00"/>
                </a:solidFill>
              </a:rPr>
              <a:t> </a:t>
            </a:r>
            <a:r>
              <a:rPr lang="en-US" sz="3600" b="1" dirty="0" err="1">
                <a:solidFill>
                  <a:srgbClr val="FFFF00"/>
                </a:solidFill>
              </a:rPr>
              <a:t>usulan</a:t>
            </a:r>
            <a:r>
              <a:rPr lang="en-US" sz="3600" b="1" dirty="0">
                <a:solidFill>
                  <a:srgbClr val="FFFF00"/>
                </a:solidFill>
              </a:rPr>
              <a:t> </a:t>
            </a:r>
            <a:r>
              <a:rPr lang="en-US" sz="3600" b="1" dirty="0" err="1">
                <a:solidFill>
                  <a:srgbClr val="FFFF00"/>
                </a:solidFill>
              </a:rPr>
              <a:t>riset</a:t>
            </a:r>
            <a:r>
              <a:rPr lang="en-US" sz="3600" b="1" dirty="0">
                <a:solidFill>
                  <a:srgbClr val="FFFF00"/>
                </a:solidFill>
              </a:rPr>
              <a:t> </a:t>
            </a:r>
            <a:r>
              <a:rPr lang="en-US" sz="3600" b="1" dirty="0" err="1">
                <a:solidFill>
                  <a:srgbClr val="FFFF00"/>
                </a:solidFill>
              </a:rPr>
              <a:t>atau</a:t>
            </a:r>
            <a:r>
              <a:rPr lang="en-US" sz="3600" b="1" dirty="0">
                <a:solidFill>
                  <a:srgbClr val="FFFF00"/>
                </a:solidFill>
              </a:rPr>
              <a:t> "research proposal" yang </a:t>
            </a:r>
            <a:r>
              <a:rPr lang="en-US" sz="3600" b="1" dirty="0" err="1">
                <a:solidFill>
                  <a:srgbClr val="FFFF00"/>
                </a:solidFill>
              </a:rPr>
              <a:t>disusun</a:t>
            </a:r>
            <a:r>
              <a:rPr lang="en-US" sz="3600" b="1" dirty="0">
                <a:solidFill>
                  <a:srgbClr val="FFFF00"/>
                </a:solidFill>
              </a:rPr>
              <a:t> </a:t>
            </a:r>
            <a:r>
              <a:rPr lang="en-US" sz="3600" b="1" dirty="0" err="1">
                <a:solidFill>
                  <a:srgbClr val="FFFF00"/>
                </a:solidFill>
              </a:rPr>
              <a:t>dengan</a:t>
            </a:r>
            <a:r>
              <a:rPr lang="en-US" sz="3600" b="1" dirty="0">
                <a:solidFill>
                  <a:srgbClr val="FFFF00"/>
                </a:solidFill>
              </a:rPr>
              <a:t> </a:t>
            </a:r>
            <a:r>
              <a:rPr lang="en-US" sz="3600" b="1" dirty="0" err="1">
                <a:solidFill>
                  <a:srgbClr val="FFFF00"/>
                </a:solidFill>
              </a:rPr>
              <a:t>tata</a:t>
            </a:r>
            <a:r>
              <a:rPr lang="en-US" sz="3600" b="1" dirty="0">
                <a:solidFill>
                  <a:srgbClr val="FFFF00"/>
                </a:solidFill>
              </a:rPr>
              <a:t> </a:t>
            </a:r>
            <a:r>
              <a:rPr lang="en-US" sz="3600" b="1" dirty="0" err="1">
                <a:solidFill>
                  <a:srgbClr val="FFFF00"/>
                </a:solidFill>
              </a:rPr>
              <a:t>bahasa</a:t>
            </a:r>
            <a:r>
              <a:rPr lang="en-US" sz="3600" b="1" dirty="0">
                <a:solidFill>
                  <a:srgbClr val="FFFF00"/>
                </a:solidFill>
              </a:rPr>
              <a:t> </a:t>
            </a:r>
            <a:r>
              <a:rPr lang="en-US" sz="3600" b="1" dirty="0" err="1">
                <a:solidFill>
                  <a:srgbClr val="FFFF00"/>
                </a:solidFill>
              </a:rPr>
              <a:t>ilmiah</a:t>
            </a:r>
            <a:r>
              <a:rPr lang="en-US" sz="3600" b="1" dirty="0">
                <a:solidFill>
                  <a:srgbClr val="FFFF00"/>
                </a:solidFill>
              </a:rPr>
              <a:t> </a:t>
            </a:r>
            <a:r>
              <a:rPr lang="en-US" sz="3600" b="1" dirty="0" err="1">
                <a:solidFill>
                  <a:srgbClr val="FFFF00"/>
                </a:solidFill>
              </a:rPr>
              <a:t>dan</a:t>
            </a:r>
            <a:r>
              <a:rPr lang="en-US" sz="3600" b="1" dirty="0">
                <a:solidFill>
                  <a:srgbClr val="FFFF00"/>
                </a:solidFill>
              </a:rPr>
              <a:t> </a:t>
            </a:r>
            <a:r>
              <a:rPr lang="en-US" sz="3600" b="1" dirty="0" err="1">
                <a:solidFill>
                  <a:srgbClr val="FFFF00"/>
                </a:solidFill>
              </a:rPr>
              <a:t>baku</a:t>
            </a:r>
            <a:r>
              <a:rPr lang="en-US" sz="3600" b="1" dirty="0">
                <a:solidFill>
                  <a:srgbClr val="FFFF00"/>
                </a:solidFill>
              </a:rPr>
              <a:t>, </a:t>
            </a:r>
            <a:r>
              <a:rPr lang="en-US" sz="3600" b="1" dirty="0" err="1">
                <a:solidFill>
                  <a:srgbClr val="FFFF00"/>
                </a:solidFill>
              </a:rPr>
              <a:t>jelas</a:t>
            </a:r>
            <a:r>
              <a:rPr lang="en-US" sz="3600" b="1" dirty="0">
                <a:solidFill>
                  <a:srgbClr val="FFFF00"/>
                </a:solidFill>
              </a:rPr>
              <a:t> </a:t>
            </a:r>
            <a:r>
              <a:rPr lang="en-US" sz="3600" b="1" dirty="0" err="1">
                <a:solidFill>
                  <a:srgbClr val="FFFF00"/>
                </a:solidFill>
              </a:rPr>
              <a:t>dan</a:t>
            </a:r>
            <a:r>
              <a:rPr lang="en-US" sz="3600" b="1" dirty="0">
                <a:solidFill>
                  <a:srgbClr val="FFFF00"/>
                </a:solidFill>
              </a:rPr>
              <a:t> </a:t>
            </a:r>
            <a:r>
              <a:rPr lang="en-US" sz="3600" b="1" dirty="0" err="1">
                <a:solidFill>
                  <a:srgbClr val="FFFF00"/>
                </a:solidFill>
              </a:rPr>
              <a:t>ringkas</a:t>
            </a:r>
            <a:r>
              <a:rPr lang="en-US" sz="3600" b="1" dirty="0">
                <a:solidFill>
                  <a:srgbClr val="FFFF00"/>
                </a:solidFill>
              </a:rPr>
              <a:t> </a:t>
            </a:r>
            <a:r>
              <a:rPr lang="en-US" sz="3600" b="1" dirty="0" err="1">
                <a:solidFill>
                  <a:srgbClr val="FFFF00"/>
                </a:solidFill>
              </a:rPr>
              <a:t>untuk</a:t>
            </a:r>
            <a:r>
              <a:rPr lang="en-US" sz="3600" b="1" dirty="0">
                <a:solidFill>
                  <a:srgbClr val="FFFF00"/>
                </a:solidFill>
              </a:rPr>
              <a:t> </a:t>
            </a:r>
            <a:r>
              <a:rPr lang="en-US" sz="3600" b="1" dirty="0" err="1">
                <a:solidFill>
                  <a:srgbClr val="FFFF00"/>
                </a:solidFill>
              </a:rPr>
              <a:t>diajukan</a:t>
            </a:r>
            <a:r>
              <a:rPr lang="en-US" sz="3600" b="1" dirty="0">
                <a:solidFill>
                  <a:srgbClr val="FFFF00"/>
                </a:solidFill>
              </a:rPr>
              <a:t> </a:t>
            </a:r>
            <a:r>
              <a:rPr lang="en-US" sz="3600" b="1" dirty="0" err="1">
                <a:solidFill>
                  <a:srgbClr val="FFFF00"/>
                </a:solidFill>
              </a:rPr>
              <a:t>kepada</a:t>
            </a:r>
            <a:r>
              <a:rPr lang="en-US" sz="3600" b="1" dirty="0">
                <a:solidFill>
                  <a:srgbClr val="FFFF00"/>
                </a:solidFill>
              </a:rPr>
              <a:t> </a:t>
            </a:r>
            <a:r>
              <a:rPr lang="en-US" sz="3600" b="1" dirty="0" err="1">
                <a:solidFill>
                  <a:srgbClr val="FFFF00"/>
                </a:solidFill>
              </a:rPr>
              <a:t>lembaga</a:t>
            </a:r>
            <a:r>
              <a:rPr lang="en-US" sz="3600" b="1" dirty="0">
                <a:solidFill>
                  <a:srgbClr val="FFFF00"/>
                </a:solidFill>
              </a:rPr>
              <a:t> yang </a:t>
            </a:r>
            <a:r>
              <a:rPr lang="en-US" sz="3600" b="1" dirty="0" err="1">
                <a:solidFill>
                  <a:srgbClr val="FFFF00"/>
                </a:solidFill>
              </a:rPr>
              <a:t>berkepentingan</a:t>
            </a:r>
            <a:r>
              <a:rPr lang="en-US" sz="3600" b="1" dirty="0">
                <a:solidFill>
                  <a:srgbClr val="FFFF00"/>
                </a:solidFill>
              </a:rPr>
              <a:t> </a:t>
            </a:r>
            <a:r>
              <a:rPr lang="en-US" sz="3600" b="1" dirty="0" err="1">
                <a:solidFill>
                  <a:srgbClr val="FFFF00"/>
                </a:solidFill>
              </a:rPr>
              <a:t>dengan</a:t>
            </a:r>
            <a:r>
              <a:rPr lang="en-US" sz="3600" b="1" dirty="0">
                <a:solidFill>
                  <a:srgbClr val="FFFF00"/>
                </a:solidFill>
              </a:rPr>
              <a:t> </a:t>
            </a:r>
            <a:r>
              <a:rPr lang="en-US" sz="3600" b="1" dirty="0" err="1">
                <a:solidFill>
                  <a:srgbClr val="FFFF00"/>
                </a:solidFill>
              </a:rPr>
              <a:t>riset</a:t>
            </a:r>
            <a:r>
              <a:rPr lang="en-US" sz="3600" b="1" dirty="0">
                <a:solidFill>
                  <a:srgbClr val="FFFF00"/>
                </a:solidFill>
              </a:rPr>
              <a:t> </a:t>
            </a:r>
            <a:r>
              <a:rPr lang="en-US" sz="3600" b="1" dirty="0" err="1">
                <a:solidFill>
                  <a:srgbClr val="FFFF00"/>
                </a:solidFill>
              </a:rPr>
              <a:t>tersebut</a:t>
            </a:r>
            <a:endParaRPr lang="id-ID" sz="3600" b="1" dirty="0">
              <a:solidFill>
                <a:srgbClr val="FFFF00"/>
              </a:solidFill>
            </a:endParaRPr>
          </a:p>
        </p:txBody>
      </p:sp>
    </p:spTree>
    <p:extLst>
      <p:ext uri="{BB962C8B-B14F-4D97-AF65-F5344CB8AC3E}">
        <p14:creationId xmlns:p14="http://schemas.microsoft.com/office/powerpoint/2010/main" val="3236470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057" y="1600200"/>
            <a:ext cx="8610600" cy="3908762"/>
          </a:xfrm>
          <a:prstGeom prst="rect">
            <a:avLst/>
          </a:prstGeom>
          <a:noFill/>
        </p:spPr>
        <p:txBody>
          <a:bodyPr wrap="square" rtlCol="0">
            <a:spAutoFit/>
          </a:bodyPr>
          <a:lstStyle/>
          <a:p>
            <a:r>
              <a:rPr lang="en-US" sz="3600" b="1" dirty="0" err="1"/>
              <a:t>Pemahaman</a:t>
            </a:r>
            <a:r>
              <a:rPr lang="en-US" sz="3600" b="1" dirty="0"/>
              <a:t> </a:t>
            </a:r>
            <a:r>
              <a:rPr lang="en-US" sz="3600" b="1" dirty="0" err="1"/>
              <a:t>tentang</a:t>
            </a:r>
            <a:r>
              <a:rPr lang="en-US" sz="3600" b="1" dirty="0"/>
              <a:t> </a:t>
            </a:r>
            <a:r>
              <a:rPr lang="en-US" sz="3600" b="1" dirty="0" err="1"/>
              <a:t>riset</a:t>
            </a:r>
            <a:r>
              <a:rPr lang="en-US" sz="3600" b="1" dirty="0"/>
              <a:t> </a:t>
            </a:r>
            <a:r>
              <a:rPr lang="en-US" sz="3600" b="1" dirty="0" err="1"/>
              <a:t>hanya</a:t>
            </a:r>
            <a:r>
              <a:rPr lang="en-US" sz="3600" b="1" dirty="0"/>
              <a:t> </a:t>
            </a:r>
            <a:r>
              <a:rPr lang="en-US" sz="3600" b="1" dirty="0" err="1"/>
              <a:t>akan</a:t>
            </a:r>
            <a:r>
              <a:rPr lang="en-US" sz="3600" b="1" dirty="0"/>
              <a:t> </a:t>
            </a:r>
            <a:r>
              <a:rPr lang="en-US" sz="3600" b="1" dirty="0" err="1"/>
              <a:t>tuntas</a:t>
            </a:r>
            <a:r>
              <a:rPr lang="en-US" sz="3600" b="1" dirty="0"/>
              <a:t> </a:t>
            </a:r>
            <a:r>
              <a:rPr lang="en-US" sz="3600" b="1" dirty="0" err="1"/>
              <a:t>apabila</a:t>
            </a:r>
            <a:r>
              <a:rPr lang="en-US" sz="3600" b="1" dirty="0"/>
              <a:t> </a:t>
            </a:r>
            <a:r>
              <a:rPr lang="en-US" sz="3600" b="1" dirty="0" err="1"/>
              <a:t>diakhiri</a:t>
            </a:r>
            <a:r>
              <a:rPr lang="en-US" sz="3600" b="1" dirty="0"/>
              <a:t> </a:t>
            </a:r>
            <a:r>
              <a:rPr lang="en-US" sz="3600" b="1" dirty="0" err="1"/>
              <a:t>dengan</a:t>
            </a:r>
            <a:r>
              <a:rPr lang="en-US" sz="3600" b="1" dirty="0"/>
              <a:t> </a:t>
            </a:r>
            <a:r>
              <a:rPr lang="en-US" sz="3600" b="1" dirty="0" err="1"/>
              <a:t>dengan</a:t>
            </a:r>
            <a:r>
              <a:rPr lang="en-US" sz="3600" b="1" dirty="0"/>
              <a:t> </a:t>
            </a:r>
            <a:r>
              <a:rPr lang="en-US" sz="3600" b="1" dirty="0" err="1"/>
              <a:t>penulisan</a:t>
            </a:r>
            <a:r>
              <a:rPr lang="en-US" sz="3600" b="1" dirty="0"/>
              <a:t> </a:t>
            </a:r>
            <a:r>
              <a:rPr lang="en-US" sz="3600" b="1" dirty="0" err="1"/>
              <a:t>laporan</a:t>
            </a:r>
            <a:r>
              <a:rPr lang="en-US" sz="3600" b="1" dirty="0"/>
              <a:t> </a:t>
            </a:r>
            <a:r>
              <a:rPr lang="en-US" sz="3600" b="1" dirty="0" err="1"/>
              <a:t>riset</a:t>
            </a:r>
            <a:r>
              <a:rPr lang="en-US" sz="3600" b="1" dirty="0"/>
              <a:t> </a:t>
            </a:r>
            <a:r>
              <a:rPr lang="en-US" sz="3600" b="1" dirty="0" err="1"/>
              <a:t>dalam</a:t>
            </a:r>
            <a:r>
              <a:rPr lang="en-US" sz="3600" b="1" dirty="0"/>
              <a:t> </a:t>
            </a:r>
            <a:r>
              <a:rPr lang="en-US" sz="3600" b="1" dirty="0" err="1"/>
              <a:t>berbagai</a:t>
            </a:r>
            <a:r>
              <a:rPr lang="en-US" sz="3600" b="1" dirty="0"/>
              <a:t> </a:t>
            </a:r>
            <a:r>
              <a:rPr lang="en-US" sz="3600" b="1" dirty="0" err="1"/>
              <a:t>bentuk</a:t>
            </a:r>
            <a:r>
              <a:rPr lang="en-US" sz="3600" b="1" dirty="0"/>
              <a:t> </a:t>
            </a:r>
            <a:r>
              <a:rPr lang="en-US" sz="3600" b="1" dirty="0" err="1"/>
              <a:t>seperti</a:t>
            </a:r>
            <a:r>
              <a:rPr lang="en-US" sz="3600" b="1" dirty="0"/>
              <a:t> </a:t>
            </a:r>
            <a:r>
              <a:rPr lang="en-US" sz="3600" b="1" dirty="0" err="1"/>
              <a:t>laporan</a:t>
            </a:r>
            <a:r>
              <a:rPr lang="en-US" sz="3600" b="1" dirty="0"/>
              <a:t> </a:t>
            </a:r>
            <a:r>
              <a:rPr lang="en-US" sz="3600" b="1" dirty="0" err="1"/>
              <a:t>riset</a:t>
            </a:r>
            <a:r>
              <a:rPr lang="en-US" sz="3600" b="1" dirty="0"/>
              <a:t> </a:t>
            </a:r>
            <a:r>
              <a:rPr lang="en-US" sz="3600" b="1" dirty="0" err="1"/>
              <a:t>biasa</a:t>
            </a:r>
            <a:r>
              <a:rPr lang="en-US" sz="3600" b="1" dirty="0"/>
              <a:t>, </a:t>
            </a:r>
            <a:r>
              <a:rPr lang="en-US" sz="3600" b="1" dirty="0" err="1"/>
              <a:t>skripsi</a:t>
            </a:r>
            <a:r>
              <a:rPr lang="en-US" sz="3600" b="1" dirty="0"/>
              <a:t>, </a:t>
            </a:r>
            <a:r>
              <a:rPr lang="en-US" sz="3600" b="1" dirty="0" err="1"/>
              <a:t>disertasi</a:t>
            </a:r>
            <a:r>
              <a:rPr lang="en-US" sz="3600" b="1" dirty="0"/>
              <a:t>, </a:t>
            </a:r>
            <a:r>
              <a:rPr lang="en-US" sz="3600" b="1" dirty="0" err="1"/>
              <a:t>publikasi</a:t>
            </a:r>
            <a:r>
              <a:rPr lang="en-US" sz="3600" b="1" dirty="0"/>
              <a:t> </a:t>
            </a:r>
            <a:r>
              <a:rPr lang="en-US" sz="3600" b="1" dirty="0" err="1"/>
              <a:t>buku</a:t>
            </a:r>
            <a:r>
              <a:rPr lang="en-US" sz="3600" b="1" dirty="0"/>
              <a:t> </a:t>
            </a:r>
            <a:r>
              <a:rPr lang="en-US" sz="3600" b="1" dirty="0" err="1"/>
              <a:t>atau</a:t>
            </a:r>
            <a:r>
              <a:rPr lang="en-US" sz="3600" b="1" dirty="0"/>
              <a:t> </a:t>
            </a:r>
            <a:r>
              <a:rPr lang="en-US" sz="3600" b="1" dirty="0" err="1"/>
              <a:t>jurnal</a:t>
            </a:r>
            <a:r>
              <a:rPr lang="en-US" sz="3600" b="1" dirty="0"/>
              <a:t> </a:t>
            </a:r>
            <a:r>
              <a:rPr lang="en-US" sz="3600" b="1" dirty="0" err="1"/>
              <a:t>ilmiah</a:t>
            </a:r>
            <a:r>
              <a:rPr lang="en-US" sz="3600" b="1" dirty="0"/>
              <a:t> </a:t>
            </a:r>
            <a:r>
              <a:rPr lang="en-US" sz="3600" b="1" dirty="0" err="1"/>
              <a:t>dan</a:t>
            </a:r>
            <a:r>
              <a:rPr lang="en-US" sz="3600" b="1" dirty="0"/>
              <a:t> </a:t>
            </a:r>
            <a:r>
              <a:rPr lang="en-US" sz="3600" b="1" dirty="0" err="1"/>
              <a:t>sebagainya</a:t>
            </a:r>
            <a:r>
              <a:rPr lang="en-US" sz="3600" b="1" dirty="0"/>
              <a:t>. </a:t>
            </a:r>
            <a:endParaRPr lang="en-US" sz="3600" b="1" dirty="0" smtClean="0"/>
          </a:p>
          <a:p>
            <a:endParaRPr lang="en-US" sz="3200" b="1" dirty="0" smtClean="0"/>
          </a:p>
        </p:txBody>
      </p:sp>
    </p:spTree>
    <p:extLst>
      <p:ext uri="{BB962C8B-B14F-4D97-AF65-F5344CB8AC3E}">
        <p14:creationId xmlns:p14="http://schemas.microsoft.com/office/powerpoint/2010/main" val="1842727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8629" y="1371600"/>
            <a:ext cx="8001000" cy="4247317"/>
          </a:xfrm>
          <a:prstGeom prst="rect">
            <a:avLst/>
          </a:prstGeom>
          <a:noFill/>
        </p:spPr>
        <p:txBody>
          <a:bodyPr wrap="square" rtlCol="0">
            <a:spAutoFit/>
          </a:bodyPr>
          <a:lstStyle/>
          <a:p>
            <a:r>
              <a:rPr lang="en-US" sz="3600" b="1" dirty="0" err="1" smtClean="0">
                <a:solidFill>
                  <a:srgbClr val="FFFF00"/>
                </a:solidFill>
              </a:rPr>
              <a:t>Masing-masing</a:t>
            </a:r>
            <a:r>
              <a:rPr lang="en-US" sz="3600" b="1" dirty="0" smtClean="0">
                <a:solidFill>
                  <a:srgbClr val="FFFF00"/>
                </a:solidFill>
              </a:rPr>
              <a:t> </a:t>
            </a:r>
            <a:r>
              <a:rPr lang="en-US" sz="3600" b="1" dirty="0" err="1" smtClean="0">
                <a:solidFill>
                  <a:srgbClr val="FFFF00"/>
                </a:solidFill>
              </a:rPr>
              <a:t>bentuk</a:t>
            </a:r>
            <a:r>
              <a:rPr lang="en-US" sz="3600" b="1" dirty="0" smtClean="0">
                <a:solidFill>
                  <a:srgbClr val="FFFF00"/>
                </a:solidFill>
              </a:rPr>
              <a:t> </a:t>
            </a:r>
            <a:r>
              <a:rPr lang="en-US" sz="3600" b="1" dirty="0" err="1" smtClean="0">
                <a:solidFill>
                  <a:srgbClr val="FFFF00"/>
                </a:solidFill>
              </a:rPr>
              <a:t>laporan</a:t>
            </a:r>
            <a:r>
              <a:rPr lang="en-US" sz="3600" b="1" dirty="0" smtClean="0">
                <a:solidFill>
                  <a:srgbClr val="FFFF00"/>
                </a:solidFill>
              </a:rPr>
              <a:t> </a:t>
            </a:r>
            <a:r>
              <a:rPr lang="en-US" sz="3600" b="1" dirty="0" err="1" smtClean="0">
                <a:solidFill>
                  <a:srgbClr val="FFFF00"/>
                </a:solidFill>
              </a:rPr>
              <a:t>riset</a:t>
            </a:r>
            <a:r>
              <a:rPr lang="en-US" sz="3600" b="1" dirty="0" smtClean="0">
                <a:solidFill>
                  <a:srgbClr val="FFFF00"/>
                </a:solidFill>
              </a:rPr>
              <a:t> </a:t>
            </a:r>
            <a:r>
              <a:rPr lang="en-US" sz="3600" b="1" dirty="0" err="1" smtClean="0">
                <a:solidFill>
                  <a:srgbClr val="FFFF00"/>
                </a:solidFill>
              </a:rPr>
              <a:t>itu</a:t>
            </a:r>
            <a:r>
              <a:rPr lang="en-US" sz="3600" b="1" dirty="0" smtClean="0">
                <a:solidFill>
                  <a:srgbClr val="FFFF00"/>
                </a:solidFill>
              </a:rPr>
              <a:t> </a:t>
            </a:r>
            <a:r>
              <a:rPr lang="en-US" sz="3600" b="1" dirty="0" err="1" smtClean="0">
                <a:solidFill>
                  <a:srgbClr val="FFFF00"/>
                </a:solidFill>
              </a:rPr>
              <a:t>biasanya</a:t>
            </a:r>
            <a:r>
              <a:rPr lang="en-US" sz="3600" b="1" dirty="0" smtClean="0">
                <a:solidFill>
                  <a:srgbClr val="FFFF00"/>
                </a:solidFill>
              </a:rPr>
              <a:t> </a:t>
            </a:r>
            <a:r>
              <a:rPr lang="en-US" sz="3600" b="1" dirty="0" err="1" smtClean="0">
                <a:solidFill>
                  <a:srgbClr val="FFFF00"/>
                </a:solidFill>
              </a:rPr>
              <a:t>ada</a:t>
            </a:r>
            <a:r>
              <a:rPr lang="en-US" sz="3600" b="1" dirty="0" smtClean="0">
                <a:solidFill>
                  <a:srgbClr val="FFFF00"/>
                </a:solidFill>
              </a:rPr>
              <a:t> </a:t>
            </a:r>
            <a:r>
              <a:rPr lang="en-US" sz="3600" b="1" dirty="0" err="1" smtClean="0">
                <a:solidFill>
                  <a:srgbClr val="FFFF00"/>
                </a:solidFill>
              </a:rPr>
              <a:t>aturan</a:t>
            </a:r>
            <a:r>
              <a:rPr lang="en-US" sz="3600" b="1" dirty="0" smtClean="0">
                <a:solidFill>
                  <a:srgbClr val="FFFF00"/>
                </a:solidFill>
              </a:rPr>
              <a:t> </a:t>
            </a:r>
            <a:r>
              <a:rPr lang="en-US" sz="3600" b="1" dirty="0" err="1" smtClean="0">
                <a:solidFill>
                  <a:srgbClr val="FFFF00"/>
                </a:solidFill>
              </a:rPr>
              <a:t>masing-masing</a:t>
            </a:r>
            <a:r>
              <a:rPr lang="en-US" sz="3600" b="1" dirty="0" smtClean="0">
                <a:solidFill>
                  <a:srgbClr val="FFFF00"/>
                </a:solidFill>
              </a:rPr>
              <a:t>, </a:t>
            </a:r>
            <a:r>
              <a:rPr lang="en-US" sz="3600" b="1" dirty="0" err="1" smtClean="0">
                <a:solidFill>
                  <a:srgbClr val="FFFF00"/>
                </a:solidFill>
              </a:rPr>
              <a:t>seperti</a:t>
            </a:r>
            <a:r>
              <a:rPr lang="en-US" sz="3600" b="1" dirty="0" smtClean="0">
                <a:solidFill>
                  <a:srgbClr val="FFFF00"/>
                </a:solidFill>
              </a:rPr>
              <a:t> </a:t>
            </a:r>
            <a:r>
              <a:rPr lang="en-US" sz="3600" b="1" dirty="0" err="1" smtClean="0">
                <a:solidFill>
                  <a:srgbClr val="FFFF00"/>
                </a:solidFill>
              </a:rPr>
              <a:t>penggunaan</a:t>
            </a:r>
            <a:r>
              <a:rPr lang="en-US" sz="3600" b="1" dirty="0" smtClean="0">
                <a:solidFill>
                  <a:srgbClr val="FFFF00"/>
                </a:solidFill>
              </a:rPr>
              <a:t> </a:t>
            </a:r>
            <a:r>
              <a:rPr lang="en-US" sz="3600" b="1" dirty="0" err="1" smtClean="0">
                <a:solidFill>
                  <a:srgbClr val="FFFF00"/>
                </a:solidFill>
              </a:rPr>
              <a:t>bahasa</a:t>
            </a:r>
            <a:r>
              <a:rPr lang="en-US" sz="3600" b="1" dirty="0" smtClean="0">
                <a:solidFill>
                  <a:srgbClr val="FFFF00"/>
                </a:solidFill>
              </a:rPr>
              <a:t>, </a:t>
            </a:r>
            <a:r>
              <a:rPr lang="en-US" sz="3600" b="1" dirty="0" err="1" smtClean="0">
                <a:solidFill>
                  <a:srgbClr val="FFFF00"/>
                </a:solidFill>
              </a:rPr>
              <a:t>panjang-pendeknya</a:t>
            </a:r>
            <a:r>
              <a:rPr lang="en-US" sz="3600" b="1" dirty="0" smtClean="0">
                <a:solidFill>
                  <a:srgbClr val="FFFF00"/>
                </a:solidFill>
              </a:rPr>
              <a:t> </a:t>
            </a:r>
            <a:r>
              <a:rPr lang="en-US" sz="3600" b="1" dirty="0" err="1" smtClean="0">
                <a:solidFill>
                  <a:srgbClr val="FFFF00"/>
                </a:solidFill>
              </a:rPr>
              <a:t>laporan</a:t>
            </a:r>
            <a:r>
              <a:rPr lang="en-US" sz="3600" b="1" dirty="0" smtClean="0">
                <a:solidFill>
                  <a:srgbClr val="FFFF00"/>
                </a:solidFill>
              </a:rPr>
              <a:t>, </a:t>
            </a:r>
            <a:r>
              <a:rPr lang="en-US" sz="3600" b="1" dirty="0" err="1" smtClean="0">
                <a:solidFill>
                  <a:srgbClr val="FFFF00"/>
                </a:solidFill>
              </a:rPr>
              <a:t>struktur</a:t>
            </a:r>
            <a:r>
              <a:rPr lang="en-US" sz="3600" b="1" dirty="0" smtClean="0">
                <a:solidFill>
                  <a:srgbClr val="FFFF00"/>
                </a:solidFill>
              </a:rPr>
              <a:t> </a:t>
            </a:r>
            <a:r>
              <a:rPr lang="en-US" sz="3600" b="1" dirty="0" err="1" smtClean="0">
                <a:solidFill>
                  <a:srgbClr val="FFFF00"/>
                </a:solidFill>
              </a:rPr>
              <a:t>kalimat</a:t>
            </a:r>
            <a:r>
              <a:rPr lang="en-US" sz="3600" b="1" dirty="0" smtClean="0">
                <a:solidFill>
                  <a:srgbClr val="FFFF00"/>
                </a:solidFill>
              </a:rPr>
              <a:t>, format, </a:t>
            </a:r>
            <a:r>
              <a:rPr lang="en-US" sz="3600" b="1" dirty="0" err="1" smtClean="0">
                <a:solidFill>
                  <a:srgbClr val="FFFF00"/>
                </a:solidFill>
              </a:rPr>
              <a:t>susunan</a:t>
            </a:r>
            <a:r>
              <a:rPr lang="en-US" sz="3600" b="1" dirty="0" smtClean="0">
                <a:solidFill>
                  <a:srgbClr val="FFFF00"/>
                </a:solidFill>
              </a:rPr>
              <a:t> </a:t>
            </a:r>
            <a:r>
              <a:rPr lang="en-US" sz="3600" b="1" dirty="0" err="1" smtClean="0">
                <a:solidFill>
                  <a:srgbClr val="FFFF00"/>
                </a:solidFill>
              </a:rPr>
              <a:t>kepustakaan</a:t>
            </a:r>
            <a:r>
              <a:rPr lang="en-US" sz="3600" b="1" dirty="0" smtClean="0">
                <a:solidFill>
                  <a:srgbClr val="FFFF00"/>
                </a:solidFill>
              </a:rPr>
              <a:t> </a:t>
            </a:r>
            <a:r>
              <a:rPr lang="en-US" sz="3600" b="1" dirty="0" err="1" smtClean="0">
                <a:solidFill>
                  <a:srgbClr val="FFFF00"/>
                </a:solidFill>
              </a:rPr>
              <a:t>dan</a:t>
            </a:r>
            <a:r>
              <a:rPr lang="en-US" sz="3600" b="1" dirty="0" smtClean="0">
                <a:solidFill>
                  <a:srgbClr val="FFFF00"/>
                </a:solidFill>
              </a:rPr>
              <a:t> </a:t>
            </a:r>
            <a:r>
              <a:rPr lang="en-US" sz="3600" b="1" dirty="0" err="1" smtClean="0">
                <a:solidFill>
                  <a:srgbClr val="FFFF00"/>
                </a:solidFill>
              </a:rPr>
              <a:t>sebagainya</a:t>
            </a:r>
            <a:r>
              <a:rPr lang="en-US" sz="3600" b="1" dirty="0" smtClean="0">
                <a:solidFill>
                  <a:srgbClr val="FFFF00"/>
                </a:solidFill>
              </a:rPr>
              <a:t> yang </a:t>
            </a:r>
            <a:r>
              <a:rPr lang="en-US" sz="3600" b="1" dirty="0" err="1" smtClean="0">
                <a:solidFill>
                  <a:srgbClr val="FFFF00"/>
                </a:solidFill>
              </a:rPr>
              <a:t>disusun</a:t>
            </a:r>
            <a:r>
              <a:rPr lang="en-US" sz="3600" b="1" dirty="0" smtClean="0">
                <a:solidFill>
                  <a:srgbClr val="FFFF00"/>
                </a:solidFill>
              </a:rPr>
              <a:t> </a:t>
            </a:r>
            <a:r>
              <a:rPr lang="en-US" sz="3600" b="1" dirty="0" err="1" smtClean="0">
                <a:solidFill>
                  <a:srgbClr val="FFFF00"/>
                </a:solidFill>
              </a:rPr>
              <a:t>oleh</a:t>
            </a:r>
            <a:r>
              <a:rPr lang="en-US" sz="3600" b="1" dirty="0" smtClean="0">
                <a:solidFill>
                  <a:srgbClr val="FFFF00"/>
                </a:solidFill>
              </a:rPr>
              <a:t> </a:t>
            </a:r>
            <a:r>
              <a:rPr lang="en-US" sz="3600" b="1" dirty="0" err="1" smtClean="0">
                <a:solidFill>
                  <a:srgbClr val="FFFF00"/>
                </a:solidFill>
              </a:rPr>
              <a:t>lembaga</a:t>
            </a:r>
            <a:r>
              <a:rPr lang="en-US" sz="3600" b="1" dirty="0" smtClean="0">
                <a:solidFill>
                  <a:srgbClr val="FFFF00"/>
                </a:solidFill>
              </a:rPr>
              <a:t> yang </a:t>
            </a:r>
            <a:r>
              <a:rPr lang="en-US" sz="3600" b="1" dirty="0" err="1" smtClean="0">
                <a:solidFill>
                  <a:srgbClr val="FFFF00"/>
                </a:solidFill>
              </a:rPr>
              <a:t>bersangkutan</a:t>
            </a:r>
            <a:endParaRPr lang="id-ID" sz="3600" b="1" dirty="0" smtClean="0">
              <a:solidFill>
                <a:srgbClr val="FFFF00"/>
              </a:solidFill>
            </a:endParaRPr>
          </a:p>
          <a:p>
            <a:endParaRPr lang="id-ID" dirty="0"/>
          </a:p>
        </p:txBody>
      </p:sp>
    </p:spTree>
    <p:extLst>
      <p:ext uri="{BB962C8B-B14F-4D97-AF65-F5344CB8AC3E}">
        <p14:creationId xmlns:p14="http://schemas.microsoft.com/office/powerpoint/2010/main" val="1132302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28743" cy="6186309"/>
          </a:xfrm>
          <a:prstGeom prst="rect">
            <a:avLst/>
          </a:prstGeom>
          <a:noFill/>
        </p:spPr>
        <p:txBody>
          <a:bodyPr wrap="square" rtlCol="0">
            <a:spAutoFit/>
          </a:bodyPr>
          <a:lstStyle/>
          <a:p>
            <a:r>
              <a:rPr lang="en-US" sz="3600" b="1" dirty="0" err="1"/>
              <a:t>Biasanya</a:t>
            </a:r>
            <a:r>
              <a:rPr lang="en-US" sz="3600" b="1" dirty="0"/>
              <a:t> </a:t>
            </a:r>
            <a:r>
              <a:rPr lang="en-US" sz="3600" b="1" dirty="0" err="1"/>
              <a:t>sebelum</a:t>
            </a:r>
            <a:r>
              <a:rPr lang="en-US" sz="3600" b="1" dirty="0"/>
              <a:t> </a:t>
            </a:r>
            <a:r>
              <a:rPr lang="en-US" sz="3600" b="1" dirty="0" err="1"/>
              <a:t>dan</a:t>
            </a:r>
            <a:r>
              <a:rPr lang="en-US" sz="3600" b="1" dirty="0"/>
              <a:t> </a:t>
            </a:r>
            <a:r>
              <a:rPr lang="en-US" sz="3600" b="1" dirty="0" err="1"/>
              <a:t>sesudah</a:t>
            </a:r>
            <a:r>
              <a:rPr lang="en-US" sz="3600" b="1" dirty="0"/>
              <a:t> </a:t>
            </a:r>
            <a:r>
              <a:rPr lang="en-US" sz="3600" b="1" dirty="0" err="1"/>
              <a:t>ada</a:t>
            </a:r>
            <a:r>
              <a:rPr lang="en-US" sz="3600" b="1" dirty="0"/>
              <a:t> </a:t>
            </a:r>
            <a:r>
              <a:rPr lang="en-US" sz="3600" b="1" dirty="0" err="1"/>
              <a:t>laporan</a:t>
            </a:r>
            <a:r>
              <a:rPr lang="en-US" sz="3600" b="1" dirty="0"/>
              <a:t> </a:t>
            </a:r>
            <a:r>
              <a:rPr lang="en-US" sz="3600" b="1" dirty="0" err="1"/>
              <a:t>tertulis</a:t>
            </a:r>
            <a:r>
              <a:rPr lang="en-US" sz="3600" b="1" dirty="0"/>
              <a:t> </a:t>
            </a:r>
            <a:r>
              <a:rPr lang="en-US" sz="3600" b="1" dirty="0" err="1"/>
              <a:t>tentang</a:t>
            </a:r>
            <a:r>
              <a:rPr lang="en-US" sz="3600" b="1" dirty="0"/>
              <a:t> </a:t>
            </a:r>
            <a:r>
              <a:rPr lang="en-US" sz="3600" b="1" dirty="0" err="1"/>
              <a:t>hasil</a:t>
            </a:r>
            <a:r>
              <a:rPr lang="en-US" sz="3600" b="1" dirty="0"/>
              <a:t> </a:t>
            </a:r>
            <a:r>
              <a:rPr lang="en-US" sz="3600" b="1" dirty="0" err="1"/>
              <a:t>riset</a:t>
            </a:r>
            <a:r>
              <a:rPr lang="en-US" sz="3600" b="1" dirty="0"/>
              <a:t>, </a:t>
            </a:r>
            <a:r>
              <a:rPr lang="en-US" sz="3600" b="1" dirty="0" err="1"/>
              <a:t>ada</a:t>
            </a:r>
            <a:r>
              <a:rPr lang="en-US" sz="3600" b="1" dirty="0"/>
              <a:t> </a:t>
            </a:r>
            <a:r>
              <a:rPr lang="en-US" sz="3600" b="1" dirty="0" err="1"/>
              <a:t>penyajian</a:t>
            </a:r>
            <a:r>
              <a:rPr lang="en-US" sz="3600" b="1" dirty="0"/>
              <a:t> </a:t>
            </a:r>
            <a:r>
              <a:rPr lang="en-US" sz="3600" b="1" dirty="0" err="1"/>
              <a:t>lisan</a:t>
            </a:r>
            <a:r>
              <a:rPr lang="en-US" sz="3600" b="1" dirty="0"/>
              <a:t> </a:t>
            </a:r>
            <a:r>
              <a:rPr lang="en-US" sz="3600" b="1" dirty="0" err="1"/>
              <a:t>tentang</a:t>
            </a:r>
            <a:r>
              <a:rPr lang="en-US" sz="3600" b="1" dirty="0"/>
              <a:t> </a:t>
            </a:r>
            <a:r>
              <a:rPr lang="en-US" sz="3600" b="1" dirty="0" err="1"/>
              <a:t>rancangan</a:t>
            </a:r>
            <a:r>
              <a:rPr lang="en-US" sz="3600" b="1" dirty="0"/>
              <a:t>, proses </a:t>
            </a:r>
            <a:r>
              <a:rPr lang="en-US" sz="3600" b="1" dirty="0" err="1"/>
              <a:t>pelaksanaan</a:t>
            </a:r>
            <a:r>
              <a:rPr lang="en-US" sz="3600" b="1" dirty="0"/>
              <a:t> </a:t>
            </a:r>
            <a:r>
              <a:rPr lang="en-US" sz="3600" b="1" dirty="0" err="1"/>
              <a:t>dan</a:t>
            </a:r>
            <a:r>
              <a:rPr lang="en-US" sz="3600" b="1" dirty="0"/>
              <a:t> </a:t>
            </a:r>
            <a:r>
              <a:rPr lang="en-US" sz="3600" b="1" dirty="0" err="1"/>
              <a:t>hasil</a:t>
            </a:r>
            <a:r>
              <a:rPr lang="en-US" sz="3600" b="1" dirty="0"/>
              <a:t> </a:t>
            </a:r>
            <a:r>
              <a:rPr lang="en-US" sz="3600" b="1" dirty="0" err="1"/>
              <a:t>riset</a:t>
            </a:r>
            <a:r>
              <a:rPr lang="en-US" sz="3600" b="1" dirty="0"/>
              <a:t>  </a:t>
            </a:r>
            <a:r>
              <a:rPr lang="en-US" sz="3600" b="1" dirty="0" err="1"/>
              <a:t>dalam</a:t>
            </a:r>
            <a:r>
              <a:rPr lang="en-US" sz="3600" b="1" dirty="0"/>
              <a:t> seminar, workshop, </a:t>
            </a:r>
            <a:r>
              <a:rPr lang="en-US" sz="3600" b="1" dirty="0" err="1"/>
              <a:t>dan</a:t>
            </a:r>
            <a:r>
              <a:rPr lang="en-US" sz="3600" b="1" dirty="0"/>
              <a:t> </a:t>
            </a:r>
            <a:r>
              <a:rPr lang="en-US" sz="3600" b="1" dirty="0" err="1"/>
              <a:t>pertemuan</a:t>
            </a:r>
            <a:r>
              <a:rPr lang="en-US" sz="3600" b="1" dirty="0"/>
              <a:t> </a:t>
            </a:r>
            <a:r>
              <a:rPr lang="en-US" sz="3600" b="1" dirty="0" err="1"/>
              <a:t>ilmiah</a:t>
            </a:r>
            <a:r>
              <a:rPr lang="en-US" sz="3600" b="1" dirty="0"/>
              <a:t> </a:t>
            </a:r>
            <a:r>
              <a:rPr lang="en-US" sz="3600" b="1" dirty="0" err="1"/>
              <a:t>lainnya</a:t>
            </a:r>
            <a:r>
              <a:rPr lang="en-US" sz="3600" b="1" dirty="0"/>
              <a:t>.  </a:t>
            </a:r>
            <a:endParaRPr lang="en-US" sz="3600" b="1" dirty="0" smtClean="0"/>
          </a:p>
          <a:p>
            <a:r>
              <a:rPr lang="en-US" sz="3600" b="1" dirty="0" err="1" smtClean="0"/>
              <a:t>Dengan</a:t>
            </a:r>
            <a:r>
              <a:rPr lang="en-US" sz="3600" b="1" dirty="0" smtClean="0"/>
              <a:t> </a:t>
            </a:r>
            <a:r>
              <a:rPr lang="en-US" sz="3600" b="1" dirty="0"/>
              <a:t>kata lain, </a:t>
            </a:r>
            <a:r>
              <a:rPr lang="en-US" sz="3600" b="1" dirty="0" err="1"/>
              <a:t>seorang</a:t>
            </a:r>
            <a:r>
              <a:rPr lang="en-US" sz="3600" b="1" dirty="0"/>
              <a:t> </a:t>
            </a:r>
            <a:r>
              <a:rPr lang="en-US" sz="3600" b="1" dirty="0" err="1"/>
              <a:t>peneliti</a:t>
            </a:r>
            <a:r>
              <a:rPr lang="en-US" sz="3600" b="1" dirty="0"/>
              <a:t> </a:t>
            </a:r>
            <a:r>
              <a:rPr lang="en-US" sz="3600" b="1" dirty="0" err="1"/>
              <a:t>atau</a:t>
            </a:r>
            <a:r>
              <a:rPr lang="en-US" sz="3600" b="1" dirty="0"/>
              <a:t> </a:t>
            </a:r>
            <a:r>
              <a:rPr lang="en-US" sz="3600" b="1" dirty="0" err="1"/>
              <a:t>periset</a:t>
            </a:r>
            <a:r>
              <a:rPr lang="en-US" sz="3600" b="1" dirty="0"/>
              <a:t> </a:t>
            </a:r>
            <a:r>
              <a:rPr lang="en-US" sz="3600" b="1" dirty="0" err="1"/>
              <a:t>selain</a:t>
            </a:r>
            <a:r>
              <a:rPr lang="en-US" sz="3600" b="1" dirty="0"/>
              <a:t> </a:t>
            </a:r>
            <a:r>
              <a:rPr lang="en-US" sz="3600" b="1" dirty="0" err="1"/>
              <a:t>harus</a:t>
            </a:r>
            <a:r>
              <a:rPr lang="en-US" sz="3600" b="1" dirty="0"/>
              <a:t> </a:t>
            </a:r>
            <a:r>
              <a:rPr lang="en-US" sz="3600" b="1" dirty="0" err="1"/>
              <a:t>piawai</a:t>
            </a:r>
            <a:r>
              <a:rPr lang="en-US" sz="3600" b="1" dirty="0"/>
              <a:t> </a:t>
            </a:r>
            <a:r>
              <a:rPr lang="en-US" sz="3600" b="1" dirty="0" err="1"/>
              <a:t>dalam</a:t>
            </a:r>
            <a:r>
              <a:rPr lang="en-US" sz="3600" b="1" dirty="0"/>
              <a:t> </a:t>
            </a:r>
            <a:r>
              <a:rPr lang="en-US" sz="3600" b="1" dirty="0" err="1"/>
              <a:t>hal</a:t>
            </a:r>
            <a:r>
              <a:rPr lang="en-US" sz="3600" b="1" dirty="0"/>
              <a:t> </a:t>
            </a:r>
            <a:r>
              <a:rPr lang="en-US" sz="3600" b="1" dirty="0" err="1"/>
              <a:t>materi</a:t>
            </a:r>
            <a:r>
              <a:rPr lang="en-US" sz="3600" b="1" dirty="0"/>
              <a:t> </a:t>
            </a:r>
            <a:r>
              <a:rPr lang="en-US" sz="3600" b="1" dirty="0" err="1"/>
              <a:t>risetnya</a:t>
            </a:r>
            <a:r>
              <a:rPr lang="en-US" sz="3600" b="1" dirty="0"/>
              <a:t>, </a:t>
            </a:r>
            <a:r>
              <a:rPr lang="en-US" sz="3600" b="1" dirty="0" err="1"/>
              <a:t>juga</a:t>
            </a:r>
            <a:r>
              <a:rPr lang="en-US" sz="3600" b="1" dirty="0"/>
              <a:t> </a:t>
            </a:r>
            <a:r>
              <a:rPr lang="en-US" sz="3600" b="1" dirty="0" err="1"/>
              <a:t>dituntut</a:t>
            </a:r>
            <a:r>
              <a:rPr lang="en-US" sz="3600" b="1" dirty="0"/>
              <a:t> </a:t>
            </a:r>
            <a:r>
              <a:rPr lang="en-US" sz="3600" b="1" dirty="0" err="1"/>
              <a:t>untuk</a:t>
            </a:r>
            <a:r>
              <a:rPr lang="en-US" sz="3600" b="1" dirty="0"/>
              <a:t> </a:t>
            </a:r>
            <a:r>
              <a:rPr lang="en-US" sz="3600" b="1" dirty="0" err="1"/>
              <a:t>piawai</a:t>
            </a:r>
            <a:r>
              <a:rPr lang="en-US" sz="3600" b="1" dirty="0"/>
              <a:t> </a:t>
            </a:r>
            <a:r>
              <a:rPr lang="en-US" sz="3600" b="1" dirty="0" err="1"/>
              <a:t>dalam</a:t>
            </a:r>
            <a:r>
              <a:rPr lang="en-US" sz="3600" b="1" dirty="0"/>
              <a:t> </a:t>
            </a:r>
            <a:r>
              <a:rPr lang="en-US" sz="3600" b="1" dirty="0" err="1"/>
              <a:t>mengomunikasikan</a:t>
            </a:r>
            <a:r>
              <a:rPr lang="en-US" sz="3600" b="1" dirty="0"/>
              <a:t> </a:t>
            </a:r>
            <a:r>
              <a:rPr lang="en-US" sz="3600" b="1" dirty="0" err="1"/>
              <a:t>hasil</a:t>
            </a:r>
            <a:r>
              <a:rPr lang="en-US" sz="3600" b="1" dirty="0"/>
              <a:t> </a:t>
            </a:r>
            <a:r>
              <a:rPr lang="en-US" sz="3600" b="1" dirty="0" err="1"/>
              <a:t>risetnya</a:t>
            </a:r>
            <a:r>
              <a:rPr lang="en-US" sz="3600" b="1" dirty="0"/>
              <a:t> </a:t>
            </a:r>
            <a:r>
              <a:rPr lang="en-US" sz="3600" b="1" dirty="0" err="1"/>
              <a:t>secara</a:t>
            </a:r>
            <a:r>
              <a:rPr lang="en-US" sz="3600" b="1" dirty="0"/>
              <a:t> </a:t>
            </a:r>
            <a:r>
              <a:rPr lang="en-US" sz="3600" b="1" dirty="0" err="1"/>
              <a:t>tertulis</a:t>
            </a:r>
            <a:r>
              <a:rPr lang="en-US" sz="3600" b="1" dirty="0"/>
              <a:t> </a:t>
            </a:r>
            <a:r>
              <a:rPr lang="en-US" sz="3600" b="1" dirty="0" err="1"/>
              <a:t>dan</a:t>
            </a:r>
            <a:r>
              <a:rPr lang="en-US" sz="3600" b="1" dirty="0"/>
              <a:t> </a:t>
            </a:r>
            <a:r>
              <a:rPr lang="en-US" sz="3600" b="1" dirty="0" err="1"/>
              <a:t>lisan</a:t>
            </a:r>
            <a:r>
              <a:rPr lang="en-US" sz="3600" b="1" dirty="0"/>
              <a:t>.</a:t>
            </a:r>
            <a:br>
              <a:rPr lang="en-US" sz="3600" b="1" dirty="0"/>
            </a:br>
            <a:endParaRPr lang="id-ID" sz="3600" b="1" dirty="0"/>
          </a:p>
        </p:txBody>
      </p:sp>
    </p:spTree>
    <p:extLst>
      <p:ext uri="{BB962C8B-B14F-4D97-AF65-F5344CB8AC3E}">
        <p14:creationId xmlns:p14="http://schemas.microsoft.com/office/powerpoint/2010/main" val="3394985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1" y="-2854"/>
            <a:ext cx="6471734" cy="6784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6299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272941" y="160700"/>
            <a:ext cx="7100758" cy="6751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547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8382000" cy="2362200"/>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US" sz="6000" b="1" dirty="0" err="1" smtClean="0"/>
              <a:t>Metodologi</a:t>
            </a:r>
            <a:r>
              <a:rPr lang="en-US" sz="6000" b="1" dirty="0" smtClean="0"/>
              <a:t> </a:t>
            </a:r>
            <a:r>
              <a:rPr lang="en-US" sz="6000" b="1" dirty="0" err="1" smtClean="0"/>
              <a:t>Penelitian</a:t>
            </a:r>
            <a:r>
              <a:rPr lang="en-US" sz="6000" b="1" dirty="0" smtClean="0"/>
              <a:t/>
            </a:r>
            <a:br>
              <a:rPr lang="en-US" sz="6000" b="1" dirty="0" smtClean="0"/>
            </a:br>
            <a:r>
              <a:rPr lang="en-US" sz="6000" b="1" dirty="0" smtClean="0"/>
              <a:t>(IMP351)</a:t>
            </a:r>
            <a:endParaRPr lang="id-ID" sz="6000" b="1" dirty="0"/>
          </a:p>
        </p:txBody>
      </p:sp>
      <p:sp>
        <p:nvSpPr>
          <p:cNvPr id="3" name="Subtitle 2"/>
          <p:cNvSpPr>
            <a:spLocks noGrp="1"/>
          </p:cNvSpPr>
          <p:nvPr>
            <p:ph type="subTitle" idx="1"/>
          </p:nvPr>
        </p:nvSpPr>
        <p:spPr/>
        <p:txBody>
          <a:bodyPr>
            <a:normAutofit/>
          </a:bodyPr>
          <a:lstStyle/>
          <a:p>
            <a:r>
              <a:rPr lang="en-US" sz="5400" b="1" dirty="0" err="1" smtClean="0">
                <a:solidFill>
                  <a:srgbClr val="FFFF00"/>
                </a:solidFill>
              </a:rPr>
              <a:t>Idrus</a:t>
            </a:r>
            <a:r>
              <a:rPr lang="en-US" sz="5400" b="1" dirty="0" smtClean="0">
                <a:solidFill>
                  <a:srgbClr val="FFFF00"/>
                </a:solidFill>
              </a:rPr>
              <a:t> </a:t>
            </a:r>
            <a:r>
              <a:rPr lang="en-US" sz="5400" b="1" dirty="0" err="1" smtClean="0">
                <a:solidFill>
                  <a:srgbClr val="FFFF00"/>
                </a:solidFill>
              </a:rPr>
              <a:t>Jus’at</a:t>
            </a:r>
            <a:endParaRPr lang="id-ID" sz="5400" b="1" dirty="0">
              <a:solidFill>
                <a:srgbClr val="FFFF00"/>
              </a:solidFill>
            </a:endParaRPr>
          </a:p>
        </p:txBody>
      </p:sp>
    </p:spTree>
    <p:extLst>
      <p:ext uri="{BB962C8B-B14F-4D97-AF65-F5344CB8AC3E}">
        <p14:creationId xmlns:p14="http://schemas.microsoft.com/office/powerpoint/2010/main" val="734734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371600"/>
            <a:ext cx="7010400" cy="1292662"/>
          </a:xfrm>
          <a:prstGeom prst="rect">
            <a:avLst/>
          </a:prstGeom>
          <a:noFill/>
        </p:spPr>
        <p:txBody>
          <a:bodyPr wrap="square" rtlCol="0">
            <a:spAutoFit/>
          </a:bodyPr>
          <a:lstStyle/>
          <a:p>
            <a:r>
              <a:rPr lang="en-US" sz="6000" b="1" dirty="0" smtClean="0"/>
              <a:t>PENILAIAN:</a:t>
            </a:r>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76132624"/>
              </p:ext>
            </p:extLst>
          </p:nvPr>
        </p:nvGraphicFramePr>
        <p:xfrm>
          <a:off x="1447800" y="2514600"/>
          <a:ext cx="6096000" cy="35052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sz="4000" b="1" dirty="0" smtClean="0"/>
                        <a:t>UNSUR</a:t>
                      </a:r>
                      <a:endParaRPr lang="id-ID" sz="4000" b="1" dirty="0"/>
                    </a:p>
                  </a:txBody>
                  <a:tcPr/>
                </a:tc>
                <a:tc>
                  <a:txBody>
                    <a:bodyPr/>
                    <a:lstStyle/>
                    <a:p>
                      <a:pPr algn="ctr"/>
                      <a:r>
                        <a:rPr lang="en-US" sz="4000" b="1" dirty="0" smtClean="0"/>
                        <a:t>%</a:t>
                      </a:r>
                      <a:r>
                        <a:rPr lang="en-US" sz="4000" b="1" baseline="0" dirty="0" smtClean="0"/>
                        <a:t> NILAI</a:t>
                      </a:r>
                      <a:endParaRPr lang="id-ID" sz="4000" b="1" dirty="0"/>
                    </a:p>
                  </a:txBody>
                  <a:tcPr/>
                </a:tc>
              </a:tr>
              <a:tr h="370840">
                <a:tc>
                  <a:txBody>
                    <a:bodyPr/>
                    <a:lstStyle/>
                    <a:p>
                      <a:pPr algn="ctr"/>
                      <a:r>
                        <a:rPr lang="en-US" sz="4000" b="1" dirty="0" smtClean="0"/>
                        <a:t>KEHADIRAN</a:t>
                      </a:r>
                      <a:endParaRPr lang="id-ID" sz="4000" b="1" dirty="0"/>
                    </a:p>
                  </a:txBody>
                  <a:tcPr/>
                </a:tc>
                <a:tc>
                  <a:txBody>
                    <a:bodyPr/>
                    <a:lstStyle/>
                    <a:p>
                      <a:pPr algn="ctr"/>
                      <a:r>
                        <a:rPr lang="en-US" sz="4000" b="1" dirty="0" smtClean="0"/>
                        <a:t>15</a:t>
                      </a:r>
                      <a:endParaRPr lang="id-ID" sz="4000" b="1" dirty="0"/>
                    </a:p>
                  </a:txBody>
                  <a:tcPr/>
                </a:tc>
              </a:tr>
              <a:tr h="370840">
                <a:tc>
                  <a:txBody>
                    <a:bodyPr/>
                    <a:lstStyle/>
                    <a:p>
                      <a:pPr algn="ctr"/>
                      <a:r>
                        <a:rPr lang="en-US" sz="4000" b="1" dirty="0" smtClean="0"/>
                        <a:t>TUGAS</a:t>
                      </a:r>
                      <a:endParaRPr lang="id-ID" sz="4000" b="1" dirty="0"/>
                    </a:p>
                  </a:txBody>
                  <a:tcPr/>
                </a:tc>
                <a:tc>
                  <a:txBody>
                    <a:bodyPr/>
                    <a:lstStyle/>
                    <a:p>
                      <a:pPr algn="ctr"/>
                      <a:r>
                        <a:rPr lang="en-US" sz="4000" b="1" dirty="0" smtClean="0"/>
                        <a:t>20</a:t>
                      </a:r>
                      <a:endParaRPr lang="id-ID" sz="4000" b="1" dirty="0"/>
                    </a:p>
                  </a:txBody>
                  <a:tcPr/>
                </a:tc>
              </a:tr>
              <a:tr h="370840">
                <a:tc>
                  <a:txBody>
                    <a:bodyPr/>
                    <a:lstStyle/>
                    <a:p>
                      <a:pPr algn="ctr"/>
                      <a:r>
                        <a:rPr lang="en-US" sz="4000" b="1" dirty="0" smtClean="0"/>
                        <a:t>UTS</a:t>
                      </a:r>
                      <a:endParaRPr lang="id-ID" sz="4000" b="1" dirty="0"/>
                    </a:p>
                  </a:txBody>
                  <a:tcPr/>
                </a:tc>
                <a:tc>
                  <a:txBody>
                    <a:bodyPr/>
                    <a:lstStyle/>
                    <a:p>
                      <a:pPr algn="ctr"/>
                      <a:r>
                        <a:rPr lang="en-US" sz="4000" b="1" dirty="0" smtClean="0"/>
                        <a:t>30</a:t>
                      </a:r>
                      <a:endParaRPr lang="id-ID" sz="4000" b="1" dirty="0"/>
                    </a:p>
                  </a:txBody>
                  <a:tcPr/>
                </a:tc>
              </a:tr>
              <a:tr h="370840">
                <a:tc>
                  <a:txBody>
                    <a:bodyPr/>
                    <a:lstStyle/>
                    <a:p>
                      <a:pPr algn="ctr"/>
                      <a:r>
                        <a:rPr lang="en-US" sz="4000" b="1" dirty="0" smtClean="0"/>
                        <a:t>UAS</a:t>
                      </a:r>
                      <a:endParaRPr lang="id-ID" sz="4000" b="1" dirty="0"/>
                    </a:p>
                  </a:txBody>
                  <a:tcPr/>
                </a:tc>
                <a:tc>
                  <a:txBody>
                    <a:bodyPr/>
                    <a:lstStyle/>
                    <a:p>
                      <a:pPr algn="ctr"/>
                      <a:r>
                        <a:rPr lang="en-US" sz="4000" b="1" dirty="0" smtClean="0"/>
                        <a:t>35</a:t>
                      </a:r>
                      <a:endParaRPr lang="id-ID" sz="4000" b="1" dirty="0"/>
                    </a:p>
                  </a:txBody>
                  <a:tcPr/>
                </a:tc>
              </a:tr>
            </a:tbl>
          </a:graphicData>
        </a:graphic>
      </p:graphicFrame>
    </p:spTree>
    <p:extLst>
      <p:ext uri="{BB962C8B-B14F-4D97-AF65-F5344CB8AC3E}">
        <p14:creationId xmlns:p14="http://schemas.microsoft.com/office/powerpoint/2010/main" val="564186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2343" y="2288670"/>
            <a:ext cx="8077200" cy="1938992"/>
          </a:xfrm>
          <a:prstGeom prst="rect">
            <a:avLst/>
          </a:prstGeom>
          <a:noFill/>
        </p:spPr>
        <p:txBody>
          <a:bodyPr wrap="square" rtlCol="0">
            <a:spAutoFit/>
          </a:bodyPr>
          <a:lstStyle/>
          <a:p>
            <a:r>
              <a:rPr lang="en-US" sz="4000" b="1" dirty="0" smtClean="0">
                <a:solidFill>
                  <a:srgbClr val="FFFF00"/>
                </a:solidFill>
              </a:rPr>
              <a:t>RASA INGIN TAHU </a:t>
            </a:r>
            <a:r>
              <a:rPr lang="en-US" sz="4000" b="1" dirty="0" smtClean="0">
                <a:solidFill>
                  <a:srgbClr val="FFFF00"/>
                </a:solidFill>
                <a:sym typeface="Wingdings" panose="05000000000000000000" pitchFamily="2" charset="2"/>
              </a:rPr>
              <a:t> MANUSIAWI</a:t>
            </a:r>
          </a:p>
          <a:p>
            <a:endParaRPr lang="en-US" sz="4000" b="1" dirty="0">
              <a:sym typeface="Wingdings" panose="05000000000000000000" pitchFamily="2" charset="2"/>
            </a:endParaRPr>
          </a:p>
          <a:p>
            <a:endParaRPr lang="en-US" sz="4000" b="1" dirty="0">
              <a:sym typeface="Wingdings" panose="05000000000000000000" pitchFamily="2" charset="2"/>
            </a:endParaRPr>
          </a:p>
        </p:txBody>
      </p:sp>
    </p:spTree>
    <p:extLst>
      <p:ext uri="{BB962C8B-B14F-4D97-AF65-F5344CB8AC3E}">
        <p14:creationId xmlns:p14="http://schemas.microsoft.com/office/powerpoint/2010/main" val="481956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1543" y="1295400"/>
            <a:ext cx="8001000" cy="3539430"/>
          </a:xfrm>
          <a:prstGeom prst="rect">
            <a:avLst/>
          </a:prstGeom>
          <a:noFill/>
        </p:spPr>
        <p:txBody>
          <a:bodyPr wrap="square" rtlCol="0">
            <a:spAutoFit/>
          </a:bodyPr>
          <a:lstStyle/>
          <a:p>
            <a:r>
              <a:rPr lang="en-US" sz="3200" b="1" dirty="0">
                <a:solidFill>
                  <a:srgbClr val="B0FEFE"/>
                </a:solidFill>
                <a:sym typeface="Wingdings" panose="05000000000000000000" pitchFamily="2" charset="2"/>
              </a:rPr>
              <a:t>In “The Magic Years”, Selma </a:t>
            </a:r>
            <a:r>
              <a:rPr lang="en-US" sz="3200" b="1" dirty="0" err="1">
                <a:solidFill>
                  <a:srgbClr val="B0FEFE"/>
                </a:solidFill>
                <a:sym typeface="Wingdings" panose="05000000000000000000" pitchFamily="2" charset="2"/>
              </a:rPr>
              <a:t>Fraiberg</a:t>
            </a:r>
            <a:r>
              <a:rPr lang="en-US" sz="3200" b="1" dirty="0">
                <a:solidFill>
                  <a:srgbClr val="B0FEFE"/>
                </a:solidFill>
                <a:sym typeface="Wingdings" panose="05000000000000000000" pitchFamily="2" charset="2"/>
              </a:rPr>
              <a:t> (1959) characterizes every toddler as a scientist busily fulfilling an earnest mission to develop a logical structure for the strange objects and events that make up the world that he or she inhabits.</a:t>
            </a:r>
          </a:p>
          <a:p>
            <a:endParaRPr lang="id-ID" sz="3200" dirty="0"/>
          </a:p>
        </p:txBody>
      </p:sp>
    </p:spTree>
    <p:extLst>
      <p:ext uri="{BB962C8B-B14F-4D97-AF65-F5344CB8AC3E}">
        <p14:creationId xmlns:p14="http://schemas.microsoft.com/office/powerpoint/2010/main" val="1654636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71114" cy="5509200"/>
          </a:xfrm>
          <a:prstGeom prst="rect">
            <a:avLst/>
          </a:prstGeom>
          <a:noFill/>
        </p:spPr>
        <p:txBody>
          <a:bodyPr wrap="square" rtlCol="0">
            <a:spAutoFit/>
          </a:bodyPr>
          <a:lstStyle/>
          <a:p>
            <a:r>
              <a:rPr lang="en-US" sz="3200" b="1" dirty="0" smtClean="0">
                <a:solidFill>
                  <a:srgbClr val="FFFF00"/>
                </a:solidFill>
              </a:rPr>
              <a:t>Parents can attest to the delight that children take in forming causal hypotheses and the meticulously testing them, often through exasperating repetitions that are motivated mainly by the joy of understanding. </a:t>
            </a:r>
          </a:p>
          <a:p>
            <a:endParaRPr lang="en-US" sz="3200" b="1" dirty="0" smtClean="0">
              <a:solidFill>
                <a:srgbClr val="FFFF00"/>
              </a:solidFill>
            </a:endParaRPr>
          </a:p>
          <a:p>
            <a:r>
              <a:rPr lang="en-US" sz="3200" b="1" dirty="0" smtClean="0">
                <a:solidFill>
                  <a:srgbClr val="FFFF00"/>
                </a:solidFill>
              </a:rPr>
              <a:t>Once a child reaches a certain age he will, on entering a new room, search for a wall switch to operate the electric light. On finding one, he will switch it on and off repeatedly to test the discovery beyond any reasonable doubt.</a:t>
            </a:r>
          </a:p>
        </p:txBody>
      </p:sp>
    </p:spTree>
    <p:extLst>
      <p:ext uri="{BB962C8B-B14F-4D97-AF65-F5344CB8AC3E}">
        <p14:creationId xmlns:p14="http://schemas.microsoft.com/office/powerpoint/2010/main" val="2761812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1029" y="990600"/>
            <a:ext cx="7848600" cy="4524315"/>
          </a:xfrm>
          <a:prstGeom prst="rect">
            <a:avLst/>
          </a:prstGeom>
          <a:noFill/>
        </p:spPr>
        <p:txBody>
          <a:bodyPr wrap="square" rtlCol="0">
            <a:spAutoFit/>
          </a:bodyPr>
          <a:lstStyle/>
          <a:p>
            <a:r>
              <a:rPr lang="en-US" sz="3200" b="1" dirty="0" smtClean="0"/>
              <a:t>Experiment such as those designed to examine the effect of gravity on free-falling liquids are usually conducted with careful attention, varying the initial conditions in subtle ways reducing extraneous influences whenever possible by conducting the experiments safely removed from parental interference. </a:t>
            </a:r>
            <a:endParaRPr lang="id-ID" sz="3200" b="1" dirty="0" smtClean="0"/>
          </a:p>
          <a:p>
            <a:endParaRPr lang="id-ID" sz="3200" dirty="0"/>
          </a:p>
        </p:txBody>
      </p:sp>
    </p:spTree>
    <p:extLst>
      <p:ext uri="{BB962C8B-B14F-4D97-AF65-F5344CB8AC3E}">
        <p14:creationId xmlns:p14="http://schemas.microsoft.com/office/powerpoint/2010/main" val="1978734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750629" cy="5078313"/>
          </a:xfrm>
          <a:prstGeom prst="rect">
            <a:avLst/>
          </a:prstGeom>
          <a:solidFill>
            <a:srgbClr val="FFFF00"/>
          </a:solidFill>
          <a:effectLst>
            <a:innerShdw blurRad="63500" dist="50800" dir="18900000">
              <a:prstClr val="black">
                <a:alpha val="50000"/>
              </a:prstClr>
            </a:innerShdw>
          </a:effectLst>
        </p:spPr>
        <p:txBody>
          <a:bodyPr wrap="square" rtlCol="0">
            <a:spAutoFit/>
          </a:bodyPr>
          <a:lstStyle/>
          <a:p>
            <a:pPr algn="ctr"/>
            <a:endParaRPr lang="en-US" sz="7200" b="1" dirty="0" smtClean="0">
              <a:sym typeface="Wingdings" panose="05000000000000000000" pitchFamily="2" charset="2"/>
            </a:endParaRPr>
          </a:p>
          <a:p>
            <a:pPr algn="ctr"/>
            <a:r>
              <a:rPr lang="en-US" sz="7200" b="1" dirty="0" smtClean="0">
                <a:solidFill>
                  <a:srgbClr val="002060"/>
                </a:solidFill>
                <a:sym typeface="Wingdings" panose="05000000000000000000" pitchFamily="2" charset="2"/>
              </a:rPr>
              <a:t>PENGETAHUAN SELALU BERUBAH</a:t>
            </a:r>
          </a:p>
          <a:p>
            <a:pPr algn="ctr"/>
            <a:endParaRPr lang="en-US" sz="3600" b="1" dirty="0">
              <a:sym typeface="Wingdings" panose="05000000000000000000" pitchFamily="2" charset="2"/>
            </a:endParaRPr>
          </a:p>
          <a:p>
            <a:pPr algn="ctr"/>
            <a:endParaRPr lang="en-US" sz="3600" b="1" dirty="0" smtClean="0">
              <a:sym typeface="Wingdings" panose="05000000000000000000" pitchFamily="2" charset="2"/>
            </a:endParaRPr>
          </a:p>
          <a:p>
            <a:pPr algn="ctr"/>
            <a:endParaRPr lang="id-ID" sz="3600" dirty="0"/>
          </a:p>
        </p:txBody>
      </p:sp>
    </p:spTree>
    <p:extLst>
      <p:ext uri="{BB962C8B-B14F-4D97-AF65-F5344CB8AC3E}">
        <p14:creationId xmlns:p14="http://schemas.microsoft.com/office/powerpoint/2010/main" val="1093789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86" y="304800"/>
            <a:ext cx="8763000" cy="6186309"/>
          </a:xfrm>
          <a:prstGeom prst="rect">
            <a:avLst/>
          </a:prstGeom>
          <a:noFill/>
        </p:spPr>
        <p:txBody>
          <a:bodyPr wrap="square" rtlCol="0">
            <a:spAutoFit/>
          </a:bodyPr>
          <a:lstStyle/>
          <a:p>
            <a:pPr algn="ctr"/>
            <a:r>
              <a:rPr lang="en-US" sz="3600" b="1" cap="all" dirty="0" err="1">
                <a:solidFill>
                  <a:srgbClr val="FFFF00"/>
                </a:solidFill>
              </a:rPr>
              <a:t>tujuan</a:t>
            </a:r>
            <a:r>
              <a:rPr lang="en-US" sz="3600" b="1" cap="all" dirty="0">
                <a:solidFill>
                  <a:srgbClr val="FFFF00"/>
                </a:solidFill>
              </a:rPr>
              <a:t> </a:t>
            </a:r>
            <a:r>
              <a:rPr lang="en-US" sz="3600" b="1" cap="all" dirty="0" smtClean="0">
                <a:solidFill>
                  <a:srgbClr val="FFFF00"/>
                </a:solidFill>
              </a:rPr>
              <a:t>INSTRUKSIONAL </a:t>
            </a:r>
            <a:r>
              <a:rPr lang="en-US" sz="3600" b="1" cap="all" dirty="0" err="1" smtClean="0">
                <a:solidFill>
                  <a:srgbClr val="FFFF00"/>
                </a:solidFill>
              </a:rPr>
              <a:t>umum</a:t>
            </a:r>
            <a:endParaRPr lang="en-US" sz="3600" b="1" cap="all" dirty="0" smtClean="0">
              <a:solidFill>
                <a:srgbClr val="FFFF00"/>
              </a:solidFill>
            </a:endParaRPr>
          </a:p>
          <a:p>
            <a:endParaRPr lang="en-US" sz="3600" b="1" cap="all" dirty="0" smtClean="0">
              <a:solidFill>
                <a:srgbClr val="FFFF00"/>
              </a:solidFill>
            </a:endParaRPr>
          </a:p>
          <a:p>
            <a:r>
              <a:rPr lang="en-US" sz="3600" b="1" dirty="0" err="1" smtClean="0">
                <a:solidFill>
                  <a:srgbClr val="FFFF00"/>
                </a:solidFill>
              </a:rPr>
              <a:t>membantu</a:t>
            </a:r>
            <a:r>
              <a:rPr lang="en-US" sz="3600" b="1" dirty="0" smtClean="0">
                <a:solidFill>
                  <a:srgbClr val="FFFF00"/>
                </a:solidFill>
              </a:rPr>
              <a:t> </a:t>
            </a:r>
            <a:r>
              <a:rPr lang="en-US" sz="3600" b="1" dirty="0">
                <a:solidFill>
                  <a:srgbClr val="FFFF00"/>
                </a:solidFill>
              </a:rPr>
              <a:t>para </a:t>
            </a:r>
            <a:r>
              <a:rPr lang="en-US" sz="3600" b="1" dirty="0" err="1" smtClean="0">
                <a:solidFill>
                  <a:srgbClr val="FFFF00"/>
                </a:solidFill>
              </a:rPr>
              <a:t>mahasiswa</a:t>
            </a:r>
            <a:r>
              <a:rPr lang="en-US" sz="3600" b="1" dirty="0">
                <a:solidFill>
                  <a:srgbClr val="FFFF00"/>
                </a:solidFill>
              </a:rPr>
              <a:t>/</a:t>
            </a:r>
            <a:r>
              <a:rPr lang="en-US" sz="3600" b="1" dirty="0" err="1" smtClean="0">
                <a:solidFill>
                  <a:srgbClr val="FFFF00"/>
                </a:solidFill>
              </a:rPr>
              <a:t>calon</a:t>
            </a:r>
            <a:r>
              <a:rPr lang="en-US" sz="3600" b="1" dirty="0" smtClean="0">
                <a:solidFill>
                  <a:srgbClr val="FFFF00"/>
                </a:solidFill>
              </a:rPr>
              <a:t> </a:t>
            </a:r>
            <a:r>
              <a:rPr lang="en-US" sz="3600" b="1" dirty="0" err="1">
                <a:solidFill>
                  <a:srgbClr val="FFFF00"/>
                </a:solidFill>
              </a:rPr>
              <a:t>peneliti</a:t>
            </a:r>
            <a:r>
              <a:rPr lang="en-US" sz="3600" b="1" dirty="0">
                <a:solidFill>
                  <a:srgbClr val="FFFF00"/>
                </a:solidFill>
              </a:rPr>
              <a:t> </a:t>
            </a:r>
            <a:r>
              <a:rPr lang="en-US" sz="3600" b="1" dirty="0" err="1">
                <a:solidFill>
                  <a:srgbClr val="FFFF00"/>
                </a:solidFill>
              </a:rPr>
              <a:t>muda</a:t>
            </a:r>
            <a:r>
              <a:rPr lang="en-US" sz="3600" b="1" dirty="0">
                <a:solidFill>
                  <a:srgbClr val="FFFF00"/>
                </a:solidFill>
              </a:rPr>
              <a:t> </a:t>
            </a:r>
            <a:r>
              <a:rPr lang="en-US" sz="3600" b="1" dirty="0" err="1">
                <a:solidFill>
                  <a:srgbClr val="FFFF00"/>
                </a:solidFill>
              </a:rPr>
              <a:t>memahami</a:t>
            </a:r>
            <a:r>
              <a:rPr lang="en-US" sz="3600" b="1" dirty="0">
                <a:solidFill>
                  <a:srgbClr val="FFFF00"/>
                </a:solidFill>
              </a:rPr>
              <a:t> </a:t>
            </a:r>
            <a:r>
              <a:rPr lang="en-US" sz="3600" b="1" dirty="0" err="1">
                <a:solidFill>
                  <a:srgbClr val="FFFF00"/>
                </a:solidFill>
              </a:rPr>
              <a:t>dan</a:t>
            </a:r>
            <a:r>
              <a:rPr lang="en-US" sz="3600" b="1" dirty="0">
                <a:solidFill>
                  <a:srgbClr val="FFFF00"/>
                </a:solidFill>
              </a:rPr>
              <a:t> </a:t>
            </a:r>
            <a:r>
              <a:rPr lang="en-US" sz="3600" b="1" dirty="0" err="1">
                <a:solidFill>
                  <a:srgbClr val="FFFF00"/>
                </a:solidFill>
              </a:rPr>
              <a:t>mendalami</a:t>
            </a:r>
            <a:r>
              <a:rPr lang="en-US" sz="3600" b="1" dirty="0">
                <a:solidFill>
                  <a:srgbClr val="FFFF00"/>
                </a:solidFill>
              </a:rPr>
              <a:t> </a:t>
            </a:r>
            <a:r>
              <a:rPr lang="en-US" sz="3600" b="1" dirty="0" err="1">
                <a:solidFill>
                  <a:srgbClr val="FFFF00"/>
                </a:solidFill>
              </a:rPr>
              <a:t>riset</a:t>
            </a:r>
            <a:r>
              <a:rPr lang="en-US" sz="3600" b="1" dirty="0">
                <a:solidFill>
                  <a:srgbClr val="FFFF00"/>
                </a:solidFill>
              </a:rPr>
              <a:t> </a:t>
            </a:r>
            <a:r>
              <a:rPr lang="en-US" sz="3600" b="1" dirty="0" err="1">
                <a:solidFill>
                  <a:srgbClr val="FFFF00"/>
                </a:solidFill>
              </a:rPr>
              <a:t>dengan</a:t>
            </a:r>
            <a:r>
              <a:rPr lang="en-US" sz="3600" b="1" dirty="0">
                <a:solidFill>
                  <a:srgbClr val="FFFF00"/>
                </a:solidFill>
              </a:rPr>
              <a:t> </a:t>
            </a:r>
            <a:r>
              <a:rPr lang="en-US" sz="3600" b="1" dirty="0" err="1">
                <a:solidFill>
                  <a:srgbClr val="FFFF00"/>
                </a:solidFill>
              </a:rPr>
              <a:t>baik</a:t>
            </a:r>
            <a:r>
              <a:rPr lang="en-US" sz="3600" b="1" dirty="0">
                <a:solidFill>
                  <a:srgbClr val="FFFF00"/>
                </a:solidFill>
              </a:rPr>
              <a:t> </a:t>
            </a:r>
            <a:r>
              <a:rPr lang="en-US" sz="3600" b="1" dirty="0" err="1">
                <a:solidFill>
                  <a:srgbClr val="FFFF00"/>
                </a:solidFill>
              </a:rPr>
              <a:t>dan</a:t>
            </a:r>
            <a:r>
              <a:rPr lang="en-US" sz="3600" b="1" dirty="0">
                <a:solidFill>
                  <a:srgbClr val="FFFF00"/>
                </a:solidFill>
              </a:rPr>
              <a:t> </a:t>
            </a:r>
            <a:r>
              <a:rPr lang="en-US" sz="3600" b="1" dirty="0" err="1" smtClean="0">
                <a:solidFill>
                  <a:srgbClr val="FFFF00"/>
                </a:solidFill>
              </a:rPr>
              <a:t>tuntas</a:t>
            </a:r>
            <a:endParaRPr lang="en-US" sz="3600" b="1" dirty="0" smtClean="0">
              <a:solidFill>
                <a:srgbClr val="FFFF00"/>
              </a:solidFill>
            </a:endParaRPr>
          </a:p>
          <a:p>
            <a:endParaRPr lang="en-US" sz="3600" b="1" dirty="0">
              <a:solidFill>
                <a:srgbClr val="FFFF00"/>
              </a:solidFill>
            </a:endParaRPr>
          </a:p>
          <a:p>
            <a:r>
              <a:rPr lang="en-US" sz="3600" b="1" dirty="0" smtClean="0">
                <a:solidFill>
                  <a:srgbClr val="FFFF00"/>
                </a:solidFill>
              </a:rPr>
              <a:t>* </a:t>
            </a:r>
            <a:r>
              <a:rPr lang="en-US" sz="3600" b="1" dirty="0" err="1" smtClean="0">
                <a:solidFill>
                  <a:srgbClr val="FFFF00"/>
                </a:solidFill>
              </a:rPr>
              <a:t>paham</a:t>
            </a:r>
            <a:r>
              <a:rPr lang="en-US" sz="3600" b="1" dirty="0" smtClean="0">
                <a:solidFill>
                  <a:srgbClr val="FFFF00"/>
                </a:solidFill>
              </a:rPr>
              <a:t> komponen</a:t>
            </a:r>
            <a:r>
              <a:rPr lang="en-US" sz="3600" b="1" baseline="30000" dirty="0" smtClean="0">
                <a:solidFill>
                  <a:srgbClr val="FFFF00"/>
                </a:solidFill>
              </a:rPr>
              <a:t>2</a:t>
            </a:r>
            <a:r>
              <a:rPr lang="en-US" sz="3600" b="1" dirty="0" smtClean="0">
                <a:solidFill>
                  <a:srgbClr val="FFFF00"/>
                </a:solidFill>
              </a:rPr>
              <a:t> </a:t>
            </a:r>
            <a:r>
              <a:rPr lang="en-US" sz="3600" b="1" dirty="0" err="1">
                <a:solidFill>
                  <a:srgbClr val="FFFF00"/>
                </a:solidFill>
              </a:rPr>
              <a:t>penting</a:t>
            </a:r>
            <a:r>
              <a:rPr lang="en-US" sz="3600" b="1" dirty="0">
                <a:solidFill>
                  <a:srgbClr val="FFFF00"/>
                </a:solidFill>
              </a:rPr>
              <a:t> </a:t>
            </a:r>
            <a:r>
              <a:rPr lang="en-US" sz="3600" b="1" dirty="0" err="1">
                <a:solidFill>
                  <a:srgbClr val="FFFF00"/>
                </a:solidFill>
              </a:rPr>
              <a:t>dari</a:t>
            </a:r>
            <a:r>
              <a:rPr lang="en-US" sz="3600" b="1" dirty="0">
                <a:solidFill>
                  <a:srgbClr val="FFFF00"/>
                </a:solidFill>
              </a:rPr>
              <a:t> </a:t>
            </a:r>
            <a:r>
              <a:rPr lang="en-US" sz="3600" b="1" dirty="0" err="1" smtClean="0">
                <a:solidFill>
                  <a:srgbClr val="FFFF00"/>
                </a:solidFill>
              </a:rPr>
              <a:t>riset</a:t>
            </a:r>
            <a:r>
              <a:rPr lang="en-US" sz="3600" b="1" dirty="0" smtClean="0">
                <a:solidFill>
                  <a:srgbClr val="FFFF00"/>
                </a:solidFill>
              </a:rPr>
              <a:t>;</a:t>
            </a:r>
          </a:p>
          <a:p>
            <a:r>
              <a:rPr lang="en-US" sz="3600" b="1" dirty="0" smtClean="0">
                <a:solidFill>
                  <a:srgbClr val="FFFF00"/>
                </a:solidFill>
              </a:rPr>
              <a:t>* </a:t>
            </a:r>
            <a:r>
              <a:rPr lang="en-US" sz="3600" b="1" dirty="0" err="1" smtClean="0">
                <a:solidFill>
                  <a:srgbClr val="FFFF00"/>
                </a:solidFill>
              </a:rPr>
              <a:t>paham</a:t>
            </a:r>
            <a:r>
              <a:rPr lang="en-US" sz="3600" b="1" dirty="0" smtClean="0">
                <a:solidFill>
                  <a:srgbClr val="FFFF00"/>
                </a:solidFill>
              </a:rPr>
              <a:t> </a:t>
            </a:r>
            <a:r>
              <a:rPr lang="en-US" sz="3600" b="1" dirty="0" err="1">
                <a:solidFill>
                  <a:srgbClr val="FFFF00"/>
                </a:solidFill>
              </a:rPr>
              <a:t>tentang</a:t>
            </a:r>
            <a:r>
              <a:rPr lang="en-US" sz="3600" b="1" dirty="0">
                <a:solidFill>
                  <a:srgbClr val="FFFF00"/>
                </a:solidFill>
              </a:rPr>
              <a:t> </a:t>
            </a:r>
            <a:r>
              <a:rPr lang="en-US" sz="3600" b="1" dirty="0" err="1">
                <a:solidFill>
                  <a:srgbClr val="FFFF00"/>
                </a:solidFill>
              </a:rPr>
              <a:t>riset</a:t>
            </a:r>
            <a:r>
              <a:rPr lang="en-US" sz="3600" b="1" dirty="0">
                <a:solidFill>
                  <a:srgbClr val="FFFF00"/>
                </a:solidFill>
              </a:rPr>
              <a:t> </a:t>
            </a:r>
            <a:r>
              <a:rPr lang="en-US" sz="3600" b="1" dirty="0" err="1">
                <a:solidFill>
                  <a:srgbClr val="FFFF00"/>
                </a:solidFill>
              </a:rPr>
              <a:t>tidak</a:t>
            </a:r>
            <a:r>
              <a:rPr lang="en-US" sz="3600" b="1" dirty="0">
                <a:solidFill>
                  <a:srgbClr val="FFFF00"/>
                </a:solidFill>
              </a:rPr>
              <a:t> </a:t>
            </a:r>
            <a:r>
              <a:rPr lang="en-US" sz="3600" b="1" dirty="0" err="1">
                <a:solidFill>
                  <a:srgbClr val="FFFF00"/>
                </a:solidFill>
              </a:rPr>
              <a:t>terbatas</a:t>
            </a:r>
            <a:r>
              <a:rPr lang="en-US" sz="3600" b="1" dirty="0">
                <a:solidFill>
                  <a:srgbClr val="FFFF00"/>
                </a:solidFill>
              </a:rPr>
              <a:t> </a:t>
            </a:r>
            <a:r>
              <a:rPr lang="en-US" sz="3600" b="1" dirty="0" err="1">
                <a:solidFill>
                  <a:srgbClr val="FFFF00"/>
                </a:solidFill>
              </a:rPr>
              <a:t>pada</a:t>
            </a:r>
            <a:r>
              <a:rPr lang="en-US" sz="3600" b="1" dirty="0">
                <a:solidFill>
                  <a:srgbClr val="FFFF00"/>
                </a:solidFill>
              </a:rPr>
              <a:t> </a:t>
            </a:r>
            <a:r>
              <a:rPr lang="en-US" sz="3600" b="1" dirty="0" err="1">
                <a:solidFill>
                  <a:srgbClr val="FFFF00"/>
                </a:solidFill>
              </a:rPr>
              <a:t>menyusun</a:t>
            </a:r>
            <a:r>
              <a:rPr lang="en-US" sz="3600" b="1" dirty="0">
                <a:solidFill>
                  <a:srgbClr val="FFFF00"/>
                </a:solidFill>
              </a:rPr>
              <a:t> </a:t>
            </a:r>
            <a:r>
              <a:rPr lang="en-US" sz="3600" b="1" dirty="0" err="1">
                <a:solidFill>
                  <a:srgbClr val="FFFF00"/>
                </a:solidFill>
              </a:rPr>
              <a:t>hipotesa</a:t>
            </a:r>
            <a:r>
              <a:rPr lang="en-US" sz="3600" b="1" dirty="0">
                <a:solidFill>
                  <a:srgbClr val="FFFF00"/>
                </a:solidFill>
              </a:rPr>
              <a:t>, </a:t>
            </a:r>
            <a:r>
              <a:rPr lang="en-US" sz="3600" b="1" dirty="0" err="1">
                <a:solidFill>
                  <a:srgbClr val="FFFF00"/>
                </a:solidFill>
              </a:rPr>
              <a:t>pengetrapan</a:t>
            </a:r>
            <a:r>
              <a:rPr lang="en-US" sz="3600" b="1" dirty="0">
                <a:solidFill>
                  <a:srgbClr val="FFFF00"/>
                </a:solidFill>
              </a:rPr>
              <a:t> </a:t>
            </a:r>
            <a:r>
              <a:rPr lang="en-US" sz="3600" b="1" dirty="0" err="1">
                <a:solidFill>
                  <a:srgbClr val="FFFF00"/>
                </a:solidFill>
              </a:rPr>
              <a:t>kaidah-kaidah</a:t>
            </a:r>
            <a:r>
              <a:rPr lang="en-US" sz="3600" b="1" dirty="0">
                <a:solidFill>
                  <a:srgbClr val="FFFF00"/>
                </a:solidFill>
              </a:rPr>
              <a:t> </a:t>
            </a:r>
            <a:r>
              <a:rPr lang="en-US" sz="3600" b="1" dirty="0" err="1">
                <a:solidFill>
                  <a:srgbClr val="FFFF00"/>
                </a:solidFill>
              </a:rPr>
              <a:t>statistik</a:t>
            </a:r>
            <a:r>
              <a:rPr lang="en-US" sz="3600" b="1" dirty="0">
                <a:solidFill>
                  <a:srgbClr val="FFFF00"/>
                </a:solidFill>
              </a:rPr>
              <a:t> </a:t>
            </a:r>
            <a:r>
              <a:rPr lang="en-US" sz="3600" b="1" dirty="0" err="1">
                <a:solidFill>
                  <a:srgbClr val="FFFF00"/>
                </a:solidFill>
              </a:rPr>
              <a:t>dengan</a:t>
            </a:r>
            <a:r>
              <a:rPr lang="en-US" sz="3600" b="1" dirty="0">
                <a:solidFill>
                  <a:srgbClr val="FFFF00"/>
                </a:solidFill>
              </a:rPr>
              <a:t> </a:t>
            </a:r>
            <a:r>
              <a:rPr lang="en-US" sz="3600" b="1" dirty="0" err="1">
                <a:solidFill>
                  <a:srgbClr val="FFFF00"/>
                </a:solidFill>
              </a:rPr>
              <a:t>tabel-tabelnya</a:t>
            </a:r>
            <a:r>
              <a:rPr lang="en-US" sz="3600" b="1" dirty="0">
                <a:solidFill>
                  <a:srgbClr val="FFFF00"/>
                </a:solidFill>
              </a:rPr>
              <a:t> </a:t>
            </a:r>
            <a:r>
              <a:rPr lang="en-US" sz="3600" b="1" dirty="0" err="1" smtClean="0">
                <a:solidFill>
                  <a:srgbClr val="FFFF00"/>
                </a:solidFill>
              </a:rPr>
              <a:t>dan</a:t>
            </a:r>
            <a:r>
              <a:rPr lang="en-US" sz="3600" b="1" dirty="0" smtClean="0">
                <a:solidFill>
                  <a:srgbClr val="FFFF00"/>
                </a:solidFill>
              </a:rPr>
              <a:t> </a:t>
            </a:r>
            <a:r>
              <a:rPr lang="en-US" sz="3600" b="1" dirty="0" err="1" smtClean="0">
                <a:solidFill>
                  <a:srgbClr val="FFFF00"/>
                </a:solidFill>
              </a:rPr>
              <a:t>daftar</a:t>
            </a:r>
            <a:r>
              <a:rPr lang="en-US" sz="3600" b="1" dirty="0" smtClean="0">
                <a:solidFill>
                  <a:srgbClr val="FFFF00"/>
                </a:solidFill>
              </a:rPr>
              <a:t> </a:t>
            </a:r>
            <a:r>
              <a:rPr lang="en-US" sz="3600" b="1" dirty="0" err="1" smtClean="0">
                <a:solidFill>
                  <a:srgbClr val="FFFF00"/>
                </a:solidFill>
              </a:rPr>
              <a:t>pustaka</a:t>
            </a:r>
            <a:r>
              <a:rPr lang="en-US" sz="3600" b="1" dirty="0" smtClean="0">
                <a:solidFill>
                  <a:srgbClr val="FFFF00"/>
                </a:solidFill>
              </a:rPr>
              <a:t>.</a:t>
            </a:r>
            <a:endParaRPr lang="id-ID" sz="3600" b="1" dirty="0">
              <a:solidFill>
                <a:srgbClr val="FFFF00"/>
              </a:solidFill>
            </a:endParaRPr>
          </a:p>
        </p:txBody>
      </p:sp>
    </p:spTree>
    <p:extLst>
      <p:ext uri="{BB962C8B-B14F-4D97-AF65-F5344CB8AC3E}">
        <p14:creationId xmlns:p14="http://schemas.microsoft.com/office/powerpoint/2010/main" val="2245127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498</Words>
  <Application>Microsoft Office PowerPoint</Application>
  <PresentationFormat>On-screen Show (4:3)</PresentationFormat>
  <Paragraphs>39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TEMU I</vt:lpstr>
      <vt:lpstr>Metodologi Penelitian (IMP351)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dc:title>
  <dc:creator>Idrus</dc:creator>
  <cp:lastModifiedBy>DDP</cp:lastModifiedBy>
  <cp:revision>17</cp:revision>
  <dcterms:created xsi:type="dcterms:W3CDTF">2015-08-07T02:45:14Z</dcterms:created>
  <dcterms:modified xsi:type="dcterms:W3CDTF">2015-09-11T04:46:43Z</dcterms:modified>
</cp:coreProperties>
</file>