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300" r:id="rId30"/>
    <p:sldId id="285" r:id="rId31"/>
    <p:sldId id="286" r:id="rId32"/>
    <p:sldId id="287" r:id="rId33"/>
    <p:sldId id="288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89" r:id="rId43"/>
    <p:sldId id="290" r:id="rId4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310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068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47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849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261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446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963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104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9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516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313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B640C-CDFF-4F8A-8E4B-741D829979AC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C64A-CDF9-4741-9FD2-F7C4259F1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0307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TEMU XI</a:t>
            </a:r>
            <a:endParaRPr lang="id-ID" sz="9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8229600" cy="1752600"/>
          </a:xfrm>
        </p:spPr>
        <p:txBody>
          <a:bodyPr>
            <a:noAutofit/>
          </a:bodyPr>
          <a:lstStyle/>
          <a:p>
            <a:r>
              <a:rPr lang="en-US" sz="7200" b="1" dirty="0" err="1">
                <a:solidFill>
                  <a:srgbClr val="FFFF00"/>
                </a:solidFill>
              </a:rPr>
              <a:t>Pengumpulan</a:t>
            </a:r>
            <a:r>
              <a:rPr lang="en-US" sz="7200" b="1" dirty="0">
                <a:solidFill>
                  <a:srgbClr val="FFFF00"/>
                </a:solidFill>
              </a:rPr>
              <a:t>  </a:t>
            </a:r>
            <a:r>
              <a:rPr lang="en-US" sz="7200" b="1" dirty="0" err="1">
                <a:solidFill>
                  <a:srgbClr val="FFFF00"/>
                </a:solidFill>
              </a:rPr>
              <a:t>dan</a:t>
            </a:r>
            <a:r>
              <a:rPr lang="en-US" sz="7200" b="1" dirty="0">
                <a:solidFill>
                  <a:srgbClr val="FFFF00"/>
                </a:solidFill>
              </a:rPr>
              <a:t>  </a:t>
            </a:r>
            <a:r>
              <a:rPr lang="en-US" sz="7200" b="1" dirty="0" err="1">
                <a:solidFill>
                  <a:srgbClr val="FFFF00"/>
                </a:solidFill>
              </a:rPr>
              <a:t>Pengukuran</a:t>
            </a:r>
            <a:r>
              <a:rPr lang="en-US" sz="7200" b="1" dirty="0">
                <a:solidFill>
                  <a:srgbClr val="FFFF00"/>
                </a:solidFill>
              </a:rPr>
              <a:t> </a:t>
            </a:r>
            <a:r>
              <a:rPr lang="en-US" sz="7200" b="1" dirty="0" smtClean="0">
                <a:solidFill>
                  <a:srgbClr val="FFFF00"/>
                </a:solidFill>
              </a:rPr>
              <a:t>Data</a:t>
            </a:r>
            <a:endParaRPr lang="id-ID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Sedangkan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variabel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interval, </a:t>
            </a:r>
            <a:r>
              <a:rPr lang="en-US" sz="2800" b="1" dirty="0" err="1"/>
              <a:t>adalah</a:t>
            </a:r>
            <a:r>
              <a:rPr lang="en-US" sz="2800" b="1" dirty="0"/>
              <a:t> data yang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menyatakan</a:t>
            </a:r>
            <a:r>
              <a:rPr lang="en-US" sz="2800" b="1" dirty="0"/>
              <a:t> </a:t>
            </a:r>
            <a:r>
              <a:rPr lang="en-US" sz="2800" b="1" dirty="0" err="1"/>
              <a:t>peringkat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jarak</a:t>
            </a:r>
            <a:r>
              <a:rPr lang="en-US" sz="2800" b="1" dirty="0"/>
              <a:t> </a:t>
            </a:r>
            <a:r>
              <a:rPr lang="en-US" sz="2800" b="1" dirty="0" err="1"/>
              <a:t>antar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interval </a:t>
            </a:r>
            <a:r>
              <a:rPr lang="en-US" sz="2800" b="1" dirty="0" err="1"/>
              <a:t>antar</a:t>
            </a:r>
            <a:r>
              <a:rPr lang="en-US" sz="2800" b="1" dirty="0"/>
              <a:t> </a:t>
            </a:r>
            <a:r>
              <a:rPr lang="en-US" sz="2800" b="1" dirty="0" err="1"/>
              <a:t>tingkatan</a:t>
            </a:r>
            <a:r>
              <a:rPr lang="en-US" sz="2800" b="1" dirty="0"/>
              <a:t>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jelas</a:t>
            </a:r>
            <a:r>
              <a:rPr lang="en-US" sz="2800" b="1" dirty="0"/>
              <a:t>. </a:t>
            </a:r>
            <a:r>
              <a:rPr lang="en-US" sz="2800" b="1" dirty="0" err="1"/>
              <a:t>Misalnya</a:t>
            </a:r>
            <a:r>
              <a:rPr lang="en-US" sz="2800" b="1" dirty="0"/>
              <a:t> </a:t>
            </a:r>
            <a:r>
              <a:rPr lang="en-US" sz="2800" b="1" dirty="0" err="1"/>
              <a:t>nilai</a:t>
            </a:r>
            <a:r>
              <a:rPr lang="en-US" sz="2800" b="1" dirty="0"/>
              <a:t> </a:t>
            </a:r>
            <a:r>
              <a:rPr lang="en-US" sz="2800" b="1" dirty="0" err="1"/>
              <a:t>skala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thermometer, </a:t>
            </a:r>
            <a:r>
              <a:rPr lang="en-US" sz="2800" b="1" dirty="0" err="1"/>
              <a:t>skala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jam.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/>
              <a:t>variabel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rasio</a:t>
            </a:r>
            <a:r>
              <a:rPr lang="en-US" sz="2800" b="1" dirty="0"/>
              <a:t>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menyatakan</a:t>
            </a:r>
            <a:r>
              <a:rPr lang="en-US" sz="2800" b="1" dirty="0"/>
              <a:t> </a:t>
            </a:r>
            <a:r>
              <a:rPr lang="en-US" sz="2800" b="1" dirty="0" err="1"/>
              <a:t>peringkat</a:t>
            </a:r>
            <a:r>
              <a:rPr lang="en-US" sz="2800" b="1" dirty="0"/>
              <a:t> </a:t>
            </a:r>
            <a:r>
              <a:rPr lang="en-US" sz="2800" b="1" dirty="0" err="1"/>
              <a:t>antar</a:t>
            </a:r>
            <a:r>
              <a:rPr lang="en-US" sz="2800" b="1" dirty="0"/>
              <a:t> </a:t>
            </a:r>
            <a:r>
              <a:rPr lang="en-US" sz="2800" b="1" dirty="0" err="1"/>
              <a:t>tingkatan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jarak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interval </a:t>
            </a:r>
            <a:r>
              <a:rPr lang="en-US" sz="2800" b="1" dirty="0" err="1"/>
              <a:t>antar</a:t>
            </a:r>
            <a:r>
              <a:rPr lang="en-US" sz="2800" b="1" dirty="0"/>
              <a:t> </a:t>
            </a:r>
            <a:r>
              <a:rPr lang="en-US" sz="2800" b="1" dirty="0" err="1"/>
              <a:t>tingkatan</a:t>
            </a:r>
            <a:r>
              <a:rPr lang="en-US" sz="2800" b="1" dirty="0"/>
              <a:t>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jelas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nilai</a:t>
            </a:r>
            <a:r>
              <a:rPr lang="en-US" sz="2800" b="1" dirty="0"/>
              <a:t> </a:t>
            </a:r>
            <a:r>
              <a:rPr lang="en-US" sz="2800" b="1" dirty="0" err="1"/>
              <a:t>nol</a:t>
            </a:r>
            <a:r>
              <a:rPr lang="en-US" sz="2800" b="1" dirty="0"/>
              <a:t> (0) yang </a:t>
            </a:r>
            <a:r>
              <a:rPr lang="en-US" sz="2800" b="1" dirty="0" err="1"/>
              <a:t>mutlak</a:t>
            </a:r>
            <a:r>
              <a:rPr lang="en-US" sz="2800" b="1" dirty="0"/>
              <a:t>. </a:t>
            </a:r>
            <a:r>
              <a:rPr lang="en-US" sz="2800" b="1" dirty="0" err="1"/>
              <a:t>Misalnya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berat</a:t>
            </a:r>
            <a:r>
              <a:rPr lang="en-US" sz="2800" b="1" dirty="0"/>
              <a:t> </a:t>
            </a:r>
            <a:r>
              <a:rPr lang="en-US" sz="2800" b="1" dirty="0" err="1"/>
              <a:t>badan</a:t>
            </a:r>
            <a:r>
              <a:rPr lang="en-US" sz="2800" b="1" dirty="0"/>
              <a:t>, </a:t>
            </a:r>
            <a:r>
              <a:rPr lang="id-ID" sz="2800" b="1" dirty="0"/>
              <a:t>pengeluaran pangan tingkat rumah tangga</a:t>
            </a:r>
            <a:r>
              <a:rPr lang="en-US" sz="2800" b="1" dirty="0"/>
              <a:t>. Interval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rasio</a:t>
            </a:r>
            <a:r>
              <a:rPr lang="en-US" sz="2800" b="1" dirty="0"/>
              <a:t> </a:t>
            </a:r>
            <a:r>
              <a:rPr lang="en-US" sz="2800" b="1" dirty="0" err="1"/>
              <a:t>seringkali</a:t>
            </a:r>
            <a:r>
              <a:rPr lang="en-US" sz="2800" b="1" dirty="0"/>
              <a:t> </a:t>
            </a:r>
            <a:r>
              <a:rPr lang="en-US" sz="2800" b="1" dirty="0" err="1"/>
              <a:t>disebut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i="1" dirty="0"/>
              <a:t>‘continues variables’</a:t>
            </a:r>
            <a:r>
              <a:rPr lang="en-US" sz="2800" b="1" dirty="0"/>
              <a:t> .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045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kepentingan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, </a:t>
            </a:r>
            <a:r>
              <a:rPr lang="en-US" sz="2800" b="1" dirty="0" err="1"/>
              <a:t>sumber</a:t>
            </a:r>
            <a:r>
              <a:rPr lang="en-US" sz="2800" b="1" dirty="0"/>
              <a:t> data yang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diklasifikasikan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/>
              <a:t>yaitu</a:t>
            </a:r>
            <a:r>
              <a:rPr lang="en-US" sz="2800" b="1" dirty="0"/>
              <a:t> data primer </a:t>
            </a:r>
            <a:r>
              <a:rPr lang="en-US" sz="2800" b="1" dirty="0" err="1"/>
              <a:t>dan</a:t>
            </a:r>
            <a:r>
              <a:rPr lang="en-US" sz="2800" b="1" dirty="0"/>
              <a:t> data </a:t>
            </a:r>
            <a:r>
              <a:rPr lang="en-US" sz="2800" b="1" dirty="0" err="1"/>
              <a:t>sekunder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Data </a:t>
            </a:r>
            <a:r>
              <a:rPr lang="en-US" sz="2800" b="1" dirty="0"/>
              <a:t>primer </a:t>
            </a:r>
            <a:r>
              <a:rPr lang="en-US" sz="2800" b="1" dirty="0" err="1"/>
              <a:t>adalah</a:t>
            </a:r>
            <a:r>
              <a:rPr lang="en-US" sz="2800" b="1" dirty="0"/>
              <a:t> data yang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langsung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peneliti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pernah</a:t>
            </a:r>
            <a:r>
              <a:rPr lang="en-US" sz="2800" b="1" dirty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sebelumnya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Data </a:t>
            </a:r>
            <a:r>
              <a:rPr lang="en-US" sz="2800" b="1" dirty="0" err="1"/>
              <a:t>sekunder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data yang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pernah</a:t>
            </a:r>
            <a:r>
              <a:rPr lang="en-US" sz="2800" b="1" dirty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sebelumnya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siap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kepentingan</a:t>
            </a:r>
            <a:r>
              <a:rPr lang="en-US" sz="2800" b="1" dirty="0"/>
              <a:t> </a:t>
            </a:r>
            <a:r>
              <a:rPr lang="en-US" sz="2800" b="1" dirty="0" err="1"/>
              <a:t>analisis</a:t>
            </a:r>
            <a:r>
              <a:rPr lang="en-US" sz="2800" b="1" dirty="0"/>
              <a:t>. 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493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21784"/>
            <a:ext cx="8458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err="1"/>
              <a:t>pengumpulan</a:t>
            </a:r>
            <a:r>
              <a:rPr lang="en-US" sz="3600" b="1" dirty="0"/>
              <a:t> data</a:t>
            </a:r>
            <a:endParaRPr lang="id-ID" sz="3600" dirty="0"/>
          </a:p>
          <a:p>
            <a:endParaRPr lang="en-US" sz="2800" dirty="0" smtClean="0"/>
          </a:p>
          <a:p>
            <a:r>
              <a:rPr lang="en-US" sz="2800" b="1" dirty="0" err="1" smtClean="0"/>
              <a:t>Khusus</a:t>
            </a:r>
            <a:r>
              <a:rPr lang="en-US" sz="2800" b="1" dirty="0" smtClean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 primer, </a:t>
            </a:r>
            <a:r>
              <a:rPr lang="en-US" sz="2800" b="1" dirty="0" err="1"/>
              <a:t>pemilihan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peungumpulan</a:t>
            </a:r>
            <a:r>
              <a:rPr lang="en-US" sz="2800" b="1" dirty="0"/>
              <a:t> data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bagian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rencana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, </a:t>
            </a:r>
            <a:r>
              <a:rPr lang="en-US" sz="2800" b="1" dirty="0" err="1"/>
              <a:t>boleh</a:t>
            </a:r>
            <a:r>
              <a:rPr lang="en-US" sz="2800" b="1" dirty="0"/>
              <a:t> </a:t>
            </a:r>
            <a:r>
              <a:rPr lang="en-US" sz="2800" b="1" dirty="0" err="1"/>
              <a:t>saja</a:t>
            </a:r>
            <a:r>
              <a:rPr lang="en-US" sz="2800" b="1" dirty="0"/>
              <a:t> </a:t>
            </a:r>
            <a:r>
              <a:rPr lang="en-US" sz="2800" b="1" dirty="0" err="1"/>
              <a:t>memilih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data,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diperlukan</a:t>
            </a:r>
            <a:r>
              <a:rPr lang="en-US" sz="2800" b="1" dirty="0"/>
              <a:t>.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019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8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3600" b="1" dirty="0" err="1" smtClean="0"/>
              <a:t>Observasi</a:t>
            </a:r>
            <a:endParaRPr lang="id-ID" sz="36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Observasi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diartikan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melihat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mengamati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riset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metode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pengumpulan</a:t>
            </a:r>
            <a:r>
              <a:rPr lang="en-US" sz="2800" b="1" dirty="0" smtClean="0"/>
              <a:t> data </a:t>
            </a:r>
            <a:r>
              <a:rPr lang="en-US" sz="2800" b="1" dirty="0" err="1" smtClean="0"/>
              <a:t>ini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dilakukan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tujuan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spesifik</a:t>
            </a:r>
            <a:r>
              <a:rPr lang="en-US" sz="2800" b="1" dirty="0" smtClean="0"/>
              <a:t>. </a:t>
            </a:r>
          </a:p>
          <a:p>
            <a:r>
              <a:rPr lang="en-US" sz="2800" b="1" dirty="0" err="1" smtClean="0"/>
              <a:t>Misalnya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riset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menilai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kondisi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fasilitas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kesehatan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apakah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fisik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kondisinya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baik</a:t>
            </a:r>
            <a:r>
              <a:rPr lang="en-US" sz="2800" b="1" dirty="0" smtClean="0"/>
              <a:t>, a/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sesuai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ketentuan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disepakati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Pengamatan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dilakukan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langsung</a:t>
            </a:r>
            <a:r>
              <a:rPr lang="en-US" sz="2800" b="1" dirty="0" smtClean="0"/>
              <a:t> a/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langsung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hasil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pengamatan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dicatat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formulir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tersedia</a:t>
            </a:r>
            <a:r>
              <a:rPr lang="en-US" sz="2800" b="1" dirty="0" smtClean="0"/>
              <a:t>. </a:t>
            </a:r>
          </a:p>
          <a:p>
            <a:r>
              <a:rPr lang="en-US" sz="2800" b="1" dirty="0" err="1" smtClean="0"/>
              <a:t>Selain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kuesioner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mencatat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hasil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pengamatan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bisa</a:t>
            </a:r>
            <a:r>
              <a:rPr lang="en-US" sz="2800" b="1" dirty="0" smtClean="0"/>
              <a:t> pula </a:t>
            </a:r>
            <a:r>
              <a:rPr lang="en-US" sz="2800" b="1" dirty="0" err="1" smtClean="0"/>
              <a:t>menggunakan</a:t>
            </a:r>
            <a:r>
              <a:rPr lang="en-US" sz="2800" b="1" dirty="0" smtClean="0"/>
              <a:t> video a/ </a:t>
            </a:r>
            <a:r>
              <a:rPr lang="en-US" sz="2800" b="1" dirty="0" err="1" smtClean="0"/>
              <a:t>kamera</a:t>
            </a:r>
            <a:r>
              <a:rPr lang="en-US" sz="2800" b="1" dirty="0" smtClean="0"/>
              <a:t>.</a:t>
            </a:r>
            <a:endParaRPr lang="id-ID" sz="2800" b="1" dirty="0" smtClean="0"/>
          </a:p>
          <a:p>
            <a:endParaRPr lang="id-ID" b="1" dirty="0" smtClean="0"/>
          </a:p>
          <a:p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9851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 err="1"/>
              <a:t>Wawancara</a:t>
            </a:r>
            <a:endParaRPr lang="id-ID" sz="4000" b="1" dirty="0"/>
          </a:p>
          <a:p>
            <a:r>
              <a:rPr lang="en-US" sz="2800" b="1" dirty="0" err="1"/>
              <a:t>Wawancara</a:t>
            </a:r>
            <a:r>
              <a:rPr lang="en-US" sz="2800" b="1" dirty="0"/>
              <a:t>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banyak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menggali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. </a:t>
            </a:r>
            <a:r>
              <a:rPr lang="en-US" sz="2800" b="1" dirty="0" smtClean="0"/>
              <a:t>W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langsung</a:t>
            </a:r>
            <a:r>
              <a:rPr lang="en-US" sz="2800" b="1" dirty="0"/>
              <a:t> </a:t>
            </a:r>
            <a:r>
              <a:rPr lang="en-US" sz="2800" b="1" dirty="0" err="1"/>
              <a:t>berhadapan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responden</a:t>
            </a:r>
            <a:r>
              <a:rPr lang="en-US" sz="2800" b="1" dirty="0"/>
              <a:t>/</a:t>
            </a:r>
            <a:r>
              <a:rPr lang="en-US" sz="2800" b="1" dirty="0" err="1"/>
              <a:t>sampel</a:t>
            </a:r>
            <a:r>
              <a:rPr lang="en-US" sz="2800" b="1" dirty="0"/>
              <a:t>, </a:t>
            </a:r>
            <a:r>
              <a:rPr lang="en-US" sz="2800" b="1" dirty="0" smtClean="0"/>
              <a:t>a/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melalui</a:t>
            </a:r>
            <a:r>
              <a:rPr lang="en-US" sz="2800" b="1" dirty="0"/>
              <a:t> </a:t>
            </a:r>
            <a:r>
              <a:rPr lang="en-US" sz="2800" b="1" dirty="0" err="1"/>
              <a:t>telpon</a:t>
            </a:r>
            <a:r>
              <a:rPr lang="en-US" sz="2800" b="1" dirty="0"/>
              <a:t>. Proses </a:t>
            </a:r>
            <a:r>
              <a:rPr lang="en-US" sz="2800" b="1" dirty="0" err="1"/>
              <a:t>wawancara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individu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. </a:t>
            </a:r>
            <a:r>
              <a:rPr lang="en-US" sz="2800" b="1" dirty="0" err="1"/>
              <a:t>Wawancara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salah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data, </a:t>
            </a:r>
            <a:r>
              <a:rPr lang="en-US" sz="2800" b="1" dirty="0" err="1" smtClean="0"/>
              <a:t>dpt</a:t>
            </a:r>
            <a:r>
              <a:rPr lang="en-US" sz="2800" b="1" dirty="0" smtClean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kondisi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/</a:t>
            </a:r>
            <a:r>
              <a:rPr lang="en-US" sz="2800" b="1" dirty="0" err="1"/>
              <a:t>responden</a:t>
            </a:r>
            <a:r>
              <a:rPr lang="en-US" sz="2800" b="1" dirty="0"/>
              <a:t> </a:t>
            </a:r>
            <a:r>
              <a:rPr lang="en-US" sz="2800" b="1" dirty="0" err="1"/>
              <a:t>mulai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 smtClean="0"/>
              <a:t>baca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smp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pendidikan</a:t>
            </a:r>
            <a:r>
              <a:rPr lang="en-US" sz="2800" b="1" dirty="0" smtClean="0"/>
              <a:t> </a:t>
            </a:r>
            <a:r>
              <a:rPr lang="en-US" sz="2800" b="1" dirty="0" err="1"/>
              <a:t>tinggi</a:t>
            </a:r>
            <a:r>
              <a:rPr lang="en-US" sz="2800" b="1" dirty="0"/>
              <a:t>. </a:t>
            </a:r>
            <a:endParaRPr lang="id-ID" sz="2800" b="1" dirty="0"/>
          </a:p>
          <a:p>
            <a:endParaRPr lang="en-US" sz="2800" b="1" dirty="0" smtClean="0"/>
          </a:p>
          <a:p>
            <a:r>
              <a:rPr lang="en-US" sz="2800" b="1" dirty="0" err="1" smtClean="0"/>
              <a:t>Jenis</a:t>
            </a:r>
            <a:r>
              <a:rPr lang="en-US" sz="2800" b="1" dirty="0" smtClean="0"/>
              <a:t> </a:t>
            </a:r>
            <a:r>
              <a:rPr lang="en-US" sz="2800" b="1" dirty="0" err="1"/>
              <a:t>wawancara</a:t>
            </a:r>
            <a:r>
              <a:rPr lang="en-US" sz="2800" b="1" dirty="0"/>
              <a:t> yang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dibedakan</a:t>
            </a:r>
            <a:r>
              <a:rPr lang="en-US" sz="2800" b="1" dirty="0"/>
              <a:t>: 1) </a:t>
            </a:r>
            <a:r>
              <a:rPr lang="en-US" sz="2800" b="1" dirty="0" err="1"/>
              <a:t>wawancara</a:t>
            </a:r>
            <a:r>
              <a:rPr lang="en-US" sz="2800" b="1" dirty="0"/>
              <a:t> </a:t>
            </a:r>
            <a:r>
              <a:rPr lang="en-US" sz="2800" b="1" dirty="0" err="1"/>
              <a:t>terstruktur</a:t>
            </a:r>
            <a:r>
              <a:rPr lang="en-US" sz="2800" b="1" dirty="0"/>
              <a:t>; 2) </a:t>
            </a:r>
            <a:r>
              <a:rPr lang="en-US" sz="2800" b="1" dirty="0" err="1"/>
              <a:t>wawancara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struktur</a:t>
            </a:r>
            <a:r>
              <a:rPr lang="en-US" sz="2800" b="1" dirty="0"/>
              <a:t>, 3) </a:t>
            </a:r>
            <a:r>
              <a:rPr lang="en-US" sz="2800" b="1" dirty="0" err="1"/>
              <a:t>wawancara</a:t>
            </a:r>
            <a:r>
              <a:rPr lang="en-US" sz="2800" b="1" dirty="0"/>
              <a:t> yang </a:t>
            </a:r>
            <a:r>
              <a:rPr lang="en-US" sz="2800" b="1" dirty="0" err="1"/>
              <a:t>terfokus</a:t>
            </a:r>
            <a:r>
              <a:rPr lang="en-US" sz="2800" b="1" dirty="0"/>
              <a:t>, 4) </a:t>
            </a:r>
            <a:r>
              <a:rPr lang="en-US" sz="2800" b="1" dirty="0" err="1"/>
              <a:t>wawancara</a:t>
            </a:r>
            <a:r>
              <a:rPr lang="en-US" sz="2800" b="1" dirty="0"/>
              <a:t> </a:t>
            </a:r>
            <a:r>
              <a:rPr lang="en-US" sz="2800" b="1" dirty="0" err="1"/>
              <a:t>mendalam</a:t>
            </a:r>
            <a:r>
              <a:rPr lang="en-US" sz="2800" b="1" dirty="0"/>
              <a:t>, </a:t>
            </a:r>
            <a:r>
              <a:rPr lang="en-US" sz="2800" b="1" dirty="0" err="1" smtClean="0"/>
              <a:t>dll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42316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890" y="228600"/>
            <a:ext cx="8790709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smtClean="0"/>
              <a:t>Panel</a:t>
            </a:r>
          </a:p>
          <a:p>
            <a:pPr lvl="3"/>
            <a:endParaRPr lang="id-ID" sz="3600" b="1" dirty="0"/>
          </a:p>
          <a:p>
            <a:r>
              <a:rPr lang="en-US" sz="2800" b="1" dirty="0" err="1"/>
              <a:t>Pengumpulan</a:t>
            </a:r>
            <a:r>
              <a:rPr lang="en-US" sz="2800" b="1" dirty="0"/>
              <a:t> data panel </a:t>
            </a:r>
            <a:r>
              <a:rPr lang="en-US" sz="2800" b="1" dirty="0" err="1"/>
              <a:t>umumnya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longitudinal </a:t>
            </a:r>
            <a:r>
              <a:rPr lang="en-US" sz="2800" b="1" dirty="0" smtClean="0"/>
              <a:t>&amp;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/</a:t>
            </a:r>
            <a:r>
              <a:rPr lang="en-US" sz="2800" b="1" dirty="0" err="1"/>
              <a:t>responden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/>
              <a:t>interval 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/>
              <a:t>tertentu</a:t>
            </a:r>
            <a:r>
              <a:rPr lang="en-US" sz="2800" b="1" dirty="0"/>
              <a:t>. </a:t>
            </a:r>
            <a:r>
              <a:rPr lang="en-US" sz="2800" b="1" dirty="0" err="1"/>
              <a:t>S</a:t>
            </a:r>
            <a:r>
              <a:rPr lang="en-US" sz="2800" b="1" dirty="0" err="1" smtClean="0"/>
              <a:t>ering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bertujuan</a:t>
            </a:r>
            <a:r>
              <a:rPr lang="en-US" sz="2800" b="1" dirty="0"/>
              <a:t> </a:t>
            </a:r>
            <a:r>
              <a:rPr lang="en-US" sz="2800" b="1" dirty="0" err="1"/>
              <a:t>melihat</a:t>
            </a:r>
            <a:r>
              <a:rPr lang="en-US" sz="2800" b="1" dirty="0"/>
              <a:t> </a:t>
            </a:r>
            <a:r>
              <a:rPr lang="en-US" sz="2800" b="1" dirty="0" err="1"/>
              <a:t>kecenderungan</a:t>
            </a:r>
            <a:r>
              <a:rPr lang="en-US" sz="2800" b="1" dirty="0"/>
              <a:t> </a:t>
            </a:r>
            <a:r>
              <a:rPr lang="en-US" sz="2800" b="1" dirty="0" err="1"/>
              <a:t>perubahan</a:t>
            </a:r>
            <a:r>
              <a:rPr lang="en-US" sz="2800" b="1" dirty="0"/>
              <a:t> </a:t>
            </a:r>
            <a:r>
              <a:rPr lang="en-US" sz="2800" b="1" dirty="0" err="1"/>
              <a:t>perilaku</a:t>
            </a:r>
            <a:r>
              <a:rPr lang="en-US" sz="2800" b="1" dirty="0"/>
              <a:t>, </a:t>
            </a:r>
            <a:r>
              <a:rPr lang="en-US" sz="2800" b="1" dirty="0" err="1"/>
              <a:t>pengeluaran</a:t>
            </a:r>
            <a:r>
              <a:rPr lang="en-US" sz="2800" b="1" dirty="0"/>
              <a:t> </a:t>
            </a:r>
            <a:r>
              <a:rPr lang="en-US" sz="2800" b="1" dirty="0" smtClean="0"/>
              <a:t>RT, a/ </a:t>
            </a:r>
            <a:r>
              <a:rPr lang="en-US" sz="2800" b="1" dirty="0" err="1"/>
              <a:t>kondisi</a:t>
            </a:r>
            <a:r>
              <a:rPr lang="en-US" sz="2800" b="1" dirty="0"/>
              <a:t> </a:t>
            </a:r>
            <a:r>
              <a:rPr lang="en-US" sz="2800" b="1" dirty="0" err="1" smtClean="0"/>
              <a:t>sosial</a:t>
            </a:r>
            <a:r>
              <a:rPr lang="en-US" sz="2800" b="1" dirty="0" smtClean="0"/>
              <a:t> </a:t>
            </a:r>
            <a:r>
              <a:rPr lang="en-US" sz="2800" b="1" dirty="0" err="1"/>
              <a:t>ekonomi</a:t>
            </a:r>
            <a:r>
              <a:rPr lang="en-US" sz="2800" b="1" dirty="0"/>
              <a:t> </a:t>
            </a:r>
            <a:r>
              <a:rPr lang="en-US" sz="2800" b="1" dirty="0" err="1"/>
              <a:t>lainnya</a:t>
            </a:r>
            <a:r>
              <a:rPr lang="en-US" sz="2800" b="1" dirty="0"/>
              <a:t>.</a:t>
            </a:r>
            <a:endParaRPr lang="id-ID" sz="2800" b="1" dirty="0"/>
          </a:p>
          <a:p>
            <a:r>
              <a:rPr lang="en-US" sz="2800" b="1" dirty="0" err="1"/>
              <a:t>Karakteristik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 panel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/>
              <a:t>berhasilnya</a:t>
            </a:r>
            <a:r>
              <a:rPr lang="en-US" sz="2800" b="1" dirty="0"/>
              <a:t> </a:t>
            </a:r>
            <a:r>
              <a:rPr lang="en-US" sz="2800" b="1" dirty="0" err="1"/>
              <a:t>mengumpulkan</a:t>
            </a:r>
            <a:r>
              <a:rPr lang="en-US" sz="2800" b="1" dirty="0"/>
              <a:t> data </a:t>
            </a:r>
            <a:r>
              <a:rPr lang="en-US" sz="2800" b="1" dirty="0" err="1"/>
              <a:t>pada</a:t>
            </a:r>
            <a:r>
              <a:rPr lang="en-US" sz="2800" b="1" dirty="0"/>
              <a:t> item </a:t>
            </a:r>
            <a:r>
              <a:rPr lang="en-US" sz="2800" b="1" dirty="0" err="1"/>
              <a:t>variabel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 smtClean="0"/>
              <a:t>responden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/>
              <a:t>berkali</a:t>
            </a:r>
            <a:r>
              <a:rPr lang="en-US" sz="2800" b="1" dirty="0"/>
              <a:t>-kali 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 err="1"/>
              <a:t>kurun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/>
              <a:t>tertentu</a:t>
            </a:r>
            <a:r>
              <a:rPr lang="en-US" sz="2800" b="1" dirty="0"/>
              <a:t>.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umumnya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terlalu</a:t>
            </a:r>
            <a:r>
              <a:rPr lang="en-US" sz="2800" b="1" dirty="0"/>
              <a:t> </a:t>
            </a:r>
            <a:r>
              <a:rPr lang="en-US" sz="2800" b="1" dirty="0" err="1"/>
              <a:t>banyak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dijawab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akurat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lengkap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responden</a:t>
            </a:r>
            <a:r>
              <a:rPr lang="en-US" sz="2800" b="1" dirty="0"/>
              <a:t>/</a:t>
            </a:r>
            <a:r>
              <a:rPr lang="en-US" sz="2800" b="1" dirty="0" err="1"/>
              <a:t>sampel</a:t>
            </a:r>
            <a:r>
              <a:rPr lang="en-US" sz="2800" b="1" dirty="0"/>
              <a:t>. </a:t>
            </a:r>
            <a:r>
              <a:rPr lang="en-US" sz="2800" b="1" dirty="0" err="1"/>
              <a:t>Pengumpul</a:t>
            </a:r>
            <a:r>
              <a:rPr lang="en-US" sz="2800" b="1" dirty="0"/>
              <a:t> data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panel </a:t>
            </a:r>
            <a:r>
              <a:rPr lang="en-US" sz="2800" b="1" dirty="0" err="1"/>
              <a:t>diharapkan</a:t>
            </a:r>
            <a:r>
              <a:rPr lang="en-US" sz="2800" b="1" dirty="0"/>
              <a:t>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/>
              <a:t>tenaga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benar-benar</a:t>
            </a:r>
            <a:r>
              <a:rPr lang="en-US" sz="2800" b="1" dirty="0"/>
              <a:t> </a:t>
            </a:r>
            <a:r>
              <a:rPr lang="en-US" sz="2800" b="1" dirty="0" err="1"/>
              <a:t>terlatih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baik</a:t>
            </a:r>
            <a:r>
              <a:rPr lang="en-US" sz="2800" b="1" dirty="0"/>
              <a:t>. 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540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3600" b="1" dirty="0"/>
              <a:t>‘Mail Survey’</a:t>
            </a:r>
            <a:endParaRPr lang="id-ID" sz="3600" b="1" dirty="0"/>
          </a:p>
          <a:p>
            <a:r>
              <a:rPr lang="en-US" sz="2800" b="1" dirty="0"/>
              <a:t>Cara lain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mengirimkan</a:t>
            </a:r>
            <a:r>
              <a:rPr lang="en-US" sz="2800" b="1" dirty="0"/>
              <a:t> </a:t>
            </a:r>
            <a:r>
              <a:rPr lang="en-US" sz="2800" b="1" dirty="0" err="1"/>
              <a:t>kuesioner</a:t>
            </a:r>
            <a:r>
              <a:rPr lang="en-US" sz="2800" b="1" dirty="0"/>
              <a:t> </a:t>
            </a:r>
            <a:r>
              <a:rPr lang="en-US" sz="2800" b="1" dirty="0" err="1"/>
              <a:t>ke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responden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diisi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dikembalikan</a:t>
            </a:r>
            <a:r>
              <a:rPr lang="en-US" sz="2800" b="1" dirty="0"/>
              <a:t> </a:t>
            </a:r>
            <a:r>
              <a:rPr lang="en-US" sz="2800" b="1" dirty="0" err="1"/>
              <a:t>kembali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pos. </a:t>
            </a:r>
            <a:endParaRPr lang="en-US" sz="2800" b="1" dirty="0" smtClean="0"/>
          </a:p>
          <a:p>
            <a:r>
              <a:rPr lang="en-US" sz="2800" b="1" dirty="0" smtClean="0"/>
              <a:t>Cara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baik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responden</a:t>
            </a:r>
            <a:r>
              <a:rPr lang="en-US" sz="2800" b="1" dirty="0"/>
              <a:t> yang </a:t>
            </a:r>
            <a:r>
              <a:rPr lang="en-US" sz="2800" b="1" dirty="0" err="1"/>
              <a:t>berpendidikan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Informasi</a:t>
            </a:r>
            <a:r>
              <a:rPr lang="en-US" sz="2800" b="1" dirty="0" smtClean="0"/>
              <a:t> </a:t>
            </a:r>
            <a:r>
              <a:rPr lang="en-US" sz="2800" b="1" dirty="0"/>
              <a:t>yang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umumnya</a:t>
            </a:r>
            <a:r>
              <a:rPr lang="en-US" sz="2800" b="1" dirty="0"/>
              <a:t> </a:t>
            </a:r>
            <a:r>
              <a:rPr lang="en-US" sz="2800" b="1" dirty="0" err="1"/>
              <a:t>mudah</a:t>
            </a:r>
            <a:r>
              <a:rPr lang="en-US" sz="2800" b="1" dirty="0"/>
              <a:t> </a:t>
            </a:r>
            <a:r>
              <a:rPr lang="en-US" sz="2800" b="1" dirty="0" err="1"/>
              <a:t>dipahami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responden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bentuknya</a:t>
            </a:r>
            <a:r>
              <a:rPr lang="en-US" sz="2800" b="1" dirty="0"/>
              <a:t> </a:t>
            </a:r>
            <a:r>
              <a:rPr lang="en-US" sz="2800" b="1" dirty="0" err="1"/>
              <a:t>pertanyaannya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umumnya</a:t>
            </a:r>
            <a:r>
              <a:rPr lang="en-US" sz="2800" b="1" dirty="0"/>
              <a:t>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pilihan</a:t>
            </a:r>
            <a:r>
              <a:rPr lang="en-US" sz="2800" b="1" dirty="0"/>
              <a:t> </a:t>
            </a:r>
            <a:r>
              <a:rPr lang="en-US" sz="2800" b="1" dirty="0" err="1"/>
              <a:t>jawaban</a:t>
            </a:r>
            <a:r>
              <a:rPr lang="en-US" sz="2800" b="1" dirty="0"/>
              <a:t>, </a:t>
            </a:r>
            <a:r>
              <a:rPr lang="en-US" sz="2800" b="1" dirty="0" err="1"/>
              <a:t>buka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terbuka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dijawab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terlalu</a:t>
            </a:r>
            <a:r>
              <a:rPr lang="en-US" sz="2800" b="1" dirty="0"/>
              <a:t> lama.</a:t>
            </a:r>
            <a:endParaRPr lang="id-ID" sz="2800" b="1" dirty="0"/>
          </a:p>
          <a:p>
            <a:r>
              <a:rPr lang="en-US" dirty="0"/>
              <a:t> </a:t>
            </a:r>
            <a:endParaRPr lang="id-ID" sz="16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839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458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600" b="1" dirty="0" err="1"/>
              <a:t>Peralatan</a:t>
            </a:r>
            <a:r>
              <a:rPr lang="en-US" sz="3600" b="1" dirty="0"/>
              <a:t> yang </a:t>
            </a:r>
            <a:r>
              <a:rPr lang="en-US" sz="3600" b="1" dirty="0" err="1"/>
              <a:t>diperlukan</a:t>
            </a:r>
            <a:r>
              <a:rPr lang="en-US" sz="3600" b="1" dirty="0"/>
              <a:t> </a:t>
            </a:r>
            <a:r>
              <a:rPr lang="en-US" sz="3600" b="1" dirty="0" err="1"/>
              <a:t>untuk</a:t>
            </a:r>
            <a:r>
              <a:rPr lang="en-US" sz="3600" b="1" dirty="0"/>
              <a:t> </a:t>
            </a:r>
            <a:r>
              <a:rPr lang="en-US" sz="3600" b="1" dirty="0" err="1"/>
              <a:t>pengumpulan</a:t>
            </a:r>
            <a:r>
              <a:rPr lang="en-US" sz="3600" b="1" dirty="0"/>
              <a:t> data</a:t>
            </a:r>
            <a:endParaRPr lang="id-ID" sz="3600" dirty="0"/>
          </a:p>
          <a:p>
            <a:endParaRPr lang="en-US" sz="2800" dirty="0" smtClean="0"/>
          </a:p>
          <a:p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/>
              <a:t>berbagai</a:t>
            </a:r>
            <a:r>
              <a:rPr lang="en-US" sz="2800" b="1" dirty="0"/>
              <a:t> proses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memerlukan</a:t>
            </a:r>
            <a:r>
              <a:rPr lang="en-US" sz="2800" b="1" dirty="0"/>
              <a:t> </a:t>
            </a:r>
            <a:r>
              <a:rPr lang="en-US" sz="2800" b="1" dirty="0" err="1"/>
              <a:t>peralatan</a:t>
            </a:r>
            <a:r>
              <a:rPr lang="en-US" sz="2800" b="1" dirty="0"/>
              <a:t> yang </a:t>
            </a:r>
            <a:r>
              <a:rPr lang="en-US" sz="2800" b="1" dirty="0" err="1"/>
              <a:t>baik</a:t>
            </a:r>
            <a:r>
              <a:rPr lang="en-US" sz="2800" b="1" dirty="0"/>
              <a:t> agar </a:t>
            </a:r>
            <a:r>
              <a:rPr lang="en-US" sz="2800" b="1" dirty="0" err="1"/>
              <a:t>seluruh</a:t>
            </a:r>
            <a:r>
              <a:rPr lang="en-US" sz="2800" b="1" dirty="0"/>
              <a:t> proses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terekam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Peralatan</a:t>
            </a:r>
            <a:r>
              <a:rPr lang="en-US" sz="2800" b="1" dirty="0" smtClean="0"/>
              <a:t> </a:t>
            </a:r>
            <a:r>
              <a:rPr lang="en-US" sz="2800" b="1" dirty="0" err="1"/>
              <a:t>dimaksud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: </a:t>
            </a:r>
            <a:endParaRPr lang="id-ID" sz="2800" b="1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2800" b="1" dirty="0" err="1"/>
              <a:t>Kuesioner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Pedoman</a:t>
            </a:r>
            <a:r>
              <a:rPr lang="en-US" sz="2800" b="1" dirty="0"/>
              <a:t> </a:t>
            </a:r>
            <a:r>
              <a:rPr lang="en-US" sz="2800" b="1" dirty="0" err="1"/>
              <a:t>kuesioner</a:t>
            </a:r>
            <a:endParaRPr lang="id-ID" sz="2800" b="1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2800" b="1" dirty="0" err="1"/>
              <a:t>Pedoman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endParaRPr lang="id-ID" sz="2800" b="1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2800" b="1" dirty="0" err="1"/>
              <a:t>Pedoman</a:t>
            </a:r>
            <a:r>
              <a:rPr lang="en-US" sz="2800" b="1" dirty="0"/>
              <a:t> editing</a:t>
            </a:r>
            <a:endParaRPr lang="id-ID" sz="2800" b="1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2800" b="1" dirty="0" err="1"/>
              <a:t>Buku</a:t>
            </a:r>
            <a:r>
              <a:rPr lang="en-US" sz="2800" b="1" dirty="0"/>
              <a:t> </a:t>
            </a:r>
            <a:r>
              <a:rPr lang="en-US" sz="2800" b="1" dirty="0" err="1"/>
              <a:t>kode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editing</a:t>
            </a:r>
            <a:endParaRPr lang="id-ID" sz="2800" b="1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2800" b="1" dirty="0" err="1"/>
              <a:t>Pedoman</a:t>
            </a:r>
            <a:r>
              <a:rPr lang="en-US" sz="2800" b="1" dirty="0"/>
              <a:t> software data entry</a:t>
            </a:r>
            <a:endParaRPr lang="id-ID" sz="2800" b="1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Checklist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39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9" y="152400"/>
            <a:ext cx="83127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</a:t>
            </a:r>
            <a:r>
              <a:rPr lang="en-US" sz="2800" b="1" dirty="0" err="1" smtClean="0"/>
              <a:t>eralatan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kepentingan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 smtClean="0"/>
              <a:t>Kuesioner</a:t>
            </a:r>
            <a:r>
              <a:rPr lang="en-US" sz="2800" b="1" dirty="0" smtClean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pedoman</a:t>
            </a:r>
            <a:r>
              <a:rPr lang="en-US" sz="2800" b="1" dirty="0"/>
              <a:t> </a:t>
            </a:r>
            <a:r>
              <a:rPr lang="en-US" sz="2800" b="1" dirty="0" err="1"/>
              <a:t>kuesioner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panduan</a:t>
            </a:r>
            <a:r>
              <a:rPr lang="en-US" sz="2800" b="1" dirty="0"/>
              <a:t> </a:t>
            </a:r>
            <a:r>
              <a:rPr lang="en-US" sz="2800" b="1" dirty="0" err="1" smtClean="0"/>
              <a:t>pengumpulan</a:t>
            </a:r>
            <a:r>
              <a:rPr lang="en-US" sz="2800" b="1" dirty="0" smtClean="0"/>
              <a:t> data. </a:t>
            </a:r>
          </a:p>
          <a:p>
            <a:r>
              <a:rPr lang="en-US" sz="2800" b="1" dirty="0" err="1" smtClean="0"/>
              <a:t>Umumnya</a:t>
            </a:r>
            <a:r>
              <a:rPr lang="en-US" sz="2800" b="1" dirty="0" smtClean="0"/>
              <a:t> </a:t>
            </a:r>
            <a:r>
              <a:rPr lang="en-US" sz="2800" b="1" dirty="0"/>
              <a:t>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 smtClean="0"/>
              <a:t>perlu</a:t>
            </a:r>
            <a:r>
              <a:rPr lang="en-US" sz="2800" b="1" dirty="0" smtClean="0"/>
              <a:t> </a:t>
            </a:r>
            <a:r>
              <a:rPr lang="en-US" sz="2800" b="1" dirty="0" err="1"/>
              <a:t>penjelasan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/>
              <a:t>definisi</a:t>
            </a:r>
            <a:r>
              <a:rPr lang="en-US" sz="2800" b="1" dirty="0"/>
              <a:t> </a:t>
            </a:r>
            <a:r>
              <a:rPr lang="en-US" sz="2800" b="1" dirty="0" err="1"/>
              <a:t>operasional</a:t>
            </a:r>
            <a:r>
              <a:rPr lang="en-US" sz="2800" b="1" dirty="0"/>
              <a:t>, </a:t>
            </a:r>
            <a:r>
              <a:rPr lang="en-US" sz="2800" b="1" dirty="0" err="1"/>
              <a:t>sehingga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keluar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 smtClean="0"/>
              <a:t>tujuan</a:t>
            </a:r>
            <a:r>
              <a:rPr lang="en-US" sz="2800" b="1" dirty="0" smtClean="0"/>
              <a:t>. </a:t>
            </a:r>
          </a:p>
          <a:p>
            <a:r>
              <a:rPr lang="en-US" sz="2800" b="1" dirty="0" err="1" smtClean="0"/>
              <a:t>Pedoman</a:t>
            </a:r>
            <a:r>
              <a:rPr lang="en-US" sz="2800" b="1" dirty="0" smtClean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 smtClean="0"/>
              <a:t>diperlukan</a:t>
            </a:r>
            <a:r>
              <a:rPr lang="en-US" sz="2800" b="1" dirty="0" smtClean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 smtClean="0"/>
              <a:t>ada</a:t>
            </a:r>
            <a:r>
              <a:rPr lang="en-US" sz="2800" b="1" dirty="0" smtClean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smtClean="0"/>
              <a:t>BB, TB,  TDS/TDD,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lainnya</a:t>
            </a:r>
            <a:r>
              <a:rPr lang="en-US" sz="2800" b="1" dirty="0" smtClean="0"/>
              <a:t>. </a:t>
            </a:r>
            <a:endParaRPr lang="id-ID" sz="2800" b="1" dirty="0"/>
          </a:p>
          <a:p>
            <a:r>
              <a:rPr lang="en-US" sz="2800" b="1" dirty="0" err="1"/>
              <a:t>P</a:t>
            </a:r>
            <a:r>
              <a:rPr lang="en-US" sz="2800" b="1" dirty="0" err="1" smtClean="0"/>
              <a:t>edoman</a:t>
            </a:r>
            <a:r>
              <a:rPr lang="en-US" sz="2800" b="1" dirty="0" smtClean="0"/>
              <a:t> editing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koreksi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konfirmasi</a:t>
            </a:r>
            <a:r>
              <a:rPr lang="en-US" sz="2800" b="1" dirty="0"/>
              <a:t> </a:t>
            </a:r>
            <a:r>
              <a:rPr lang="en-US" sz="2800" b="1" dirty="0" err="1"/>
              <a:t>kembali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terjadi</a:t>
            </a:r>
            <a:r>
              <a:rPr lang="en-US" sz="2800" b="1" dirty="0"/>
              <a:t> </a:t>
            </a:r>
            <a:r>
              <a:rPr lang="en-US" sz="2800" b="1" dirty="0" err="1"/>
              <a:t>kesalahan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saat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</a:t>
            </a:r>
            <a:r>
              <a:rPr lang="en-US" sz="2800" b="1" dirty="0" smtClean="0"/>
              <a:t>data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9060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82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</a:t>
            </a:r>
            <a:r>
              <a:rPr lang="en-US" sz="2800" b="1" dirty="0" err="1" smtClean="0"/>
              <a:t>uku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pedoman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ketika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memasukkan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jawaban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responden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Selanjutnya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saat</a:t>
            </a:r>
            <a:r>
              <a:rPr lang="en-US" sz="2800" b="1" dirty="0" smtClean="0"/>
              <a:t> data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di entry, </a:t>
            </a:r>
            <a:r>
              <a:rPr lang="en-US" sz="2800" b="1" dirty="0" err="1" smtClean="0"/>
              <a:t>maka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diperlukan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pedoman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sehingga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kesalahan</a:t>
            </a:r>
            <a:r>
              <a:rPr lang="en-US" sz="2800" b="1" dirty="0" smtClean="0"/>
              <a:t> entry. </a:t>
            </a:r>
            <a:endParaRPr lang="id-ID" sz="2800" b="1" dirty="0" smtClean="0"/>
          </a:p>
          <a:p>
            <a:r>
              <a:rPr lang="en-US" sz="2800" b="1" dirty="0" smtClean="0"/>
              <a:t>‘Checklist</a:t>
            </a:r>
            <a:r>
              <a:rPr lang="en-US" sz="2800" b="1" dirty="0"/>
              <a:t>’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bantu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mendaftar</a:t>
            </a:r>
            <a:r>
              <a:rPr lang="en-US" sz="2800" b="1" dirty="0"/>
              <a:t> </a:t>
            </a:r>
            <a:r>
              <a:rPr lang="en-US" sz="2800" b="1" dirty="0" err="1"/>
              <a:t>seluruh</a:t>
            </a:r>
            <a:r>
              <a:rPr lang="en-US" sz="2800" b="1" dirty="0"/>
              <a:t> </a:t>
            </a:r>
            <a:r>
              <a:rPr lang="en-US" sz="2800" b="1" dirty="0" err="1"/>
              <a:t>peralatan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, </a:t>
            </a:r>
            <a:r>
              <a:rPr lang="en-US" sz="2800" b="1" dirty="0" err="1"/>
              <a:t>apakah</a:t>
            </a:r>
            <a:r>
              <a:rPr lang="en-US" sz="2800" b="1" dirty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terakomodasi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smtClean="0"/>
              <a:t>Checklist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biasanya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skala</a:t>
            </a:r>
            <a:r>
              <a:rPr lang="en-US" sz="2800" b="1" dirty="0"/>
              <a:t> </a:t>
            </a:r>
            <a:r>
              <a:rPr lang="en-US" sz="2800" b="1" dirty="0" err="1" smtClean="0"/>
              <a:t>besar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memerlukan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berbagai</a:t>
            </a:r>
            <a:r>
              <a:rPr lang="en-US" sz="2800" b="1" dirty="0" smtClean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 smtClean="0"/>
              <a:t>ukur</a:t>
            </a:r>
            <a:r>
              <a:rPr lang="en-US" sz="2800" b="1" dirty="0" smtClean="0"/>
              <a:t>. </a:t>
            </a:r>
          </a:p>
          <a:p>
            <a:r>
              <a:rPr lang="en-US" sz="2800" b="1" dirty="0" err="1" smtClean="0"/>
              <a:t>Misalnya</a:t>
            </a:r>
            <a:r>
              <a:rPr lang="en-US" sz="2800" b="1" dirty="0" smtClean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yang </a:t>
            </a:r>
            <a:r>
              <a:rPr lang="en-US" sz="2800" b="1" dirty="0" err="1"/>
              <a:t>mengumpulkan</a:t>
            </a:r>
            <a:r>
              <a:rPr lang="en-US" sz="2800" b="1" dirty="0"/>
              <a:t> </a:t>
            </a:r>
            <a:r>
              <a:rPr lang="en-US" sz="2800" b="1" dirty="0" err="1"/>
              <a:t>spesimen</a:t>
            </a:r>
            <a:r>
              <a:rPr lang="en-US" sz="2800" b="1" dirty="0"/>
              <a:t> </a:t>
            </a:r>
            <a:r>
              <a:rPr lang="en-US" sz="2800" b="1" dirty="0" err="1"/>
              <a:t>darah</a:t>
            </a:r>
            <a:r>
              <a:rPr lang="en-US" sz="2800" b="1" dirty="0"/>
              <a:t>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diperiksa</a:t>
            </a:r>
            <a:r>
              <a:rPr lang="en-US" sz="2800" b="1" dirty="0"/>
              <a:t> di </a:t>
            </a:r>
            <a:r>
              <a:rPr lang="en-US" sz="2800" b="1" dirty="0" err="1"/>
              <a:t>laboratorium</a:t>
            </a:r>
            <a:r>
              <a:rPr lang="en-US" sz="2800" b="1" dirty="0"/>
              <a:t>, </a:t>
            </a:r>
            <a:r>
              <a:rPr lang="en-US" sz="2800" b="1" dirty="0" err="1"/>
              <a:t>umumnya</a:t>
            </a:r>
            <a:r>
              <a:rPr lang="en-US" sz="2800" b="1" dirty="0"/>
              <a:t> </a:t>
            </a:r>
            <a:r>
              <a:rPr lang="en-US" sz="2800" b="1" dirty="0" err="1"/>
              <a:t>peralatan</a:t>
            </a:r>
            <a:r>
              <a:rPr lang="en-US" sz="2800" b="1" dirty="0"/>
              <a:t> yang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banyak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checklist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membantu</a:t>
            </a:r>
            <a:r>
              <a:rPr lang="en-US" sz="2800" b="1" dirty="0"/>
              <a:t>.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37044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782" y="1246909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memerlukan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pemahaman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tentang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besar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sampel</a:t>
            </a:r>
            <a:r>
              <a:rPr lang="en-US" sz="2800" b="1" dirty="0">
                <a:solidFill>
                  <a:srgbClr val="FFFF00"/>
                </a:solidFill>
              </a:rPr>
              <a:t> yang </a:t>
            </a:r>
            <a:r>
              <a:rPr lang="en-US" sz="2800" b="1" dirty="0" err="1">
                <a:solidFill>
                  <a:srgbClr val="FFFF00"/>
                </a:solidFill>
              </a:rPr>
              <a:t>diperlukan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kriteria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pemilihan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sampel</a:t>
            </a:r>
            <a:r>
              <a:rPr lang="en-US" sz="2800" b="1" dirty="0">
                <a:solidFill>
                  <a:srgbClr val="FFFF00"/>
                </a:solidFill>
              </a:rPr>
              <a:t> yang </a:t>
            </a:r>
            <a:r>
              <a:rPr lang="en-US" sz="2800" b="1" dirty="0" err="1">
                <a:solidFill>
                  <a:srgbClr val="FFFF00"/>
                </a:solidFill>
              </a:rPr>
              <a:t>disesuaikan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dengan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pertanyaan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riset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variabel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apa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saja</a:t>
            </a:r>
            <a:r>
              <a:rPr lang="en-US" sz="2800" b="1" dirty="0">
                <a:solidFill>
                  <a:srgbClr val="FFFF00"/>
                </a:solidFill>
              </a:rPr>
              <a:t> yang </a:t>
            </a:r>
            <a:r>
              <a:rPr lang="en-US" sz="2800" b="1" dirty="0" err="1">
                <a:solidFill>
                  <a:srgbClr val="FFFF00"/>
                </a:solidFill>
              </a:rPr>
              <a:t>akan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dikumpulkan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bagaimana</a:t>
            </a:r>
            <a:r>
              <a:rPr lang="en-US" sz="2800" b="1" dirty="0">
                <a:solidFill>
                  <a:srgbClr val="FFFF00"/>
                </a:solidFill>
              </a:rPr>
              <a:t> proses </a:t>
            </a:r>
            <a:r>
              <a:rPr lang="en-US" sz="2800" b="1" dirty="0" err="1">
                <a:solidFill>
                  <a:srgbClr val="FFFF00"/>
                </a:solidFill>
              </a:rPr>
              <a:t>pengumpulan</a:t>
            </a:r>
            <a:r>
              <a:rPr lang="en-US" sz="2800" b="1" dirty="0">
                <a:solidFill>
                  <a:srgbClr val="FFFF00"/>
                </a:solidFill>
              </a:rPr>
              <a:t>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Dari </a:t>
            </a:r>
            <a:r>
              <a:rPr lang="en-US" sz="2800" b="1" dirty="0" err="1">
                <a:solidFill>
                  <a:srgbClr val="FFFF00"/>
                </a:solidFill>
              </a:rPr>
              <a:t>suatu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riset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ketelitian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pengumpulan</a:t>
            </a:r>
            <a:r>
              <a:rPr lang="en-US" sz="2800" b="1" dirty="0">
                <a:solidFill>
                  <a:srgbClr val="FFFF00"/>
                </a:solidFill>
              </a:rPr>
              <a:t> data </a:t>
            </a:r>
            <a:r>
              <a:rPr lang="en-US" sz="2800" b="1" dirty="0" err="1">
                <a:solidFill>
                  <a:srgbClr val="FFFF00"/>
                </a:solidFill>
              </a:rPr>
              <a:t>sangat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tergantung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dari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instrumen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pengukuran</a:t>
            </a:r>
            <a:r>
              <a:rPr lang="en-US" sz="2800" b="1" dirty="0">
                <a:solidFill>
                  <a:srgbClr val="FFFF00"/>
                </a:solidFill>
              </a:rPr>
              <a:t> yang </a:t>
            </a:r>
            <a:r>
              <a:rPr lang="en-US" sz="2800" b="1" dirty="0" err="1">
                <a:solidFill>
                  <a:srgbClr val="FFFF00"/>
                </a:solidFill>
              </a:rPr>
              <a:t>digunakan</a:t>
            </a:r>
            <a:r>
              <a:rPr lang="en-US" sz="2800" b="1" dirty="0">
                <a:solidFill>
                  <a:srgbClr val="FFFF00"/>
                </a:solidFill>
              </a:rPr>
              <a:t>. </a:t>
            </a:r>
            <a:endParaRPr lang="id-ID" sz="2800" b="1" dirty="0">
              <a:solidFill>
                <a:srgbClr val="FFFF00"/>
              </a:solidFill>
            </a:endParaRPr>
          </a:p>
          <a:p>
            <a:endParaRPr lang="id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3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40804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b="1" dirty="0" err="1" smtClean="0"/>
              <a:t>Pengembangan</a:t>
            </a:r>
            <a:r>
              <a:rPr lang="en-US" sz="3200" b="1" dirty="0" smtClean="0"/>
              <a:t> </a:t>
            </a:r>
            <a:r>
              <a:rPr lang="en-US" sz="3200" b="1" dirty="0" err="1"/>
              <a:t>instrumen</a:t>
            </a:r>
            <a:r>
              <a:rPr lang="en-US" sz="3200" b="1" dirty="0"/>
              <a:t> </a:t>
            </a:r>
            <a:r>
              <a:rPr lang="en-US" sz="3200" b="1" dirty="0" err="1"/>
              <a:t>pengumpulan</a:t>
            </a:r>
            <a:r>
              <a:rPr lang="en-US" sz="3200" b="1" dirty="0"/>
              <a:t> data</a:t>
            </a:r>
            <a:endParaRPr lang="id-ID" sz="3200" dirty="0"/>
          </a:p>
          <a:p>
            <a:r>
              <a:rPr lang="en-US" sz="2800" b="1" dirty="0" err="1" smtClean="0"/>
              <a:t>Stl</a:t>
            </a:r>
            <a:r>
              <a:rPr lang="en-US" sz="2800" b="1" dirty="0" smtClean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&amp;</a:t>
            </a:r>
            <a:r>
              <a:rPr lang="en-US" sz="2800" b="1" dirty="0" smtClean="0"/>
              <a:t> </a:t>
            </a:r>
            <a:r>
              <a:rPr lang="en-US" sz="2800" b="1" dirty="0" err="1"/>
              <a:t>kerangka</a:t>
            </a:r>
            <a:r>
              <a:rPr lang="en-US" sz="2800" b="1" dirty="0"/>
              <a:t> </a:t>
            </a:r>
            <a:r>
              <a:rPr lang="en-US" sz="2800" b="1" dirty="0" err="1"/>
              <a:t>konsep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lakukan</a:t>
            </a:r>
            <a:r>
              <a:rPr lang="en-US" sz="2800" b="1" dirty="0" smtClean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 smtClean="0"/>
              <a:t>ditetapkan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</a:t>
            </a:r>
            <a:r>
              <a:rPr lang="en-US" sz="2800" b="1" dirty="0" err="1" smtClean="0"/>
              <a:t>perlu</a:t>
            </a:r>
            <a:r>
              <a:rPr lang="en-US" sz="2800" b="1" dirty="0" smtClean="0"/>
              <a:t> </a:t>
            </a:r>
            <a:r>
              <a:rPr lang="en-US" sz="2800" b="1" dirty="0" err="1"/>
              <a:t>dibuat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 smtClean="0"/>
              <a:t>kumpullan</a:t>
            </a:r>
            <a:r>
              <a:rPr lang="en-US" sz="2800" b="1" dirty="0" smtClean="0"/>
              <a:t> </a:t>
            </a:r>
            <a:r>
              <a:rPr lang="en-US" sz="2800" b="1" dirty="0"/>
              <a:t>data.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Bentuk</a:t>
            </a:r>
            <a:r>
              <a:rPr lang="en-US" sz="2800" b="1" dirty="0" smtClean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 smtClean="0"/>
              <a:t>formulir</a:t>
            </a:r>
            <a:r>
              <a:rPr lang="en-US" sz="2800" b="1" dirty="0" smtClean="0"/>
              <a:t> a/ </a:t>
            </a:r>
            <a:r>
              <a:rPr lang="en-US" sz="2800" b="1" dirty="0" err="1" smtClean="0"/>
              <a:t>kuesioner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/>
              <a:t>mencatat</a:t>
            </a:r>
            <a:r>
              <a:rPr lang="en-US" sz="2800" b="1" dirty="0"/>
              <a:t> </a:t>
            </a:r>
            <a:r>
              <a:rPr lang="en-US" sz="2800" b="1" dirty="0" err="1"/>
              <a:t>seluruh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. </a:t>
            </a:r>
            <a:r>
              <a:rPr lang="en-US" sz="2800" b="1" dirty="0" err="1"/>
              <a:t>Formulir</a:t>
            </a:r>
            <a:r>
              <a:rPr lang="en-US" sz="2800" b="1" dirty="0"/>
              <a:t>/</a:t>
            </a:r>
            <a:r>
              <a:rPr lang="en-US" sz="2800" b="1" dirty="0" err="1"/>
              <a:t>kuesioner</a:t>
            </a:r>
            <a:r>
              <a:rPr lang="en-US" sz="2800" b="1" dirty="0"/>
              <a:t> </a:t>
            </a:r>
            <a:r>
              <a:rPr lang="en-US" sz="2800" b="1" dirty="0" err="1" smtClean="0"/>
              <a:t>mempermudah</a:t>
            </a:r>
            <a:r>
              <a:rPr lang="en-US" sz="2800" b="1" dirty="0" smtClean="0"/>
              <a:t> </a:t>
            </a:r>
            <a:r>
              <a:rPr lang="en-US" sz="2800" b="1" dirty="0" err="1"/>
              <a:t>merekam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 smtClean="0"/>
              <a:t>kumpul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ukur</a:t>
            </a:r>
            <a:r>
              <a:rPr lang="en-US" sz="2800" b="1" dirty="0" smtClean="0"/>
              <a:t> </a:t>
            </a:r>
            <a:r>
              <a:rPr lang="en-US" sz="2800" b="1" dirty="0"/>
              <a:t>data </a:t>
            </a:r>
            <a:r>
              <a:rPr lang="en-US" sz="2800" b="1" dirty="0" err="1"/>
              <a:t>riset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Pengenalan</a:t>
            </a:r>
            <a:r>
              <a:rPr lang="en-US" sz="2800" b="1" dirty="0" smtClean="0"/>
              <a:t> </a:t>
            </a:r>
            <a:r>
              <a:rPr lang="en-US" sz="2800" b="1" dirty="0" err="1"/>
              <a:t>tempat</a:t>
            </a:r>
            <a:r>
              <a:rPr lang="en-US" sz="2800" b="1" dirty="0"/>
              <a:t> &amp;</a:t>
            </a:r>
            <a:r>
              <a:rPr lang="en-US" sz="2800" b="1" dirty="0" smtClean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/>
              <a:t>terkait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karakteristik</a:t>
            </a:r>
            <a:r>
              <a:rPr lang="en-US" sz="2800" b="1" dirty="0"/>
              <a:t> </a:t>
            </a:r>
            <a:r>
              <a:rPr lang="en-US" sz="2800" b="1" dirty="0" err="1"/>
              <a:t>individu</a:t>
            </a:r>
            <a:r>
              <a:rPr lang="en-US" sz="2800" b="1" dirty="0"/>
              <a:t> </a:t>
            </a:r>
            <a:r>
              <a:rPr lang="en-US" sz="2800" b="1" dirty="0" err="1" smtClean="0"/>
              <a:t>sampel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mrpk</a:t>
            </a:r>
            <a:r>
              <a:rPr lang="en-US" sz="2800" b="1" dirty="0" smtClean="0"/>
              <a:t> </a:t>
            </a:r>
            <a:r>
              <a:rPr lang="en-US" sz="2800" b="1" dirty="0" err="1"/>
              <a:t>bagian</a:t>
            </a:r>
            <a:r>
              <a:rPr lang="en-US" sz="2800" b="1" dirty="0"/>
              <a:t> </a:t>
            </a:r>
            <a:r>
              <a:rPr lang="en-US" sz="2800" b="1" dirty="0" err="1"/>
              <a:t>penting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tercantum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formulir</a:t>
            </a:r>
            <a:r>
              <a:rPr lang="en-US" sz="2800" b="1" dirty="0"/>
              <a:t>/</a:t>
            </a:r>
            <a:r>
              <a:rPr lang="en-US" sz="2800" b="1" dirty="0" err="1"/>
              <a:t>kuesioner</a:t>
            </a:r>
            <a:r>
              <a:rPr lang="en-US" sz="2800" b="1" dirty="0"/>
              <a:t>.  </a:t>
            </a:r>
            <a:r>
              <a:rPr lang="en-US" sz="2800" b="1" dirty="0" smtClean="0"/>
              <a:t>Dan </a:t>
            </a:r>
            <a:r>
              <a:rPr lang="en-US" sz="2800" b="1" dirty="0" err="1"/>
              <a:t>diikuti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bagian</a:t>
            </a:r>
            <a:r>
              <a:rPr lang="en-US" sz="2800" b="1" dirty="0"/>
              <a:t>2</a:t>
            </a:r>
            <a:r>
              <a:rPr lang="en-US" sz="2800" b="1" dirty="0" smtClean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/>
              <a:t>utama</a:t>
            </a:r>
            <a:r>
              <a:rPr lang="en-US" sz="2800" b="1" dirty="0"/>
              <a:t> </a:t>
            </a:r>
            <a:r>
              <a:rPr lang="en-US" sz="2800" b="1" dirty="0" err="1"/>
              <a:t>lainnya</a:t>
            </a:r>
            <a:r>
              <a:rPr lang="en-US" sz="2800" b="1" dirty="0"/>
              <a:t> </a:t>
            </a:r>
            <a:r>
              <a:rPr lang="en-US" sz="2800" b="1" dirty="0" err="1"/>
              <a:t>sesuai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. </a:t>
            </a:r>
            <a:r>
              <a:rPr lang="en-US" sz="2800" b="1" dirty="0" err="1"/>
              <a:t>Formulir</a:t>
            </a:r>
            <a:r>
              <a:rPr lang="en-US" sz="2800" b="1" dirty="0"/>
              <a:t>/</a:t>
            </a:r>
            <a:r>
              <a:rPr lang="en-US" sz="2800" b="1" dirty="0" err="1"/>
              <a:t>kuesioner</a:t>
            </a:r>
            <a:r>
              <a:rPr lang="en-US" sz="2800" b="1" dirty="0"/>
              <a:t> </a:t>
            </a:r>
            <a:r>
              <a:rPr lang="en-US" sz="2800" b="1" dirty="0" err="1" smtClean="0"/>
              <a:t>perlu</a:t>
            </a:r>
            <a:r>
              <a:rPr lang="en-US" sz="2800" b="1" dirty="0" smtClean="0"/>
              <a:t> </a:t>
            </a:r>
            <a:r>
              <a:rPr lang="en-US" sz="2800" b="1" dirty="0" err="1"/>
              <a:t>dilengkapi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pedoman</a:t>
            </a:r>
            <a:r>
              <a:rPr lang="en-US" sz="2800" b="1" dirty="0"/>
              <a:t> </a:t>
            </a:r>
            <a:r>
              <a:rPr lang="en-US" sz="2800" b="1" dirty="0" err="1"/>
              <a:t>pengisian</a:t>
            </a:r>
            <a:r>
              <a:rPr lang="en-US" sz="2800" b="1" dirty="0"/>
              <a:t>.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40634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025249"/>
              </p:ext>
            </p:extLst>
          </p:nvPr>
        </p:nvGraphicFramePr>
        <p:xfrm>
          <a:off x="152400" y="997527"/>
          <a:ext cx="8610600" cy="5578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/>
                <a:gridCol w="4419600"/>
                <a:gridCol w="1905000"/>
                <a:gridCol w="1752600"/>
              </a:tblGrid>
              <a:tr h="199021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2400" b="1">
                          <a:effectLst/>
                        </a:rPr>
                        <a:t>I. PENGENALAN TEMPAT</a:t>
                      </a:r>
                      <a:endParaRPr lang="id-ID" sz="2400" b="1" dirty="0">
                        <a:solidFill>
                          <a:srgbClr val="545454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9076" marR="49076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9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Provinsi</a:t>
                      </a:r>
                      <a:endParaRPr lang="id-ID" sz="2400" b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</a:tr>
              <a:tr h="379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Kabupaten</a:t>
                      </a:r>
                      <a:r>
                        <a:rPr lang="en-US" sz="2400" dirty="0">
                          <a:effectLst/>
                        </a:rPr>
                        <a:t>/Kota</a:t>
                      </a:r>
                      <a:r>
                        <a:rPr lang="en-US" sz="2400" baseline="30000" dirty="0">
                          <a:effectLst/>
                        </a:rPr>
                        <a:t>*)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</a:tr>
              <a:tr h="379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Kecamatan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</a:tr>
              <a:tr h="379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Desa</a:t>
                      </a:r>
                      <a:r>
                        <a:rPr lang="en-US" sz="2400" dirty="0">
                          <a:effectLst/>
                        </a:rPr>
                        <a:t>/</a:t>
                      </a:r>
                      <a:r>
                        <a:rPr lang="en-US" sz="2400" dirty="0" err="1">
                          <a:effectLst/>
                        </a:rPr>
                        <a:t>Kelurahan</a:t>
                      </a:r>
                      <a:r>
                        <a:rPr lang="en-US" sz="2400" baseline="30000" dirty="0">
                          <a:effectLst/>
                        </a:rPr>
                        <a:t>*)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</a:tr>
              <a:tr h="22131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Klasifikasi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Desa</a:t>
                      </a:r>
                      <a:r>
                        <a:rPr lang="en-US" sz="2400" dirty="0">
                          <a:effectLst/>
                        </a:rPr>
                        <a:t>/</a:t>
                      </a:r>
                      <a:r>
                        <a:rPr lang="en-US" sz="2400" dirty="0" err="1">
                          <a:effectLst/>
                        </a:rPr>
                        <a:t>Kelurahan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  </a:t>
                      </a:r>
                      <a:r>
                        <a:rPr lang="en-US" sz="2000" dirty="0" err="1">
                          <a:effectLst/>
                        </a:rPr>
                        <a:t>Perkotaan</a:t>
                      </a:r>
                      <a:r>
                        <a:rPr lang="id-ID" sz="2000" dirty="0">
                          <a:effectLst/>
                        </a:rPr>
                        <a:t> (K)</a:t>
                      </a:r>
                      <a:r>
                        <a:rPr lang="en-US" sz="2000" dirty="0">
                          <a:effectLst/>
                        </a:rPr>
                        <a:t>          </a:t>
                      </a:r>
                      <a:r>
                        <a:rPr lang="en-US" sz="2000" dirty="0" smtClean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r>
                        <a:rPr lang="en-US" sz="2000" dirty="0" err="1">
                          <a:effectLst/>
                        </a:rPr>
                        <a:t>Perdesaan</a:t>
                      </a:r>
                      <a:r>
                        <a:rPr lang="id-ID" sz="2000" dirty="0">
                          <a:effectLst/>
                        </a:rPr>
                        <a:t> (D)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</a:tr>
              <a:tr h="379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Nomor Kode Sampel</a:t>
                      </a:r>
                      <a:endParaRPr lang="id-ID" sz="2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</a:tr>
              <a:tr h="379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Nomor urut sampel rumah tangga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800">
                          <a:effectLst/>
                        </a:rPr>
                        <a:t> </a:t>
                      </a:r>
                      <a:endParaRPr lang="id-ID" sz="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</a:tr>
              <a:tr h="3107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Alamat</a:t>
                      </a:r>
                      <a:r>
                        <a:rPr lang="en-US" sz="2400" dirty="0">
                          <a:effectLst/>
                        </a:rPr>
                        <a:t>  </a:t>
                      </a:r>
                      <a:r>
                        <a:rPr lang="en-US" sz="2400" dirty="0" err="1">
                          <a:effectLst/>
                        </a:rPr>
                        <a:t>rumah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205520" y="23622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7675418" y="9906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8125691" y="9906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96200" y="13716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8153400" y="13716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7710055" y="18288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8153400" y="18288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945582" y="38862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7239000" y="5355771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7675418" y="5341257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8125691" y="5341257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7275286" y="5812971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7675418" y="5809342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8153400" y="5794827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7668491" y="23622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1787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605856"/>
              </p:ext>
            </p:extLst>
          </p:nvPr>
        </p:nvGraphicFramePr>
        <p:xfrm>
          <a:off x="228600" y="761999"/>
          <a:ext cx="8458199" cy="4876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5156584"/>
                <a:gridCol w="787016"/>
                <a:gridCol w="1828799"/>
              </a:tblGrid>
              <a:tr h="664546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2400">
                          <a:effectLst/>
                        </a:rPr>
                        <a:t>II. KETERANGAN RUMAH TANGGA</a:t>
                      </a:r>
                      <a:endParaRPr lang="id-ID" sz="2400" b="1" dirty="0">
                        <a:solidFill>
                          <a:srgbClr val="545454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9076" marR="49076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348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Nama </a:t>
                      </a:r>
                      <a:r>
                        <a:rPr lang="en-US" sz="2400" dirty="0" err="1">
                          <a:effectLst/>
                        </a:rPr>
                        <a:t>kepala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rumah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tangga</a:t>
                      </a:r>
                      <a:r>
                        <a:rPr lang="en-US" sz="2400" dirty="0">
                          <a:effectLst/>
                        </a:rPr>
                        <a:t>: 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1924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Banyaknya anggota rumah tangga:</a:t>
                      </a:r>
                      <a:endParaRPr lang="id-ID" sz="2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b"/>
                </a:tc>
              </a:tr>
              <a:tr h="11924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3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90950" algn="l"/>
                        </a:tabLst>
                      </a:pPr>
                      <a:r>
                        <a:rPr lang="id-ID" sz="2400">
                          <a:effectLst/>
                        </a:rPr>
                        <a:t>Banyaknya balita (0-4 tahun)</a:t>
                      </a:r>
                      <a:endParaRPr lang="id-ID" sz="2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90950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b"/>
                </a:tc>
              </a:tr>
              <a:tr h="11924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4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90950" algn="l"/>
                        </a:tabLst>
                      </a:pPr>
                      <a:r>
                        <a:rPr lang="id-ID" sz="2400" dirty="0">
                          <a:effectLst/>
                        </a:rPr>
                        <a:t>Banyaknya anggota rumah tangga yang diwawancarai: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90950" algn="l"/>
                        </a:tabLst>
                      </a:pPr>
                      <a:r>
                        <a:rPr lang="id-ID" sz="800">
                          <a:effectLst/>
                        </a:rPr>
                        <a:t> </a:t>
                      </a:r>
                      <a:endParaRPr lang="id-ID" sz="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076" marR="49076" marT="0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0" y="16764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8063345" y="16764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7620000" y="25146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8063345" y="25146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543800" y="35052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8001000" y="35052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536873" y="48006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8001000" y="48006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94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Contoh</a:t>
            </a:r>
            <a:r>
              <a:rPr lang="en-US" sz="2800" b="1" dirty="0"/>
              <a:t> </a:t>
            </a:r>
            <a:r>
              <a:rPr lang="en-US" sz="2800" b="1" dirty="0" err="1"/>
              <a:t>Formulir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 </a:t>
            </a:r>
            <a:r>
              <a:rPr lang="en-US" sz="2800" b="1" dirty="0" err="1"/>
              <a:t>individu</a:t>
            </a:r>
            <a:r>
              <a:rPr lang="en-US" sz="2800" b="1" dirty="0" smtClean="0"/>
              <a:t>:</a:t>
            </a:r>
            <a:endParaRPr lang="id-ID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188698"/>
              </p:ext>
            </p:extLst>
          </p:nvPr>
        </p:nvGraphicFramePr>
        <p:xfrm>
          <a:off x="152399" y="1676400"/>
          <a:ext cx="8763001" cy="3617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1"/>
                <a:gridCol w="3886200"/>
                <a:gridCol w="2057400"/>
                <a:gridCol w="2057400"/>
              </a:tblGrid>
              <a:tr h="19941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I. KETERANGAN INDIVIDU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148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A. IDENTIFIKASI RESPONDEN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801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A01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Tuliskan nama  dan nomor urut Anggota Rumah Tangga (ART)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Nama ART </a:t>
                      </a:r>
                      <a:r>
                        <a:rPr lang="id-ID" sz="2000" dirty="0">
                          <a:effectLst/>
                        </a:rPr>
                        <a:t>....</a:t>
                      </a:r>
                      <a:r>
                        <a:rPr lang="en-US" sz="2000" dirty="0">
                          <a:effectLst/>
                        </a:rPr>
                        <a:t>………………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Nomor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urut</a:t>
                      </a:r>
                      <a:r>
                        <a:rPr lang="en-US" sz="2000" dirty="0">
                          <a:effectLst/>
                        </a:rPr>
                        <a:t> ART</a:t>
                      </a:r>
                      <a:r>
                        <a:rPr lang="en-US" sz="2000" dirty="0" smtClean="0">
                          <a:effectLst/>
                        </a:rPr>
                        <a:t>: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</a:tr>
              <a:tr h="608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A02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Untuk ART pada A01 &lt; 15 tahun/ kondisi </a:t>
                      </a:r>
                      <a:r>
                        <a:rPr lang="fi-FI" sz="2000" dirty="0" smtClean="0">
                          <a:effectLst/>
                        </a:rPr>
                        <a:t>sakit/orang </a:t>
                      </a:r>
                      <a:r>
                        <a:rPr lang="fi-FI" sz="2000" dirty="0">
                          <a:effectLst/>
                        </a:rPr>
                        <a:t>tua yang perlu didampingi</a:t>
                      </a:r>
                      <a:r>
                        <a:rPr lang="fi-FI" sz="2000" dirty="0" smtClean="0">
                          <a:effectLst/>
                        </a:rPr>
                        <a:t>/ diwakili</a:t>
                      </a:r>
                      <a:r>
                        <a:rPr lang="fi-FI" sz="2000" dirty="0">
                          <a:effectLst/>
                        </a:rPr>
                        <a:t>,  tuliskan nama dan nomor urut  ART yang mendampingi/mewakili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Nama ART </a:t>
                      </a:r>
                      <a:r>
                        <a:rPr lang="id-ID" sz="2000" dirty="0">
                          <a:effectLst/>
                        </a:rPr>
                        <a:t>............</a:t>
                      </a:r>
                      <a:r>
                        <a:rPr lang="en-US" sz="2000" dirty="0">
                          <a:effectLst/>
                        </a:rPr>
                        <a:t>…………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Nomor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urut</a:t>
                      </a:r>
                      <a:r>
                        <a:rPr lang="en-US" sz="2000" dirty="0">
                          <a:effectLst/>
                        </a:rPr>
                        <a:t> ART</a:t>
                      </a:r>
                      <a:r>
                        <a:rPr lang="en-US" sz="2000" dirty="0" smtClean="0">
                          <a:effectLst/>
                        </a:rPr>
                        <a:t>: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</a:tr>
              <a:tr h="401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A03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Tanggal pengumpulan data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772400" y="28194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8229600" y="28194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7772400" y="41148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8229600" y="41148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010400" y="4876800"/>
            <a:ext cx="3048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308273" y="4876800"/>
            <a:ext cx="311727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7620000" y="4876800"/>
            <a:ext cx="3048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7910945" y="4876800"/>
            <a:ext cx="318655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8229600" y="4876800"/>
            <a:ext cx="3048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8534400" y="4876800"/>
            <a:ext cx="3810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084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47591"/>
              </p:ext>
            </p:extLst>
          </p:nvPr>
        </p:nvGraphicFramePr>
        <p:xfrm>
          <a:off x="0" y="381000"/>
          <a:ext cx="9067800" cy="5731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185"/>
                <a:gridCol w="6598415"/>
                <a:gridCol w="152728"/>
                <a:gridCol w="1325198"/>
                <a:gridCol w="503274"/>
              </a:tblGrid>
              <a:tr h="193032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B. PENYAKIT MENULAR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606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[NAMA] pada pertanyaan di bawah ini merujuk pada NAMA yang tercatat pada pertanyaan A01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PERTANYAAN B01- DITANYAKAN PADA ART SEMUA UMUR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93032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</a:rPr>
                        <a:t>MALARIA</a:t>
                      </a:r>
                      <a:endParaRPr lang="id-ID" sz="20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72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B01</a:t>
                      </a:r>
                      <a:endParaRPr lang="id-ID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Dalam 1 tahun terakhir, apakah [NAMA] pernah didiagnosis menderita Malaria yang sudah dipastikan dengan pemeriksaan darah oleh tenaga kesehatan (dokter/ perawat/ bidan)?   </a:t>
                      </a:r>
                      <a:endParaRPr lang="id-ID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1.Satu (1) kali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2. Dua (2) kali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3. ≥Tiga (3) kali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4. Tidak</a:t>
                      </a:r>
                      <a:endParaRPr lang="id-ID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</a:tr>
              <a:tr h="557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B02</a:t>
                      </a:r>
                      <a:endParaRPr lang="id-ID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Apakah juga dalam 1 bulan terakhir, [NAMA] pernah didiagnosis menderita Malaria yang sudah dipastikan dengan pemeriksaan darah oleh tenaga kesehatan (dokter/ perawat/ bidan)? </a:t>
                      </a:r>
                      <a:endParaRPr lang="id-ID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1. Ya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2. Tidak</a:t>
                      </a:r>
                      <a:endParaRPr lang="id-ID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</a:tr>
              <a:tr h="772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B03</a:t>
                      </a:r>
                      <a:endParaRPr lang="id-ID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Bila Ya, Dimana pemeriksaan terakhir dilakukan: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91995" algn="l"/>
                        </a:tabLst>
                      </a:pPr>
                      <a:r>
                        <a:rPr lang="id-ID" sz="1800" dirty="0">
                          <a:effectLst/>
                        </a:rPr>
                        <a:t>         1. RS Pemerintah              </a:t>
                      </a:r>
                      <a:r>
                        <a:rPr lang="id-ID" sz="1800" dirty="0" smtClean="0">
                          <a:effectLst/>
                        </a:rPr>
                        <a:t>4</a:t>
                      </a:r>
                      <a:r>
                        <a:rPr lang="id-ID" sz="1800" dirty="0">
                          <a:effectLst/>
                        </a:rPr>
                        <a:t>. Balai Pengobatan/ Klinik                        </a:t>
                      </a:r>
                      <a:r>
                        <a:rPr lang="id-ID" sz="1800" dirty="0" smtClean="0">
                          <a:effectLst/>
                        </a:rPr>
                        <a:t>7</a:t>
                      </a:r>
                      <a:r>
                        <a:rPr lang="id-ID" sz="1800" dirty="0">
                          <a:effectLst/>
                        </a:rPr>
                        <a:t>. Pustu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91995" algn="l"/>
                        </a:tabLst>
                      </a:pPr>
                      <a:r>
                        <a:rPr lang="id-ID" sz="1800" dirty="0">
                          <a:effectLst/>
                        </a:rPr>
                        <a:t>         2. RS Swasta                      </a:t>
                      </a:r>
                      <a:r>
                        <a:rPr lang="id-ID" sz="1800" dirty="0" smtClean="0">
                          <a:effectLst/>
                        </a:rPr>
                        <a:t>5</a:t>
                      </a:r>
                      <a:r>
                        <a:rPr lang="id-ID" sz="1800" dirty="0">
                          <a:effectLst/>
                        </a:rPr>
                        <a:t>. Praktek dokter                                          8. Polindes.                          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88160" algn="l"/>
                        </a:tabLst>
                      </a:pPr>
                      <a:r>
                        <a:rPr lang="id-ID" sz="1800" dirty="0">
                          <a:effectLst/>
                        </a:rPr>
                        <a:t>         3. Puskesmas                    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id-ID" sz="1800" dirty="0" smtClean="0">
                          <a:effectLst/>
                        </a:rPr>
                        <a:t>6</a:t>
                      </a:r>
                      <a:r>
                        <a:rPr lang="id-ID" sz="1800" dirty="0">
                          <a:effectLst/>
                        </a:rPr>
                        <a:t>. Praktek perawat/bidan                           </a:t>
                      </a:r>
                      <a:r>
                        <a:rPr lang="id-ID" sz="1800" dirty="0" smtClean="0">
                          <a:effectLst/>
                        </a:rPr>
                        <a:t>9</a:t>
                      </a:r>
                      <a:r>
                        <a:rPr lang="id-ID" sz="1800" dirty="0">
                          <a:effectLst/>
                        </a:rPr>
                        <a:t>. Poskesdes                                   </a:t>
                      </a:r>
                      <a:endParaRPr lang="id-ID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</a:tr>
              <a:tr h="368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B0</a:t>
                      </a: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Dstnya</a:t>
                      </a:r>
                      <a:r>
                        <a:rPr lang="en-US" sz="1800" dirty="0">
                          <a:effectLst/>
                        </a:rPr>
                        <a:t>…..</a:t>
                      </a:r>
                      <a:endParaRPr lang="id-ID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id-ID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073" marR="60073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700655" y="2514600"/>
            <a:ext cx="3048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8700655" y="3657600"/>
            <a:ext cx="3048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8714510" y="4495800"/>
            <a:ext cx="3048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8686800" y="5715000"/>
            <a:ext cx="3048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32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Pada</a:t>
            </a:r>
            <a:r>
              <a:rPr lang="en-US" sz="2800" b="1" dirty="0"/>
              <a:t> proses </a:t>
            </a:r>
            <a:r>
              <a:rPr lang="en-US" sz="2800" b="1" dirty="0" err="1"/>
              <a:t>pengembangan</a:t>
            </a:r>
            <a:r>
              <a:rPr lang="en-US" sz="2800" b="1" dirty="0"/>
              <a:t> </a:t>
            </a:r>
            <a:r>
              <a:rPr lang="en-US" sz="2800" b="1" dirty="0" err="1"/>
              <a:t>formulir</a:t>
            </a:r>
            <a:r>
              <a:rPr lang="en-US" sz="2800" b="1" dirty="0"/>
              <a:t>/</a:t>
            </a:r>
            <a:r>
              <a:rPr lang="en-US" sz="2800" b="1" dirty="0" err="1"/>
              <a:t>kuesioner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memasukkan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 smtClean="0"/>
              <a:t>pengukuran</a:t>
            </a:r>
            <a:r>
              <a:rPr lang="en-US" sz="2800" b="1" dirty="0" smtClean="0"/>
              <a:t> </a:t>
            </a:r>
            <a:r>
              <a:rPr lang="en-US" sz="2800" b="1" dirty="0"/>
              <a:t>data </a:t>
            </a:r>
            <a:r>
              <a:rPr lang="en-US" sz="2800" b="1" dirty="0" err="1"/>
              <a:t>riset</a:t>
            </a:r>
            <a:r>
              <a:rPr lang="en-US" sz="2800" b="1" dirty="0"/>
              <a:t>, </a:t>
            </a:r>
            <a:r>
              <a:rPr lang="en-US" sz="2800" b="1" dirty="0" err="1"/>
              <a:t>selain</a:t>
            </a:r>
            <a:r>
              <a:rPr lang="en-US" sz="2800" b="1" dirty="0"/>
              <a:t> </a:t>
            </a:r>
            <a:r>
              <a:rPr lang="en-US" sz="2800" b="1" dirty="0" err="1"/>
              <a:t>pedoman</a:t>
            </a:r>
            <a:r>
              <a:rPr lang="en-US" sz="2800" b="1" dirty="0"/>
              <a:t> </a:t>
            </a:r>
            <a:r>
              <a:rPr lang="en-US" sz="2800" b="1" dirty="0" err="1"/>
              <a:t>pengisian</a:t>
            </a:r>
            <a:r>
              <a:rPr lang="en-US" sz="2800" b="1" dirty="0"/>
              <a:t>,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dilengkapi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pengkodean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 </a:t>
            </a:r>
            <a:r>
              <a:rPr lang="en-US" sz="2800" b="1" dirty="0" err="1"/>
              <a:t>nantiya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diperlukan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kepentingan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data entry </a:t>
            </a:r>
            <a:r>
              <a:rPr lang="en-US" sz="2800" b="1" dirty="0" err="1"/>
              <a:t>ke</a:t>
            </a:r>
            <a:r>
              <a:rPr lang="en-US" sz="2800" b="1" dirty="0"/>
              <a:t> </a:t>
            </a:r>
            <a:r>
              <a:rPr lang="en-US" sz="2800" b="1" dirty="0" err="1"/>
              <a:t>komputer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/>
              <a:t>pengkodean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dilengkapi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proses </a:t>
            </a:r>
            <a:r>
              <a:rPr lang="en-US" sz="2800" b="1" dirty="0" err="1"/>
              <a:t>pengembangan</a:t>
            </a:r>
            <a:r>
              <a:rPr lang="en-US" sz="2800" b="1" dirty="0"/>
              <a:t> </a:t>
            </a:r>
            <a:r>
              <a:rPr lang="en-US" sz="2800" b="1" dirty="0" err="1"/>
              <a:t>kuesioner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dirty="0" err="1"/>
              <a:t>dilengkapi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/>
              <a:t>software </a:t>
            </a:r>
            <a:r>
              <a:rPr lang="en-US" sz="2800" b="1" dirty="0" err="1"/>
              <a:t>berikut</a:t>
            </a:r>
            <a:r>
              <a:rPr lang="en-US" sz="2800" b="1" dirty="0"/>
              <a:t> </a:t>
            </a:r>
            <a:r>
              <a:rPr lang="en-US" sz="2800" b="1" dirty="0" err="1"/>
              <a:t>pedoman</a:t>
            </a:r>
            <a:r>
              <a:rPr lang="en-US" sz="2800" b="1" dirty="0"/>
              <a:t> data entry. 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029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Jenis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bermacam-macam</a:t>
            </a:r>
            <a:r>
              <a:rPr lang="en-US" sz="2800" b="1" dirty="0"/>
              <a:t> </a:t>
            </a:r>
            <a:r>
              <a:rPr lang="en-US" sz="2800" b="1" dirty="0" err="1"/>
              <a:t>tergantung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.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berbentuk</a:t>
            </a:r>
            <a:r>
              <a:rPr lang="en-US" sz="2800" b="1" dirty="0" smtClean="0"/>
              <a:t>:</a:t>
            </a:r>
          </a:p>
          <a:p>
            <a:endParaRPr lang="en-US" sz="2800" b="1" dirty="0" smtClean="0"/>
          </a:p>
          <a:p>
            <a:pPr marL="514350" indent="-514350">
              <a:buFont typeface="+mj-lt"/>
              <a:buAutoNum type="alphaLcPeriod"/>
            </a:pPr>
            <a:r>
              <a:rPr lang="en-US" sz="2800" b="1" dirty="0" err="1" smtClean="0"/>
              <a:t>Serentetan</a:t>
            </a:r>
            <a:r>
              <a:rPr lang="en-US" sz="2800" b="1" dirty="0" smtClean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yang </a:t>
            </a:r>
            <a:r>
              <a:rPr lang="en-US" sz="2800" b="1" dirty="0" err="1"/>
              <a:t>fungsinya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menggali</a:t>
            </a:r>
            <a:r>
              <a:rPr lang="en-US" sz="2800" b="1" dirty="0"/>
              <a:t> </a:t>
            </a:r>
            <a:r>
              <a:rPr lang="en-US" sz="2800" b="1" dirty="0" err="1"/>
              <a:t>ketrampilan</a:t>
            </a:r>
            <a:r>
              <a:rPr lang="en-US" sz="2800" b="1" dirty="0"/>
              <a:t>, </a:t>
            </a:r>
            <a:r>
              <a:rPr lang="en-US" sz="2800" b="1" dirty="0" err="1"/>
              <a:t>pengetahuan</a:t>
            </a:r>
            <a:r>
              <a:rPr lang="en-US" sz="2800" b="1" dirty="0"/>
              <a:t>, </a:t>
            </a:r>
            <a:r>
              <a:rPr lang="en-US" sz="2800" b="1" dirty="0" err="1"/>
              <a:t>intelegensi</a:t>
            </a:r>
            <a:r>
              <a:rPr lang="en-US" sz="2800" b="1" dirty="0"/>
              <a:t>,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kapasitas</a:t>
            </a:r>
            <a:r>
              <a:rPr lang="en-US" sz="2800" b="1" dirty="0"/>
              <a:t> </a:t>
            </a:r>
            <a:r>
              <a:rPr lang="en-US" sz="2800" b="1" dirty="0" err="1"/>
              <a:t>sekelompok</a:t>
            </a:r>
            <a:r>
              <a:rPr lang="en-US" sz="2800" b="1" dirty="0"/>
              <a:t> </a:t>
            </a:r>
            <a:r>
              <a:rPr lang="en-US" sz="2800" b="1" dirty="0" err="1"/>
              <a:t>individu</a:t>
            </a:r>
            <a:r>
              <a:rPr lang="en-US" sz="2800" b="1" dirty="0"/>
              <a:t> </a:t>
            </a:r>
            <a:r>
              <a:rPr lang="en-US" sz="2800" b="1" dirty="0" err="1" smtClean="0"/>
              <a:t>tertentu</a:t>
            </a:r>
            <a:r>
              <a:rPr lang="en-US" sz="2800" b="1" dirty="0" smtClean="0"/>
              <a:t>;</a:t>
            </a:r>
          </a:p>
          <a:p>
            <a:endParaRPr lang="en-US" sz="2800" b="1" dirty="0" smtClean="0"/>
          </a:p>
          <a:p>
            <a:pPr marL="514350" indent="-514350">
              <a:buFont typeface="+mj-lt"/>
              <a:buAutoNum type="alphaLcPeriod" startAt="2"/>
            </a:pPr>
            <a:r>
              <a:rPr lang="en-US" sz="2800" b="1" dirty="0" err="1" smtClean="0"/>
              <a:t>Serentetan</a:t>
            </a:r>
            <a:r>
              <a:rPr lang="en-US" sz="2800" b="1" dirty="0" smtClean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yang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mendapatkan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subyek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327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05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lphaLcPeriod" startAt="3"/>
            </a:pPr>
            <a:r>
              <a:rPr lang="en-US" sz="2800" b="1" dirty="0" err="1" smtClean="0"/>
              <a:t>Pertanyaan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dirancang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pertanyaan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sifatnya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terbuka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dimana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subyek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menjawab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kata-</a:t>
            </a:r>
            <a:r>
              <a:rPr lang="en-US" sz="2800" b="1" dirty="0" err="1" smtClean="0"/>
              <a:t>katanya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sendiri</a:t>
            </a:r>
            <a:r>
              <a:rPr lang="en-US" sz="2800" b="1" dirty="0" smtClean="0"/>
              <a:t>;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sifatnya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tertutup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dimana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subyek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menjawab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berdasarkan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pilihan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dirancang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</a:t>
            </a:r>
            <a:r>
              <a:rPr lang="en-US" sz="2800" b="1" dirty="0" smtClean="0"/>
              <a:t>.</a:t>
            </a:r>
          </a:p>
          <a:p>
            <a:pPr lvl="1"/>
            <a:endParaRPr lang="en-US" sz="2800" b="1" dirty="0"/>
          </a:p>
          <a:p>
            <a:pPr marL="971550" lvl="1" indent="-514350">
              <a:buFont typeface="+mj-lt"/>
              <a:buAutoNum type="alphaLcPeriod" startAt="4"/>
            </a:pPr>
            <a:r>
              <a:rPr lang="en-US" sz="2800" b="1" dirty="0" err="1" smtClean="0"/>
              <a:t>Kuesioner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dibuat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skala</a:t>
            </a:r>
            <a:r>
              <a:rPr lang="en-US" sz="2800" b="1" dirty="0" smtClean="0"/>
              <a:t> ‘rating’, </a:t>
            </a:r>
            <a:r>
              <a:rPr lang="en-US" sz="2800" b="1" dirty="0" err="1" smtClean="0"/>
              <a:t>instrumen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dikembangkan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mendapatkan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gambaran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subyektif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tertentu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tentang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penilaian</a:t>
            </a:r>
            <a:r>
              <a:rPr lang="en-US" sz="2800" b="1" dirty="0" smtClean="0"/>
              <a:t> orang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program yang </a:t>
            </a:r>
            <a:r>
              <a:rPr lang="en-US" sz="2800" b="1" dirty="0" err="1" smtClean="0"/>
              <a:t>diteliti</a:t>
            </a:r>
            <a:r>
              <a:rPr lang="en-US" sz="2800" b="1" dirty="0" smtClean="0"/>
              <a:t>.</a:t>
            </a:r>
            <a:endParaRPr lang="id-ID" sz="2800" b="1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97655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err="1"/>
              <a:t>K</a:t>
            </a:r>
            <a:r>
              <a:rPr lang="en-US" sz="2800" b="1" dirty="0" err="1" smtClean="0"/>
              <a:t>ualitas</a:t>
            </a:r>
            <a:r>
              <a:rPr lang="en-US" sz="2800" b="1" dirty="0" smtClean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data: </a:t>
            </a:r>
            <a:endParaRPr lang="en-US" sz="2800" b="1" dirty="0" smtClean="0"/>
          </a:p>
          <a:p>
            <a:pPr lvl="1"/>
            <a:endParaRPr lang="id-ID" sz="2800" b="1" dirty="0"/>
          </a:p>
          <a:p>
            <a:r>
              <a:rPr lang="en-US" sz="2800" b="1" dirty="0" err="1"/>
              <a:t>Validitas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 smtClean="0"/>
              <a:t>Reliabilitas</a:t>
            </a:r>
            <a:endParaRPr lang="en-US" sz="2800" b="1" dirty="0" smtClean="0"/>
          </a:p>
          <a:p>
            <a:endParaRPr lang="id-ID" sz="2800" b="1" dirty="0"/>
          </a:p>
          <a:p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 smtClean="0"/>
              <a:t>riset</a:t>
            </a:r>
            <a:r>
              <a:rPr lang="en-US" sz="2800" b="1" dirty="0" smtClean="0"/>
              <a:t>: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“</a:t>
            </a:r>
            <a:r>
              <a:rPr lang="en-US" sz="2800" b="1" dirty="0" err="1"/>
              <a:t>Apakah</a:t>
            </a:r>
            <a:r>
              <a:rPr lang="en-US" sz="2800" b="1" dirty="0"/>
              <a:t> </a:t>
            </a:r>
            <a:r>
              <a:rPr lang="en-US" sz="2800" b="1" dirty="0" err="1"/>
              <a:t>keseluruhan</a:t>
            </a:r>
            <a:r>
              <a:rPr lang="en-US" sz="2800" b="1" dirty="0"/>
              <a:t> proses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dilakukan</a:t>
            </a:r>
            <a:r>
              <a:rPr lang="en-US" sz="2800" b="1" dirty="0" smtClean="0"/>
              <a:t> </a:t>
            </a:r>
            <a:r>
              <a:rPr lang="en-US" sz="2800" b="1" dirty="0" err="1"/>
              <a:t>telah</a:t>
            </a:r>
            <a:r>
              <a:rPr lang="en-US" sz="2800" b="1" dirty="0"/>
              <a:t> </a:t>
            </a:r>
            <a:r>
              <a:rPr lang="en-US" sz="2800" b="1" dirty="0" err="1"/>
              <a:t>mengukur</a:t>
            </a:r>
            <a:r>
              <a:rPr lang="en-US" sz="2800" b="1" dirty="0"/>
              <a:t> </a:t>
            </a:r>
            <a:r>
              <a:rPr lang="en-US" sz="2800" b="1" dirty="0" err="1"/>
              <a:t>sesuai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apa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dharapkan</a:t>
            </a:r>
            <a:r>
              <a:rPr lang="en-US" sz="2800" b="1" dirty="0"/>
              <a:t>?” 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“</a:t>
            </a:r>
            <a:r>
              <a:rPr lang="en-US" sz="2800" b="1" dirty="0" err="1"/>
              <a:t>Bagaimana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berkali</a:t>
            </a:r>
            <a:r>
              <a:rPr lang="en-US" sz="2800" b="1" dirty="0"/>
              <a:t>-kali </a:t>
            </a:r>
            <a:r>
              <a:rPr lang="en-US" sz="2800" b="1" dirty="0" err="1"/>
              <a:t>tetap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memperoleh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?” 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4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Pengertian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mudah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mengatakan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itu</a:t>
            </a:r>
            <a:r>
              <a:rPr lang="en-US" sz="2800" b="1" dirty="0"/>
              <a:t> valid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reliabel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digambarkan</a:t>
            </a:r>
            <a:r>
              <a:rPr lang="en-US" sz="2800" b="1" dirty="0"/>
              <a:t> </a:t>
            </a:r>
            <a:r>
              <a:rPr lang="en-US" sz="2800" b="1" dirty="0" err="1"/>
              <a:t>seperti</a:t>
            </a:r>
            <a:r>
              <a:rPr lang="en-US" sz="2800" b="1" dirty="0"/>
              <a:t> </a:t>
            </a:r>
            <a:r>
              <a:rPr lang="en-US" sz="2800" b="1" dirty="0" err="1"/>
              <a:t>gambar</a:t>
            </a:r>
            <a:r>
              <a:rPr lang="en-US" sz="2800" b="1" dirty="0"/>
              <a:t> </a:t>
            </a:r>
            <a:r>
              <a:rPr lang="en-US" sz="2800" b="1" dirty="0" err="1"/>
              <a:t>berikut</a:t>
            </a:r>
            <a:r>
              <a:rPr lang="en-US" sz="2800" b="1" dirty="0"/>
              <a:t>:</a:t>
            </a:r>
            <a:endParaRPr lang="id-ID" sz="2800" b="1" dirty="0"/>
          </a:p>
          <a:p>
            <a:endParaRPr lang="id-ID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2" name="Picture 4" descr="Reliability &amp; Valid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519" y="2438400"/>
            <a:ext cx="925512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4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153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P</a:t>
            </a:r>
            <a:r>
              <a:rPr lang="id-ID" sz="2800" b="1" dirty="0" smtClean="0">
                <a:solidFill>
                  <a:srgbClr val="FFFF00"/>
                </a:solidFill>
              </a:rPr>
              <a:t>engumpulan data merupakan </a:t>
            </a:r>
            <a:r>
              <a:rPr lang="en-US" sz="2800" b="1" dirty="0" err="1" smtClean="0">
                <a:solidFill>
                  <a:srgbClr val="FFFF00"/>
                </a:solidFill>
              </a:rPr>
              <a:t>salah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satu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tahapan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awal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dari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riset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dilakukan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dengan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menggunakan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instrumen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seperti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alat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ukur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atau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dalam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bentuk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kuesioner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sudah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diuji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id-ID" sz="2800" b="1" dirty="0" smtClean="0">
                <a:solidFill>
                  <a:srgbClr val="FFFF00"/>
                </a:solidFill>
              </a:rPr>
              <a:t>validitas dan reliabilitasnya.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2800" b="1" dirty="0" err="1" smtClean="0">
                <a:solidFill>
                  <a:srgbClr val="FFFF00"/>
                </a:solidFill>
              </a:rPr>
              <a:t>Pengumpulan</a:t>
            </a:r>
            <a:r>
              <a:rPr lang="en-US" sz="2800" b="1" dirty="0" smtClean="0">
                <a:solidFill>
                  <a:srgbClr val="FFFF00"/>
                </a:solidFill>
              </a:rPr>
              <a:t> data </a:t>
            </a:r>
            <a:r>
              <a:rPr lang="en-US" sz="2800" b="1" dirty="0" err="1" smtClean="0">
                <a:solidFill>
                  <a:srgbClr val="FFFF00"/>
                </a:solidFill>
              </a:rPr>
              <a:t>kuantitatif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pada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suatu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riset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dilakukan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untuk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menggali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berbagai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informasi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dari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subyek</a:t>
            </a:r>
            <a:r>
              <a:rPr lang="en-US" sz="2800" b="1" dirty="0" smtClean="0">
                <a:solidFill>
                  <a:srgbClr val="FFFF00"/>
                </a:solidFill>
              </a:rPr>
              <a:t> di </a:t>
            </a:r>
            <a:r>
              <a:rPr lang="en-US" sz="2800" b="1" dirty="0" err="1" smtClean="0">
                <a:solidFill>
                  <a:srgbClr val="FFFF00"/>
                </a:solidFill>
              </a:rPr>
              <a:t>suatu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lokasi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diperlukan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untuk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menjawab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pertanyaan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hipotesa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riset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bersifat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kuantitatif</a:t>
            </a:r>
            <a:r>
              <a:rPr lang="en-US" sz="2800" b="1" dirty="0" smtClean="0">
                <a:solidFill>
                  <a:srgbClr val="FFFF00"/>
                </a:solidFill>
              </a:rPr>
              <a:t>. </a:t>
            </a:r>
            <a:endParaRPr lang="id-ID" sz="2800" b="1" dirty="0" smtClean="0">
              <a:solidFill>
                <a:srgbClr val="FFFF00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591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964" y="228600"/>
            <a:ext cx="8686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S</a:t>
            </a:r>
            <a:r>
              <a:rPr lang="en-US" sz="2800" b="1" dirty="0" err="1" smtClean="0"/>
              <a:t>etiap</a:t>
            </a:r>
            <a:r>
              <a:rPr lang="en-US" sz="2800" b="1" dirty="0" smtClean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dihadapkan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persoalan</a:t>
            </a:r>
            <a:r>
              <a:rPr lang="en-US" sz="2800" b="1" dirty="0"/>
              <a:t> </a:t>
            </a:r>
            <a:r>
              <a:rPr lang="en-US" sz="2800" b="1" dirty="0" err="1"/>
              <a:t>akurasi</a:t>
            </a:r>
            <a:r>
              <a:rPr lang="en-US" sz="2800" b="1" dirty="0"/>
              <a:t>, </a:t>
            </a:r>
            <a:r>
              <a:rPr lang="en-US" sz="2800" b="1" dirty="0" err="1"/>
              <a:t>konsistensi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stabilitas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 </a:t>
            </a:r>
          </a:p>
          <a:p>
            <a:r>
              <a:rPr lang="en-US" sz="2800" b="1" dirty="0" err="1" smtClean="0"/>
              <a:t>Akurat</a:t>
            </a:r>
            <a:r>
              <a:rPr lang="en-US" sz="2800" b="1" dirty="0"/>
              <a:t>, </a:t>
            </a:r>
            <a:r>
              <a:rPr lang="en-US" sz="2800" b="1" dirty="0" err="1"/>
              <a:t>maksudnya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benar</a:t>
            </a:r>
            <a:r>
              <a:rPr lang="en-US" sz="2800" b="1" dirty="0"/>
              <a:t>, </a:t>
            </a:r>
            <a:r>
              <a:rPr lang="en-US" sz="2800" b="1" dirty="0" err="1"/>
              <a:t>konsisten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stabil</a:t>
            </a:r>
            <a:r>
              <a:rPr lang="en-US" sz="2800" b="1" dirty="0"/>
              <a:t> </a:t>
            </a:r>
            <a:r>
              <a:rPr lang="en-US" sz="2800" b="1" dirty="0" err="1"/>
              <a:t>diartikan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mengalami</a:t>
            </a:r>
            <a:r>
              <a:rPr lang="en-US" sz="2800" b="1" dirty="0"/>
              <a:t> </a:t>
            </a:r>
            <a:r>
              <a:rPr lang="en-US" sz="2800" b="1" dirty="0" err="1"/>
              <a:t>perubahan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saat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pertama</a:t>
            </a:r>
            <a:r>
              <a:rPr lang="en-US" sz="2800" b="1" dirty="0"/>
              <a:t> &amp;</a:t>
            </a:r>
            <a:r>
              <a:rPr lang="en-US" sz="2800" b="1" dirty="0" smtClean="0"/>
              <a:t> </a:t>
            </a:r>
            <a:r>
              <a:rPr lang="en-US" sz="2800" b="1" dirty="0" err="1"/>
              <a:t>selanjutnya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Prinsip</a:t>
            </a:r>
            <a:r>
              <a:rPr lang="en-US" sz="2800" b="1" dirty="0" smtClean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hal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dipegang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data. 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6312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" y="12192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demikian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setiap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melakukan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riset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perlu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dipikirkan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bagaimana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mengembangkan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menggunakan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instrumen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mengumpulkan</a:t>
            </a:r>
            <a:r>
              <a:rPr lang="en-US" sz="2800" b="1" dirty="0" smtClean="0"/>
              <a:t> data </a:t>
            </a:r>
            <a:r>
              <a:rPr lang="en-US" sz="2800" b="1" dirty="0" err="1" smtClean="0"/>
              <a:t>hasilnya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validitas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reliabilitas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baik</a:t>
            </a:r>
            <a:r>
              <a:rPr lang="en-US" sz="2800" b="1" dirty="0" smtClean="0"/>
              <a:t>.  </a:t>
            </a:r>
          </a:p>
          <a:p>
            <a:endParaRPr lang="en-US" sz="2800" b="1" dirty="0"/>
          </a:p>
          <a:p>
            <a:r>
              <a:rPr lang="en-US" sz="2800" b="1" dirty="0" err="1" smtClean="0"/>
              <a:t>Jika</a:t>
            </a:r>
            <a:r>
              <a:rPr lang="en-US" sz="2800" b="1" dirty="0" smtClean="0"/>
              <a:t> data yang </a:t>
            </a:r>
            <a:r>
              <a:rPr lang="en-US" sz="2800" b="1" dirty="0" err="1" smtClean="0"/>
              <a:t>dikumpulkan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kurang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validitas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reliabilitas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maka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kesimpulan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dihasilkan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bisa</a:t>
            </a:r>
            <a:r>
              <a:rPr lang="en-US" sz="2800" b="1" dirty="0" smtClean="0"/>
              <a:t> bias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sesuai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seharusnya</a:t>
            </a:r>
            <a:r>
              <a:rPr lang="en-US" sz="2800" b="1" dirty="0" smtClean="0"/>
              <a:t>.</a:t>
            </a:r>
            <a:endParaRPr lang="id-ID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0343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8077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diperhatikan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mengumpulkan</a:t>
            </a:r>
            <a:r>
              <a:rPr lang="en-US" sz="2800" b="1" dirty="0"/>
              <a:t> data, proses </a:t>
            </a:r>
            <a:r>
              <a:rPr lang="en-US" sz="2800" b="1" dirty="0" err="1"/>
              <a:t>mengembangkan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/>
              <a:t>memerlukan</a:t>
            </a:r>
            <a:r>
              <a:rPr lang="en-US" sz="2800" b="1" dirty="0"/>
              <a:t> </a:t>
            </a:r>
            <a:r>
              <a:rPr lang="en-US" sz="2800" b="1" dirty="0" err="1"/>
              <a:t>landasan</a:t>
            </a:r>
            <a:r>
              <a:rPr lang="en-US" sz="2800" b="1" dirty="0"/>
              <a:t> </a:t>
            </a:r>
            <a:r>
              <a:rPr lang="en-US" sz="2800" b="1" dirty="0" err="1"/>
              <a:t>teori</a:t>
            </a:r>
            <a:r>
              <a:rPr lang="en-US" sz="2800" b="1" dirty="0"/>
              <a:t>, </a:t>
            </a:r>
            <a:r>
              <a:rPr lang="en-US" sz="2800" b="1" dirty="0" err="1"/>
              <a:t>pendapat</a:t>
            </a:r>
            <a:r>
              <a:rPr lang="en-US" sz="2800" b="1" dirty="0"/>
              <a:t> para </a:t>
            </a:r>
            <a:r>
              <a:rPr lang="en-US" sz="2800" b="1" dirty="0" err="1"/>
              <a:t>ahli</a:t>
            </a:r>
            <a:r>
              <a:rPr lang="en-US" sz="2800" b="1" dirty="0"/>
              <a:t>,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pengalaman-pengalaman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lain yang </a:t>
            </a:r>
            <a:r>
              <a:rPr lang="en-US" sz="2800" b="1" dirty="0" err="1"/>
              <a:t>diperlukan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membuat</a:t>
            </a:r>
            <a:r>
              <a:rPr lang="en-US" sz="2800" b="1" dirty="0"/>
              <a:t> </a:t>
            </a:r>
            <a:r>
              <a:rPr lang="en-US" sz="2800" b="1" dirty="0" err="1"/>
              <a:t>definisi</a:t>
            </a:r>
            <a:r>
              <a:rPr lang="en-US" sz="2800" b="1" dirty="0"/>
              <a:t> </a:t>
            </a:r>
            <a:r>
              <a:rPr lang="en-US" sz="2800" b="1" dirty="0" err="1"/>
              <a:t>operasional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variabel</a:t>
            </a:r>
            <a:r>
              <a:rPr lang="en-US" sz="2800" b="1" dirty="0"/>
              <a:t>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diukur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Instrumen</a:t>
            </a:r>
            <a:r>
              <a:rPr lang="en-US" sz="2800" b="1" dirty="0" smtClean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/>
              <a:t>ukur</a:t>
            </a:r>
            <a:r>
              <a:rPr lang="en-US" sz="2800" b="1" dirty="0"/>
              <a:t> yang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dikembangkan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 </a:t>
            </a:r>
            <a:r>
              <a:rPr lang="en-US" sz="2800" b="1" dirty="0" err="1"/>
              <a:t>selanjutnya</a:t>
            </a:r>
            <a:r>
              <a:rPr lang="en-US" sz="2800" b="1" dirty="0"/>
              <a:t> </a:t>
            </a:r>
            <a:r>
              <a:rPr lang="en-US" sz="2800" b="1" dirty="0" err="1"/>
              <a:t>diujicobakan</a:t>
            </a:r>
            <a:r>
              <a:rPr lang="en-US" sz="2800" b="1" dirty="0"/>
              <a:t> agar </a:t>
            </a:r>
            <a:r>
              <a:rPr lang="en-US" sz="2800" b="1" dirty="0" err="1"/>
              <a:t>diketahui</a:t>
            </a:r>
            <a:r>
              <a:rPr lang="en-US" sz="2800" b="1" dirty="0"/>
              <a:t> </a:t>
            </a:r>
            <a:r>
              <a:rPr lang="en-US" sz="2800" b="1" dirty="0" err="1"/>
              <a:t>apakah</a:t>
            </a:r>
            <a:r>
              <a:rPr lang="en-US" sz="2800" b="1" dirty="0"/>
              <a:t> data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diperoleh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reliable </a:t>
            </a:r>
            <a:r>
              <a:rPr lang="en-US" sz="2800" b="1" dirty="0" err="1"/>
              <a:t>dan</a:t>
            </a:r>
            <a:r>
              <a:rPr lang="en-US" sz="2800" b="1" dirty="0"/>
              <a:t> valid. 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52872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/>
              <a:t>valid &amp;</a:t>
            </a:r>
            <a:r>
              <a:rPr lang="en-US" sz="2800" b="1" dirty="0" smtClean="0"/>
              <a:t> </a:t>
            </a:r>
            <a:r>
              <a:rPr lang="en-US" sz="2800" b="1" dirty="0"/>
              <a:t>reliable </a:t>
            </a:r>
            <a:r>
              <a:rPr lang="en-US" sz="2800" b="1" dirty="0" err="1"/>
              <a:t>diartikan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 smtClean="0"/>
              <a:t>tsb</a:t>
            </a:r>
            <a:r>
              <a:rPr lang="en-US" sz="2800" b="1" dirty="0" smtClean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mengumpulkan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kesamaan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kondisi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sesungguhnya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/>
              <a:t>D</a:t>
            </a:r>
            <a:r>
              <a:rPr lang="en-US" sz="2800" b="1" dirty="0" smtClean="0"/>
              <a:t>ata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dikatakan</a:t>
            </a:r>
            <a:r>
              <a:rPr lang="en-US" sz="2800" b="1" dirty="0"/>
              <a:t> valid, </a:t>
            </a:r>
            <a:r>
              <a:rPr lang="en-US" sz="2800" b="1" dirty="0" err="1"/>
              <a:t>jika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memberikan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benar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tepat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Misalnya</a:t>
            </a:r>
            <a:r>
              <a:rPr lang="en-US" sz="2800" b="1" dirty="0"/>
              <a:t>, </a:t>
            </a:r>
            <a:r>
              <a:rPr lang="en-US" sz="2800" b="1" dirty="0" smtClean="0"/>
              <a:t>10% </a:t>
            </a:r>
            <a:r>
              <a:rPr lang="en-US" sz="2800" b="1" dirty="0" err="1" smtClean="0"/>
              <a:t>masy</a:t>
            </a:r>
            <a:r>
              <a:rPr lang="en-US" sz="2800" b="1" dirty="0" smtClean="0"/>
              <a:t>. </a:t>
            </a:r>
            <a:r>
              <a:rPr lang="en-US" sz="2800" b="1" dirty="0"/>
              <a:t>di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wilayah</a:t>
            </a:r>
            <a:r>
              <a:rPr lang="en-US" sz="2800" b="1" dirty="0"/>
              <a:t> </a:t>
            </a:r>
            <a:r>
              <a:rPr lang="en-US" sz="2800" b="1" dirty="0" err="1"/>
              <a:t>biasa</a:t>
            </a:r>
            <a:r>
              <a:rPr lang="en-US" sz="2800" b="1" dirty="0"/>
              <a:t> </a:t>
            </a:r>
            <a:r>
              <a:rPr lang="en-US" sz="2800" b="1" dirty="0" err="1" smtClean="0"/>
              <a:t>cuci</a:t>
            </a:r>
            <a:r>
              <a:rPr lang="en-US" sz="2800" b="1" dirty="0" smtClean="0"/>
              <a:t> </a:t>
            </a:r>
            <a:r>
              <a:rPr lang="en-US" sz="2800" b="1" dirty="0" err="1"/>
              <a:t>tangan</a:t>
            </a:r>
            <a:r>
              <a:rPr lang="en-US" sz="2800" b="1" dirty="0"/>
              <a:t> </a:t>
            </a:r>
            <a:r>
              <a:rPr lang="en-US" sz="2800" b="1" dirty="0" err="1" smtClean="0"/>
              <a:t>sbl</a:t>
            </a:r>
            <a:r>
              <a:rPr lang="en-US" sz="2800" b="1" dirty="0" smtClean="0"/>
              <a:t> </a:t>
            </a:r>
            <a:r>
              <a:rPr lang="en-US" sz="2800" b="1" dirty="0" err="1"/>
              <a:t>makan</a:t>
            </a:r>
            <a:r>
              <a:rPr lang="en-US" sz="2800" b="1" dirty="0"/>
              <a:t>, </a:t>
            </a:r>
            <a:r>
              <a:rPr lang="en-US" sz="2800" b="1" dirty="0" smtClean="0"/>
              <a:t>benar</a:t>
            </a:r>
            <a:r>
              <a:rPr lang="en-US" sz="2800" b="1" baseline="30000" dirty="0"/>
              <a:t>2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bhw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tsb</a:t>
            </a:r>
            <a:r>
              <a:rPr lang="en-US" sz="2800" b="1" dirty="0" smtClean="0"/>
              <a:t> 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smtClean="0"/>
              <a:t>10%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cuci</a:t>
            </a:r>
            <a:r>
              <a:rPr lang="en-US" sz="2800" b="1" dirty="0" smtClean="0"/>
              <a:t> </a:t>
            </a:r>
            <a:r>
              <a:rPr lang="en-US" sz="2800" b="1" dirty="0" err="1"/>
              <a:t>tangan</a:t>
            </a:r>
            <a:r>
              <a:rPr lang="en-US" sz="2800" b="1" dirty="0"/>
              <a:t> </a:t>
            </a:r>
            <a:r>
              <a:rPr lang="en-US" sz="2800" b="1" dirty="0" err="1" smtClean="0"/>
              <a:t>sbl</a:t>
            </a:r>
            <a:r>
              <a:rPr lang="en-US" sz="2800" b="1" dirty="0" smtClean="0"/>
              <a:t> </a:t>
            </a:r>
            <a:r>
              <a:rPr lang="en-US" sz="2800" b="1" dirty="0" err="1"/>
              <a:t>makan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/>
              <a:t>H</a:t>
            </a:r>
            <a:r>
              <a:rPr lang="en-US" sz="2800" b="1" dirty="0" err="1" smtClean="0"/>
              <a:t>asil</a:t>
            </a:r>
            <a:r>
              <a:rPr lang="en-US" sz="2800" b="1" dirty="0" smtClean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disebut</a:t>
            </a:r>
            <a:r>
              <a:rPr lang="en-US" sz="2800" b="1" dirty="0"/>
              <a:t> reliable,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 smtClean="0"/>
              <a:t>dpt</a:t>
            </a:r>
            <a:r>
              <a:rPr lang="en-US" sz="2800" b="1" dirty="0" smtClean="0"/>
              <a:t>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umpulkan</a:t>
            </a:r>
            <a:r>
              <a:rPr lang="en-US" sz="2800" b="1" dirty="0" smtClean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 smtClean="0"/>
              <a:t>ukur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, </a:t>
            </a:r>
            <a:r>
              <a:rPr lang="en-US" sz="2800" b="1" dirty="0" err="1"/>
              <a:t>walaupun</a:t>
            </a:r>
            <a:r>
              <a:rPr lang="en-US" sz="2800" b="1" dirty="0"/>
              <a:t> </a:t>
            </a:r>
            <a:r>
              <a:rPr lang="en-US" sz="2800" b="1" dirty="0" err="1"/>
              <a:t>diukur</a:t>
            </a:r>
            <a:r>
              <a:rPr lang="en-US" sz="2800" b="1" dirty="0"/>
              <a:t> 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berbeda</a:t>
            </a:r>
            <a:r>
              <a:rPr lang="en-US" sz="2800" b="1" dirty="0"/>
              <a:t>. </a:t>
            </a:r>
            <a:r>
              <a:rPr lang="en-US" sz="2800" b="1" dirty="0" err="1"/>
              <a:t>Misalnya</a:t>
            </a:r>
            <a:r>
              <a:rPr lang="en-US" sz="2800" b="1" dirty="0"/>
              <a:t>, </a:t>
            </a:r>
            <a:r>
              <a:rPr lang="en-US" sz="2800" b="1" dirty="0" err="1" smtClean="0"/>
              <a:t>jml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Nakes</a:t>
            </a:r>
            <a:r>
              <a:rPr lang="en-US" sz="2800" b="1" dirty="0" smtClean="0"/>
              <a:t> </a:t>
            </a:r>
            <a:r>
              <a:rPr lang="en-US" sz="2800" b="1" dirty="0"/>
              <a:t>di </a:t>
            </a:r>
            <a:r>
              <a:rPr lang="en-US" sz="2800" b="1" dirty="0" err="1"/>
              <a:t>Puskesmas</a:t>
            </a:r>
            <a:r>
              <a:rPr lang="en-US" sz="2800" b="1" dirty="0"/>
              <a:t> 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diukur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hari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/>
              <a:t>75 </a:t>
            </a:r>
            <a:r>
              <a:rPr lang="en-US" sz="2800" b="1" dirty="0" smtClean="0"/>
              <a:t>org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id-ID" sz="2800" b="1" dirty="0" smtClean="0"/>
              <a:t>jml </a:t>
            </a:r>
            <a:r>
              <a:rPr lang="en-US" sz="2800" b="1" dirty="0" smtClean="0"/>
              <a:t>N</a:t>
            </a:r>
            <a:r>
              <a:rPr lang="id-ID" sz="2800" b="1" dirty="0" smtClean="0"/>
              <a:t>akes </a:t>
            </a:r>
            <a:r>
              <a:rPr lang="id-ID" sz="2800" b="1" dirty="0"/>
              <a:t>pada hari ini </a:t>
            </a:r>
            <a:r>
              <a:rPr lang="en-US" sz="2800" b="1" dirty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besok </a:t>
            </a:r>
            <a:r>
              <a:rPr lang="id-ID" sz="2800" b="1" dirty="0" smtClean="0"/>
              <a:t>adl </a:t>
            </a:r>
            <a:r>
              <a:rPr lang="en-US" sz="2800" b="1" dirty="0"/>
              <a:t>75 </a:t>
            </a:r>
            <a:r>
              <a:rPr lang="en-US" sz="2800" b="1" dirty="0" smtClean="0"/>
              <a:t>org</a:t>
            </a:r>
            <a:r>
              <a:rPr lang="en-US" sz="2800" b="1" dirty="0"/>
              <a:t>. 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62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</a:t>
            </a:r>
            <a:r>
              <a:rPr lang="en-US" sz="2800" b="1" dirty="0" err="1" smtClean="0"/>
              <a:t>engertian</a:t>
            </a:r>
            <a:r>
              <a:rPr lang="en-US" sz="2800" b="1" dirty="0" smtClean="0"/>
              <a:t> </a:t>
            </a:r>
            <a:r>
              <a:rPr lang="en-US" sz="2800" b="1" dirty="0" err="1"/>
              <a:t>Reliabilitas</a:t>
            </a:r>
            <a:r>
              <a:rPr lang="en-US" sz="2800" b="1" dirty="0"/>
              <a:t>, </a:t>
            </a:r>
            <a:r>
              <a:rPr lang="en-US" sz="2800" b="1" dirty="0" err="1"/>
              <a:t>terutama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lakukan</a:t>
            </a:r>
            <a:r>
              <a:rPr lang="en-US" sz="2800" b="1" dirty="0" smtClean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gunakan</a:t>
            </a:r>
            <a:r>
              <a:rPr lang="en-US" sz="2800" b="1" dirty="0" smtClean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/>
              <a:t>ukur</a:t>
            </a:r>
            <a:r>
              <a:rPr lang="en-US" sz="2800" b="1" dirty="0"/>
              <a:t> </a:t>
            </a:r>
            <a:r>
              <a:rPr lang="en-US" sz="2800" b="1" dirty="0" err="1" smtClean="0"/>
              <a:t>ttt</a:t>
            </a:r>
            <a:r>
              <a:rPr lang="en-US" sz="2800" b="1" dirty="0" smtClean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 smtClean="0"/>
              <a:t>tsb</a:t>
            </a:r>
            <a:r>
              <a:rPr lang="en-US" sz="2800" b="1" dirty="0" smtClean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konsistensi</a:t>
            </a:r>
            <a:r>
              <a:rPr lang="en-US" sz="2800" b="1" dirty="0"/>
              <a:t> </a:t>
            </a:r>
            <a:r>
              <a:rPr lang="en-US" sz="2800" b="1" dirty="0" err="1"/>
              <a:t>bila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berulang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Misalnya</a:t>
            </a:r>
            <a:r>
              <a:rPr lang="en-US" sz="2800" b="1" dirty="0"/>
              <a:t>,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tinggi</a:t>
            </a:r>
            <a:r>
              <a:rPr lang="en-US" sz="2800" b="1" dirty="0"/>
              <a:t> </a:t>
            </a:r>
            <a:r>
              <a:rPr lang="en-US" sz="2800" b="1" dirty="0" err="1"/>
              <a:t>badan</a:t>
            </a:r>
            <a:r>
              <a:rPr lang="en-US" sz="2800" b="1" dirty="0"/>
              <a:t> </a:t>
            </a:r>
            <a:r>
              <a:rPr lang="en-US" sz="2800" b="1" dirty="0" err="1"/>
              <a:t>diukur</a:t>
            </a:r>
            <a:r>
              <a:rPr lang="en-US" sz="2800" b="1" dirty="0"/>
              <a:t> </a:t>
            </a:r>
            <a:r>
              <a:rPr lang="en-US" sz="2800" b="1" dirty="0" smtClean="0"/>
              <a:t>o/ </a:t>
            </a:r>
            <a:r>
              <a:rPr lang="en-US" sz="2800" b="1" dirty="0"/>
              <a:t>A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X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relatif</a:t>
            </a:r>
            <a:r>
              <a:rPr lang="en-US" sz="2800" b="1" dirty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/>
              <a:t>hasilnya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diukur</a:t>
            </a:r>
            <a:r>
              <a:rPr lang="en-US" sz="2800" b="1" dirty="0"/>
              <a:t> </a:t>
            </a:r>
            <a:r>
              <a:rPr lang="en-US" sz="2800" b="1" dirty="0" smtClean="0"/>
              <a:t>o/ </a:t>
            </a:r>
            <a:r>
              <a:rPr lang="en-US" sz="2800" b="1" dirty="0"/>
              <a:t>B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X. 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Konsistensi</a:t>
            </a:r>
            <a:r>
              <a:rPr lang="en-US" sz="2800" b="1" dirty="0" smtClean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penting</a:t>
            </a:r>
            <a:r>
              <a:rPr lang="en-US" sz="2800" b="1" dirty="0"/>
              <a:t>, </a:t>
            </a:r>
            <a:r>
              <a:rPr lang="en-US" sz="2800" b="1" dirty="0" err="1"/>
              <a:t>terutama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gizi</a:t>
            </a:r>
            <a:r>
              <a:rPr lang="en-US" sz="2800" b="1" dirty="0"/>
              <a:t> yang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berat</a:t>
            </a:r>
            <a:r>
              <a:rPr lang="en-US" sz="2800" b="1" dirty="0"/>
              <a:t> </a:t>
            </a:r>
            <a:r>
              <a:rPr lang="en-US" sz="2800" b="1" dirty="0" err="1"/>
              <a:t>badan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tinggi</a:t>
            </a:r>
            <a:r>
              <a:rPr lang="en-US" sz="2800" b="1" dirty="0"/>
              <a:t> </a:t>
            </a:r>
            <a:r>
              <a:rPr lang="en-US" sz="2800" b="1" dirty="0" err="1"/>
              <a:t>badan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Hasil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ukur</a:t>
            </a:r>
            <a:r>
              <a:rPr lang="en-US" sz="2800" b="1" dirty="0" smtClean="0"/>
              <a:t> </a:t>
            </a:r>
            <a:r>
              <a:rPr lang="en-US" sz="2800" b="1" dirty="0" err="1"/>
              <a:t>berat</a:t>
            </a:r>
            <a:r>
              <a:rPr lang="en-US" sz="2800" b="1" dirty="0"/>
              <a:t> </a:t>
            </a:r>
            <a:r>
              <a:rPr lang="en-US" sz="2800" b="1" dirty="0" err="1"/>
              <a:t>badan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/>
              <a:t>tinggi</a:t>
            </a:r>
            <a:r>
              <a:rPr lang="en-US" sz="2800" b="1" dirty="0"/>
              <a:t> </a:t>
            </a:r>
            <a:r>
              <a:rPr lang="en-US" sz="2800" b="1" dirty="0" err="1"/>
              <a:t>badan</a:t>
            </a:r>
            <a:r>
              <a:rPr lang="en-US" sz="2800" b="1" dirty="0"/>
              <a:t> </a:t>
            </a:r>
            <a:r>
              <a:rPr lang="en-US" sz="2800" b="1" dirty="0" err="1"/>
              <a:t>seseorang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tdk</a:t>
            </a:r>
            <a:r>
              <a:rPr lang="en-US" sz="2800" b="1" dirty="0" smtClean="0"/>
              <a:t> </a:t>
            </a:r>
            <a:r>
              <a:rPr lang="en-US" sz="2800" b="1" dirty="0" err="1"/>
              <a:t>konsisten</a:t>
            </a:r>
            <a:r>
              <a:rPr lang="en-US" sz="2800" b="1" dirty="0"/>
              <a:t>,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 smtClean="0"/>
              <a:t>hasilkan</a:t>
            </a:r>
            <a:r>
              <a:rPr lang="en-US" sz="2800" b="1" dirty="0" smtClean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salah</a:t>
            </a:r>
            <a:r>
              <a:rPr lang="en-US" sz="2800" b="1" dirty="0"/>
              <a:t>. </a:t>
            </a:r>
            <a:r>
              <a:rPr lang="en-US" sz="2800" b="1" dirty="0" err="1"/>
              <a:t>Pengujian</a:t>
            </a:r>
            <a:r>
              <a:rPr lang="en-US" sz="2800" b="1" dirty="0"/>
              <a:t> </a:t>
            </a:r>
            <a:r>
              <a:rPr lang="en-US" sz="2800" b="1" dirty="0" err="1"/>
              <a:t>reliabilitas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memperoleh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/>
              <a:t>reliable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bbg</a:t>
            </a:r>
            <a:r>
              <a:rPr lang="en-US" sz="2800" b="1" dirty="0" smtClean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statistik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9087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76400"/>
            <a:ext cx="8534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pengembangan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/>
              <a:t>baru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pernah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terhadulu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v</a:t>
            </a:r>
            <a:r>
              <a:rPr lang="id-ID" sz="2800" b="1" dirty="0"/>
              <a:t>aliditas dan reliabilitas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id-ID" sz="2800" b="1" dirty="0"/>
              <a:t>diperlukan.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Sebelum</a:t>
            </a:r>
            <a:r>
              <a:rPr lang="en-US" sz="2800" b="1" dirty="0" smtClean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data, </a:t>
            </a:r>
            <a:r>
              <a:rPr lang="id-ID" sz="2800" b="1" dirty="0"/>
              <a:t>instrumen baru </a:t>
            </a:r>
            <a:r>
              <a:rPr lang="en-US" sz="2800" b="1" dirty="0" err="1"/>
              <a:t>tersebut</a:t>
            </a:r>
            <a:r>
              <a:rPr lang="en-US" sz="2800" b="1" dirty="0"/>
              <a:t>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diuji</a:t>
            </a:r>
            <a:r>
              <a:rPr lang="id-ID" sz="2800" b="1" dirty="0"/>
              <a:t>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62633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1534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Ada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/>
              <a:t>hal</a:t>
            </a:r>
            <a:r>
              <a:rPr lang="en-US" sz="2800" b="1" dirty="0"/>
              <a:t> yang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dipahami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mengetahui</a:t>
            </a:r>
            <a:r>
              <a:rPr lang="en-US" sz="2800" b="1" dirty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yang </a:t>
            </a:r>
            <a:r>
              <a:rPr lang="en-US" sz="2800" b="1" dirty="0" err="1"/>
              <a:t>dilakukan</a:t>
            </a:r>
            <a:r>
              <a:rPr lang="en-US" sz="2800" b="1" dirty="0"/>
              <a:t>,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internal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</a:t>
            </a:r>
            <a:r>
              <a:rPr lang="en-US" sz="2800" b="1" dirty="0" err="1"/>
              <a:t>eksternal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Riset</a:t>
            </a:r>
            <a:r>
              <a:rPr lang="en-US" sz="2800" b="1" dirty="0" smtClean="0"/>
              <a:t> 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nilai</a:t>
            </a:r>
            <a:r>
              <a:rPr lang="en-US" sz="2800" b="1" dirty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internal yang </a:t>
            </a:r>
            <a:r>
              <a:rPr lang="en-US" sz="2800" b="1" dirty="0" err="1"/>
              <a:t>rendah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data yang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subyek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menunjukkan</a:t>
            </a:r>
            <a:r>
              <a:rPr lang="en-US" sz="2800" b="1" dirty="0"/>
              <a:t> </a:t>
            </a:r>
            <a:r>
              <a:rPr lang="en-US" sz="2800" b="1" dirty="0" err="1"/>
              <a:t>gambaran</a:t>
            </a:r>
            <a:r>
              <a:rPr lang="en-US" sz="2800" b="1" dirty="0"/>
              <a:t> yang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populasi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umum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</a:t>
            </a:r>
            <a:r>
              <a:rPr lang="en-US" sz="2800" b="1" dirty="0" err="1"/>
              <a:t>eksternal</a:t>
            </a:r>
            <a:r>
              <a:rPr lang="en-US" sz="2800" b="1" dirty="0"/>
              <a:t> </a:t>
            </a:r>
            <a:r>
              <a:rPr lang="en-US" sz="2800" b="1" dirty="0" err="1"/>
              <a:t>diartikan</a:t>
            </a:r>
            <a:r>
              <a:rPr lang="en-US" sz="2800" b="1" dirty="0"/>
              <a:t> </a:t>
            </a:r>
            <a:r>
              <a:rPr lang="en-US" sz="2800" b="1" dirty="0" err="1"/>
              <a:t>baik</a:t>
            </a:r>
            <a:r>
              <a:rPr lang="en-US" sz="2800" b="1" dirty="0"/>
              <a:t>,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 </a:t>
            </a:r>
            <a:r>
              <a:rPr lang="en-US" sz="2800" b="1" dirty="0" err="1"/>
              <a:t>populasi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mengumpulkan</a:t>
            </a:r>
            <a:r>
              <a:rPr lang="en-US" sz="2800" b="1" dirty="0"/>
              <a:t> data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hasilnya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diaplikasikan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penduduk</a:t>
            </a:r>
            <a:r>
              <a:rPr lang="en-US" sz="2800" b="1" dirty="0"/>
              <a:t> </a:t>
            </a:r>
            <a:r>
              <a:rPr lang="en-US" sz="2800" b="1" dirty="0" err="1"/>
              <a:t>lainnya</a:t>
            </a:r>
            <a:r>
              <a:rPr lang="en-US" sz="2800" b="1" dirty="0"/>
              <a:t>,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unsur</a:t>
            </a:r>
            <a:r>
              <a:rPr lang="en-US" sz="2800" b="1" dirty="0"/>
              <a:t> ‘</a:t>
            </a:r>
            <a:r>
              <a:rPr lang="en-US" sz="2800" b="1" dirty="0" err="1"/>
              <a:t>generalisasi</a:t>
            </a:r>
            <a:r>
              <a:rPr lang="en-US" sz="2800" b="1" dirty="0"/>
              <a:t>’. 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315911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924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jenis</a:t>
            </a:r>
            <a:r>
              <a:rPr lang="en-US" sz="2800" b="1" dirty="0"/>
              <a:t> </a:t>
            </a:r>
            <a:r>
              <a:rPr lang="en-US" sz="2800" b="1" dirty="0" err="1" smtClean="0"/>
              <a:t>Reliabilitas</a:t>
            </a:r>
            <a:r>
              <a:rPr lang="en-US" sz="2800" b="1" dirty="0" smtClean="0"/>
              <a:t>:</a:t>
            </a:r>
          </a:p>
          <a:p>
            <a:endParaRPr lang="id-ID" sz="2800" b="1" dirty="0" smtClean="0">
              <a:effectLst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800" b="1" dirty="0"/>
              <a:t>Inter-rater/intra/inter-observer </a:t>
            </a:r>
            <a:r>
              <a:rPr lang="en-US" sz="2800" b="1" dirty="0" smtClean="0"/>
              <a:t>reliability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sz="2800" b="1" dirty="0" smtClean="0"/>
              <a:t>Test-retest reliability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sz="2800" b="1" dirty="0" smtClean="0"/>
              <a:t>Internal </a:t>
            </a:r>
            <a:r>
              <a:rPr lang="en-US" sz="2800" b="1" dirty="0"/>
              <a:t>consistency </a:t>
            </a:r>
            <a:r>
              <a:rPr lang="en-US" sz="2800" b="1" dirty="0" err="1"/>
              <a:t>realibility</a:t>
            </a:r>
            <a:endParaRPr lang="id-ID" sz="2800" b="1" dirty="0" smtClean="0">
              <a:effectLst/>
            </a:endParaRPr>
          </a:p>
          <a:p>
            <a:pPr marL="342900" indent="-342900">
              <a:buFont typeface="+mj-lt"/>
              <a:buAutoNum type="alphaLcPeriod"/>
            </a:pPr>
            <a:endParaRPr lang="en-US" dirty="0" smtClean="0"/>
          </a:p>
          <a:p>
            <a:r>
              <a:rPr lang="en-US" sz="2800" b="1" dirty="0" err="1" smtClean="0"/>
              <a:t>Pengujian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statistik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validitas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reliabilitas</a:t>
            </a:r>
            <a:r>
              <a:rPr lang="en-US" sz="2800" b="1" dirty="0" smtClean="0"/>
              <a:t>:</a:t>
            </a:r>
          </a:p>
          <a:p>
            <a:endParaRPr lang="id-ID" sz="2800" b="1" dirty="0" smtClean="0"/>
          </a:p>
          <a:p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menguji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validitas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reliabilitas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dilakukan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menghitung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korelasi</a:t>
            </a:r>
            <a:r>
              <a:rPr lang="en-US" sz="2800" b="1" dirty="0" smtClean="0"/>
              <a:t>, yang </a:t>
            </a:r>
            <a:r>
              <a:rPr lang="en-US" sz="2800" b="1" dirty="0" err="1" smtClean="0"/>
              <a:t>bisa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dilanjutkan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uji</a:t>
            </a:r>
            <a:r>
              <a:rPr lang="en-US" sz="2800" b="1" dirty="0" smtClean="0"/>
              <a:t> t (t-test)</a:t>
            </a:r>
            <a:endParaRPr lang="id-ID" sz="2800" b="1" dirty="0" smtClean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7390466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</a:t>
            </a:r>
            <a:r>
              <a:rPr lang="en-US" sz="2800" b="1" dirty="0" err="1" smtClean="0"/>
              <a:t>rinsip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diperhatikan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lakukan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uji</a:t>
            </a:r>
            <a:r>
              <a:rPr lang="en-US" sz="2800" b="1" dirty="0" smtClean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reliabilitas</a:t>
            </a:r>
            <a:r>
              <a:rPr lang="en-US" sz="2800" b="1" dirty="0"/>
              <a:t>:</a:t>
            </a:r>
            <a:endParaRPr lang="id-ID" sz="2800" b="1" dirty="0"/>
          </a:p>
          <a:p>
            <a:pPr lvl="0"/>
            <a:r>
              <a:rPr lang="en-US" sz="2800" b="1" dirty="0"/>
              <a:t> P</a:t>
            </a:r>
            <a:r>
              <a:rPr lang="id-ID" sz="2800" b="1" dirty="0"/>
              <a:t>engujian validitas</a:t>
            </a:r>
            <a:r>
              <a:rPr lang="en-US" sz="2800" b="1" dirty="0"/>
              <a:t>/</a:t>
            </a:r>
            <a:r>
              <a:rPr lang="en-US" sz="2800" b="1" dirty="0" err="1"/>
              <a:t>reliabilitas</a:t>
            </a:r>
            <a:r>
              <a:rPr lang="id-ID" sz="2800" b="1" dirty="0"/>
              <a:t> cukup menggunakan nilai ko</a:t>
            </a:r>
            <a:r>
              <a:rPr lang="en-US" sz="2800" b="1" dirty="0"/>
              <a:t>e</a:t>
            </a:r>
            <a:r>
              <a:rPr lang="id-ID" sz="2800" b="1" dirty="0"/>
              <a:t>fisien korelasi apabila responden </a:t>
            </a:r>
            <a:r>
              <a:rPr lang="id-ID" sz="2800" b="1" dirty="0" smtClean="0"/>
              <a:t>yg </a:t>
            </a:r>
            <a:r>
              <a:rPr lang="id-ID" sz="2800" b="1" dirty="0"/>
              <a:t>dilibatkan </a:t>
            </a:r>
            <a:r>
              <a:rPr lang="id-ID" sz="2800" b="1" dirty="0" smtClean="0"/>
              <a:t>dlm </a:t>
            </a:r>
            <a:r>
              <a:rPr lang="id-ID" sz="2800" b="1" dirty="0"/>
              <a:t>pengujian validitas adalah populasi. </a:t>
            </a:r>
            <a:endParaRPr lang="en-US" sz="2800" b="1" dirty="0" smtClean="0"/>
          </a:p>
          <a:p>
            <a:pPr lvl="0"/>
            <a:r>
              <a:rPr lang="id-ID" sz="2800" b="1" dirty="0" smtClean="0"/>
              <a:t>Artinya</a:t>
            </a:r>
            <a:r>
              <a:rPr lang="id-ID" sz="2800" b="1" dirty="0"/>
              <a:t>, keputusan valid tidaknya item instrumen, cukup membandingkan nilai r hitung dengan nilai tabel r. </a:t>
            </a:r>
            <a:endParaRPr lang="id-ID" sz="2800" b="1" dirty="0" smtClean="0">
              <a:effectLst/>
            </a:endParaRPr>
          </a:p>
          <a:p>
            <a:pPr lvl="0"/>
            <a:r>
              <a:rPr lang="en-US" sz="2800" b="1" dirty="0"/>
              <a:t>P</a:t>
            </a:r>
            <a:r>
              <a:rPr lang="id-ID" sz="2800" b="1" dirty="0"/>
              <a:t>engujian validitas</a:t>
            </a:r>
            <a:r>
              <a:rPr lang="en-US" sz="2800" b="1" dirty="0"/>
              <a:t>/</a:t>
            </a:r>
            <a:r>
              <a:rPr lang="en-US" sz="2800" b="1" dirty="0" err="1"/>
              <a:t>reliabilitas</a:t>
            </a:r>
            <a:r>
              <a:rPr lang="id-ID" sz="2800" b="1" dirty="0"/>
              <a:t> perlu </a:t>
            </a:r>
            <a:r>
              <a:rPr lang="id-ID" sz="2800" b="1" dirty="0" smtClean="0"/>
              <a:t>gunakan </a:t>
            </a:r>
            <a:r>
              <a:rPr lang="id-ID" sz="2800" b="1" dirty="0"/>
              <a:t>uji t apabila responden </a:t>
            </a:r>
            <a:r>
              <a:rPr lang="id-ID" sz="2800" b="1" dirty="0" smtClean="0"/>
              <a:t>yg </a:t>
            </a:r>
            <a:r>
              <a:rPr lang="id-ID" sz="2800" b="1" dirty="0"/>
              <a:t>dilibatkan dalam pengujian validitas adalah sampel. </a:t>
            </a:r>
            <a:endParaRPr lang="en-US" sz="2800" b="1" dirty="0" smtClean="0"/>
          </a:p>
          <a:p>
            <a:pPr lvl="0"/>
            <a:r>
              <a:rPr lang="id-ID" sz="2800" b="1" dirty="0" smtClean="0"/>
              <a:t>Artinya</a:t>
            </a:r>
            <a:r>
              <a:rPr lang="id-ID" sz="2800" b="1" dirty="0"/>
              <a:t>, keputusan valid atau tidaknya item instrumen, </a:t>
            </a:r>
            <a:r>
              <a:rPr lang="id-ID" sz="2800" b="1" dirty="0" smtClean="0"/>
              <a:t>tdk </a:t>
            </a:r>
            <a:r>
              <a:rPr lang="id-ID" sz="2800" b="1" dirty="0"/>
              <a:t>bisa dilakukan hanya </a:t>
            </a:r>
            <a:r>
              <a:rPr lang="id-ID" sz="2800" b="1" dirty="0" smtClean="0"/>
              <a:t>dgn bandingkan </a:t>
            </a:r>
            <a:r>
              <a:rPr lang="id-ID" sz="2800" b="1" dirty="0"/>
              <a:t>nilai r hitung </a:t>
            </a:r>
            <a:r>
              <a:rPr lang="id-ID" sz="2800" b="1" dirty="0" smtClean="0"/>
              <a:t>dan </a:t>
            </a:r>
            <a:r>
              <a:rPr lang="id-ID" sz="2800" b="1" dirty="0"/>
              <a:t>nilai r tabel, tetapi harus </a:t>
            </a:r>
            <a:r>
              <a:rPr lang="id-ID" sz="2800" b="1" dirty="0" smtClean="0"/>
              <a:t>dgn bandingkan </a:t>
            </a:r>
            <a:r>
              <a:rPr lang="id-ID" sz="2800" b="1" dirty="0"/>
              <a:t>nilai t hitung dengan nilai t tabel.</a:t>
            </a:r>
            <a:endParaRPr lang="id-ID" sz="2800" b="1" dirty="0" smtClean="0">
              <a:effectLst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640614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/>
              <a:t>dikatakan</a:t>
            </a:r>
            <a:r>
              <a:rPr lang="en-US" sz="2800" b="1" dirty="0"/>
              <a:t> valid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 valid &amp;</a:t>
            </a:r>
            <a:r>
              <a:rPr lang="en-US" sz="2800" b="1" dirty="0" smtClean="0"/>
              <a:t> </a:t>
            </a:r>
            <a:r>
              <a:rPr lang="en-US" sz="2800" b="1" dirty="0" err="1"/>
              <a:t>mampu</a:t>
            </a:r>
            <a:r>
              <a:rPr lang="en-US" sz="2800" b="1" dirty="0"/>
              <a:t> </a:t>
            </a:r>
            <a:r>
              <a:rPr lang="en-US" sz="2800" b="1" dirty="0" err="1"/>
              <a:t>mengukur</a:t>
            </a:r>
            <a:r>
              <a:rPr lang="en-US" sz="2800" b="1" dirty="0"/>
              <a:t> </a:t>
            </a:r>
            <a:r>
              <a:rPr lang="en-US" sz="2800" b="1" dirty="0" err="1"/>
              <a:t>sesuai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 smtClean="0"/>
              <a:t>dapatkan</a:t>
            </a:r>
            <a:r>
              <a:rPr lang="en-US" sz="2800" b="1" dirty="0" smtClean="0"/>
              <a:t> </a:t>
            </a:r>
            <a:r>
              <a:rPr lang="en-US" sz="2800" b="1" dirty="0"/>
              <a:t>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diteliti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tepat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Pengujian</a:t>
            </a:r>
            <a:r>
              <a:rPr lang="en-US" sz="2800" b="1" dirty="0" smtClean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dibedakan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</a:t>
            </a:r>
            <a:r>
              <a:rPr lang="en-US" sz="2800" b="1" dirty="0" err="1"/>
              <a:t>eksternal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internal. </a:t>
            </a:r>
            <a:r>
              <a:rPr lang="en-US" sz="2800" b="1" dirty="0" err="1"/>
              <a:t>Sedangkan</a:t>
            </a:r>
            <a:r>
              <a:rPr lang="en-US" sz="2800" b="1" dirty="0"/>
              <a:t> </a:t>
            </a:r>
            <a:r>
              <a:rPr lang="en-US" sz="2800" b="1" dirty="0" err="1"/>
              <a:t>reliabilitas</a:t>
            </a:r>
            <a:r>
              <a:rPr lang="en-US" sz="2800" b="1" dirty="0"/>
              <a:t> </a:t>
            </a:r>
            <a:r>
              <a:rPr lang="en-US" sz="2800" b="1" dirty="0" err="1"/>
              <a:t>diartikan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mengetahui</a:t>
            </a:r>
            <a:r>
              <a:rPr lang="en-US" sz="2800" b="1" dirty="0"/>
              <a:t> </a:t>
            </a:r>
            <a:r>
              <a:rPr lang="en-US" sz="2800" b="1" dirty="0" err="1"/>
              <a:t>apakah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yang </a:t>
            </a:r>
            <a:r>
              <a:rPr lang="en-US" sz="2800" b="1" dirty="0" err="1"/>
              <a:t>dikembangkan</a:t>
            </a:r>
            <a:r>
              <a:rPr lang="en-US" sz="2800" b="1" dirty="0"/>
              <a:t> </a:t>
            </a:r>
            <a:r>
              <a:rPr lang="en-US" sz="2800" b="1" dirty="0" err="1"/>
              <a:t>cukup</a:t>
            </a:r>
            <a:r>
              <a:rPr lang="en-US" sz="2800" b="1" dirty="0"/>
              <a:t> </a:t>
            </a:r>
            <a:r>
              <a:rPr lang="en-US" sz="2800" b="1" dirty="0" err="1"/>
              <a:t>andal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mengumpulkan</a:t>
            </a:r>
            <a:r>
              <a:rPr lang="en-US" sz="2800" b="1" dirty="0"/>
              <a:t> data, </a:t>
            </a:r>
            <a:r>
              <a:rPr lang="en-US" sz="2800" b="1" dirty="0" err="1"/>
              <a:t>artinya</a:t>
            </a:r>
            <a:r>
              <a:rPr lang="en-US" sz="2800" b="1" dirty="0"/>
              <a:t> </a:t>
            </a:r>
            <a:r>
              <a:rPr lang="en-US" sz="2800" b="1" dirty="0" err="1"/>
              <a:t>walaupun</a:t>
            </a:r>
            <a:r>
              <a:rPr lang="en-US" sz="2800" b="1" dirty="0"/>
              <a:t> data </a:t>
            </a:r>
            <a:r>
              <a:rPr lang="en-US" sz="2800" b="1" dirty="0" err="1"/>
              <a:t>tersebut</a:t>
            </a:r>
            <a:r>
              <a:rPr lang="en-US" sz="2800" b="1" dirty="0"/>
              <a:t> </a:t>
            </a:r>
            <a:r>
              <a:rPr lang="en-US" sz="2800" b="1" dirty="0" err="1"/>
              <a:t>diambil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kali, </a:t>
            </a:r>
            <a:r>
              <a:rPr lang="en-US" sz="2800" b="1" dirty="0" err="1"/>
              <a:t>hasilnya</a:t>
            </a:r>
            <a:r>
              <a:rPr lang="en-US" sz="2800" b="1" dirty="0"/>
              <a:t> </a:t>
            </a:r>
            <a:r>
              <a:rPr lang="en-US" sz="2800" b="1" dirty="0" err="1"/>
              <a:t>tetap</a:t>
            </a:r>
            <a:r>
              <a:rPr lang="en-US" sz="2800" b="1" dirty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Pengujian</a:t>
            </a:r>
            <a:r>
              <a:rPr lang="en-US" sz="2800" b="1" dirty="0" smtClean="0"/>
              <a:t> </a:t>
            </a:r>
            <a:r>
              <a:rPr lang="en-US" sz="2800" b="1" dirty="0" err="1"/>
              <a:t>reliabilitas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dirty="0" err="1"/>
              <a:t>dibedakan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,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reliabilitas</a:t>
            </a:r>
            <a:r>
              <a:rPr lang="en-US" sz="2800" b="1" dirty="0"/>
              <a:t> </a:t>
            </a:r>
            <a:r>
              <a:rPr lang="en-US" sz="2800" b="1" dirty="0" err="1"/>
              <a:t>eksternal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reliabilitas</a:t>
            </a:r>
            <a:r>
              <a:rPr lang="en-US" sz="2800" b="1" dirty="0"/>
              <a:t> internal. 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433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Pada</a:t>
            </a:r>
            <a:r>
              <a:rPr lang="en-US" sz="2800" b="1" dirty="0">
                <a:solidFill>
                  <a:srgbClr val="FFFF00"/>
                </a:solidFill>
              </a:rPr>
              <a:t> p</a:t>
            </a:r>
            <a:r>
              <a:rPr lang="id-ID" sz="2800" b="1" dirty="0">
                <a:solidFill>
                  <a:srgbClr val="FFFF00"/>
                </a:solidFill>
              </a:rPr>
              <a:t>engumpulan data kuantitatif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pengumpul</a:t>
            </a:r>
            <a:r>
              <a:rPr lang="en-US" sz="2800" b="1" dirty="0">
                <a:solidFill>
                  <a:srgbClr val="FFFF00"/>
                </a:solidFill>
              </a:rPr>
              <a:t> data </a:t>
            </a:r>
            <a:r>
              <a:rPr lang="en-US" sz="2800" b="1" dirty="0" err="1">
                <a:solidFill>
                  <a:srgbClr val="FFFF00"/>
                </a:solidFill>
              </a:rPr>
              <a:t>tidak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harus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dilakukan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oleh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penelitinya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akan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tetapi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bisa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dilakukan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oleh</a:t>
            </a:r>
            <a:r>
              <a:rPr lang="en-US" sz="2800" b="1" dirty="0">
                <a:solidFill>
                  <a:srgbClr val="FFFF00"/>
                </a:solidFill>
              </a:rPr>
              <a:t> orang lain, </a:t>
            </a:r>
            <a:r>
              <a:rPr lang="en-US" sz="2800" b="1" dirty="0" err="1">
                <a:solidFill>
                  <a:srgbClr val="FFFF00"/>
                </a:solidFill>
              </a:rPr>
              <a:t>umumnya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disebut</a:t>
            </a:r>
            <a:r>
              <a:rPr lang="en-US" sz="2800" b="1" dirty="0">
                <a:solidFill>
                  <a:srgbClr val="FFFF00"/>
                </a:solidFill>
              </a:rPr>
              <a:t> ‘enumerator’ </a:t>
            </a:r>
            <a:r>
              <a:rPr lang="en-US" sz="2800" b="1" dirty="0" err="1">
                <a:solidFill>
                  <a:srgbClr val="FFFF00"/>
                </a:solidFill>
              </a:rPr>
              <a:t>atau</a:t>
            </a:r>
            <a:r>
              <a:rPr lang="en-US" sz="2800" b="1" dirty="0">
                <a:solidFill>
                  <a:srgbClr val="FFFF00"/>
                </a:solidFill>
              </a:rPr>
              <a:t> ‘surveyor’ </a:t>
            </a:r>
            <a:r>
              <a:rPr lang="en-US" sz="2800" b="1" dirty="0" err="1">
                <a:solidFill>
                  <a:srgbClr val="FFFF00"/>
                </a:solidFill>
              </a:rPr>
              <a:t>atau</a:t>
            </a:r>
            <a:r>
              <a:rPr lang="en-US" sz="2800" b="1" dirty="0">
                <a:solidFill>
                  <a:srgbClr val="FFFF00"/>
                </a:solidFill>
              </a:rPr>
              <a:t> ‘interviewer’.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2800" b="1" dirty="0" err="1" smtClean="0">
                <a:solidFill>
                  <a:srgbClr val="FFFF00"/>
                </a:solidFill>
              </a:rPr>
              <a:t>Mereka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ini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biasanya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dilatih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oleh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peneliti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sehingga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mempunyai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kemampuan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atau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kompeten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untuk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melakukan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pengumpulan</a:t>
            </a:r>
            <a:r>
              <a:rPr lang="en-US" sz="2800" b="1" dirty="0">
                <a:solidFill>
                  <a:srgbClr val="FFFF00"/>
                </a:solidFill>
              </a:rPr>
              <a:t> data </a:t>
            </a:r>
            <a:r>
              <a:rPr lang="en-US" sz="2800" b="1" dirty="0" err="1">
                <a:solidFill>
                  <a:srgbClr val="FFFF00"/>
                </a:solidFill>
              </a:rPr>
              <a:t>berdasarkan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instrumen</a:t>
            </a:r>
            <a:r>
              <a:rPr lang="en-US" sz="2800" b="1" dirty="0">
                <a:solidFill>
                  <a:srgbClr val="FFFF00"/>
                </a:solidFill>
              </a:rPr>
              <a:t> yang </a:t>
            </a:r>
            <a:r>
              <a:rPr lang="en-US" sz="2800" b="1" dirty="0" err="1">
                <a:solidFill>
                  <a:srgbClr val="FFFF00"/>
                </a:solidFill>
              </a:rPr>
              <a:t>sudah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dikembangkan</a:t>
            </a:r>
            <a:r>
              <a:rPr lang="en-US" sz="2800" b="1" dirty="0">
                <a:solidFill>
                  <a:srgbClr val="FFFF00"/>
                </a:solidFill>
              </a:rPr>
              <a:t>/</a:t>
            </a:r>
            <a:r>
              <a:rPr lang="en-US" sz="2800" b="1" dirty="0" err="1">
                <a:solidFill>
                  <a:srgbClr val="FFFF00"/>
                </a:solidFill>
              </a:rPr>
              <a:t>ditetapkan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untuk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kepentingan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riset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tersebut</a:t>
            </a:r>
            <a:r>
              <a:rPr lang="en-US" sz="2800" b="1" dirty="0">
                <a:solidFill>
                  <a:srgbClr val="FFFF00"/>
                </a:solidFill>
              </a:rPr>
              <a:t>. </a:t>
            </a:r>
            <a:endParaRPr lang="id-ID" sz="2800" b="1" dirty="0">
              <a:solidFill>
                <a:srgbClr val="FFFF00"/>
              </a:solidFill>
            </a:endParaRPr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249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8392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Langkah</a:t>
            </a:r>
            <a:r>
              <a:rPr lang="en-US" sz="2800" b="1" baseline="30000" dirty="0"/>
              <a:t>2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diperlukan</a:t>
            </a:r>
            <a:r>
              <a:rPr lang="en-US" sz="2800" b="1" dirty="0"/>
              <a:t> 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/>
              <a:t>proses </a:t>
            </a:r>
            <a:r>
              <a:rPr lang="en-US" sz="2800" b="1" dirty="0" err="1" smtClean="0"/>
              <a:t>kumpul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ukur</a:t>
            </a:r>
            <a:r>
              <a:rPr lang="en-US" sz="2800" b="1" dirty="0" smtClean="0"/>
              <a:t> data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1. </a:t>
            </a:r>
            <a:r>
              <a:rPr lang="en-US" sz="2800" b="1" dirty="0" err="1" smtClean="0"/>
              <a:t>Menentukan</a:t>
            </a:r>
            <a:r>
              <a:rPr lang="en-US" sz="2800" b="1" dirty="0" smtClean="0"/>
              <a:t> </a:t>
            </a:r>
            <a:r>
              <a:rPr lang="en-US" sz="2800" b="1" dirty="0" err="1"/>
              <a:t>variabel</a:t>
            </a:r>
            <a:r>
              <a:rPr lang="en-US" sz="2800" b="1" dirty="0"/>
              <a:t> </a:t>
            </a:r>
            <a:r>
              <a:rPr lang="en-US" sz="2800" b="1" dirty="0" err="1"/>
              <a:t>apa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 smtClean="0"/>
              <a:t>kumpulkan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dasarkan</a:t>
            </a:r>
            <a:r>
              <a:rPr lang="en-US" sz="2800" b="1" dirty="0" smtClean="0"/>
              <a:t> </a:t>
            </a:r>
            <a:r>
              <a:rPr lang="en-US" sz="2800" b="1" dirty="0" err="1"/>
              <a:t>protokol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. </a:t>
            </a:r>
            <a:r>
              <a:rPr lang="en-US" sz="2800" b="1" dirty="0" err="1"/>
              <a:t>Sumber</a:t>
            </a:r>
            <a:r>
              <a:rPr lang="en-US" sz="2800" b="1" dirty="0"/>
              <a:t> data </a:t>
            </a:r>
            <a:r>
              <a:rPr lang="en-US" sz="2800" b="1" dirty="0" err="1"/>
              <a:t>tergantung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jenis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dlakukan</a:t>
            </a:r>
            <a:r>
              <a:rPr lang="en-US" sz="2800" b="1" dirty="0"/>
              <a:t>, </a:t>
            </a:r>
            <a:r>
              <a:rPr lang="en-US" sz="2800" b="1" dirty="0" err="1"/>
              <a:t>misalnya</a:t>
            </a:r>
            <a:endParaRPr lang="id-ID" sz="2800" b="1" dirty="0"/>
          </a:p>
          <a:p>
            <a:pPr marL="514350" lvl="0" indent="-514350">
              <a:buFont typeface="+mj-lt"/>
              <a:buAutoNum type="alphaLcPeriod"/>
            </a:pP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populasi</a:t>
            </a:r>
            <a:r>
              <a:rPr lang="en-US" sz="2800" b="1" dirty="0"/>
              <a:t>, </a:t>
            </a:r>
            <a:r>
              <a:rPr lang="en-US" sz="2800" b="1" dirty="0" err="1"/>
              <a:t>artinya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 smtClean="0"/>
              <a:t>berdasar</a:t>
            </a:r>
            <a:r>
              <a:rPr lang="en-US" sz="2800" b="1" dirty="0" smtClean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ada</a:t>
            </a:r>
            <a:r>
              <a:rPr lang="en-US" sz="2800" b="1" dirty="0"/>
              <a:t> di </a:t>
            </a:r>
            <a:r>
              <a:rPr lang="en-US" sz="2800" b="1" dirty="0" err="1"/>
              <a:t>wilayah</a:t>
            </a:r>
            <a:r>
              <a:rPr lang="en-US" sz="2800" b="1" dirty="0"/>
              <a:t> </a:t>
            </a:r>
            <a:r>
              <a:rPr lang="en-US" sz="2800" b="1" dirty="0" err="1" smtClean="0"/>
              <a:t>penelitian</a:t>
            </a:r>
            <a:r>
              <a:rPr lang="en-US" sz="2800" b="1" dirty="0" smtClean="0"/>
              <a:t>;</a:t>
            </a:r>
            <a:endParaRPr lang="id-ID" sz="2800" b="1" dirty="0"/>
          </a:p>
          <a:p>
            <a:pPr marL="514350" lvl="0" indent="-514350">
              <a:buFont typeface="+mj-lt"/>
              <a:buAutoNum type="alphaLcPeriod"/>
            </a:pP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, </a:t>
            </a:r>
            <a:r>
              <a:rPr lang="en-US" sz="2800" b="1" dirty="0" err="1"/>
              <a:t>artinya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berasal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sebagian</a:t>
            </a:r>
            <a:r>
              <a:rPr lang="en-US" sz="2800" b="1" dirty="0"/>
              <a:t> </a:t>
            </a:r>
            <a:r>
              <a:rPr lang="en-US" sz="2800" b="1" dirty="0" err="1"/>
              <a:t>populasi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diteliti</a:t>
            </a:r>
            <a:r>
              <a:rPr lang="en-US" sz="2800" b="1" dirty="0"/>
              <a:t>,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kemudian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digeneralisasikan</a:t>
            </a:r>
            <a:r>
              <a:rPr lang="en-US" sz="2800" b="1" dirty="0" smtClean="0"/>
              <a:t>;</a:t>
            </a:r>
            <a:endParaRPr lang="id-ID" sz="2800" b="1" dirty="0"/>
          </a:p>
          <a:p>
            <a:pPr marL="514350" lvl="0" indent="-514350">
              <a:buFont typeface="+mj-lt"/>
              <a:buAutoNum type="alphaLcPeriod"/>
            </a:pP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Kasus</a:t>
            </a:r>
            <a:r>
              <a:rPr lang="en-US" sz="2800" b="1" dirty="0"/>
              <a:t>, </a:t>
            </a:r>
            <a:r>
              <a:rPr lang="en-US" sz="2800" b="1" dirty="0" err="1"/>
              <a:t>artinya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yang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intensif</a:t>
            </a:r>
            <a:r>
              <a:rPr lang="en-US" sz="2800" b="1" dirty="0"/>
              <a:t>,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mendalam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rinci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kasus</a:t>
            </a:r>
            <a:r>
              <a:rPr lang="en-US" sz="2800" b="1" dirty="0"/>
              <a:t> </a:t>
            </a:r>
            <a:r>
              <a:rPr lang="en-US" sz="2800" b="1" dirty="0" err="1" smtClean="0"/>
              <a:t>tertentu</a:t>
            </a:r>
            <a:r>
              <a:rPr lang="en-US" sz="2800" b="1" dirty="0" smtClean="0"/>
              <a:t>;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74600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86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sz="2800" b="1" dirty="0" err="1"/>
              <a:t>Mengembangkan</a:t>
            </a:r>
            <a:r>
              <a:rPr lang="en-US" sz="2800" b="1" dirty="0"/>
              <a:t> </a:t>
            </a:r>
            <a:r>
              <a:rPr lang="en-US" sz="2800" b="1" dirty="0" err="1"/>
              <a:t>ukuran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/>
              <a:t>serangkaian</a:t>
            </a:r>
            <a:r>
              <a:rPr lang="en-US" sz="2800" b="1" dirty="0"/>
              <a:t> </a:t>
            </a:r>
            <a:r>
              <a:rPr lang="en-US" sz="2800" b="1" dirty="0" err="1"/>
              <a:t>ukuran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variabel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telah</a:t>
            </a:r>
            <a:r>
              <a:rPr lang="en-US" sz="2800" b="1" dirty="0"/>
              <a:t> </a:t>
            </a:r>
            <a:r>
              <a:rPr lang="en-US" sz="2800" b="1" dirty="0" err="1"/>
              <a:t>ditetapkan</a:t>
            </a:r>
            <a:r>
              <a:rPr lang="en-US" sz="2800" b="1" dirty="0"/>
              <a:t>.</a:t>
            </a:r>
            <a:endParaRPr lang="id-ID" sz="2800" b="1" dirty="0"/>
          </a:p>
          <a:p>
            <a:pPr marL="514350" lvl="0" indent="-514350">
              <a:buFont typeface="+mj-lt"/>
              <a:buAutoNum type="arabicPeriod" startAt="2"/>
            </a:pPr>
            <a:r>
              <a:rPr lang="en-US" sz="2800" b="1" dirty="0" err="1"/>
              <a:t>Mengembangkan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menyiapkan</a:t>
            </a:r>
            <a:r>
              <a:rPr lang="en-US" sz="2800" b="1" dirty="0"/>
              <a:t> </a:t>
            </a:r>
            <a:r>
              <a:rPr lang="en-US" sz="2800" b="1" dirty="0" err="1"/>
              <a:t>intrumen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sesuai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.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bentuk</a:t>
            </a:r>
            <a:r>
              <a:rPr lang="en-US" sz="2800" b="1" dirty="0"/>
              <a:t> </a:t>
            </a:r>
            <a:r>
              <a:rPr lang="en-US" sz="2800" b="1" dirty="0" err="1"/>
              <a:t>kuesioner</a:t>
            </a:r>
            <a:r>
              <a:rPr lang="en-US" sz="2800" b="1" dirty="0"/>
              <a:t>,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menggunakan</a:t>
            </a:r>
            <a:r>
              <a:rPr lang="en-US" sz="2800" b="1" dirty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/>
              <a:t>ukur</a:t>
            </a:r>
            <a:r>
              <a:rPr lang="en-US" sz="2800" b="1" dirty="0"/>
              <a:t>,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kuesioner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/>
              <a:t>ukur</a:t>
            </a:r>
            <a:r>
              <a:rPr lang="en-US" sz="2800" b="1" dirty="0"/>
              <a:t> </a:t>
            </a:r>
            <a:endParaRPr lang="id-ID" sz="2800" b="1" dirty="0"/>
          </a:p>
          <a:p>
            <a:pPr marL="514350" lvl="0" indent="-514350">
              <a:buFont typeface="+mj-lt"/>
              <a:buAutoNum type="arabicPeriod" startAt="2"/>
            </a:pP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ujicoba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kepentingan</a:t>
            </a:r>
            <a:r>
              <a:rPr lang="en-US" sz="2800" b="1" dirty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reliabilitas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data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dikumpulkanMenetapkan</a:t>
            </a:r>
            <a:r>
              <a:rPr lang="en-US" sz="2800" b="1" dirty="0"/>
              <a:t> </a:t>
            </a:r>
            <a:r>
              <a:rPr lang="en-US" sz="2800" b="1" dirty="0" err="1"/>
              <a:t>lokasi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sesuai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protokol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endParaRPr lang="id-ID" sz="2800" b="1" dirty="0"/>
          </a:p>
          <a:p>
            <a:pPr marL="514350" lvl="0" indent="-514350">
              <a:buFont typeface="+mj-lt"/>
              <a:buAutoNum type="arabicPeriod" startAt="2"/>
            </a:pPr>
            <a:r>
              <a:rPr lang="en-US" sz="2800" b="1" dirty="0" err="1"/>
              <a:t>Menjaga</a:t>
            </a:r>
            <a:r>
              <a:rPr lang="en-US" sz="2800" b="1" dirty="0"/>
              <a:t> </a:t>
            </a:r>
            <a:r>
              <a:rPr lang="en-US" sz="2800" b="1" dirty="0" err="1"/>
              <a:t>kerahasiaan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data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,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umumnya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identitas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kode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penomoran</a:t>
            </a:r>
            <a:r>
              <a:rPr lang="en-US" sz="2800" b="1" dirty="0"/>
              <a:t> </a:t>
            </a:r>
            <a:r>
              <a:rPr lang="en-US" sz="2800" b="1" dirty="0" err="1"/>
              <a:t>khusus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3362075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en-US" sz="2800" b="1" dirty="0" err="1" smtClean="0"/>
              <a:t>Memahami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kelemahan</a:t>
            </a:r>
            <a:r>
              <a:rPr lang="en-US" sz="2800" b="1" dirty="0" smtClean="0"/>
              <a:t>, </a:t>
            </a:r>
            <a:r>
              <a:rPr lang="en-US" sz="2800" b="1" dirty="0" err="1"/>
              <a:t>kekuatan</a:t>
            </a:r>
            <a:r>
              <a:rPr lang="en-US" sz="2800" b="1" dirty="0"/>
              <a:t> </a:t>
            </a:r>
            <a:r>
              <a:rPr lang="en-US" sz="2800" b="1" dirty="0" err="1" smtClean="0"/>
              <a:t>metode</a:t>
            </a:r>
            <a:r>
              <a:rPr lang="en-US" sz="2800" b="1" dirty="0" smtClean="0"/>
              <a:t>, </a:t>
            </a:r>
            <a:r>
              <a:rPr lang="en-US" sz="2800" b="1" dirty="0" err="1"/>
              <a:t>tehnik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 smtClean="0"/>
              <a:t>pengukuran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variabel</a:t>
            </a:r>
            <a:r>
              <a:rPr lang="en-US" sz="2800" b="1" dirty="0" smtClean="0"/>
              <a:t>:</a:t>
            </a:r>
            <a:endParaRPr lang="id-ID" sz="2800" b="1" dirty="0"/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 err="1"/>
              <a:t>Kemungkinan</a:t>
            </a:r>
            <a:r>
              <a:rPr lang="en-US" sz="2800" b="1" dirty="0"/>
              <a:t> </a:t>
            </a:r>
            <a:r>
              <a:rPr lang="en-US" sz="2800" b="1" dirty="0" err="1"/>
              <a:t>terjadi</a:t>
            </a:r>
            <a:r>
              <a:rPr lang="en-US" sz="2800" b="1" dirty="0"/>
              <a:t> </a:t>
            </a:r>
            <a:r>
              <a:rPr lang="en-US" sz="2800" b="1" dirty="0" err="1"/>
              <a:t>kesalahan</a:t>
            </a:r>
            <a:r>
              <a:rPr lang="en-US" sz="2800" b="1" dirty="0"/>
              <a:t> (bias)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saat</a:t>
            </a:r>
            <a:r>
              <a:rPr lang="en-US" sz="2800" b="1" dirty="0"/>
              <a:t> </a:t>
            </a:r>
            <a:r>
              <a:rPr lang="en-US" sz="2800" b="1" dirty="0" err="1"/>
              <a:t>wawancara</a:t>
            </a:r>
            <a:r>
              <a:rPr lang="en-US" sz="2800" b="1" dirty="0"/>
              <a:t>, </a:t>
            </a:r>
            <a:r>
              <a:rPr lang="en-US" sz="2800" b="1" dirty="0" err="1" smtClean="0"/>
              <a:t>observasi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pengukuran</a:t>
            </a:r>
            <a:r>
              <a:rPr lang="en-US" sz="2800" b="1" dirty="0" smtClean="0"/>
              <a:t>;</a:t>
            </a:r>
            <a:endParaRPr lang="id-ID" sz="2800" b="1" dirty="0"/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 err="1"/>
              <a:t>Memperhatikan</a:t>
            </a:r>
            <a:r>
              <a:rPr lang="en-US" sz="2800" b="1" dirty="0"/>
              <a:t> </a:t>
            </a:r>
            <a:r>
              <a:rPr lang="en-US" sz="2800" b="1" dirty="0" err="1"/>
              <a:t>situasi</a:t>
            </a:r>
            <a:r>
              <a:rPr lang="en-US" sz="2800" b="1" dirty="0"/>
              <a:t> </a:t>
            </a:r>
            <a:r>
              <a:rPr lang="en-US" sz="2800" b="1" dirty="0" err="1"/>
              <a:t>lingkungan</a:t>
            </a:r>
            <a:r>
              <a:rPr lang="en-US" sz="2800" b="1" dirty="0"/>
              <a:t> </a:t>
            </a:r>
            <a:r>
              <a:rPr lang="en-US" sz="2800" b="1" dirty="0" err="1"/>
              <a:t>terutama</a:t>
            </a:r>
            <a:r>
              <a:rPr lang="en-US" sz="2800" b="1" dirty="0"/>
              <a:t> </a:t>
            </a:r>
            <a:r>
              <a:rPr lang="en-US" sz="2800" b="1" dirty="0" err="1"/>
              <a:t>ketika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wawancara</a:t>
            </a:r>
            <a:r>
              <a:rPr lang="en-US" sz="2800" b="1" dirty="0"/>
              <a:t>,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seringkali</a:t>
            </a:r>
            <a:r>
              <a:rPr lang="en-US" sz="2800" b="1" dirty="0"/>
              <a:t> </a:t>
            </a:r>
            <a:r>
              <a:rPr lang="en-US" sz="2800" b="1" dirty="0" err="1"/>
              <a:t>jawaban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responden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 </a:t>
            </a:r>
            <a:r>
              <a:rPr lang="en-US" sz="2800" b="1" dirty="0" err="1"/>
              <a:t>terpengaruh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disekitarnya</a:t>
            </a:r>
            <a:r>
              <a:rPr lang="en-US" sz="2800" b="1" dirty="0"/>
              <a:t>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bukan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responden</a:t>
            </a:r>
            <a:r>
              <a:rPr lang="en-US" sz="2800" b="1" dirty="0"/>
              <a:t> </a:t>
            </a:r>
            <a:endParaRPr lang="id-ID" sz="2800" b="1" dirty="0"/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 err="1" smtClean="0"/>
              <a:t>Memperhatikan</a:t>
            </a:r>
            <a:r>
              <a:rPr lang="en-US" sz="2800" b="1" dirty="0" smtClean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/>
              <a:t>ukur</a:t>
            </a:r>
            <a:r>
              <a:rPr lang="en-US" sz="2800" b="1" dirty="0"/>
              <a:t>,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seringkali</a:t>
            </a:r>
            <a:r>
              <a:rPr lang="en-US" sz="2800" b="1" dirty="0"/>
              <a:t> </a:t>
            </a:r>
            <a:r>
              <a:rPr lang="en-US" sz="2800" b="1" dirty="0" err="1"/>
              <a:t>memerlukan</a:t>
            </a:r>
            <a:r>
              <a:rPr lang="en-US" sz="2800" b="1" dirty="0"/>
              <a:t> </a:t>
            </a:r>
            <a:r>
              <a:rPr lang="en-US" sz="2800" b="1" dirty="0" err="1"/>
              <a:t>kalibrasi</a:t>
            </a:r>
            <a:r>
              <a:rPr lang="en-US" sz="2800" b="1" dirty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/>
              <a:t>ukur</a:t>
            </a:r>
            <a:r>
              <a:rPr lang="en-US" sz="2800" b="1" dirty="0"/>
              <a:t>, </a:t>
            </a:r>
            <a:r>
              <a:rPr lang="en-US" sz="2800" b="1" dirty="0" err="1"/>
              <a:t>terutama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telah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kali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, </a:t>
            </a:r>
            <a:r>
              <a:rPr lang="en-US" sz="2800" b="1" dirty="0" err="1"/>
              <a:t>seperti</a:t>
            </a:r>
            <a:r>
              <a:rPr lang="en-US" sz="2800" b="1" dirty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/>
              <a:t>ukur</a:t>
            </a:r>
            <a:r>
              <a:rPr lang="en-US" sz="2800" b="1" dirty="0"/>
              <a:t> </a:t>
            </a:r>
            <a:r>
              <a:rPr lang="en-US" sz="2800" b="1" dirty="0" err="1"/>
              <a:t>timbang</a:t>
            </a:r>
            <a:r>
              <a:rPr lang="en-US" sz="2800" b="1" dirty="0"/>
              <a:t> </a:t>
            </a:r>
            <a:r>
              <a:rPr lang="en-US" sz="2800" b="1" dirty="0" err="1"/>
              <a:t>badan</a:t>
            </a:r>
            <a:r>
              <a:rPr lang="en-US" sz="2800" b="1" dirty="0"/>
              <a:t>, </a:t>
            </a:r>
            <a:r>
              <a:rPr lang="en-US" sz="2800" b="1" dirty="0" err="1"/>
              <a:t>tensi</a:t>
            </a:r>
            <a:r>
              <a:rPr lang="en-US" sz="2800" b="1" dirty="0"/>
              <a:t>-meter, </a:t>
            </a:r>
            <a:r>
              <a:rPr lang="en-US" sz="2800" b="1" dirty="0" err="1"/>
              <a:t>dll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33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en-US" sz="2800" b="1" dirty="0" err="1" smtClean="0"/>
              <a:t>Menyiapkan</a:t>
            </a:r>
            <a:r>
              <a:rPr lang="en-US" sz="2800" b="1" dirty="0" smtClean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monitoring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saat</a:t>
            </a:r>
            <a:r>
              <a:rPr lang="en-US" sz="2800" b="1" dirty="0"/>
              <a:t> </a:t>
            </a:r>
            <a:r>
              <a:rPr lang="en-US" sz="2800" b="1" dirty="0" err="1" smtClean="0"/>
              <a:t>kumpul</a:t>
            </a:r>
            <a:r>
              <a:rPr lang="en-US" sz="2800" b="1" dirty="0" smtClean="0"/>
              <a:t> </a:t>
            </a:r>
            <a:r>
              <a:rPr lang="en-US" sz="2800" b="1" dirty="0"/>
              <a:t>data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kepentingan</a:t>
            </a:r>
            <a:r>
              <a:rPr lang="en-US" sz="2800" b="1" dirty="0"/>
              <a:t> </a:t>
            </a:r>
            <a:r>
              <a:rPr lang="en-US" sz="2800" b="1" dirty="0" err="1"/>
              <a:t>menjaga</a:t>
            </a:r>
            <a:r>
              <a:rPr lang="en-US" sz="2800" b="1" dirty="0"/>
              <a:t> </a:t>
            </a:r>
            <a:r>
              <a:rPr lang="en-US" sz="2800" b="1" dirty="0" err="1"/>
              <a:t>kualitas</a:t>
            </a:r>
            <a:r>
              <a:rPr lang="en-US" sz="2800" b="1" dirty="0"/>
              <a:t> data.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kepentingan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, </a:t>
            </a:r>
            <a:r>
              <a:rPr lang="en-US" sz="2800" b="1" dirty="0" err="1"/>
              <a:t>paket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&amp;</a:t>
            </a:r>
            <a:r>
              <a:rPr lang="en-US" sz="2800" b="1" dirty="0" smtClean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data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dilengkapi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/>
              <a:t>:</a:t>
            </a:r>
            <a:endParaRPr lang="id-ID" sz="2800" b="1" dirty="0"/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 err="1"/>
              <a:t>Menyiapkan</a:t>
            </a:r>
            <a:r>
              <a:rPr lang="en-US" sz="2800" b="1" dirty="0"/>
              <a:t> software data entry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disesuaikan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intrumen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data, </a:t>
            </a:r>
            <a:r>
              <a:rPr lang="en-US" sz="2800" b="1" dirty="0" err="1"/>
              <a:t>termasuk</a:t>
            </a:r>
            <a:r>
              <a:rPr lang="en-US" sz="2800" b="1" dirty="0"/>
              <a:t> </a:t>
            </a:r>
            <a:r>
              <a:rPr lang="en-US" sz="2800" b="1" dirty="0" err="1"/>
              <a:t>prosedur</a:t>
            </a:r>
            <a:r>
              <a:rPr lang="en-US" sz="2800" b="1" dirty="0"/>
              <a:t> </a:t>
            </a:r>
            <a:r>
              <a:rPr lang="en-US" sz="2800" b="1" dirty="0" err="1"/>
              <a:t>verifikasinya</a:t>
            </a:r>
            <a:r>
              <a:rPr lang="en-US" sz="2800" b="1" dirty="0"/>
              <a:t>. </a:t>
            </a:r>
            <a:r>
              <a:rPr lang="en-US" sz="2800" b="1" dirty="0" err="1"/>
              <a:t>Kesalahan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terjadi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saat</a:t>
            </a:r>
            <a:r>
              <a:rPr lang="en-US" sz="2800" b="1" dirty="0"/>
              <a:t> data entry,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menyebabkan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benar</a:t>
            </a:r>
            <a:r>
              <a:rPr lang="en-US" sz="2800" b="1" dirty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di </a:t>
            </a:r>
            <a:r>
              <a:rPr lang="en-US" sz="2800" b="1" dirty="0" err="1"/>
              <a:t>lapangan</a:t>
            </a:r>
            <a:r>
              <a:rPr lang="en-US" sz="2800" b="1" dirty="0"/>
              <a:t>,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salah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saat</a:t>
            </a:r>
            <a:r>
              <a:rPr lang="en-US" sz="2800" b="1" dirty="0"/>
              <a:t> data di entry.</a:t>
            </a:r>
            <a:endParaRPr lang="id-ID" sz="2800" b="1" dirty="0"/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 err="1"/>
              <a:t>Menyiapkan</a:t>
            </a:r>
            <a:r>
              <a:rPr lang="en-US" sz="2800" b="1" dirty="0"/>
              <a:t> </a:t>
            </a:r>
            <a:r>
              <a:rPr lang="en-US" sz="2800" b="1" dirty="0" err="1"/>
              <a:t>pengorganisasian</a:t>
            </a:r>
            <a:r>
              <a:rPr lang="en-US" sz="2800" b="1" dirty="0"/>
              <a:t> data, </a:t>
            </a:r>
            <a:r>
              <a:rPr lang="en-US" sz="2800" b="1" dirty="0" err="1"/>
              <a:t>termasuk</a:t>
            </a:r>
            <a:r>
              <a:rPr lang="en-US" sz="2800" b="1" dirty="0"/>
              <a:t> </a:t>
            </a:r>
            <a:r>
              <a:rPr lang="en-US" sz="2800" b="1" dirty="0" err="1"/>
              <a:t>pembahasan</a:t>
            </a:r>
            <a:r>
              <a:rPr lang="en-US" sz="2800" b="1" dirty="0"/>
              <a:t> </a:t>
            </a:r>
            <a:r>
              <a:rPr lang="en-US" sz="2800" b="1" dirty="0" err="1"/>
              <a:t>struktur</a:t>
            </a:r>
            <a:r>
              <a:rPr lang="en-US" sz="2800" b="1" dirty="0"/>
              <a:t> 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dibutuhkan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rencana</a:t>
            </a:r>
            <a:r>
              <a:rPr lang="en-US" sz="2800" b="1" dirty="0"/>
              <a:t> </a:t>
            </a:r>
            <a:r>
              <a:rPr lang="en-US" sz="2800" b="1" dirty="0" err="1"/>
              <a:t>manipulasi</a:t>
            </a:r>
            <a:r>
              <a:rPr lang="en-US" sz="2800" b="1" dirty="0"/>
              <a:t>, </a:t>
            </a:r>
            <a:r>
              <a:rPr lang="en-US" sz="2800" b="1" dirty="0" err="1"/>
              <a:t>analisis</a:t>
            </a:r>
            <a:r>
              <a:rPr lang="en-US" sz="2800" b="1" dirty="0"/>
              <a:t>, &amp;</a:t>
            </a:r>
            <a:r>
              <a:rPr lang="en-US" sz="2800" b="1" dirty="0" smtClean="0"/>
              <a:t> </a:t>
            </a:r>
            <a:r>
              <a:rPr lang="en-US" sz="2800" b="1" dirty="0" err="1"/>
              <a:t>laporan</a:t>
            </a:r>
            <a:endParaRPr lang="id-ID" sz="2800" b="1" dirty="0"/>
          </a:p>
          <a:p>
            <a:pPr marL="342900" indent="-342900">
              <a:buFont typeface="+mj-lt"/>
              <a:buAutoNum type="alphaL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10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05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err="1"/>
              <a:t>Konsep</a:t>
            </a:r>
            <a:r>
              <a:rPr lang="en-US" sz="3600" b="1" dirty="0"/>
              <a:t> Dan </a:t>
            </a:r>
            <a:r>
              <a:rPr lang="en-US" sz="3600" b="1" dirty="0" err="1"/>
              <a:t>Prinsip</a:t>
            </a:r>
            <a:r>
              <a:rPr lang="en-US" sz="3600" b="1" dirty="0"/>
              <a:t> </a:t>
            </a:r>
            <a:r>
              <a:rPr lang="en-US" sz="3600" b="1" dirty="0" err="1"/>
              <a:t>Dasar</a:t>
            </a:r>
            <a:endParaRPr lang="id-ID" sz="3600" dirty="0"/>
          </a:p>
          <a:p>
            <a:r>
              <a:rPr lang="en-US" sz="2800" dirty="0"/>
              <a:t> </a:t>
            </a:r>
            <a:endParaRPr lang="id-ID" sz="2800" dirty="0"/>
          </a:p>
          <a:p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ditujukan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mendapatkan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obyek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dasar</a:t>
            </a:r>
            <a:r>
              <a:rPr lang="en-US" sz="2800" b="1" dirty="0"/>
              <a:t> </a:t>
            </a:r>
            <a:r>
              <a:rPr lang="en-US" sz="2800" b="1" dirty="0" err="1"/>
              <a:t>empiris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analisis</a:t>
            </a:r>
            <a:r>
              <a:rPr lang="en-US" sz="2800" b="1" dirty="0"/>
              <a:t> data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menjawab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menarik</a:t>
            </a:r>
            <a:r>
              <a:rPr lang="en-US" sz="2800" b="1" dirty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Pengumpulan</a:t>
            </a:r>
            <a:r>
              <a:rPr lang="en-US" sz="2800" b="1" dirty="0" smtClean="0"/>
              <a:t> </a:t>
            </a:r>
            <a:r>
              <a:rPr lang="en-US" sz="2800" b="1" dirty="0"/>
              <a:t>data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serius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peneliti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menggunakan</a:t>
            </a:r>
            <a:r>
              <a:rPr lang="en-US" sz="2800" b="1" dirty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/>
              <a:t>ukur</a:t>
            </a:r>
            <a:r>
              <a:rPr lang="en-US" sz="2800" b="1" dirty="0"/>
              <a:t> yang valid,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data yang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subyek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benar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mempengaruhi</a:t>
            </a:r>
            <a:r>
              <a:rPr lang="en-US" sz="2800" b="1" dirty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diperoleh</a:t>
            </a:r>
            <a:r>
              <a:rPr lang="en-US" sz="2800" b="1" dirty="0"/>
              <a:t>.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91127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0774"/>
            <a:ext cx="8763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600" b="1" dirty="0" err="1" smtClean="0"/>
              <a:t>Pemahaman</a:t>
            </a:r>
            <a:r>
              <a:rPr lang="en-US" sz="3600" b="1" dirty="0" smtClean="0"/>
              <a:t> </a:t>
            </a:r>
            <a:r>
              <a:rPr lang="en-US" sz="3600" b="1" dirty="0"/>
              <a:t>data, </a:t>
            </a:r>
            <a:r>
              <a:rPr lang="en-US" sz="3600" b="1" dirty="0" err="1"/>
              <a:t>variabel</a:t>
            </a:r>
            <a:r>
              <a:rPr lang="en-US" sz="3600" b="1" dirty="0"/>
              <a:t>,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indikator</a:t>
            </a:r>
            <a:endParaRPr lang="id-ID" sz="3600" dirty="0"/>
          </a:p>
          <a:p>
            <a:r>
              <a:rPr lang="en-US" sz="3600" b="1" dirty="0"/>
              <a:t> </a:t>
            </a:r>
            <a:endParaRPr lang="id-ID" sz="3600" dirty="0"/>
          </a:p>
          <a:p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kuantitatif</a:t>
            </a:r>
            <a:r>
              <a:rPr lang="en-US" sz="2800" b="1" dirty="0"/>
              <a:t>, </a:t>
            </a:r>
            <a:r>
              <a:rPr lang="en-US" sz="2800" b="1" dirty="0" err="1"/>
              <a:t>pemahaman</a:t>
            </a:r>
            <a:r>
              <a:rPr lang="en-US" sz="2800" b="1" dirty="0"/>
              <a:t> </a:t>
            </a:r>
            <a:r>
              <a:rPr lang="en-US" sz="2800" b="1" dirty="0" err="1"/>
              <a:t>seperti</a:t>
            </a:r>
            <a:r>
              <a:rPr lang="en-US" sz="2800" b="1" dirty="0"/>
              <a:t> data, </a:t>
            </a:r>
            <a:r>
              <a:rPr lang="en-US" sz="2800" b="1" dirty="0" err="1"/>
              <a:t>variabel</a:t>
            </a:r>
            <a:r>
              <a:rPr lang="en-US" sz="2800" b="1" dirty="0"/>
              <a:t>, </a:t>
            </a:r>
            <a:r>
              <a:rPr lang="en-US" sz="2800" b="1" dirty="0" smtClean="0"/>
              <a:t>&amp; </a:t>
            </a:r>
            <a:r>
              <a:rPr lang="en-US" sz="2800" b="1" dirty="0" err="1"/>
              <a:t>indikator</a:t>
            </a:r>
            <a:r>
              <a:rPr lang="en-US" sz="2800" b="1" dirty="0"/>
              <a:t>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diketahui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prinsip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konsep</a:t>
            </a:r>
            <a:r>
              <a:rPr lang="en-US" sz="2800" b="1" dirty="0"/>
              <a:t> </a:t>
            </a:r>
            <a:r>
              <a:rPr lang="en-US" sz="2800" b="1" dirty="0" err="1"/>
              <a:t>dasar</a:t>
            </a:r>
            <a:r>
              <a:rPr lang="en-US" sz="2800" b="1" dirty="0"/>
              <a:t> </a:t>
            </a:r>
            <a:r>
              <a:rPr lang="en-US" sz="2800" b="1" dirty="0" err="1"/>
              <a:t>sehingga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ditentukan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statistik</a:t>
            </a:r>
            <a:r>
              <a:rPr lang="en-US" sz="2800" b="1" dirty="0"/>
              <a:t> </a:t>
            </a:r>
            <a:r>
              <a:rPr lang="en-US" sz="2800" b="1" dirty="0" err="1"/>
              <a:t>apa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analisisnya</a:t>
            </a:r>
            <a:r>
              <a:rPr lang="en-US" sz="2800" b="1" dirty="0"/>
              <a:t>. </a:t>
            </a:r>
            <a:r>
              <a:rPr lang="en-US" sz="2800" b="1" dirty="0" err="1"/>
              <a:t>Sekelompok</a:t>
            </a:r>
            <a:r>
              <a:rPr lang="en-US" sz="2800" b="1" dirty="0"/>
              <a:t> </a:t>
            </a:r>
            <a:r>
              <a:rPr lang="en-US" sz="2800" b="1" dirty="0" err="1"/>
              <a:t>observasi</a:t>
            </a:r>
            <a:r>
              <a:rPr lang="en-US" sz="2800" b="1" dirty="0"/>
              <a:t> yang </a:t>
            </a:r>
            <a:r>
              <a:rPr lang="en-US" sz="2800" b="1" dirty="0" err="1"/>
              <a:t>dihasilkan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kuantitatif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disebut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data.  </a:t>
            </a:r>
            <a:endParaRPr lang="en-US" sz="2800" b="1" dirty="0" smtClean="0"/>
          </a:p>
          <a:p>
            <a:r>
              <a:rPr lang="en-US" sz="2800" b="1" dirty="0" smtClean="0"/>
              <a:t>Kumpulan </a:t>
            </a:r>
            <a:r>
              <a:rPr lang="en-US" sz="2800" b="1" dirty="0"/>
              <a:t>data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terdiri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variabel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masing-masing</a:t>
            </a:r>
            <a:r>
              <a:rPr lang="en-US" sz="2800" b="1" dirty="0"/>
              <a:t> </a:t>
            </a:r>
            <a:r>
              <a:rPr lang="en-US" sz="2800" b="1" dirty="0" err="1"/>
              <a:t>observasi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. Dari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variabel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dimanipulasi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indikator</a:t>
            </a:r>
            <a:r>
              <a:rPr lang="en-US" sz="2800" b="1" dirty="0"/>
              <a:t> yang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menerangkan</a:t>
            </a:r>
            <a:r>
              <a:rPr lang="en-US" sz="2800" b="1" dirty="0"/>
              <a:t> </a:t>
            </a:r>
            <a:r>
              <a:rPr lang="en-US" sz="2800" b="1" dirty="0" err="1"/>
              <a:t>karakteristik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individu</a:t>
            </a:r>
            <a:r>
              <a:rPr lang="en-US" sz="2800" b="1" dirty="0"/>
              <a:t> yang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.  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41788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39887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685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72" y="1905000"/>
            <a:ext cx="900122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2772" y="0"/>
            <a:ext cx="90012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Berikut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contoh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1 set data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gizi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tingkat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individu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, yang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menjelaskan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ada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variabel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lokasi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(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Provinsi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,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Kabupaten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,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kecamatan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,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desa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,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wilayah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perkotaan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atau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perdesaan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),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umur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,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jenis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kelamin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,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berat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badan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.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Sedangkan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untuk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indikator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,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bisa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dilakukan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misalnya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menentukan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status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gizi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berdasarkan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dua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variabel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: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berat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badan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menurut</a:t>
            </a:r>
            <a:r>
              <a:rPr lang="en-US" sz="2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effectLst/>
              </a:rPr>
              <a:t>umur</a:t>
            </a:r>
            <a:endParaRPr lang="id-ID" sz="2200" b="1" dirty="0">
              <a:solidFill>
                <a:srgbClr val="FFFF00"/>
              </a:solidFill>
              <a:ea typeface="Times New Roman"/>
              <a:cs typeface="Calibri"/>
            </a:endParaRPr>
          </a:p>
          <a:p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2848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534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kuantitatif</a:t>
            </a:r>
            <a:r>
              <a:rPr lang="en-US" sz="2800" b="1" dirty="0"/>
              <a:t>, data </a:t>
            </a:r>
            <a:r>
              <a:rPr lang="en-US" sz="2800" b="1" dirty="0" smtClean="0"/>
              <a:t>a/ </a:t>
            </a:r>
            <a:r>
              <a:rPr lang="en-US" sz="2800" b="1" dirty="0" err="1"/>
              <a:t>observasi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dikumpulkan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umumnya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terdiri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bentuk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level </a:t>
            </a:r>
            <a:r>
              <a:rPr lang="en-US" sz="2800" b="1" dirty="0" err="1"/>
              <a:t>pengukuran</a:t>
            </a:r>
            <a:r>
              <a:rPr lang="en-US" sz="2800" b="1" dirty="0"/>
              <a:t> yang </a:t>
            </a:r>
            <a:r>
              <a:rPr lang="en-US" sz="2800" b="1" dirty="0" err="1"/>
              <a:t>mengantarkan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merencanakan</a:t>
            </a:r>
            <a:r>
              <a:rPr lang="en-US" sz="2800" b="1" dirty="0"/>
              <a:t> </a:t>
            </a:r>
            <a:r>
              <a:rPr lang="en-US" sz="2800" b="1" dirty="0" err="1"/>
              <a:t>analisis</a:t>
            </a:r>
            <a:r>
              <a:rPr lang="en-US" sz="2800" b="1" dirty="0"/>
              <a:t> yang </a:t>
            </a:r>
            <a:r>
              <a:rPr lang="en-US" sz="2800" b="1" dirty="0" err="1"/>
              <a:t>tepat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smtClean="0"/>
              <a:t>Level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variabel</a:t>
            </a:r>
            <a:r>
              <a:rPr lang="en-US" sz="2800" b="1" dirty="0"/>
              <a:t> </a:t>
            </a:r>
            <a:r>
              <a:rPr lang="en-US" sz="2800" b="1" dirty="0" err="1"/>
              <a:t>kuantitatif</a:t>
            </a:r>
            <a:r>
              <a:rPr lang="en-US" sz="2800" b="1" dirty="0"/>
              <a:t> yang </a:t>
            </a:r>
            <a:r>
              <a:rPr lang="en-US" sz="2800" b="1" dirty="0" err="1"/>
              <a:t>dimaksud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nominal, ordinal, interval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rasio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Variabel</a:t>
            </a:r>
            <a:r>
              <a:rPr lang="en-US" sz="2800" b="1" dirty="0" smtClean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nominal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menempatkan</a:t>
            </a:r>
            <a:r>
              <a:rPr lang="en-US" sz="2800" b="1" dirty="0"/>
              <a:t> data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bentuk</a:t>
            </a:r>
            <a:r>
              <a:rPr lang="en-US" sz="2800" b="1" dirty="0"/>
              <a:t> </a:t>
            </a:r>
            <a:r>
              <a:rPr lang="en-US" sz="2800" b="1" dirty="0" err="1"/>
              <a:t>kategori</a:t>
            </a:r>
            <a:r>
              <a:rPr lang="en-US" sz="2800" b="1" dirty="0"/>
              <a:t> yang </a:t>
            </a:r>
            <a:r>
              <a:rPr lang="en-US" sz="2800" b="1" dirty="0" err="1"/>
              <a:t>disepakati</a:t>
            </a:r>
            <a:r>
              <a:rPr lang="en-US" sz="2800" b="1" dirty="0"/>
              <a:t>, </a:t>
            </a:r>
            <a:r>
              <a:rPr lang="en-US" sz="2800" b="1" dirty="0" err="1"/>
              <a:t>misalnya</a:t>
            </a:r>
            <a:r>
              <a:rPr lang="en-US" sz="2800" b="1" dirty="0"/>
              <a:t> </a:t>
            </a:r>
            <a:r>
              <a:rPr lang="en-US" sz="2800" b="1" dirty="0" err="1"/>
              <a:t>jenis</a:t>
            </a:r>
            <a:r>
              <a:rPr lang="en-US" sz="2800" b="1" dirty="0"/>
              <a:t> </a:t>
            </a:r>
            <a:r>
              <a:rPr lang="en-US" sz="2800" b="1" dirty="0" err="1"/>
              <a:t>kelamin</a:t>
            </a:r>
            <a:r>
              <a:rPr lang="en-US" sz="2800" b="1" dirty="0"/>
              <a:t> </a:t>
            </a:r>
            <a:r>
              <a:rPr lang="en-US" sz="2800" b="1" dirty="0" err="1"/>
              <a:t>laki-laki</a:t>
            </a:r>
            <a:r>
              <a:rPr lang="en-US" sz="2800" b="1" dirty="0"/>
              <a:t> (</a:t>
            </a:r>
            <a:r>
              <a:rPr lang="en-US" sz="2800" b="1" dirty="0" err="1"/>
              <a:t>kategori</a:t>
            </a:r>
            <a:r>
              <a:rPr lang="en-US" sz="2800" b="1" dirty="0"/>
              <a:t> 1),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perempuan</a:t>
            </a:r>
            <a:r>
              <a:rPr lang="en-US" sz="2800" b="1" dirty="0"/>
              <a:t> (</a:t>
            </a:r>
            <a:r>
              <a:rPr lang="en-US" sz="2800" b="1" dirty="0" err="1"/>
              <a:t>kategori</a:t>
            </a:r>
            <a:r>
              <a:rPr lang="en-US" sz="2800" b="1" dirty="0"/>
              <a:t> 2),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 smtClean="0"/>
              <a:t>warna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merah</a:t>
            </a:r>
            <a:r>
              <a:rPr lang="en-US" sz="2800" b="1" dirty="0" smtClean="0"/>
              <a:t> </a:t>
            </a:r>
            <a:r>
              <a:rPr lang="en-US" sz="2800" b="1" dirty="0"/>
              <a:t>(</a:t>
            </a:r>
            <a:r>
              <a:rPr lang="en-US" sz="2800" b="1" dirty="0" err="1"/>
              <a:t>kategori</a:t>
            </a:r>
            <a:r>
              <a:rPr lang="en-US" sz="2800" b="1" dirty="0"/>
              <a:t> 1),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 smtClean="0"/>
              <a:t>warna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kuning</a:t>
            </a:r>
            <a:r>
              <a:rPr lang="en-US" sz="2800" b="1" dirty="0" smtClean="0"/>
              <a:t> </a:t>
            </a:r>
            <a:r>
              <a:rPr lang="en-US" sz="2800" b="1" dirty="0"/>
              <a:t>(</a:t>
            </a:r>
            <a:r>
              <a:rPr lang="en-US" sz="2800" b="1" dirty="0" err="1"/>
              <a:t>kategori</a:t>
            </a:r>
            <a:r>
              <a:rPr lang="en-US" sz="2800" b="1" dirty="0"/>
              <a:t> 2).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4998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458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Variabel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smtClean="0"/>
              <a:t>ordinal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/>
              <a:t>data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dikum-pulkan</a:t>
            </a:r>
            <a:r>
              <a:rPr lang="en-US" sz="2800" b="1" dirty="0" smtClean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menyatakan</a:t>
            </a:r>
            <a:r>
              <a:rPr lang="en-US" sz="2800" b="1" dirty="0"/>
              <a:t> </a:t>
            </a:r>
            <a:r>
              <a:rPr lang="en-US" sz="2800" b="1" dirty="0" err="1"/>
              <a:t>peringkat</a:t>
            </a:r>
            <a:r>
              <a:rPr lang="en-US" sz="2800" b="1" dirty="0"/>
              <a:t> </a:t>
            </a:r>
            <a:r>
              <a:rPr lang="en-US" sz="2800" b="1" dirty="0" err="1"/>
              <a:t>antar</a:t>
            </a:r>
            <a:r>
              <a:rPr lang="en-US" sz="2800" b="1" dirty="0"/>
              <a:t> </a:t>
            </a:r>
            <a:r>
              <a:rPr lang="en-US" sz="2800" b="1" dirty="0" err="1"/>
              <a:t>tingkatan</a:t>
            </a:r>
            <a:r>
              <a:rPr lang="en-US" sz="2800" b="1" dirty="0"/>
              <a:t>,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tetapi</a:t>
            </a:r>
            <a:r>
              <a:rPr lang="en-US" sz="2800" b="1" dirty="0"/>
              <a:t> </a:t>
            </a:r>
            <a:r>
              <a:rPr lang="en-US" sz="2800" b="1" dirty="0" err="1"/>
              <a:t>jarak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/>
              <a:t>interval </a:t>
            </a:r>
            <a:r>
              <a:rPr lang="en-US" sz="2800" b="1" dirty="0" err="1"/>
              <a:t>antar</a:t>
            </a:r>
            <a:r>
              <a:rPr lang="en-US" sz="2800" b="1" dirty="0"/>
              <a:t> </a:t>
            </a:r>
            <a:r>
              <a:rPr lang="en-US" sz="2800" b="1" dirty="0" err="1"/>
              <a:t>tingkatan</a:t>
            </a:r>
            <a:r>
              <a:rPr lang="en-US" sz="2800" b="1" dirty="0"/>
              <a:t> </a:t>
            </a:r>
            <a:r>
              <a:rPr lang="en-US" sz="2800" b="1" dirty="0" err="1" smtClean="0"/>
              <a:t>blm</a:t>
            </a:r>
            <a:r>
              <a:rPr lang="en-US" sz="2800" b="1" dirty="0" smtClean="0"/>
              <a:t> </a:t>
            </a:r>
            <a:r>
              <a:rPr lang="en-US" sz="2800" b="1" dirty="0" err="1"/>
              <a:t>jelas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Misalnya</a:t>
            </a:r>
            <a:r>
              <a:rPr lang="en-US" sz="2800" b="1" dirty="0"/>
              <a:t>,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perilaku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diklasifikasikan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5, </a:t>
            </a:r>
            <a:r>
              <a:rPr lang="en-US" sz="2800" b="1" dirty="0" err="1"/>
              <a:t>seperti</a:t>
            </a:r>
            <a:r>
              <a:rPr lang="en-US" sz="2800" b="1" dirty="0"/>
              <a:t> 1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buruk</a:t>
            </a:r>
            <a:r>
              <a:rPr lang="en-US" sz="2800" b="1" dirty="0"/>
              <a:t>, 2 – </a:t>
            </a:r>
            <a:r>
              <a:rPr lang="en-US" sz="2800" b="1" dirty="0" err="1"/>
              <a:t>buruk</a:t>
            </a:r>
            <a:r>
              <a:rPr lang="en-US" sz="2800" b="1" dirty="0"/>
              <a:t>, 3 – rata-rata, 4 – </a:t>
            </a:r>
            <a:r>
              <a:rPr lang="en-US" sz="2800" b="1" dirty="0" err="1"/>
              <a:t>baik</a:t>
            </a:r>
            <a:r>
              <a:rPr lang="en-US" sz="2800" b="1" dirty="0"/>
              <a:t>, 5 – </a:t>
            </a:r>
            <a:r>
              <a:rPr lang="en-US" sz="2800" b="1" dirty="0" err="1"/>
              <a:t>baik</a:t>
            </a:r>
            <a:r>
              <a:rPr lang="en-US" sz="2800" b="1" dirty="0"/>
              <a:t> </a:t>
            </a:r>
            <a:r>
              <a:rPr lang="en-US" sz="2800" b="1" dirty="0" err="1"/>
              <a:t>sekali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Contoh</a:t>
            </a:r>
            <a:r>
              <a:rPr lang="en-US" sz="2800" b="1" dirty="0" smtClean="0"/>
              <a:t> </a:t>
            </a:r>
            <a:r>
              <a:rPr lang="en-US" sz="2800" b="1" dirty="0"/>
              <a:t>lain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kemiskinan</a:t>
            </a:r>
            <a:r>
              <a:rPr lang="en-US" sz="2800" b="1" dirty="0"/>
              <a:t> </a:t>
            </a:r>
            <a:r>
              <a:rPr lang="en-US" sz="2800" b="1" dirty="0" err="1"/>
              <a:t>penduduk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diklasifikasikan</a:t>
            </a:r>
            <a:r>
              <a:rPr lang="en-US" sz="2800" b="1" dirty="0"/>
              <a:t> </a:t>
            </a:r>
            <a:r>
              <a:rPr lang="en-US" sz="2800" b="1" dirty="0" smtClean="0"/>
              <a:t>1 </a:t>
            </a:r>
            <a:r>
              <a:rPr lang="en-US" sz="2800" b="1" dirty="0" err="1"/>
              <a:t>sampai</a:t>
            </a:r>
            <a:r>
              <a:rPr lang="en-US" sz="2800" b="1" dirty="0"/>
              <a:t> 5: </a:t>
            </a:r>
            <a:r>
              <a:rPr lang="en-US" sz="2800" b="1" dirty="0" err="1"/>
              <a:t>terbawah</a:t>
            </a:r>
            <a:r>
              <a:rPr lang="en-US" sz="2800" b="1" dirty="0"/>
              <a:t>, </a:t>
            </a:r>
            <a:r>
              <a:rPr lang="en-US" sz="2800" b="1" dirty="0" err="1"/>
              <a:t>menengah</a:t>
            </a:r>
            <a:r>
              <a:rPr lang="en-US" sz="2800" b="1" dirty="0"/>
              <a:t> </a:t>
            </a:r>
            <a:r>
              <a:rPr lang="en-US" sz="2800" b="1" dirty="0" err="1"/>
              <a:t>bawah</a:t>
            </a:r>
            <a:r>
              <a:rPr lang="en-US" sz="2800" b="1" dirty="0"/>
              <a:t>, </a:t>
            </a:r>
            <a:r>
              <a:rPr lang="en-US" sz="2800" b="1" dirty="0" err="1"/>
              <a:t>menengah</a:t>
            </a:r>
            <a:r>
              <a:rPr lang="en-US" sz="2800" b="1" dirty="0"/>
              <a:t>, </a:t>
            </a:r>
            <a:r>
              <a:rPr lang="en-US" sz="2800" b="1" dirty="0" err="1"/>
              <a:t>menengah</a:t>
            </a:r>
            <a:r>
              <a:rPr lang="en-US" sz="2800" b="1" dirty="0"/>
              <a:t> </a:t>
            </a:r>
            <a:r>
              <a:rPr lang="en-US" sz="2800" b="1" dirty="0" err="1"/>
              <a:t>atas</a:t>
            </a:r>
            <a:r>
              <a:rPr lang="en-US" sz="2800" b="1" dirty="0"/>
              <a:t>, </a:t>
            </a:r>
            <a:r>
              <a:rPr lang="en-US" sz="2800" b="1" dirty="0" err="1"/>
              <a:t>teratas</a:t>
            </a:r>
            <a:r>
              <a:rPr lang="en-US" sz="2800" b="1" dirty="0" smtClean="0"/>
              <a:t>.</a:t>
            </a:r>
          </a:p>
          <a:p>
            <a:r>
              <a:rPr lang="en-US" sz="2800" b="1" dirty="0" err="1"/>
              <a:t>Bedanya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nominal </a:t>
            </a:r>
            <a:r>
              <a:rPr lang="en-US" sz="2800" b="1" dirty="0" err="1"/>
              <a:t>dan</a:t>
            </a:r>
            <a:r>
              <a:rPr lang="en-US" sz="2800" b="1" dirty="0"/>
              <a:t> ordinal, </a:t>
            </a:r>
            <a:r>
              <a:rPr lang="en-US" sz="2800" b="1" dirty="0" err="1"/>
              <a:t>untuk</a:t>
            </a:r>
            <a:r>
              <a:rPr lang="en-US" sz="2800" b="1" dirty="0"/>
              <a:t> nominal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peringkat</a:t>
            </a:r>
            <a:r>
              <a:rPr lang="en-US" sz="2800" b="1" dirty="0"/>
              <a:t>, </a:t>
            </a:r>
            <a:r>
              <a:rPr lang="en-US" sz="2800" b="1" dirty="0" err="1"/>
              <a:t>sedangkan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ordinal, </a:t>
            </a:r>
            <a:r>
              <a:rPr lang="en-US" sz="2800" b="1" dirty="0" err="1"/>
              <a:t>peringkat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. Nominal </a:t>
            </a:r>
            <a:r>
              <a:rPr lang="en-US" sz="2800" b="1" dirty="0" err="1"/>
              <a:t>dan</a:t>
            </a:r>
            <a:r>
              <a:rPr lang="en-US" sz="2800" b="1" dirty="0"/>
              <a:t> ordinal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umumnya</a:t>
            </a:r>
            <a:r>
              <a:rPr lang="en-US" sz="2800" b="1" dirty="0"/>
              <a:t> </a:t>
            </a:r>
            <a:r>
              <a:rPr lang="en-US" sz="2800" b="1" dirty="0" err="1"/>
              <a:t>disebut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i="1" dirty="0"/>
              <a:t>‘categorical variables’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70039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2855</Words>
  <Application>Microsoft Office PowerPoint</Application>
  <PresentationFormat>On-screen Show (4:3)</PresentationFormat>
  <Paragraphs>241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TEMU XI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XI</dc:title>
  <dc:creator>Idrus</dc:creator>
  <cp:lastModifiedBy>DDP</cp:lastModifiedBy>
  <cp:revision>26</cp:revision>
  <dcterms:created xsi:type="dcterms:W3CDTF">2015-09-10T02:26:51Z</dcterms:created>
  <dcterms:modified xsi:type="dcterms:W3CDTF">2015-09-15T09:31:39Z</dcterms:modified>
</cp:coreProperties>
</file>