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65" r:id="rId17"/>
    <p:sldId id="272" r:id="rId18"/>
    <p:sldId id="273" r:id="rId19"/>
    <p:sldId id="274" r:id="rId20"/>
    <p:sldId id="275" r:id="rId21"/>
    <p:sldId id="276"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314" r:id="rId39"/>
    <p:sldId id="316" r:id="rId40"/>
    <p:sldId id="317" r:id="rId41"/>
    <p:sldId id="318" r:id="rId42"/>
    <p:sldId id="319" r:id="rId43"/>
    <p:sldId id="320" r:id="rId44"/>
    <p:sldId id="321" r:id="rId45"/>
    <p:sldId id="306" r:id="rId46"/>
    <p:sldId id="307" r:id="rId47"/>
    <p:sldId id="308" r:id="rId48"/>
    <p:sldId id="309" r:id="rId49"/>
    <p:sldId id="310" r:id="rId50"/>
    <p:sldId id="311" r:id="rId51"/>
    <p:sldId id="312" r:id="rId52"/>
    <p:sldId id="313" r:id="rId5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 d="1"/>
        <a:sy n="1" d="1"/>
      </p:scale>
      <p:origin x="0" y="0"/>
    </p:cViewPr>
  </p:notesTextViewPr>
  <p:sorterViewPr>
    <p:cViewPr>
      <p:scale>
        <a:sx n="100" d="100"/>
        <a:sy n="100" d="100"/>
      </p:scale>
      <p:origin x="0" y="163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B75C1E6-E69C-4767-A8E9-9441C2E30E97}"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313999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75C1E6-E69C-4767-A8E9-9441C2E30E97}"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393830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75C1E6-E69C-4767-A8E9-9441C2E30E97}"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237004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75C1E6-E69C-4767-A8E9-9441C2E30E97}"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57784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5C1E6-E69C-4767-A8E9-9441C2E30E97}"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30571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B75C1E6-E69C-4767-A8E9-9441C2E30E97}"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37044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B75C1E6-E69C-4767-A8E9-9441C2E30E97}" type="datetimeFigureOut">
              <a:rPr lang="id-ID" smtClean="0"/>
              <a:t>15/09/2015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623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B75C1E6-E69C-4767-A8E9-9441C2E30E97}" type="datetimeFigureOut">
              <a:rPr lang="id-ID" smtClean="0"/>
              <a:t>15/09/2015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91408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5C1E6-E69C-4767-A8E9-9441C2E30E97}" type="datetimeFigureOut">
              <a:rPr lang="id-ID" smtClean="0"/>
              <a:t>15/09/2015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209859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5C1E6-E69C-4767-A8E9-9441C2E30E97}"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402355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5C1E6-E69C-4767-A8E9-9441C2E30E97}"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9F0A96-7BD5-42BF-81FF-47E02CD437C0}" type="slidenum">
              <a:rPr lang="id-ID" smtClean="0"/>
              <a:t>‹#›</a:t>
            </a:fld>
            <a:endParaRPr lang="id-ID"/>
          </a:p>
        </p:txBody>
      </p:sp>
    </p:spTree>
    <p:extLst>
      <p:ext uri="{BB962C8B-B14F-4D97-AF65-F5344CB8AC3E}">
        <p14:creationId xmlns:p14="http://schemas.microsoft.com/office/powerpoint/2010/main" val="62289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5C1E6-E69C-4767-A8E9-9441C2E30E97}" type="datetimeFigureOut">
              <a:rPr lang="id-ID" smtClean="0"/>
              <a:t>15/09/2015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F0A96-7BD5-42BF-81FF-47E02CD437C0}" type="slidenum">
              <a:rPr lang="id-ID" smtClean="0"/>
              <a:t>‹#›</a:t>
            </a:fld>
            <a:endParaRPr lang="id-ID"/>
          </a:p>
        </p:txBody>
      </p:sp>
    </p:spTree>
    <p:extLst>
      <p:ext uri="{BB962C8B-B14F-4D97-AF65-F5344CB8AC3E}">
        <p14:creationId xmlns:p14="http://schemas.microsoft.com/office/powerpoint/2010/main" val="161569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TEMU XIII</a:t>
            </a:r>
            <a:endParaRPr lang="id-ID" sz="9600" b="1" dirty="0"/>
          </a:p>
        </p:txBody>
      </p:sp>
      <p:sp>
        <p:nvSpPr>
          <p:cNvPr id="3" name="Subtitle 2"/>
          <p:cNvSpPr>
            <a:spLocks noGrp="1"/>
          </p:cNvSpPr>
          <p:nvPr>
            <p:ph type="subTitle" idx="1"/>
          </p:nvPr>
        </p:nvSpPr>
        <p:spPr/>
        <p:txBody>
          <a:bodyPr>
            <a:noAutofit/>
          </a:bodyPr>
          <a:lstStyle/>
          <a:p>
            <a:r>
              <a:rPr lang="en-US" sz="6000" b="1" dirty="0" smtClean="0">
                <a:solidFill>
                  <a:schemeClr val="tx1"/>
                </a:solidFill>
              </a:rPr>
              <a:t>DATA PROCESSING AND ANALYSIS</a:t>
            </a:r>
            <a:endParaRPr lang="id-ID" sz="6000" b="1" dirty="0">
              <a:solidFill>
                <a:schemeClr val="tx1"/>
              </a:solidFill>
            </a:endParaRPr>
          </a:p>
        </p:txBody>
      </p:sp>
    </p:spTree>
    <p:extLst>
      <p:ext uri="{BB962C8B-B14F-4D97-AF65-F5344CB8AC3E}">
        <p14:creationId xmlns:p14="http://schemas.microsoft.com/office/powerpoint/2010/main" val="199504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77200" cy="5262979"/>
          </a:xfrm>
          <a:prstGeom prst="rect">
            <a:avLst/>
          </a:prstGeom>
          <a:noFill/>
        </p:spPr>
        <p:txBody>
          <a:bodyPr wrap="square" rtlCol="0">
            <a:spAutoFit/>
          </a:bodyPr>
          <a:lstStyle/>
          <a:p>
            <a:r>
              <a:rPr lang="en-US" sz="2800" b="1" dirty="0" smtClean="0"/>
              <a:t>Such classification can be simple classification or manifold classification. In simple classification we consider only one attribute and divide the universe into two classes –one class consisting of items possessing the given attribute and the other class consisting of items which do not possess the given attribute.</a:t>
            </a:r>
          </a:p>
          <a:p>
            <a:r>
              <a:rPr lang="en-US" sz="2800" b="1" dirty="0" smtClean="0"/>
              <a:t>Whenever data are classified according to attributes, the researcher must see that the attributes are defined in such a manner that there is least possibility of any doubt/ambiguity concerning the said attributes.</a:t>
            </a:r>
            <a:endParaRPr lang="id-ID" sz="2800" b="1" dirty="0"/>
          </a:p>
        </p:txBody>
      </p:sp>
    </p:spTree>
    <p:extLst>
      <p:ext uri="{BB962C8B-B14F-4D97-AF65-F5344CB8AC3E}">
        <p14:creationId xmlns:p14="http://schemas.microsoft.com/office/powerpoint/2010/main" val="1217894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14400"/>
            <a:ext cx="8458200" cy="4401205"/>
          </a:xfrm>
          <a:prstGeom prst="rect">
            <a:avLst/>
          </a:prstGeom>
          <a:noFill/>
        </p:spPr>
        <p:txBody>
          <a:bodyPr wrap="square" rtlCol="0">
            <a:spAutoFit/>
          </a:bodyPr>
          <a:lstStyle/>
          <a:p>
            <a:pPr marL="514350" indent="-514350">
              <a:buFont typeface="+mj-lt"/>
              <a:buAutoNum type="alphaLcPeriod" startAt="2"/>
            </a:pPr>
            <a:r>
              <a:rPr lang="en-US" sz="2800" b="1" dirty="0" smtClean="0"/>
              <a:t>Classification according to class-intervals.                 Unlike descriptive characteristics, the numerical characteristics refer to quantitative phenomenon  which can be measured through some statistical units. Data relating to income, production, age, weight, etc. come under this category. Such data are known as statistics of variables and are classified on the basis of class interval. In this way the entire data may be divided into a number of groups or classes or what are usually ‘class interval.’</a:t>
            </a:r>
            <a:endParaRPr lang="id-ID" sz="2800" b="1" dirty="0"/>
          </a:p>
        </p:txBody>
      </p:sp>
    </p:spTree>
    <p:extLst>
      <p:ext uri="{BB962C8B-B14F-4D97-AF65-F5344CB8AC3E}">
        <p14:creationId xmlns:p14="http://schemas.microsoft.com/office/powerpoint/2010/main" val="3680639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3057" y="228599"/>
            <a:ext cx="8458200" cy="5262979"/>
          </a:xfrm>
          <a:prstGeom prst="rect">
            <a:avLst/>
          </a:prstGeom>
          <a:noFill/>
        </p:spPr>
        <p:txBody>
          <a:bodyPr wrap="square" rtlCol="0">
            <a:spAutoFit/>
          </a:bodyPr>
          <a:lstStyle/>
          <a:p>
            <a:r>
              <a:rPr lang="en-US" sz="2800" b="1" dirty="0" smtClean="0"/>
              <a:t>Classification according to class intervals usually involves the following:</a:t>
            </a:r>
          </a:p>
          <a:p>
            <a:pPr marL="514350" indent="-514350">
              <a:buFont typeface="+mj-lt"/>
              <a:buAutoNum type="alphaLcPeriod"/>
            </a:pPr>
            <a:r>
              <a:rPr lang="en-US" sz="2800" b="1" dirty="0" smtClean="0"/>
              <a:t>How many classes should be there? What should be their magnitudes? Some statisticians adopt formula suggested by </a:t>
            </a:r>
            <a:r>
              <a:rPr lang="en-US" sz="2800" b="1" dirty="0" err="1" smtClean="0"/>
              <a:t>Sturges</a:t>
            </a:r>
            <a:r>
              <a:rPr lang="en-US" sz="2800" b="1" dirty="0" smtClean="0"/>
              <a:t>, determining the size of class interval:</a:t>
            </a:r>
          </a:p>
          <a:p>
            <a:r>
              <a:rPr lang="en-US" sz="2800" b="1" dirty="0"/>
              <a:t>	</a:t>
            </a:r>
            <a:r>
              <a:rPr lang="en-US" sz="2800" b="1" dirty="0" smtClean="0"/>
              <a:t>	</a:t>
            </a:r>
            <a:r>
              <a:rPr lang="en-US" sz="2800" b="1" cap="small" dirty="0" err="1" smtClean="0"/>
              <a:t>i</a:t>
            </a:r>
            <a:r>
              <a:rPr lang="en-US" sz="2800" b="1" dirty="0" smtClean="0"/>
              <a:t> = R/(1 + 3.3 log N)</a:t>
            </a:r>
          </a:p>
          <a:p>
            <a:endParaRPr lang="en-US" sz="2800" b="1" dirty="0"/>
          </a:p>
          <a:p>
            <a:r>
              <a:rPr lang="en-US" sz="2800" b="1" dirty="0" smtClean="0"/>
              <a:t>I = size of class interval</a:t>
            </a:r>
          </a:p>
          <a:p>
            <a:r>
              <a:rPr lang="en-US" sz="2800" b="1" dirty="0" smtClean="0"/>
              <a:t>R = Range (i.e. the difference max &amp; min values)</a:t>
            </a:r>
          </a:p>
          <a:p>
            <a:r>
              <a:rPr lang="en-US" sz="2800" b="1" dirty="0" smtClean="0"/>
              <a:t>N = Number of sample</a:t>
            </a:r>
          </a:p>
          <a:p>
            <a:endParaRPr lang="en-US" sz="2800" b="1" dirty="0" smtClean="0"/>
          </a:p>
        </p:txBody>
      </p:sp>
    </p:spTree>
    <p:extLst>
      <p:ext uri="{BB962C8B-B14F-4D97-AF65-F5344CB8AC3E}">
        <p14:creationId xmlns:p14="http://schemas.microsoft.com/office/powerpoint/2010/main" val="993094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90600"/>
            <a:ext cx="7848600" cy="3539430"/>
          </a:xfrm>
          <a:prstGeom prst="rect">
            <a:avLst/>
          </a:prstGeom>
          <a:noFill/>
        </p:spPr>
        <p:txBody>
          <a:bodyPr wrap="square" rtlCol="0">
            <a:spAutoFit/>
          </a:bodyPr>
          <a:lstStyle/>
          <a:p>
            <a:pPr marL="457200" indent="-457200">
              <a:buFont typeface="+mj-lt"/>
              <a:buAutoNum type="alphaLcPeriod" startAt="2"/>
            </a:pPr>
            <a:r>
              <a:rPr lang="en-US" sz="2800" b="1" dirty="0" smtClean="0"/>
              <a:t>How to choose class limits?                                                     While choosing class limits, the researcher must take into consideration the criterion that mid-point o a class interval and the actual lower limit of a class and then divide this sum by 2 of a class interval and the actual average items of that class interval should remain as close to each other as possible</a:t>
            </a:r>
            <a:endParaRPr lang="id-ID" sz="2800" b="1" dirty="0"/>
          </a:p>
        </p:txBody>
      </p:sp>
    </p:spTree>
    <p:extLst>
      <p:ext uri="{BB962C8B-B14F-4D97-AF65-F5344CB8AC3E}">
        <p14:creationId xmlns:p14="http://schemas.microsoft.com/office/powerpoint/2010/main" val="410906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857" y="1428184"/>
            <a:ext cx="8458200" cy="2246769"/>
          </a:xfrm>
          <a:prstGeom prst="rect">
            <a:avLst/>
          </a:prstGeom>
          <a:noFill/>
        </p:spPr>
        <p:txBody>
          <a:bodyPr wrap="square" rtlCol="0">
            <a:spAutoFit/>
          </a:bodyPr>
          <a:lstStyle/>
          <a:p>
            <a:pPr marL="514350" indent="-514350">
              <a:buFont typeface="+mj-lt"/>
              <a:buAutoNum type="alphaLcPeriod" startAt="3"/>
            </a:pPr>
            <a:r>
              <a:rPr lang="en-US" sz="2800" b="1" dirty="0" smtClean="0"/>
              <a:t>How to determine the frequency of each class?     This can be done either by tally sheets or by mechanical aids. Under the technique of tally sheet, the class-groups are written on a sheet of paper marked against the class group in which it falls</a:t>
            </a:r>
            <a:endParaRPr lang="id-ID" sz="2800" b="1" dirty="0"/>
          </a:p>
        </p:txBody>
      </p:sp>
    </p:spTree>
    <p:extLst>
      <p:ext uri="{BB962C8B-B14F-4D97-AF65-F5344CB8AC3E}">
        <p14:creationId xmlns:p14="http://schemas.microsoft.com/office/powerpoint/2010/main" val="2065435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848600" cy="4401205"/>
          </a:xfrm>
          <a:prstGeom prst="rect">
            <a:avLst/>
          </a:prstGeom>
          <a:noFill/>
        </p:spPr>
        <p:txBody>
          <a:bodyPr wrap="square" rtlCol="0">
            <a:spAutoFit/>
          </a:bodyPr>
          <a:lstStyle/>
          <a:p>
            <a:pPr marL="514350" indent="-514350">
              <a:buFont typeface="+mj-lt"/>
              <a:buAutoNum type="arabicPeriod" startAt="4"/>
            </a:pPr>
            <a:r>
              <a:rPr lang="en-US" sz="2800" b="1" dirty="0" smtClean="0"/>
              <a:t>Tabulation                                                                                                                       When a mass of data has been assembled, it becomes necessary for the researcher to arrange the same in some kind of concise and logical order. Tis procedure is referred to as tabulation. Thus, tabulation is the process of summarizing raw data and displaying the same in compact form for further analysis. In a broader sense, tabulation is an orderly arrangement of data in </a:t>
            </a:r>
            <a:r>
              <a:rPr lang="en-US" sz="2800" b="1" dirty="0" err="1" smtClean="0"/>
              <a:t>coloms</a:t>
            </a:r>
            <a:r>
              <a:rPr lang="en-US" sz="2800" b="1" dirty="0" smtClean="0"/>
              <a:t> and rows</a:t>
            </a:r>
            <a:endParaRPr lang="id-ID" sz="2800" b="1" dirty="0"/>
          </a:p>
        </p:txBody>
      </p:sp>
    </p:spTree>
    <p:extLst>
      <p:ext uri="{BB962C8B-B14F-4D97-AF65-F5344CB8AC3E}">
        <p14:creationId xmlns:p14="http://schemas.microsoft.com/office/powerpoint/2010/main" val="311102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8534400" cy="4154984"/>
          </a:xfrm>
          <a:prstGeom prst="rect">
            <a:avLst/>
          </a:prstGeom>
          <a:noFill/>
        </p:spPr>
        <p:txBody>
          <a:bodyPr wrap="square" rtlCol="0">
            <a:spAutoFit/>
          </a:bodyPr>
          <a:lstStyle/>
          <a:p>
            <a:r>
              <a:rPr lang="en-US" sz="4000" b="1" dirty="0" smtClean="0"/>
              <a:t>Tabulation</a:t>
            </a:r>
            <a:r>
              <a:rPr lang="en-US" sz="2800" b="1" dirty="0" smtClean="0"/>
              <a:t> is essential because of the following reasons:</a:t>
            </a:r>
          </a:p>
          <a:p>
            <a:pPr marL="514350" indent="-514350">
              <a:buFont typeface="+mj-lt"/>
              <a:buAutoNum type="alphaLcPeriod"/>
            </a:pPr>
            <a:r>
              <a:rPr lang="en-US" sz="2800" b="1" dirty="0" smtClean="0"/>
              <a:t>It conserves space and reduce explanatory and descriptive statement to a minimum;</a:t>
            </a:r>
          </a:p>
          <a:p>
            <a:pPr marL="514350" indent="-514350">
              <a:buFont typeface="+mj-lt"/>
              <a:buAutoNum type="alphaLcPeriod"/>
            </a:pPr>
            <a:r>
              <a:rPr lang="en-US" sz="2800" b="1" dirty="0" smtClean="0"/>
              <a:t>It facilitates the process of comparison;</a:t>
            </a:r>
          </a:p>
          <a:p>
            <a:pPr marL="514350" indent="-514350">
              <a:buFont typeface="+mj-lt"/>
              <a:buAutoNum type="alphaLcPeriod"/>
            </a:pPr>
            <a:r>
              <a:rPr lang="en-US" sz="2800" b="1" dirty="0" smtClean="0"/>
              <a:t>It facilitates the summation of items and the detection of errors and omissions;</a:t>
            </a:r>
          </a:p>
          <a:p>
            <a:pPr marL="514350" indent="-514350">
              <a:buFont typeface="+mj-lt"/>
              <a:buAutoNum type="alphaLcPeriod"/>
            </a:pPr>
            <a:r>
              <a:rPr lang="en-US" sz="2800" b="1" dirty="0" smtClean="0"/>
              <a:t>It provides a basis for various statistical computations.</a:t>
            </a:r>
            <a:endParaRPr lang="id-ID" sz="2800" b="1" dirty="0"/>
          </a:p>
        </p:txBody>
      </p:sp>
    </p:spTree>
    <p:extLst>
      <p:ext uri="{BB962C8B-B14F-4D97-AF65-F5344CB8AC3E}">
        <p14:creationId xmlns:p14="http://schemas.microsoft.com/office/powerpoint/2010/main" val="3311839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98500"/>
            <a:ext cx="8382000" cy="4585871"/>
          </a:xfrm>
          <a:prstGeom prst="rect">
            <a:avLst/>
          </a:prstGeom>
          <a:noFill/>
        </p:spPr>
        <p:txBody>
          <a:bodyPr wrap="square" rtlCol="0">
            <a:spAutoFit/>
          </a:bodyPr>
          <a:lstStyle/>
          <a:p>
            <a:r>
              <a:rPr lang="en-US" sz="4000" b="1" dirty="0" smtClean="0"/>
              <a:t>ELEMENTS/TYPES OF ANALYYSIS</a:t>
            </a:r>
          </a:p>
          <a:p>
            <a:endParaRPr lang="en-US" sz="2800" b="1" dirty="0"/>
          </a:p>
          <a:p>
            <a:r>
              <a:rPr lang="en-US" sz="2800" b="1" dirty="0" smtClean="0"/>
              <a:t>By analysis we mean the computation of certain indices or measures along with searching for patterns of relation that exist among data group. Analysis involves estimating the values of unknown parameters of the population and testing hypothesis for drawing inference.</a:t>
            </a:r>
          </a:p>
          <a:p>
            <a:r>
              <a:rPr lang="en-US" sz="2800" b="1" dirty="0" smtClean="0"/>
              <a:t>It may be categorized as descriptive analysis and inferential analysis.</a:t>
            </a:r>
            <a:endParaRPr lang="id-ID" sz="2800" b="1" dirty="0"/>
          </a:p>
        </p:txBody>
      </p:sp>
    </p:spTree>
    <p:extLst>
      <p:ext uri="{BB962C8B-B14F-4D97-AF65-F5344CB8AC3E}">
        <p14:creationId xmlns:p14="http://schemas.microsoft.com/office/powerpoint/2010/main" val="1080101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342" y="152400"/>
            <a:ext cx="8643257" cy="5693866"/>
          </a:xfrm>
          <a:prstGeom prst="rect">
            <a:avLst/>
          </a:prstGeom>
          <a:noFill/>
        </p:spPr>
        <p:txBody>
          <a:bodyPr wrap="square" rtlCol="0">
            <a:spAutoFit/>
          </a:bodyPr>
          <a:lstStyle/>
          <a:p>
            <a:r>
              <a:rPr lang="en-US" sz="2800" b="1" dirty="0" smtClean="0"/>
              <a:t>Descriptive Analysis is largely the study of distributions of one variable. This will provide us with profiles of sample on any of multiple of characteristics  such as size. We work out various measures that shows the size and shape of a distribution(s) along with the study measuring relationships between two or more variables.</a:t>
            </a:r>
          </a:p>
          <a:p>
            <a:endParaRPr lang="en-US" sz="2800" b="1" dirty="0" smtClean="0"/>
          </a:p>
          <a:p>
            <a:r>
              <a:rPr lang="en-US" sz="2800" b="1" dirty="0" smtClean="0"/>
              <a:t>We may as well talk of correlation analysis and causal analysis.</a:t>
            </a:r>
          </a:p>
          <a:p>
            <a:endParaRPr lang="en-US" sz="2800" b="1" dirty="0" smtClean="0"/>
          </a:p>
          <a:p>
            <a:r>
              <a:rPr lang="en-US" sz="2800" b="1" dirty="0" smtClean="0"/>
              <a:t>Correlation analysis studies the joint variation of two or more variables for determining the amount of correlation between two or more variable.</a:t>
            </a:r>
            <a:endParaRPr lang="id-ID" sz="2800" b="1" dirty="0"/>
          </a:p>
        </p:txBody>
      </p:sp>
    </p:spTree>
    <p:extLst>
      <p:ext uri="{BB962C8B-B14F-4D97-AF65-F5344CB8AC3E}">
        <p14:creationId xmlns:p14="http://schemas.microsoft.com/office/powerpoint/2010/main" val="1495262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8077200" cy="5693866"/>
          </a:xfrm>
          <a:prstGeom prst="rect">
            <a:avLst/>
          </a:prstGeom>
          <a:noFill/>
        </p:spPr>
        <p:txBody>
          <a:bodyPr wrap="square" rtlCol="0">
            <a:spAutoFit/>
          </a:bodyPr>
          <a:lstStyle/>
          <a:p>
            <a:r>
              <a:rPr lang="en-US" sz="2800" b="1" dirty="0" smtClean="0"/>
              <a:t>Causal analysis is concerned with the study of how one or more variables affect changes in another variables. This analysis can be term as regression analysis.</a:t>
            </a:r>
          </a:p>
          <a:p>
            <a:r>
              <a:rPr lang="en-US" sz="2800" b="1" dirty="0" smtClean="0"/>
              <a:t>Causal analysis is considered relatively more important in experimental research, whereas in most social and business researches our interest lies in understanding and controlling relationships between variables then with determining causes per se and as such we consider correlation analysis as relatively more important.</a:t>
            </a:r>
          </a:p>
          <a:p>
            <a:r>
              <a:rPr lang="en-US" sz="2800" b="1" dirty="0" smtClean="0"/>
              <a:t>With the availability of computer facilities, there has been a rapid development of multivariate analysis. </a:t>
            </a:r>
            <a:endParaRPr lang="id-ID" sz="2800" b="1" dirty="0"/>
          </a:p>
        </p:txBody>
      </p:sp>
    </p:spTree>
    <p:extLst>
      <p:ext uri="{BB962C8B-B14F-4D97-AF65-F5344CB8AC3E}">
        <p14:creationId xmlns:p14="http://schemas.microsoft.com/office/powerpoint/2010/main" val="2417126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3571" y="609600"/>
            <a:ext cx="8233229" cy="5262979"/>
          </a:xfrm>
          <a:prstGeom prst="rect">
            <a:avLst/>
          </a:prstGeom>
          <a:noFill/>
        </p:spPr>
        <p:txBody>
          <a:bodyPr wrap="square" rtlCol="0">
            <a:spAutoFit/>
          </a:bodyPr>
          <a:lstStyle/>
          <a:p>
            <a:r>
              <a:rPr lang="en-US" sz="2800" b="1" dirty="0" smtClean="0"/>
              <a:t>The data, after collection, has to be processed and analyzed in according with the outline laid down for the purpose at the time of developing the research plan.</a:t>
            </a:r>
          </a:p>
          <a:p>
            <a:endParaRPr lang="en-US" sz="2800" b="1" dirty="0" smtClean="0"/>
          </a:p>
          <a:p>
            <a:r>
              <a:rPr lang="en-US" sz="2800" b="1" dirty="0" smtClean="0"/>
              <a:t>This is essential for a scientific study and for ensuring that we have all relevant data for making contemplated comparisons and analysis.</a:t>
            </a:r>
          </a:p>
          <a:p>
            <a:endParaRPr lang="en-US" sz="2800" b="1" dirty="0" smtClean="0"/>
          </a:p>
          <a:p>
            <a:r>
              <a:rPr lang="en-US" sz="2800" b="1" dirty="0" smtClean="0"/>
              <a:t>Technically speaking, processing implies editing, coding, classification and tabulation of collected data so that they are amenable to analysis.</a:t>
            </a:r>
          </a:p>
        </p:txBody>
      </p:sp>
    </p:spTree>
    <p:extLst>
      <p:ext uri="{BB962C8B-B14F-4D97-AF65-F5344CB8AC3E}">
        <p14:creationId xmlns:p14="http://schemas.microsoft.com/office/powerpoint/2010/main" val="1066649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001000" cy="3539430"/>
          </a:xfrm>
          <a:prstGeom prst="rect">
            <a:avLst/>
          </a:prstGeom>
          <a:noFill/>
        </p:spPr>
        <p:txBody>
          <a:bodyPr wrap="square" rtlCol="0">
            <a:spAutoFit/>
          </a:bodyPr>
          <a:lstStyle/>
          <a:p>
            <a:r>
              <a:rPr lang="en-US" sz="2800" b="1" dirty="0" smtClean="0"/>
              <a:t>Inferential analysis is concerned with the various tests of significance for testing hypothesis in order to determine with what validity data can be said to indicate some conclusion(s). It is also concerned with the estimation of population values. It is mainly on the basis of inferential analysis that the task of interpretation (</a:t>
            </a:r>
            <a:r>
              <a:rPr lang="en-US" sz="2800" b="1" dirty="0" err="1" smtClean="0"/>
              <a:t>i.g</a:t>
            </a:r>
            <a:r>
              <a:rPr lang="en-US" sz="2800" b="1" dirty="0" smtClean="0"/>
              <a:t>., the task of drawing inference and conclusions) is performed.</a:t>
            </a:r>
            <a:endParaRPr lang="id-ID" sz="2800" b="1" dirty="0"/>
          </a:p>
        </p:txBody>
      </p:sp>
    </p:spTree>
    <p:extLst>
      <p:ext uri="{BB962C8B-B14F-4D97-AF65-F5344CB8AC3E}">
        <p14:creationId xmlns:p14="http://schemas.microsoft.com/office/powerpoint/2010/main" val="1720018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153400" cy="5447645"/>
          </a:xfrm>
          <a:prstGeom prst="rect">
            <a:avLst/>
          </a:prstGeom>
          <a:noFill/>
        </p:spPr>
        <p:txBody>
          <a:bodyPr wrap="square" rtlCol="0">
            <a:spAutoFit/>
          </a:bodyPr>
          <a:lstStyle/>
          <a:p>
            <a:r>
              <a:rPr lang="en-US" sz="4000" b="1" dirty="0" smtClean="0"/>
              <a:t>STATISTICS IN RESEARCH</a:t>
            </a:r>
          </a:p>
          <a:p>
            <a:endParaRPr lang="en-US" sz="2800" b="1" dirty="0"/>
          </a:p>
          <a:p>
            <a:r>
              <a:rPr lang="en-US" sz="2800" b="1" dirty="0" smtClean="0"/>
              <a:t>The role of statistics in research is to function as a tool in designing research, analyzing its data and drawing conclusions therefrom. Most research studies result in a large volume of raw data which must be suitably reduced so that the same can be read easily and can be used for further analysis.</a:t>
            </a:r>
          </a:p>
          <a:p>
            <a:r>
              <a:rPr lang="en-US" sz="2800" b="1" dirty="0" smtClean="0"/>
              <a:t>Clearly the science of statistics cannot be ignored by any research worker, even though he may not have occasion to use statistical methods in all their detail ramifications</a:t>
            </a:r>
            <a:endParaRPr lang="id-ID" sz="2800" b="1" dirty="0"/>
          </a:p>
        </p:txBody>
      </p:sp>
    </p:spTree>
    <p:extLst>
      <p:ext uri="{BB962C8B-B14F-4D97-AF65-F5344CB8AC3E}">
        <p14:creationId xmlns:p14="http://schemas.microsoft.com/office/powerpoint/2010/main" val="1131503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371600"/>
            <a:ext cx="7162800" cy="5016758"/>
          </a:xfrm>
          <a:prstGeom prst="rect">
            <a:avLst/>
          </a:prstGeom>
          <a:noFill/>
        </p:spPr>
        <p:txBody>
          <a:bodyPr wrap="square" rtlCol="0">
            <a:spAutoFit/>
          </a:bodyPr>
          <a:lstStyle/>
          <a:p>
            <a:pPr algn="ctr"/>
            <a:r>
              <a:rPr lang="en-US" sz="8000" b="1" dirty="0" smtClean="0"/>
              <a:t>SUGGESTIONS TO USE STATISTICAL TESTING</a:t>
            </a:r>
            <a:endParaRPr lang="id-ID" sz="8000" b="1" dirty="0"/>
          </a:p>
        </p:txBody>
      </p:sp>
    </p:spTree>
    <p:extLst>
      <p:ext uri="{BB962C8B-B14F-4D97-AF65-F5344CB8AC3E}">
        <p14:creationId xmlns:p14="http://schemas.microsoft.com/office/powerpoint/2010/main" val="4132467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19200" y="2057400"/>
            <a:ext cx="6781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sz="7200" b="1" dirty="0" smtClean="0"/>
              <a:t>YOUR DATA</a:t>
            </a:r>
            <a:endParaRPr lang="en-US" altLang="id-ID" sz="7200" b="1" dirty="0"/>
          </a:p>
        </p:txBody>
      </p:sp>
      <p:sp>
        <p:nvSpPr>
          <p:cNvPr id="14339" name="Text Box 3"/>
          <p:cNvSpPr txBox="1">
            <a:spLocks noChangeArrowheads="1"/>
          </p:cNvSpPr>
          <p:nvPr/>
        </p:nvSpPr>
        <p:spPr bwMode="auto">
          <a:xfrm>
            <a:off x="1447800" y="685800"/>
            <a:ext cx="6096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id-ID" sz="6600" b="1" dirty="0" smtClean="0"/>
              <a:t>FAMILIRIZE</a:t>
            </a:r>
            <a:endParaRPr lang="en-US" altLang="id-ID" sz="6600" b="1" dirty="0"/>
          </a:p>
        </p:txBody>
      </p:sp>
    </p:spTree>
    <p:extLst>
      <p:ext uri="{BB962C8B-B14F-4D97-AF65-F5344CB8AC3E}">
        <p14:creationId xmlns:p14="http://schemas.microsoft.com/office/powerpoint/2010/main" val="2821408806"/>
      </p:ext>
    </p:extLst>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685800" y="1143000"/>
            <a:ext cx="7620000" cy="41910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9600" b="1">
                <a:solidFill>
                  <a:schemeClr val="bg1"/>
                </a:solidFill>
              </a:rPr>
              <a:t>DATA</a:t>
            </a:r>
          </a:p>
        </p:txBody>
      </p:sp>
    </p:spTree>
    <p:extLst>
      <p:ext uri="{BB962C8B-B14F-4D97-AF65-F5344CB8AC3E}">
        <p14:creationId xmlns:p14="http://schemas.microsoft.com/office/powerpoint/2010/main" val="4236404772"/>
      </p:ext>
    </p:extLst>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609600" y="2438400"/>
            <a:ext cx="3733800" cy="1981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7200" b="1">
                <a:solidFill>
                  <a:schemeClr val="bg1"/>
                </a:solidFill>
              </a:rPr>
              <a:t>DATA</a:t>
            </a:r>
          </a:p>
        </p:txBody>
      </p:sp>
      <p:sp>
        <p:nvSpPr>
          <p:cNvPr id="16387" name="Line 3"/>
          <p:cNvSpPr>
            <a:spLocks noChangeShapeType="1"/>
          </p:cNvSpPr>
          <p:nvPr/>
        </p:nvSpPr>
        <p:spPr bwMode="auto">
          <a:xfrm flipV="1">
            <a:off x="4343400" y="2590800"/>
            <a:ext cx="13716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6388" name="Text Box 4"/>
          <p:cNvSpPr txBox="1">
            <a:spLocks noChangeArrowheads="1"/>
          </p:cNvSpPr>
          <p:nvPr/>
        </p:nvSpPr>
        <p:spPr bwMode="auto">
          <a:xfrm>
            <a:off x="5715000" y="2133600"/>
            <a:ext cx="3200400" cy="584775"/>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3200" b="1" dirty="0" smtClean="0">
                <a:solidFill>
                  <a:schemeClr val="bg1"/>
                </a:solidFill>
              </a:rPr>
              <a:t>CALCULATION</a:t>
            </a:r>
            <a:endParaRPr lang="en-US" altLang="id-ID" sz="3200" b="1" dirty="0">
              <a:solidFill>
                <a:schemeClr val="bg1"/>
              </a:solidFill>
            </a:endParaRPr>
          </a:p>
        </p:txBody>
      </p:sp>
    </p:spTree>
    <p:extLst>
      <p:ext uri="{BB962C8B-B14F-4D97-AF65-F5344CB8AC3E}">
        <p14:creationId xmlns:p14="http://schemas.microsoft.com/office/powerpoint/2010/main" val="3160450803"/>
      </p:ext>
    </p:extLst>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3629" y="2438400"/>
            <a:ext cx="2743200" cy="1600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6000" b="1">
                <a:solidFill>
                  <a:schemeClr val="bg1"/>
                </a:solidFill>
              </a:rPr>
              <a:t>DATA</a:t>
            </a:r>
          </a:p>
        </p:txBody>
      </p:sp>
      <p:sp>
        <p:nvSpPr>
          <p:cNvPr id="17411" name="Line 3"/>
          <p:cNvSpPr>
            <a:spLocks noChangeShapeType="1"/>
          </p:cNvSpPr>
          <p:nvPr/>
        </p:nvSpPr>
        <p:spPr bwMode="auto">
          <a:xfrm flipV="1">
            <a:off x="2786743" y="2838510"/>
            <a:ext cx="609600" cy="152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7412" name="Text Box 4"/>
          <p:cNvSpPr txBox="1">
            <a:spLocks noChangeArrowheads="1"/>
          </p:cNvSpPr>
          <p:nvPr/>
        </p:nvSpPr>
        <p:spPr bwMode="auto">
          <a:xfrm>
            <a:off x="3396343" y="2438400"/>
            <a:ext cx="2775857" cy="523220"/>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CALCULATION</a:t>
            </a:r>
            <a:endParaRPr lang="en-US" altLang="id-ID" sz="2800" b="1" dirty="0">
              <a:solidFill>
                <a:schemeClr val="bg1"/>
              </a:solidFill>
            </a:endParaRPr>
          </a:p>
        </p:txBody>
      </p:sp>
      <p:sp>
        <p:nvSpPr>
          <p:cNvPr id="17413" name="Line 5"/>
          <p:cNvSpPr>
            <a:spLocks noChangeShapeType="1"/>
          </p:cNvSpPr>
          <p:nvPr/>
        </p:nvSpPr>
        <p:spPr bwMode="auto">
          <a:xfrm flipV="1">
            <a:off x="5849257" y="2055586"/>
            <a:ext cx="4572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7414" name="Text Box 6"/>
          <p:cNvSpPr txBox="1">
            <a:spLocks noChangeArrowheads="1"/>
          </p:cNvSpPr>
          <p:nvPr/>
        </p:nvSpPr>
        <p:spPr bwMode="auto">
          <a:xfrm>
            <a:off x="5943600" y="1600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400" b="1"/>
              <a:t>NOMINAL</a:t>
            </a:r>
          </a:p>
        </p:txBody>
      </p:sp>
      <p:sp>
        <p:nvSpPr>
          <p:cNvPr id="17415" name="Text Box 7"/>
          <p:cNvSpPr txBox="1">
            <a:spLocks noChangeArrowheads="1"/>
          </p:cNvSpPr>
          <p:nvPr/>
        </p:nvSpPr>
        <p:spPr bwMode="auto">
          <a:xfrm>
            <a:off x="6248400" y="2590800"/>
            <a:ext cx="243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dirty="0" smtClean="0"/>
              <a:t>(</a:t>
            </a:r>
            <a:r>
              <a:rPr lang="en-US" altLang="id-ID" sz="2000" b="1" dirty="0" smtClean="0"/>
              <a:t>INDIFFERENCE)</a:t>
            </a:r>
            <a:endParaRPr lang="en-US" altLang="id-ID" sz="2000" b="1" dirty="0"/>
          </a:p>
        </p:txBody>
      </p:sp>
      <p:sp>
        <p:nvSpPr>
          <p:cNvPr id="17416" name="Line 8"/>
          <p:cNvSpPr>
            <a:spLocks noChangeShapeType="1"/>
          </p:cNvSpPr>
          <p:nvPr/>
        </p:nvSpPr>
        <p:spPr bwMode="auto">
          <a:xfrm>
            <a:off x="6858000" y="2057400"/>
            <a:ext cx="762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2299784762"/>
      </p:ext>
    </p:extLst>
  </p:cSld>
  <p:clrMapOvr>
    <a:masterClrMapping/>
  </p:clrMapOvr>
  <p:transition spd="slow">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371600" y="2667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3200" b="1" dirty="0"/>
              <a:t>NOMINAL</a:t>
            </a:r>
            <a:r>
              <a:rPr lang="en-US" altLang="id-ID" sz="2400" b="1" dirty="0"/>
              <a:t> </a:t>
            </a:r>
            <a:r>
              <a:rPr lang="en-US" altLang="id-ID" b="1" dirty="0" smtClean="0"/>
              <a:t>(INDIFFERENCE)</a:t>
            </a:r>
            <a:endParaRPr lang="en-US" altLang="id-ID" b="1" dirty="0"/>
          </a:p>
        </p:txBody>
      </p:sp>
      <p:sp>
        <p:nvSpPr>
          <p:cNvPr id="18435" name="Text Box 3"/>
          <p:cNvSpPr txBox="1">
            <a:spLocks noChangeArrowheads="1"/>
          </p:cNvSpPr>
          <p:nvPr/>
        </p:nvSpPr>
        <p:spPr bwMode="auto">
          <a:xfrm>
            <a:off x="4800600" y="2286000"/>
            <a:ext cx="3810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400" b="1" dirty="0" smtClean="0"/>
              <a:t>SEX</a:t>
            </a:r>
            <a:endParaRPr lang="en-US" altLang="id-ID" sz="2400" b="1" dirty="0"/>
          </a:p>
          <a:p>
            <a:pPr algn="l" eaLnBrk="1" hangingPunct="1">
              <a:spcBef>
                <a:spcPct val="50000"/>
              </a:spcBef>
            </a:pPr>
            <a:r>
              <a:rPr lang="en-US" altLang="id-ID" sz="2400" b="1" dirty="0" smtClean="0"/>
              <a:t>TIME</a:t>
            </a:r>
            <a:endParaRPr lang="en-US" altLang="id-ID" sz="2400" b="1" dirty="0"/>
          </a:p>
          <a:p>
            <a:pPr algn="l" eaLnBrk="1" hangingPunct="1">
              <a:spcBef>
                <a:spcPct val="50000"/>
              </a:spcBef>
            </a:pPr>
            <a:r>
              <a:rPr lang="en-US" altLang="id-ID" sz="2400" b="1" dirty="0" smtClean="0"/>
              <a:t>DAY</a:t>
            </a:r>
            <a:endParaRPr lang="en-US" altLang="id-ID" sz="2400" b="1" dirty="0"/>
          </a:p>
          <a:p>
            <a:pPr algn="l" eaLnBrk="1" hangingPunct="1">
              <a:spcBef>
                <a:spcPct val="50000"/>
              </a:spcBef>
            </a:pPr>
            <a:r>
              <a:rPr lang="en-US" altLang="id-ID" sz="2400" b="1" dirty="0" smtClean="0"/>
              <a:t>COLOR</a:t>
            </a:r>
            <a:endParaRPr lang="en-US" altLang="id-ID" sz="2400" b="1" dirty="0"/>
          </a:p>
        </p:txBody>
      </p:sp>
      <p:sp>
        <p:nvSpPr>
          <p:cNvPr id="18436" name="Line 4"/>
          <p:cNvSpPr>
            <a:spLocks noChangeShapeType="1"/>
          </p:cNvSpPr>
          <p:nvPr/>
        </p:nvSpPr>
        <p:spPr bwMode="auto">
          <a:xfrm>
            <a:off x="3810000" y="3200400"/>
            <a:ext cx="533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367763615"/>
      </p:ext>
    </p:extLst>
  </p:cSld>
  <p:clrMapOvr>
    <a:masterClrMapping/>
  </p:clrMapOvr>
  <p:transition spd="slow">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p:cNvSpPr>
            <a:spLocks noChangeArrowheads="1"/>
          </p:cNvSpPr>
          <p:nvPr/>
        </p:nvSpPr>
        <p:spPr bwMode="auto">
          <a:xfrm>
            <a:off x="228600" y="2438400"/>
            <a:ext cx="2743200" cy="1600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6000" b="1">
                <a:solidFill>
                  <a:schemeClr val="bg1"/>
                </a:solidFill>
              </a:rPr>
              <a:t>DATA</a:t>
            </a:r>
          </a:p>
        </p:txBody>
      </p:sp>
      <p:sp>
        <p:nvSpPr>
          <p:cNvPr id="19459" name="Line 3"/>
          <p:cNvSpPr>
            <a:spLocks noChangeShapeType="1"/>
          </p:cNvSpPr>
          <p:nvPr/>
        </p:nvSpPr>
        <p:spPr bwMode="auto">
          <a:xfrm flipV="1">
            <a:off x="2705100" y="2332038"/>
            <a:ext cx="5334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9460" name="Text Box 4"/>
          <p:cNvSpPr txBox="1">
            <a:spLocks noChangeArrowheads="1"/>
          </p:cNvSpPr>
          <p:nvPr/>
        </p:nvSpPr>
        <p:spPr bwMode="auto">
          <a:xfrm>
            <a:off x="3238500" y="1600200"/>
            <a:ext cx="2781300" cy="523220"/>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CALCULATION</a:t>
            </a:r>
            <a:endParaRPr lang="en-US" altLang="id-ID" sz="2800" b="1" dirty="0">
              <a:solidFill>
                <a:schemeClr val="bg1"/>
              </a:solidFill>
            </a:endParaRPr>
          </a:p>
        </p:txBody>
      </p:sp>
      <p:sp>
        <p:nvSpPr>
          <p:cNvPr id="19461" name="Line 5"/>
          <p:cNvSpPr>
            <a:spLocks noChangeShapeType="1"/>
          </p:cNvSpPr>
          <p:nvPr/>
        </p:nvSpPr>
        <p:spPr bwMode="auto">
          <a:xfrm flipV="1">
            <a:off x="5715000" y="1371600"/>
            <a:ext cx="533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9462" name="Line 6"/>
          <p:cNvSpPr>
            <a:spLocks noChangeShapeType="1"/>
          </p:cNvSpPr>
          <p:nvPr/>
        </p:nvSpPr>
        <p:spPr bwMode="auto">
          <a:xfrm>
            <a:off x="5791200" y="20574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9463" name="Text Box 7"/>
          <p:cNvSpPr txBox="1">
            <a:spLocks noChangeArrowheads="1"/>
          </p:cNvSpPr>
          <p:nvPr/>
        </p:nvSpPr>
        <p:spPr bwMode="auto">
          <a:xfrm>
            <a:off x="6172200" y="609600"/>
            <a:ext cx="2286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NOMINAL </a:t>
            </a:r>
            <a:r>
              <a:rPr lang="en-US" altLang="id-ID" b="1" dirty="0" smtClean="0"/>
              <a:t>(INDIFFERENCE)</a:t>
            </a:r>
            <a:endParaRPr lang="en-US" altLang="id-ID" b="1" dirty="0"/>
          </a:p>
        </p:txBody>
      </p:sp>
      <p:sp>
        <p:nvSpPr>
          <p:cNvPr id="19464" name="Text Box 8"/>
          <p:cNvSpPr txBox="1">
            <a:spLocks noChangeArrowheads="1"/>
          </p:cNvSpPr>
          <p:nvPr/>
        </p:nvSpPr>
        <p:spPr bwMode="auto">
          <a:xfrm>
            <a:off x="6400800" y="2057400"/>
            <a:ext cx="16764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ORDINAL </a:t>
            </a:r>
            <a:r>
              <a:rPr lang="en-US" altLang="id-ID" b="1" dirty="0" smtClean="0"/>
              <a:t>(ORDER)</a:t>
            </a:r>
            <a:endParaRPr lang="en-US" altLang="id-ID" b="1" dirty="0"/>
          </a:p>
        </p:txBody>
      </p:sp>
    </p:spTree>
    <p:extLst>
      <p:ext uri="{BB962C8B-B14F-4D97-AF65-F5344CB8AC3E}">
        <p14:creationId xmlns:p14="http://schemas.microsoft.com/office/powerpoint/2010/main" val="3005442075"/>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85800" y="914400"/>
            <a:ext cx="2286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3600" b="1" dirty="0">
                <a:solidFill>
                  <a:srgbClr val="0000CC"/>
                </a:solidFill>
              </a:rPr>
              <a:t>ORDINAL </a:t>
            </a:r>
            <a:r>
              <a:rPr lang="en-US" altLang="id-ID" b="1" dirty="0" smtClean="0">
                <a:solidFill>
                  <a:srgbClr val="0000CC"/>
                </a:solidFill>
              </a:rPr>
              <a:t>(ORDER)</a:t>
            </a:r>
            <a:endParaRPr lang="en-US" altLang="id-ID" b="1" dirty="0">
              <a:solidFill>
                <a:srgbClr val="0000CC"/>
              </a:solidFill>
            </a:endParaRPr>
          </a:p>
        </p:txBody>
      </p:sp>
      <p:sp>
        <p:nvSpPr>
          <p:cNvPr id="20483" name="Text Box 3"/>
          <p:cNvSpPr txBox="1">
            <a:spLocks noChangeArrowheads="1"/>
          </p:cNvSpPr>
          <p:nvPr/>
        </p:nvSpPr>
        <p:spPr bwMode="auto">
          <a:xfrm>
            <a:off x="685800" y="2895600"/>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400" b="1" dirty="0" smtClean="0"/>
              <a:t>YES </a:t>
            </a:r>
            <a:r>
              <a:rPr lang="en-US" altLang="id-ID" sz="2400" b="1" dirty="0"/>
              <a:t>– </a:t>
            </a:r>
            <a:r>
              <a:rPr lang="en-US" altLang="id-ID" sz="2400" b="1" dirty="0" smtClean="0"/>
              <a:t>NO</a:t>
            </a:r>
            <a:endParaRPr lang="en-US" altLang="id-ID" sz="2400" b="1" dirty="0"/>
          </a:p>
          <a:p>
            <a:pPr algn="l" eaLnBrk="1" hangingPunct="1">
              <a:spcBef>
                <a:spcPct val="50000"/>
              </a:spcBef>
            </a:pPr>
            <a:r>
              <a:rPr lang="en-US" altLang="id-ID" sz="2400" b="1" dirty="0" smtClean="0"/>
              <a:t>EXTREMELY LIKE- LIKE </a:t>
            </a:r>
            <a:r>
              <a:rPr lang="en-US" altLang="id-ID" sz="2400" b="1" dirty="0"/>
              <a:t>- </a:t>
            </a:r>
            <a:r>
              <a:rPr lang="en-US" altLang="id-ID" sz="2400" b="1" dirty="0" smtClean="0"/>
              <a:t>DISLIKE</a:t>
            </a:r>
            <a:endParaRPr lang="en-US" altLang="id-ID" sz="2400" b="1" dirty="0"/>
          </a:p>
          <a:p>
            <a:pPr algn="l" eaLnBrk="1" hangingPunct="1">
              <a:spcBef>
                <a:spcPct val="50000"/>
              </a:spcBef>
            </a:pPr>
            <a:r>
              <a:rPr lang="en-US" altLang="id-ID" sz="2400" b="1" dirty="0" smtClean="0"/>
              <a:t>VERY DELICIOUS - DELICIOUS – NOT DELICIOUS</a:t>
            </a:r>
            <a:endParaRPr lang="en-US" altLang="id-ID" sz="2400" b="1" dirty="0"/>
          </a:p>
        </p:txBody>
      </p:sp>
      <p:sp>
        <p:nvSpPr>
          <p:cNvPr id="20484" name="Text Box 4"/>
          <p:cNvSpPr txBox="1">
            <a:spLocks noChangeArrowheads="1"/>
          </p:cNvSpPr>
          <p:nvPr/>
        </p:nvSpPr>
        <p:spPr bwMode="auto">
          <a:xfrm>
            <a:off x="762000" y="5334000"/>
            <a:ext cx="723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400" b="1" dirty="0" smtClean="0">
                <a:solidFill>
                  <a:srgbClr val="0000CC"/>
                </a:solidFill>
              </a:rPr>
              <a:t>VALUES SHOULD VARY BUT EQUAL DISTANCE</a:t>
            </a:r>
            <a:endParaRPr lang="en-US" altLang="id-ID" sz="2400" b="1" dirty="0">
              <a:solidFill>
                <a:srgbClr val="0000CC"/>
              </a:solidFill>
            </a:endParaRPr>
          </a:p>
        </p:txBody>
      </p:sp>
      <p:sp>
        <p:nvSpPr>
          <p:cNvPr id="20485" name="Line 5"/>
          <p:cNvSpPr>
            <a:spLocks noChangeShapeType="1"/>
          </p:cNvSpPr>
          <p:nvPr/>
        </p:nvSpPr>
        <p:spPr bwMode="auto">
          <a:xfrm>
            <a:off x="1676400" y="1905000"/>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0486" name="Line 6"/>
          <p:cNvSpPr>
            <a:spLocks noChangeShapeType="1"/>
          </p:cNvSpPr>
          <p:nvPr/>
        </p:nvSpPr>
        <p:spPr bwMode="auto">
          <a:xfrm>
            <a:off x="3429000" y="4648200"/>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1155366799"/>
      </p:ext>
    </p:extLst>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5171" y="1295400"/>
            <a:ext cx="8001000" cy="3816429"/>
          </a:xfrm>
          <a:prstGeom prst="rect">
            <a:avLst/>
          </a:prstGeom>
          <a:noFill/>
        </p:spPr>
        <p:txBody>
          <a:bodyPr wrap="square" rtlCol="0">
            <a:spAutoFit/>
          </a:bodyPr>
          <a:lstStyle/>
          <a:p>
            <a:r>
              <a:rPr lang="en-US" sz="2800" b="1" dirty="0" smtClean="0"/>
              <a:t>The term analysis refers to the computation of certain measures along with searching for patterns of relationship that exist among data-groups. Thus, ‘in the process of analysis, relationships or differences supporting or conflicting with original or new hypotheses should be subjected to statistical tests of significance to determine with validity data can be said to indicate any conclusions’.</a:t>
            </a:r>
            <a:endParaRPr lang="id-ID" sz="2800" b="1" dirty="0" smtClean="0"/>
          </a:p>
          <a:p>
            <a:endParaRPr lang="id-ID" dirty="0"/>
          </a:p>
        </p:txBody>
      </p:sp>
    </p:spTree>
    <p:extLst>
      <p:ext uri="{BB962C8B-B14F-4D97-AF65-F5344CB8AC3E}">
        <p14:creationId xmlns:p14="http://schemas.microsoft.com/office/powerpoint/2010/main" val="2409318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76200" y="2438400"/>
            <a:ext cx="2743200" cy="1600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6000" b="1">
                <a:solidFill>
                  <a:schemeClr val="bg1"/>
                </a:solidFill>
              </a:rPr>
              <a:t>DATA</a:t>
            </a:r>
          </a:p>
        </p:txBody>
      </p:sp>
      <p:sp>
        <p:nvSpPr>
          <p:cNvPr id="21507" name="Line 3"/>
          <p:cNvSpPr>
            <a:spLocks noChangeShapeType="1"/>
          </p:cNvSpPr>
          <p:nvPr/>
        </p:nvSpPr>
        <p:spPr bwMode="auto">
          <a:xfrm flipV="1">
            <a:off x="2855686" y="2624503"/>
            <a:ext cx="533400" cy="63520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1508" name="Text Box 4"/>
          <p:cNvSpPr txBox="1">
            <a:spLocks noChangeArrowheads="1"/>
          </p:cNvSpPr>
          <p:nvPr/>
        </p:nvSpPr>
        <p:spPr bwMode="auto">
          <a:xfrm>
            <a:off x="2957286" y="2101283"/>
            <a:ext cx="2951843" cy="523220"/>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CALCULATION</a:t>
            </a:r>
            <a:endParaRPr lang="en-US" altLang="id-ID" sz="2800" b="1" dirty="0">
              <a:solidFill>
                <a:schemeClr val="bg1"/>
              </a:solidFill>
            </a:endParaRPr>
          </a:p>
        </p:txBody>
      </p:sp>
      <p:sp>
        <p:nvSpPr>
          <p:cNvPr id="21509" name="Line 5"/>
          <p:cNvSpPr>
            <a:spLocks noChangeShapeType="1"/>
          </p:cNvSpPr>
          <p:nvPr/>
        </p:nvSpPr>
        <p:spPr bwMode="auto">
          <a:xfrm flipV="1">
            <a:off x="5890986" y="2009302"/>
            <a:ext cx="5334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1510" name="Line 6"/>
          <p:cNvSpPr>
            <a:spLocks noChangeShapeType="1"/>
          </p:cNvSpPr>
          <p:nvPr/>
        </p:nvSpPr>
        <p:spPr bwMode="auto">
          <a:xfrm>
            <a:off x="5890986" y="2508591"/>
            <a:ext cx="53340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1511" name="Text Box 7"/>
          <p:cNvSpPr txBox="1">
            <a:spLocks noChangeArrowheads="1"/>
          </p:cNvSpPr>
          <p:nvPr/>
        </p:nvSpPr>
        <p:spPr bwMode="auto">
          <a:xfrm>
            <a:off x="6400800" y="1482479"/>
            <a:ext cx="2286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NOMINAL </a:t>
            </a:r>
            <a:r>
              <a:rPr lang="en-US" altLang="id-ID" b="1" dirty="0" smtClean="0"/>
              <a:t>(INDIFFERENCE)</a:t>
            </a:r>
            <a:endParaRPr lang="en-US" altLang="id-ID" b="1" dirty="0"/>
          </a:p>
        </p:txBody>
      </p:sp>
      <p:sp>
        <p:nvSpPr>
          <p:cNvPr id="21512" name="Text Box 8"/>
          <p:cNvSpPr txBox="1">
            <a:spLocks noChangeArrowheads="1"/>
          </p:cNvSpPr>
          <p:nvPr/>
        </p:nvSpPr>
        <p:spPr bwMode="auto">
          <a:xfrm>
            <a:off x="6705600" y="2682081"/>
            <a:ext cx="16764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ORDINAL </a:t>
            </a:r>
            <a:r>
              <a:rPr lang="en-US" altLang="id-ID" b="1" dirty="0" smtClean="0"/>
              <a:t>(ORDER)</a:t>
            </a:r>
            <a:endParaRPr lang="en-US" altLang="id-ID" b="1" dirty="0"/>
          </a:p>
        </p:txBody>
      </p:sp>
    </p:spTree>
    <p:extLst>
      <p:ext uri="{BB962C8B-B14F-4D97-AF65-F5344CB8AC3E}">
        <p14:creationId xmlns:p14="http://schemas.microsoft.com/office/powerpoint/2010/main" val="1072027784"/>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228600" y="2438400"/>
            <a:ext cx="2743200" cy="1600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6000" b="1">
                <a:solidFill>
                  <a:schemeClr val="bg1"/>
                </a:solidFill>
              </a:rPr>
              <a:t>DATA</a:t>
            </a:r>
          </a:p>
        </p:txBody>
      </p:sp>
      <p:sp>
        <p:nvSpPr>
          <p:cNvPr id="22531" name="Line 3"/>
          <p:cNvSpPr>
            <a:spLocks noChangeShapeType="1"/>
          </p:cNvSpPr>
          <p:nvPr/>
        </p:nvSpPr>
        <p:spPr bwMode="auto">
          <a:xfrm flipV="1">
            <a:off x="2628900" y="2095500"/>
            <a:ext cx="533400" cy="6937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2532" name="Text Box 4"/>
          <p:cNvSpPr txBox="1">
            <a:spLocks noChangeArrowheads="1"/>
          </p:cNvSpPr>
          <p:nvPr/>
        </p:nvSpPr>
        <p:spPr bwMode="auto">
          <a:xfrm>
            <a:off x="2819400" y="1537028"/>
            <a:ext cx="2895600" cy="523220"/>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CALCULATION</a:t>
            </a:r>
            <a:endParaRPr lang="en-US" altLang="id-ID" sz="2800" b="1" dirty="0">
              <a:solidFill>
                <a:schemeClr val="bg1"/>
              </a:solidFill>
            </a:endParaRPr>
          </a:p>
        </p:txBody>
      </p:sp>
      <p:sp>
        <p:nvSpPr>
          <p:cNvPr id="22533" name="Line 5"/>
          <p:cNvSpPr>
            <a:spLocks noChangeShapeType="1"/>
          </p:cNvSpPr>
          <p:nvPr/>
        </p:nvSpPr>
        <p:spPr bwMode="auto">
          <a:xfrm flipV="1">
            <a:off x="5715000" y="1341438"/>
            <a:ext cx="6858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2534" name="Line 6"/>
          <p:cNvSpPr>
            <a:spLocks noChangeShapeType="1"/>
          </p:cNvSpPr>
          <p:nvPr/>
        </p:nvSpPr>
        <p:spPr bwMode="auto">
          <a:xfrm>
            <a:off x="5715000" y="1828800"/>
            <a:ext cx="685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2535" name="Text Box 7"/>
          <p:cNvSpPr txBox="1">
            <a:spLocks noChangeArrowheads="1"/>
          </p:cNvSpPr>
          <p:nvPr/>
        </p:nvSpPr>
        <p:spPr bwMode="auto">
          <a:xfrm>
            <a:off x="6172200" y="609600"/>
            <a:ext cx="2286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NOMINAL </a:t>
            </a:r>
            <a:r>
              <a:rPr lang="en-US" altLang="id-ID" b="1" dirty="0" smtClean="0"/>
              <a:t>(INDIFFERENCE)</a:t>
            </a:r>
            <a:endParaRPr lang="en-US" altLang="id-ID" b="1" dirty="0"/>
          </a:p>
        </p:txBody>
      </p:sp>
      <p:sp>
        <p:nvSpPr>
          <p:cNvPr id="22536" name="Text Box 8"/>
          <p:cNvSpPr txBox="1">
            <a:spLocks noChangeArrowheads="1"/>
          </p:cNvSpPr>
          <p:nvPr/>
        </p:nvSpPr>
        <p:spPr bwMode="auto">
          <a:xfrm>
            <a:off x="6400800" y="2057400"/>
            <a:ext cx="16764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ORDINAL </a:t>
            </a:r>
            <a:r>
              <a:rPr lang="en-US" altLang="id-ID" b="1" dirty="0" smtClean="0"/>
              <a:t>(ORDER)</a:t>
            </a:r>
            <a:endParaRPr lang="en-US" altLang="id-ID" b="1" dirty="0"/>
          </a:p>
        </p:txBody>
      </p:sp>
      <p:sp>
        <p:nvSpPr>
          <p:cNvPr id="22537" name="Line 9"/>
          <p:cNvSpPr>
            <a:spLocks noChangeShapeType="1"/>
          </p:cNvSpPr>
          <p:nvPr/>
        </p:nvSpPr>
        <p:spPr bwMode="auto">
          <a:xfrm>
            <a:off x="2895600" y="3733800"/>
            <a:ext cx="4572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2538" name="Text Box 10"/>
          <p:cNvSpPr txBox="1">
            <a:spLocks noChangeArrowheads="1"/>
          </p:cNvSpPr>
          <p:nvPr/>
        </p:nvSpPr>
        <p:spPr bwMode="auto">
          <a:xfrm>
            <a:off x="3352800" y="4068204"/>
            <a:ext cx="3657600" cy="584775"/>
          </a:xfrm>
          <a:prstGeom prst="rect">
            <a:avLst/>
          </a:prstGeom>
          <a:solidFill>
            <a:srgbClr val="0000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3200" b="1" dirty="0" smtClean="0">
                <a:solidFill>
                  <a:schemeClr val="bg1"/>
                </a:solidFill>
              </a:rPr>
              <a:t>MEASUREMENT</a:t>
            </a:r>
            <a:endParaRPr lang="en-US" altLang="id-ID" sz="3200" b="1" dirty="0">
              <a:solidFill>
                <a:schemeClr val="bg1"/>
              </a:solidFill>
            </a:endParaRPr>
          </a:p>
        </p:txBody>
      </p:sp>
    </p:spTree>
    <p:extLst>
      <p:ext uri="{BB962C8B-B14F-4D97-AF65-F5344CB8AC3E}">
        <p14:creationId xmlns:p14="http://schemas.microsoft.com/office/powerpoint/2010/main" val="952575740"/>
      </p:ext>
    </p:extLst>
  </p:cSld>
  <p:clrMapOvr>
    <a:masterClrMapping/>
  </p:clrMapOvr>
  <p:transition spd="slow">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400" y="3352800"/>
            <a:ext cx="3200400" cy="523220"/>
          </a:xfrm>
          <a:prstGeom prst="rect">
            <a:avLst/>
          </a:prstGeom>
          <a:solidFill>
            <a:srgbClr val="0000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MEASUREMENT</a:t>
            </a:r>
            <a:endParaRPr lang="en-US" altLang="id-ID" sz="2800" b="1" dirty="0">
              <a:solidFill>
                <a:schemeClr val="bg1"/>
              </a:solidFill>
            </a:endParaRPr>
          </a:p>
        </p:txBody>
      </p:sp>
      <p:sp>
        <p:nvSpPr>
          <p:cNvPr id="23555" name="Line 3"/>
          <p:cNvSpPr>
            <a:spLocks noChangeShapeType="1"/>
          </p:cNvSpPr>
          <p:nvPr/>
        </p:nvSpPr>
        <p:spPr bwMode="auto">
          <a:xfrm flipV="1">
            <a:off x="2449286" y="2538526"/>
            <a:ext cx="9144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3556" name="Text Box 4"/>
          <p:cNvSpPr txBox="1">
            <a:spLocks noChangeArrowheads="1"/>
          </p:cNvSpPr>
          <p:nvPr/>
        </p:nvSpPr>
        <p:spPr bwMode="auto">
          <a:xfrm>
            <a:off x="3276600" y="2057400"/>
            <a:ext cx="220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800" b="1"/>
              <a:t>INTERVAL</a:t>
            </a:r>
          </a:p>
        </p:txBody>
      </p:sp>
      <p:sp>
        <p:nvSpPr>
          <p:cNvPr id="23557" name="Text Box 5"/>
          <p:cNvSpPr txBox="1">
            <a:spLocks noChangeArrowheads="1"/>
          </p:cNvSpPr>
          <p:nvPr/>
        </p:nvSpPr>
        <p:spPr bwMode="auto">
          <a:xfrm>
            <a:off x="6019800" y="1981200"/>
            <a:ext cx="25908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000" b="1" dirty="0" smtClean="0"/>
              <a:t>NO ABSOLUTE</a:t>
            </a:r>
            <a:endParaRPr lang="en-US" altLang="id-ID" sz="2000" b="1" dirty="0"/>
          </a:p>
          <a:p>
            <a:pPr algn="l" eaLnBrk="1" hangingPunct="1">
              <a:spcBef>
                <a:spcPct val="50000"/>
              </a:spcBef>
            </a:pPr>
            <a:r>
              <a:rPr lang="en-US" altLang="id-ID" sz="2000" b="1" dirty="0" smtClean="0"/>
              <a:t>(TEMPERATURE, PERCEPTION)</a:t>
            </a:r>
            <a:endParaRPr lang="en-US" altLang="id-ID" sz="2000" b="1" dirty="0"/>
          </a:p>
        </p:txBody>
      </p:sp>
      <p:sp>
        <p:nvSpPr>
          <p:cNvPr id="23558" name="Line 6"/>
          <p:cNvSpPr>
            <a:spLocks noChangeShapeType="1"/>
          </p:cNvSpPr>
          <p:nvPr/>
        </p:nvSpPr>
        <p:spPr bwMode="auto">
          <a:xfrm>
            <a:off x="5257800" y="22860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2617380422"/>
      </p:ext>
    </p:extLst>
  </p:cSld>
  <p:clrMapOvr>
    <a:masterClrMapping/>
  </p:clrMapOvr>
  <p:transition spd="slow">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399" y="2971800"/>
            <a:ext cx="3040743" cy="523220"/>
          </a:xfrm>
          <a:prstGeom prst="rect">
            <a:avLst/>
          </a:prstGeom>
          <a:solidFill>
            <a:srgbClr val="0000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MEASUREMENT</a:t>
            </a:r>
            <a:endParaRPr lang="en-US" altLang="id-ID" sz="2800" b="1" dirty="0">
              <a:solidFill>
                <a:schemeClr val="bg1"/>
              </a:solidFill>
            </a:endParaRPr>
          </a:p>
        </p:txBody>
      </p:sp>
      <p:sp>
        <p:nvSpPr>
          <p:cNvPr id="24579" name="Line 3"/>
          <p:cNvSpPr>
            <a:spLocks noChangeShapeType="1"/>
          </p:cNvSpPr>
          <p:nvPr/>
        </p:nvSpPr>
        <p:spPr bwMode="auto">
          <a:xfrm flipV="1">
            <a:off x="3193143" y="2492375"/>
            <a:ext cx="9144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4580" name="Text Box 4"/>
          <p:cNvSpPr txBox="1">
            <a:spLocks noChangeArrowheads="1"/>
          </p:cNvSpPr>
          <p:nvPr/>
        </p:nvSpPr>
        <p:spPr bwMode="auto">
          <a:xfrm>
            <a:off x="3848100" y="2071687"/>
            <a:ext cx="220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800" b="1" dirty="0"/>
              <a:t>INTERVAL</a:t>
            </a:r>
          </a:p>
        </p:txBody>
      </p:sp>
      <p:sp>
        <p:nvSpPr>
          <p:cNvPr id="24581" name="Text Box 5"/>
          <p:cNvSpPr txBox="1">
            <a:spLocks noChangeArrowheads="1"/>
          </p:cNvSpPr>
          <p:nvPr/>
        </p:nvSpPr>
        <p:spPr bwMode="auto">
          <a:xfrm>
            <a:off x="6248400" y="1981200"/>
            <a:ext cx="25908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000" b="1" dirty="0" smtClean="0"/>
              <a:t>NO ABSOLUTE</a:t>
            </a:r>
            <a:endParaRPr lang="en-US" altLang="id-ID" sz="2000" b="1" dirty="0"/>
          </a:p>
          <a:p>
            <a:pPr algn="l" eaLnBrk="1" hangingPunct="1">
              <a:spcBef>
                <a:spcPct val="50000"/>
              </a:spcBef>
            </a:pPr>
            <a:r>
              <a:rPr lang="en-US" altLang="id-ID" sz="2000" b="1" dirty="0" smtClean="0"/>
              <a:t>(TEMPERTURE, PERCEPTION)</a:t>
            </a:r>
            <a:endParaRPr lang="en-US" altLang="id-ID" sz="2000" b="1" dirty="0"/>
          </a:p>
        </p:txBody>
      </p:sp>
      <p:sp>
        <p:nvSpPr>
          <p:cNvPr id="24582" name="Line 6"/>
          <p:cNvSpPr>
            <a:spLocks noChangeShapeType="1"/>
          </p:cNvSpPr>
          <p:nvPr/>
        </p:nvSpPr>
        <p:spPr bwMode="auto">
          <a:xfrm>
            <a:off x="5744029" y="2331243"/>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4583" name="Line 7"/>
          <p:cNvSpPr>
            <a:spLocks noChangeShapeType="1"/>
          </p:cNvSpPr>
          <p:nvPr/>
        </p:nvSpPr>
        <p:spPr bwMode="auto">
          <a:xfrm>
            <a:off x="3269343" y="3225105"/>
            <a:ext cx="8382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4584" name="Text Box 8"/>
          <p:cNvSpPr txBox="1">
            <a:spLocks noChangeArrowheads="1"/>
          </p:cNvSpPr>
          <p:nvPr/>
        </p:nvSpPr>
        <p:spPr bwMode="auto">
          <a:xfrm>
            <a:off x="4107543" y="3529905"/>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800" b="1" dirty="0"/>
              <a:t>RASIO</a:t>
            </a:r>
          </a:p>
        </p:txBody>
      </p:sp>
      <p:sp>
        <p:nvSpPr>
          <p:cNvPr id="24585" name="Line 9"/>
          <p:cNvSpPr>
            <a:spLocks noChangeShapeType="1"/>
          </p:cNvSpPr>
          <p:nvPr/>
        </p:nvSpPr>
        <p:spPr bwMode="auto">
          <a:xfrm>
            <a:off x="5713186" y="38862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4586" name="Text Box 10"/>
          <p:cNvSpPr txBox="1">
            <a:spLocks noChangeArrowheads="1"/>
          </p:cNvSpPr>
          <p:nvPr/>
        </p:nvSpPr>
        <p:spPr bwMode="auto">
          <a:xfrm>
            <a:off x="6400800" y="3344409"/>
            <a:ext cx="2286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2000" b="1" dirty="0" smtClean="0"/>
              <a:t>ABSOLUTE</a:t>
            </a:r>
            <a:endParaRPr lang="en-US" altLang="id-ID" sz="2000" b="1" dirty="0"/>
          </a:p>
          <a:p>
            <a:pPr algn="l" eaLnBrk="1" hangingPunct="1">
              <a:spcBef>
                <a:spcPct val="50000"/>
              </a:spcBef>
            </a:pPr>
            <a:r>
              <a:rPr lang="en-US" altLang="id-ID" sz="2000" b="1" dirty="0" smtClean="0"/>
              <a:t>(WEIGHT, HEIGHT)</a:t>
            </a:r>
            <a:endParaRPr lang="en-US" altLang="id-ID" sz="2000" b="1" dirty="0"/>
          </a:p>
        </p:txBody>
      </p:sp>
    </p:spTree>
    <p:extLst>
      <p:ext uri="{BB962C8B-B14F-4D97-AF65-F5344CB8AC3E}">
        <p14:creationId xmlns:p14="http://schemas.microsoft.com/office/powerpoint/2010/main" val="2555637680"/>
      </p:ext>
    </p:extLst>
  </p:cSld>
  <p:clrMapOvr>
    <a:masterClrMapping/>
  </p:clrMapOvr>
  <p:transition spd="slow">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2"/>
          <p:cNvSpPr>
            <a:spLocks noChangeArrowheads="1"/>
          </p:cNvSpPr>
          <p:nvPr/>
        </p:nvSpPr>
        <p:spPr bwMode="auto">
          <a:xfrm>
            <a:off x="21771" y="2438400"/>
            <a:ext cx="2743200" cy="1600200"/>
          </a:xfrm>
          <a:prstGeom prst="ellipse">
            <a:avLst/>
          </a:prstGeom>
          <a:solidFill>
            <a:srgbClr val="0000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6000" b="1">
                <a:solidFill>
                  <a:schemeClr val="bg1"/>
                </a:solidFill>
              </a:rPr>
              <a:t>DATA</a:t>
            </a:r>
          </a:p>
        </p:txBody>
      </p:sp>
      <p:sp>
        <p:nvSpPr>
          <p:cNvPr id="25603" name="Line 3"/>
          <p:cNvSpPr>
            <a:spLocks noChangeShapeType="1"/>
          </p:cNvSpPr>
          <p:nvPr/>
        </p:nvSpPr>
        <p:spPr bwMode="auto">
          <a:xfrm flipV="1">
            <a:off x="2565400" y="2362200"/>
            <a:ext cx="5334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04" name="Text Box 4"/>
          <p:cNvSpPr txBox="1">
            <a:spLocks noChangeArrowheads="1"/>
          </p:cNvSpPr>
          <p:nvPr/>
        </p:nvSpPr>
        <p:spPr bwMode="auto">
          <a:xfrm>
            <a:off x="2679700" y="1719590"/>
            <a:ext cx="2882900" cy="523220"/>
          </a:xfrm>
          <a:prstGeom prst="rect">
            <a:avLst/>
          </a:prstGeom>
          <a:solidFill>
            <a:srgbClr val="00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800" b="1" dirty="0" smtClean="0">
                <a:solidFill>
                  <a:schemeClr val="bg1"/>
                </a:solidFill>
              </a:rPr>
              <a:t>CALCULATION</a:t>
            </a:r>
            <a:endParaRPr lang="en-US" altLang="id-ID" sz="2800" b="1" dirty="0">
              <a:solidFill>
                <a:schemeClr val="bg1"/>
              </a:solidFill>
            </a:endParaRPr>
          </a:p>
        </p:txBody>
      </p:sp>
      <p:sp>
        <p:nvSpPr>
          <p:cNvPr id="25605" name="Line 5"/>
          <p:cNvSpPr>
            <a:spLocks noChangeShapeType="1"/>
          </p:cNvSpPr>
          <p:nvPr/>
        </p:nvSpPr>
        <p:spPr bwMode="auto">
          <a:xfrm flipV="1">
            <a:off x="5715000" y="1371600"/>
            <a:ext cx="5334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06" name="Line 6"/>
          <p:cNvSpPr>
            <a:spLocks noChangeShapeType="1"/>
          </p:cNvSpPr>
          <p:nvPr/>
        </p:nvSpPr>
        <p:spPr bwMode="auto">
          <a:xfrm>
            <a:off x="5715000" y="1981200"/>
            <a:ext cx="533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07" name="Text Box 7"/>
          <p:cNvSpPr txBox="1">
            <a:spLocks noChangeArrowheads="1"/>
          </p:cNvSpPr>
          <p:nvPr/>
        </p:nvSpPr>
        <p:spPr bwMode="auto">
          <a:xfrm>
            <a:off x="6172200" y="609600"/>
            <a:ext cx="2286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NOMINAL </a:t>
            </a:r>
            <a:r>
              <a:rPr lang="en-US" altLang="id-ID" b="1" dirty="0" smtClean="0"/>
              <a:t>(INDIFFERENCE)</a:t>
            </a:r>
            <a:endParaRPr lang="en-US" altLang="id-ID" b="1" dirty="0"/>
          </a:p>
        </p:txBody>
      </p:sp>
      <p:sp>
        <p:nvSpPr>
          <p:cNvPr id="25608" name="Text Box 8"/>
          <p:cNvSpPr txBox="1">
            <a:spLocks noChangeArrowheads="1"/>
          </p:cNvSpPr>
          <p:nvPr/>
        </p:nvSpPr>
        <p:spPr bwMode="auto">
          <a:xfrm>
            <a:off x="6400800" y="2057400"/>
            <a:ext cx="16764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2400" b="1" dirty="0"/>
              <a:t>ORDINAL </a:t>
            </a:r>
            <a:r>
              <a:rPr lang="en-US" altLang="id-ID" b="1" dirty="0" smtClean="0"/>
              <a:t>(ORDER)</a:t>
            </a:r>
            <a:endParaRPr lang="en-US" altLang="id-ID" b="1" dirty="0"/>
          </a:p>
        </p:txBody>
      </p:sp>
      <p:sp>
        <p:nvSpPr>
          <p:cNvPr id="25609" name="Line 9"/>
          <p:cNvSpPr>
            <a:spLocks noChangeShapeType="1"/>
          </p:cNvSpPr>
          <p:nvPr/>
        </p:nvSpPr>
        <p:spPr bwMode="auto">
          <a:xfrm>
            <a:off x="2489200" y="3771900"/>
            <a:ext cx="1092200"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10" name="Text Box 10"/>
          <p:cNvSpPr txBox="1">
            <a:spLocks noChangeArrowheads="1"/>
          </p:cNvSpPr>
          <p:nvPr/>
        </p:nvSpPr>
        <p:spPr bwMode="auto">
          <a:xfrm>
            <a:off x="3581400" y="4191000"/>
            <a:ext cx="1905000" cy="588963"/>
          </a:xfrm>
          <a:prstGeom prst="rect">
            <a:avLst/>
          </a:prstGeom>
          <a:solidFill>
            <a:srgbClr val="0000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sz="3200" b="1">
                <a:solidFill>
                  <a:schemeClr val="bg1"/>
                </a:solidFill>
              </a:rPr>
              <a:t>UKUR</a:t>
            </a:r>
          </a:p>
        </p:txBody>
      </p:sp>
      <p:sp>
        <p:nvSpPr>
          <p:cNvPr id="25611" name="Line 11"/>
          <p:cNvSpPr>
            <a:spLocks noChangeShapeType="1"/>
          </p:cNvSpPr>
          <p:nvPr/>
        </p:nvSpPr>
        <p:spPr bwMode="auto">
          <a:xfrm flipV="1">
            <a:off x="5562600" y="3886200"/>
            <a:ext cx="4572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12" name="Line 12"/>
          <p:cNvSpPr>
            <a:spLocks noChangeShapeType="1"/>
          </p:cNvSpPr>
          <p:nvPr/>
        </p:nvSpPr>
        <p:spPr bwMode="auto">
          <a:xfrm>
            <a:off x="5562600" y="4572000"/>
            <a:ext cx="4572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5613" name="Text Box 13"/>
          <p:cNvSpPr txBox="1">
            <a:spLocks noChangeArrowheads="1"/>
          </p:cNvSpPr>
          <p:nvPr/>
        </p:nvSpPr>
        <p:spPr bwMode="auto">
          <a:xfrm>
            <a:off x="6096000" y="3429000"/>
            <a:ext cx="23622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altLang="id-ID" b="1" dirty="0" smtClean="0"/>
              <a:t>NOT ABSOLUTE</a:t>
            </a:r>
            <a:endParaRPr lang="en-US" altLang="id-ID" b="1" dirty="0"/>
          </a:p>
          <a:p>
            <a:pPr algn="l" eaLnBrk="1" hangingPunct="1"/>
            <a:r>
              <a:rPr lang="en-US" altLang="id-ID" b="1" dirty="0" smtClean="0"/>
              <a:t>(TEMPERATURE, PERCEPTION)</a:t>
            </a:r>
            <a:endParaRPr lang="en-US" altLang="id-ID" b="1" dirty="0"/>
          </a:p>
          <a:p>
            <a:pPr algn="l" eaLnBrk="1" hangingPunct="1">
              <a:spcBef>
                <a:spcPct val="50000"/>
              </a:spcBef>
            </a:pPr>
            <a:endParaRPr lang="en-US" altLang="id-ID" dirty="0"/>
          </a:p>
        </p:txBody>
      </p:sp>
      <p:sp>
        <p:nvSpPr>
          <p:cNvPr id="25614" name="Rectangle 14"/>
          <p:cNvSpPr>
            <a:spLocks noChangeArrowheads="1"/>
          </p:cNvSpPr>
          <p:nvPr/>
        </p:nvSpPr>
        <p:spPr bwMode="auto">
          <a:xfrm>
            <a:off x="6096000" y="4724400"/>
            <a:ext cx="243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altLang="id-ID" b="1" dirty="0" smtClean="0"/>
              <a:t>ABSOLUTE</a:t>
            </a:r>
            <a:endParaRPr lang="en-US" altLang="id-ID" b="1" dirty="0"/>
          </a:p>
          <a:p>
            <a:pPr algn="l" eaLnBrk="1" hangingPunct="1"/>
            <a:r>
              <a:rPr lang="en-US" altLang="id-ID" b="1" dirty="0" smtClean="0"/>
              <a:t>(WEIGHT, HEIGHT)</a:t>
            </a:r>
            <a:endParaRPr lang="en-US" altLang="id-ID" b="1" dirty="0"/>
          </a:p>
        </p:txBody>
      </p:sp>
    </p:spTree>
    <p:extLst>
      <p:ext uri="{BB962C8B-B14F-4D97-AF65-F5344CB8AC3E}">
        <p14:creationId xmlns:p14="http://schemas.microsoft.com/office/powerpoint/2010/main" val="3807351589"/>
      </p:ext>
    </p:extLst>
  </p:cSld>
  <p:clrMapOvr>
    <a:masterClrMapping/>
  </p:clrMapOvr>
  <p:transition spd="slow">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828800" y="609600"/>
            <a:ext cx="60081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altLang="id-ID" sz="2400" b="1" dirty="0" smtClean="0"/>
              <a:t>HOW TO EMPLOY A STATISTICAL TEST</a:t>
            </a:r>
            <a:endParaRPr lang="en-US" altLang="id-ID" sz="2400" b="1" dirty="0"/>
          </a:p>
        </p:txBody>
      </p:sp>
      <p:sp>
        <p:nvSpPr>
          <p:cNvPr id="26627" name="AutoShape 3"/>
          <p:cNvSpPr>
            <a:spLocks noChangeArrowheads="1"/>
          </p:cNvSpPr>
          <p:nvPr/>
        </p:nvSpPr>
        <p:spPr bwMode="auto">
          <a:xfrm>
            <a:off x="4191000" y="1828800"/>
            <a:ext cx="1447800" cy="838200"/>
          </a:xfrm>
          <a:prstGeom prst="flowChartTerminator">
            <a:avLst/>
          </a:prstGeom>
          <a:solidFill>
            <a:srgbClr val="00FFFF"/>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6628" name="AutoShape 4"/>
          <p:cNvSpPr>
            <a:spLocks noChangeArrowheads="1"/>
          </p:cNvSpPr>
          <p:nvPr/>
        </p:nvSpPr>
        <p:spPr bwMode="auto">
          <a:xfrm>
            <a:off x="3733800" y="4648200"/>
            <a:ext cx="2286000" cy="1219200"/>
          </a:xfrm>
          <a:prstGeom prst="flowChartAlternateProcess">
            <a:avLst/>
          </a:prstGeom>
          <a:solidFill>
            <a:srgbClr val="FCA2F3"/>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DATA</a:t>
            </a:r>
            <a:endParaRPr lang="en-US" altLang="id-ID" sz="2000" b="1" dirty="0"/>
          </a:p>
        </p:txBody>
      </p:sp>
      <p:sp>
        <p:nvSpPr>
          <p:cNvPr id="26629" name="Line 5"/>
          <p:cNvSpPr>
            <a:spLocks noChangeShapeType="1"/>
          </p:cNvSpPr>
          <p:nvPr/>
        </p:nvSpPr>
        <p:spPr bwMode="auto">
          <a:xfrm>
            <a:off x="4876800" y="2819400"/>
            <a:ext cx="0" cy="1600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2842314198"/>
      </p:ext>
    </p:extLst>
  </p:cSld>
  <p:clrMapOvr>
    <a:masterClrMapping/>
  </p:clrMapOvr>
  <p:transition spd="slow">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7652" name="AutoShape 4"/>
          <p:cNvSpPr>
            <a:spLocks noChangeArrowheads="1"/>
          </p:cNvSpPr>
          <p:nvPr/>
        </p:nvSpPr>
        <p:spPr bwMode="auto">
          <a:xfrm>
            <a:off x="685800" y="2438400"/>
            <a:ext cx="2133600" cy="609600"/>
          </a:xfrm>
          <a:prstGeom prst="flowChartAlternateProcess">
            <a:avLst/>
          </a:prstGeom>
          <a:solidFill>
            <a:srgbClr val="FCA2F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DATA</a:t>
            </a:r>
            <a:endParaRPr lang="en-US" altLang="id-ID" sz="2000" b="1" dirty="0"/>
          </a:p>
        </p:txBody>
      </p:sp>
      <p:sp>
        <p:nvSpPr>
          <p:cNvPr id="27653" name="Line 5"/>
          <p:cNvSpPr>
            <a:spLocks noChangeShapeType="1"/>
          </p:cNvSpPr>
          <p:nvPr/>
        </p:nvSpPr>
        <p:spPr bwMode="auto">
          <a:xfrm>
            <a:off x="1981200" y="1828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7654" name="Rectangle 6"/>
          <p:cNvSpPr>
            <a:spLocks noChangeArrowheads="1"/>
          </p:cNvSpPr>
          <p:nvPr/>
        </p:nvSpPr>
        <p:spPr bwMode="auto">
          <a:xfrm>
            <a:off x="3200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a:t>NOMINAL / ORDINAL</a:t>
            </a:r>
          </a:p>
        </p:txBody>
      </p:sp>
      <p:sp>
        <p:nvSpPr>
          <p:cNvPr id="27655" name="Line 7"/>
          <p:cNvSpPr>
            <a:spLocks noChangeShapeType="1"/>
          </p:cNvSpPr>
          <p:nvPr/>
        </p:nvSpPr>
        <p:spPr bwMode="auto">
          <a:xfrm>
            <a:off x="2819400" y="2590800"/>
            <a:ext cx="3048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7656" name="Text Box 8"/>
          <p:cNvSpPr txBox="1">
            <a:spLocks noChangeArrowheads="1"/>
          </p:cNvSpPr>
          <p:nvPr/>
        </p:nvSpPr>
        <p:spPr bwMode="auto">
          <a:xfrm>
            <a:off x="6096000" y="1981200"/>
            <a:ext cx="914400" cy="1189038"/>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sz="7200">
                <a:latin typeface="Arial Unicode MS" pitchFamily="34" charset="-128"/>
              </a:rPr>
              <a:t>?</a:t>
            </a:r>
          </a:p>
        </p:txBody>
      </p:sp>
    </p:spTree>
    <p:extLst>
      <p:ext uri="{BB962C8B-B14F-4D97-AF65-F5344CB8AC3E}">
        <p14:creationId xmlns:p14="http://schemas.microsoft.com/office/powerpoint/2010/main" val="2035722613"/>
      </p:ext>
    </p:extLst>
  </p:cSld>
  <p:clrMapOvr>
    <a:masterClrMapping/>
  </p:clrMapOvr>
  <p:transition spd="slow">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590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947913174"/>
      </p:ext>
    </p:extLst>
  </p:cSld>
  <p:clrMapOvr>
    <a:masterClrMapping/>
  </p:clrMapOvr>
  <p:transition spd="slow">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Tree>
    <p:extLst>
      <p:ext uri="{BB962C8B-B14F-4D97-AF65-F5344CB8AC3E}">
        <p14:creationId xmlns:p14="http://schemas.microsoft.com/office/powerpoint/2010/main" val="2014839752"/>
      </p:ext>
    </p:extLst>
  </p:cSld>
  <p:clrMapOvr>
    <a:masterClrMapping/>
  </p:clrMapOvr>
  <p:transition spd="slow">
    <p:push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spTree>
    <p:extLst>
      <p:ext uri="{BB962C8B-B14F-4D97-AF65-F5344CB8AC3E}">
        <p14:creationId xmlns:p14="http://schemas.microsoft.com/office/powerpoint/2010/main" val="4144915055"/>
      </p:ext>
    </p:extLst>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762000"/>
            <a:ext cx="8356600" cy="4770537"/>
          </a:xfrm>
          <a:prstGeom prst="rect">
            <a:avLst/>
          </a:prstGeom>
          <a:noFill/>
        </p:spPr>
        <p:txBody>
          <a:bodyPr wrap="square" rtlCol="0">
            <a:spAutoFit/>
          </a:bodyPr>
          <a:lstStyle/>
          <a:p>
            <a:r>
              <a:rPr lang="en-US" sz="4400" b="1" cap="all" dirty="0" smtClean="0"/>
              <a:t>Processing operations</a:t>
            </a:r>
          </a:p>
          <a:p>
            <a:endParaRPr lang="en-US" sz="3600" b="1" dirty="0"/>
          </a:p>
          <a:p>
            <a:pPr marL="514350" indent="-514350">
              <a:buFont typeface="+mj-lt"/>
              <a:buAutoNum type="arabicPeriod"/>
            </a:pPr>
            <a:r>
              <a:rPr lang="en-US" sz="2800" b="1" u="sng" dirty="0" smtClean="0"/>
              <a:t>Editing</a:t>
            </a:r>
            <a:r>
              <a:rPr lang="en-US" sz="2800" b="1" dirty="0" smtClean="0"/>
              <a:t> </a:t>
            </a:r>
            <a:r>
              <a:rPr lang="en-US" sz="2800" b="1" dirty="0" smtClean="0">
                <a:sym typeface="Wingdings" panose="05000000000000000000" pitchFamily="2" charset="2"/>
              </a:rPr>
              <a:t> is a process of examining the collected raw data to detect errors and omissions and to correct these when possible. ‘E’ involves a careful scrutiny of the completed questionnaires. ‘E’ is done to ensure that the data are accurate, consistent with other facts gathered, uniformly entered, as completed and have been well arranged to facilitate coding and tabulation. </a:t>
            </a:r>
            <a:endParaRPr lang="id-ID" sz="2800" b="1" dirty="0"/>
          </a:p>
        </p:txBody>
      </p:sp>
    </p:spTree>
    <p:extLst>
      <p:ext uri="{BB962C8B-B14F-4D97-AF65-F5344CB8AC3E}">
        <p14:creationId xmlns:p14="http://schemas.microsoft.com/office/powerpoint/2010/main" val="3309222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cxnSp>
        <p:nvCxnSpPr>
          <p:cNvPr id="4" name="Straight Connector 3"/>
          <p:cNvCxnSpPr>
            <a:stCxn id="10" idx="3"/>
          </p:cNvCxnSpPr>
          <p:nvPr/>
        </p:nvCxnSpPr>
        <p:spPr>
          <a:xfrm>
            <a:off x="3706812" y="4581072"/>
            <a:ext cx="15954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298621" y="3497877"/>
            <a:ext cx="721179" cy="10831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8200" y="4583173"/>
            <a:ext cx="3103790" cy="584775"/>
          </a:xfrm>
          <a:prstGeom prst="rect">
            <a:avLst/>
          </a:prstGeom>
          <a:noFill/>
        </p:spPr>
        <p:txBody>
          <a:bodyPr wrap="square" rtlCol="0">
            <a:spAutoFit/>
          </a:bodyPr>
          <a:lstStyle/>
          <a:p>
            <a:r>
              <a:rPr lang="en-US" sz="3200" b="1" dirty="0" smtClean="0"/>
              <a:t>NOT NORMAL</a:t>
            </a:r>
            <a:endParaRPr lang="id-ID" sz="3200" b="1" dirty="0"/>
          </a:p>
        </p:txBody>
      </p:sp>
    </p:spTree>
    <p:extLst>
      <p:ext uri="{BB962C8B-B14F-4D97-AF65-F5344CB8AC3E}">
        <p14:creationId xmlns:p14="http://schemas.microsoft.com/office/powerpoint/2010/main" val="4144915055"/>
      </p:ext>
    </p:extLst>
  </p:cSld>
  <p:clrMapOvr>
    <a:masterClrMapping/>
  </p:clrMapOvr>
  <p:transition spd="slow">
    <p:push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cxnSp>
        <p:nvCxnSpPr>
          <p:cNvPr id="4" name="Straight Connector 3"/>
          <p:cNvCxnSpPr>
            <a:stCxn id="10" idx="3"/>
          </p:cNvCxnSpPr>
          <p:nvPr/>
        </p:nvCxnSpPr>
        <p:spPr>
          <a:xfrm>
            <a:off x="3706812" y="4581072"/>
            <a:ext cx="15954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298621" y="3497877"/>
            <a:ext cx="721179" cy="10831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00600" y="4581072"/>
            <a:ext cx="3103790" cy="584775"/>
          </a:xfrm>
          <a:prstGeom prst="rect">
            <a:avLst/>
          </a:prstGeom>
          <a:noFill/>
        </p:spPr>
        <p:txBody>
          <a:bodyPr wrap="square" rtlCol="0">
            <a:spAutoFit/>
          </a:bodyPr>
          <a:lstStyle/>
          <a:p>
            <a:r>
              <a:rPr lang="en-US" sz="3200" b="1" dirty="0" smtClean="0"/>
              <a:t>NOT NORMAL</a:t>
            </a:r>
            <a:endParaRPr lang="id-ID" sz="3200" b="1" dirty="0"/>
          </a:p>
        </p:txBody>
      </p:sp>
      <p:sp>
        <p:nvSpPr>
          <p:cNvPr id="14" name="Line 6"/>
          <p:cNvSpPr>
            <a:spLocks noChangeShapeType="1"/>
          </p:cNvSpPr>
          <p:nvPr/>
        </p:nvSpPr>
        <p:spPr bwMode="auto">
          <a:xfrm>
            <a:off x="1758043" y="4937246"/>
            <a:ext cx="0" cy="93015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 name="TextBox 2"/>
          <p:cNvSpPr txBox="1"/>
          <p:nvPr/>
        </p:nvSpPr>
        <p:spPr>
          <a:xfrm>
            <a:off x="1894114" y="5149430"/>
            <a:ext cx="1809069" cy="523220"/>
          </a:xfrm>
          <a:prstGeom prst="rect">
            <a:avLst/>
          </a:prstGeom>
          <a:noFill/>
        </p:spPr>
        <p:txBody>
          <a:bodyPr wrap="square" rtlCol="0">
            <a:spAutoFit/>
          </a:bodyPr>
          <a:lstStyle/>
          <a:p>
            <a:r>
              <a:rPr lang="en-US" sz="2800" b="1" dirty="0" smtClean="0"/>
              <a:t>NORMAL</a:t>
            </a:r>
            <a:endParaRPr lang="id-ID" sz="2800" b="1" dirty="0"/>
          </a:p>
        </p:txBody>
      </p:sp>
    </p:spTree>
    <p:extLst>
      <p:ext uri="{BB962C8B-B14F-4D97-AF65-F5344CB8AC3E}">
        <p14:creationId xmlns:p14="http://schemas.microsoft.com/office/powerpoint/2010/main" val="2248795214"/>
      </p:ext>
    </p:extLst>
  </p:cSld>
  <p:clrMapOvr>
    <a:masterClrMapping/>
  </p:clrMapOvr>
  <p:transition spd="slow">
    <p:push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cxnSp>
        <p:nvCxnSpPr>
          <p:cNvPr id="4" name="Straight Connector 3"/>
          <p:cNvCxnSpPr>
            <a:stCxn id="10" idx="3"/>
          </p:cNvCxnSpPr>
          <p:nvPr/>
        </p:nvCxnSpPr>
        <p:spPr>
          <a:xfrm>
            <a:off x="3706812" y="4581072"/>
            <a:ext cx="15954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298621" y="3497877"/>
            <a:ext cx="721179" cy="10831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07315" y="4581071"/>
            <a:ext cx="3103790" cy="461665"/>
          </a:xfrm>
          <a:prstGeom prst="rect">
            <a:avLst/>
          </a:prstGeom>
          <a:noFill/>
        </p:spPr>
        <p:txBody>
          <a:bodyPr wrap="square" rtlCol="0">
            <a:spAutoFit/>
          </a:bodyPr>
          <a:lstStyle/>
          <a:p>
            <a:r>
              <a:rPr lang="en-US" sz="2400" b="1" dirty="0" smtClean="0"/>
              <a:t>NOT NORMAL</a:t>
            </a:r>
            <a:endParaRPr lang="id-ID" sz="2400" b="1" dirty="0"/>
          </a:p>
        </p:txBody>
      </p:sp>
      <p:sp>
        <p:nvSpPr>
          <p:cNvPr id="14" name="Line 6"/>
          <p:cNvSpPr>
            <a:spLocks noChangeShapeType="1"/>
          </p:cNvSpPr>
          <p:nvPr/>
        </p:nvSpPr>
        <p:spPr bwMode="auto">
          <a:xfrm>
            <a:off x="1758043" y="4937246"/>
            <a:ext cx="0" cy="93015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 name="TextBox 2"/>
          <p:cNvSpPr txBox="1"/>
          <p:nvPr/>
        </p:nvSpPr>
        <p:spPr>
          <a:xfrm>
            <a:off x="1894114" y="5149430"/>
            <a:ext cx="1809069" cy="523220"/>
          </a:xfrm>
          <a:prstGeom prst="rect">
            <a:avLst/>
          </a:prstGeom>
          <a:noFill/>
        </p:spPr>
        <p:txBody>
          <a:bodyPr wrap="square" rtlCol="0">
            <a:spAutoFit/>
          </a:bodyPr>
          <a:lstStyle/>
          <a:p>
            <a:r>
              <a:rPr lang="en-US" sz="2800" b="1" dirty="0" smtClean="0"/>
              <a:t>NORMAL</a:t>
            </a:r>
            <a:endParaRPr lang="id-ID" sz="2800" b="1" dirty="0"/>
          </a:p>
        </p:txBody>
      </p:sp>
      <p:sp>
        <p:nvSpPr>
          <p:cNvPr id="5" name="TextBox 4"/>
          <p:cNvSpPr txBox="1"/>
          <p:nvPr/>
        </p:nvSpPr>
        <p:spPr>
          <a:xfrm>
            <a:off x="609600" y="5867400"/>
            <a:ext cx="2438400" cy="584775"/>
          </a:xfrm>
          <a:prstGeom prst="rect">
            <a:avLst/>
          </a:prstGeom>
          <a:solidFill>
            <a:srgbClr val="FFFF00"/>
          </a:solidFill>
        </p:spPr>
        <p:txBody>
          <a:bodyPr wrap="square" rtlCol="0">
            <a:spAutoFit/>
          </a:bodyPr>
          <a:lstStyle/>
          <a:p>
            <a:r>
              <a:rPr lang="en-US" sz="3200" b="1" dirty="0" smtClean="0"/>
              <a:t>SAMPLE SIZE</a:t>
            </a:r>
            <a:endParaRPr lang="id-ID" sz="3200" b="1" dirty="0"/>
          </a:p>
        </p:txBody>
      </p:sp>
      <p:cxnSp>
        <p:nvCxnSpPr>
          <p:cNvPr id="11" name="Straight Connector 10"/>
          <p:cNvCxnSpPr/>
          <p:nvPr/>
        </p:nvCxnSpPr>
        <p:spPr>
          <a:xfrm flipV="1">
            <a:off x="3048000" y="6019800"/>
            <a:ext cx="261121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659210" y="3512679"/>
            <a:ext cx="1084490" cy="25071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477000" y="4581072"/>
            <a:ext cx="2286000" cy="461665"/>
          </a:xfrm>
          <a:prstGeom prst="rect">
            <a:avLst/>
          </a:prstGeom>
          <a:noFill/>
        </p:spPr>
        <p:txBody>
          <a:bodyPr wrap="square" rtlCol="0">
            <a:spAutoFit/>
          </a:bodyPr>
          <a:lstStyle/>
          <a:p>
            <a:r>
              <a:rPr lang="en-US" altLang="id-ID" sz="2400" b="1" dirty="0" smtClean="0"/>
              <a:t>&lt;30 (KECIL)</a:t>
            </a:r>
            <a:endParaRPr lang="id-ID" sz="2400" dirty="0"/>
          </a:p>
        </p:txBody>
      </p:sp>
    </p:spTree>
    <p:extLst>
      <p:ext uri="{BB962C8B-B14F-4D97-AF65-F5344CB8AC3E}">
        <p14:creationId xmlns:p14="http://schemas.microsoft.com/office/powerpoint/2010/main" val="386401555"/>
      </p:ext>
    </p:extLst>
  </p:cSld>
  <p:clrMapOvr>
    <a:masterClrMapping/>
  </p:clrMapOvr>
  <p:transition spd="slow">
    <p:push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cxnSp>
        <p:nvCxnSpPr>
          <p:cNvPr id="4" name="Straight Connector 3"/>
          <p:cNvCxnSpPr>
            <a:stCxn id="10" idx="3"/>
          </p:cNvCxnSpPr>
          <p:nvPr/>
        </p:nvCxnSpPr>
        <p:spPr>
          <a:xfrm>
            <a:off x="3706812" y="4581072"/>
            <a:ext cx="15954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298621" y="3497877"/>
            <a:ext cx="721179" cy="10831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07315" y="4581071"/>
            <a:ext cx="3103790" cy="461665"/>
          </a:xfrm>
          <a:prstGeom prst="rect">
            <a:avLst/>
          </a:prstGeom>
          <a:noFill/>
        </p:spPr>
        <p:txBody>
          <a:bodyPr wrap="square" rtlCol="0">
            <a:spAutoFit/>
          </a:bodyPr>
          <a:lstStyle/>
          <a:p>
            <a:r>
              <a:rPr lang="en-US" sz="2400" b="1" dirty="0" smtClean="0"/>
              <a:t>NOT NORMAL</a:t>
            </a:r>
            <a:endParaRPr lang="id-ID" sz="2400" b="1" dirty="0"/>
          </a:p>
        </p:txBody>
      </p:sp>
      <p:sp>
        <p:nvSpPr>
          <p:cNvPr id="14" name="Line 6"/>
          <p:cNvSpPr>
            <a:spLocks noChangeShapeType="1"/>
          </p:cNvSpPr>
          <p:nvPr/>
        </p:nvSpPr>
        <p:spPr bwMode="auto">
          <a:xfrm>
            <a:off x="1758043" y="4937246"/>
            <a:ext cx="0" cy="93015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 name="TextBox 2"/>
          <p:cNvSpPr txBox="1"/>
          <p:nvPr/>
        </p:nvSpPr>
        <p:spPr>
          <a:xfrm>
            <a:off x="1894114" y="5149430"/>
            <a:ext cx="1809069" cy="523220"/>
          </a:xfrm>
          <a:prstGeom prst="rect">
            <a:avLst/>
          </a:prstGeom>
          <a:noFill/>
        </p:spPr>
        <p:txBody>
          <a:bodyPr wrap="square" rtlCol="0">
            <a:spAutoFit/>
          </a:bodyPr>
          <a:lstStyle/>
          <a:p>
            <a:r>
              <a:rPr lang="en-US" sz="2800" b="1" dirty="0" smtClean="0"/>
              <a:t>NORMAL</a:t>
            </a:r>
            <a:endParaRPr lang="id-ID" sz="2800" b="1" dirty="0"/>
          </a:p>
        </p:txBody>
      </p:sp>
      <p:sp>
        <p:nvSpPr>
          <p:cNvPr id="5" name="TextBox 4"/>
          <p:cNvSpPr txBox="1"/>
          <p:nvPr/>
        </p:nvSpPr>
        <p:spPr>
          <a:xfrm>
            <a:off x="609600" y="5867400"/>
            <a:ext cx="2438400" cy="584775"/>
          </a:xfrm>
          <a:prstGeom prst="rect">
            <a:avLst/>
          </a:prstGeom>
          <a:solidFill>
            <a:srgbClr val="FFFF00"/>
          </a:solidFill>
        </p:spPr>
        <p:txBody>
          <a:bodyPr wrap="square" rtlCol="0">
            <a:spAutoFit/>
          </a:bodyPr>
          <a:lstStyle/>
          <a:p>
            <a:r>
              <a:rPr lang="en-US" sz="3200" b="1" dirty="0" smtClean="0"/>
              <a:t>SAMPLE SIZE</a:t>
            </a:r>
            <a:endParaRPr lang="id-ID" sz="3200" b="1" dirty="0"/>
          </a:p>
        </p:txBody>
      </p:sp>
      <p:cxnSp>
        <p:nvCxnSpPr>
          <p:cNvPr id="20" name="Straight Arrow Connector 19"/>
          <p:cNvCxnSpPr/>
          <p:nvPr/>
        </p:nvCxnSpPr>
        <p:spPr>
          <a:xfrm>
            <a:off x="3048000" y="6159787"/>
            <a:ext cx="288902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noChangeArrowheads="1"/>
          </p:cNvSpPr>
          <p:nvPr/>
        </p:nvSpPr>
        <p:spPr bwMode="auto">
          <a:xfrm>
            <a:off x="5791200" y="5283487"/>
            <a:ext cx="3352800" cy="1574513"/>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PARAMETRIC</a:t>
            </a:r>
            <a:endParaRPr lang="en-US" altLang="id-ID" sz="2000" b="1" dirty="0">
              <a:solidFill>
                <a:schemeClr val="bg1"/>
              </a:solidFill>
            </a:endParaRPr>
          </a:p>
        </p:txBody>
      </p:sp>
      <p:sp>
        <p:nvSpPr>
          <p:cNvPr id="16" name="Rectangle 15"/>
          <p:cNvSpPr/>
          <p:nvPr/>
        </p:nvSpPr>
        <p:spPr>
          <a:xfrm>
            <a:off x="3434021" y="6202939"/>
            <a:ext cx="1743554" cy="461665"/>
          </a:xfrm>
          <a:prstGeom prst="rect">
            <a:avLst/>
          </a:prstGeom>
        </p:spPr>
        <p:txBody>
          <a:bodyPr wrap="none">
            <a:spAutoFit/>
          </a:bodyPr>
          <a:lstStyle/>
          <a:p>
            <a:r>
              <a:rPr lang="en-US" altLang="id-ID" sz="2400" b="1" u="sng" dirty="0" smtClean="0"/>
              <a:t>&gt;</a:t>
            </a:r>
            <a:r>
              <a:rPr lang="en-US" altLang="id-ID" sz="2400" b="1" dirty="0" smtClean="0"/>
              <a:t>30 (LARGE)</a:t>
            </a:r>
            <a:endParaRPr lang="en-US" altLang="id-ID" sz="2400" b="1" dirty="0"/>
          </a:p>
        </p:txBody>
      </p:sp>
    </p:spTree>
    <p:extLst>
      <p:ext uri="{BB962C8B-B14F-4D97-AF65-F5344CB8AC3E}">
        <p14:creationId xmlns:p14="http://schemas.microsoft.com/office/powerpoint/2010/main" val="2350931543"/>
      </p:ext>
    </p:extLst>
  </p:cSld>
  <p:clrMapOvr>
    <a:masterClrMapping/>
  </p:clrMapOvr>
  <p:transition spd="slow">
    <p:push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295400" y="990600"/>
            <a:ext cx="1447800" cy="838200"/>
          </a:xfrm>
          <a:prstGeom prst="flowChartTerminator">
            <a:avLst/>
          </a:prstGeom>
          <a:solidFill>
            <a:srgbClr val="00FFFF"/>
          </a:solidFill>
          <a:ln w="2857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id-ID" b="1" dirty="0" smtClean="0"/>
              <a:t>START</a:t>
            </a:r>
            <a:endParaRPr lang="en-US" altLang="id-ID" b="1" dirty="0"/>
          </a:p>
        </p:txBody>
      </p:sp>
      <p:sp>
        <p:nvSpPr>
          <p:cNvPr id="28676" name="AutoShape 4"/>
          <p:cNvSpPr>
            <a:spLocks noChangeArrowheads="1"/>
          </p:cNvSpPr>
          <p:nvPr/>
        </p:nvSpPr>
        <p:spPr bwMode="auto">
          <a:xfrm>
            <a:off x="609600" y="2438400"/>
            <a:ext cx="2209800" cy="609600"/>
          </a:xfrm>
          <a:prstGeom prst="flowChartAlternateProcess">
            <a:avLst/>
          </a:prstGeom>
          <a:solidFill>
            <a:srgbClr val="FCA2F3"/>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TYPE OF </a:t>
            </a:r>
            <a:r>
              <a:rPr lang="en-US" altLang="id-ID" sz="2000" b="1" dirty="0"/>
              <a:t>DATA</a:t>
            </a:r>
          </a:p>
        </p:txBody>
      </p:sp>
      <p:sp>
        <p:nvSpPr>
          <p:cNvPr id="28677" name="AutoShape 5"/>
          <p:cNvSpPr>
            <a:spLocks noChangeArrowheads="1"/>
          </p:cNvSpPr>
          <p:nvPr/>
        </p:nvSpPr>
        <p:spPr bwMode="auto">
          <a:xfrm>
            <a:off x="5410200" y="1714500"/>
            <a:ext cx="3733800" cy="1752600"/>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NON-PARAMETRIC</a:t>
            </a:r>
            <a:endParaRPr lang="en-US" altLang="id-ID" sz="2000" b="1" dirty="0">
              <a:solidFill>
                <a:schemeClr val="bg1"/>
              </a:solidFill>
            </a:endParaRPr>
          </a:p>
        </p:txBody>
      </p:sp>
      <p:sp>
        <p:nvSpPr>
          <p:cNvPr id="28678" name="Line 6"/>
          <p:cNvSpPr>
            <a:spLocks noChangeShapeType="1"/>
          </p:cNvSpPr>
          <p:nvPr/>
        </p:nvSpPr>
        <p:spPr bwMode="auto">
          <a:xfrm>
            <a:off x="1981200" y="18288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8679" name="Rectangle 7"/>
          <p:cNvSpPr>
            <a:spLocks noChangeArrowheads="1"/>
          </p:cNvSpPr>
          <p:nvPr/>
        </p:nvSpPr>
        <p:spPr bwMode="auto">
          <a:xfrm>
            <a:off x="2819400" y="2133600"/>
            <a:ext cx="248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ltLang="id-ID" b="1" dirty="0"/>
              <a:t>NOMINAL / ORDINAL</a:t>
            </a:r>
          </a:p>
        </p:txBody>
      </p:sp>
      <p:sp>
        <p:nvSpPr>
          <p:cNvPr id="28680" name="Line 8"/>
          <p:cNvSpPr>
            <a:spLocks noChangeShapeType="1"/>
          </p:cNvSpPr>
          <p:nvPr/>
        </p:nvSpPr>
        <p:spPr bwMode="auto">
          <a:xfrm>
            <a:off x="2819400" y="2590800"/>
            <a:ext cx="24828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8" name="Line 6"/>
          <p:cNvSpPr>
            <a:spLocks noChangeShapeType="1"/>
          </p:cNvSpPr>
          <p:nvPr/>
        </p:nvSpPr>
        <p:spPr bwMode="auto">
          <a:xfrm>
            <a:off x="1714500" y="30480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 name="TextBox 1"/>
          <p:cNvSpPr txBox="1"/>
          <p:nvPr/>
        </p:nvSpPr>
        <p:spPr>
          <a:xfrm>
            <a:off x="1897743" y="3236267"/>
            <a:ext cx="3200400" cy="523220"/>
          </a:xfrm>
          <a:prstGeom prst="rect">
            <a:avLst/>
          </a:prstGeom>
          <a:noFill/>
        </p:spPr>
        <p:txBody>
          <a:bodyPr wrap="square" rtlCol="0">
            <a:spAutoFit/>
          </a:bodyPr>
          <a:lstStyle/>
          <a:p>
            <a:r>
              <a:rPr lang="en-US" altLang="id-ID" sz="2800" b="1" dirty="0" smtClean="0"/>
              <a:t>INTERVAL / RASIO ?</a:t>
            </a:r>
          </a:p>
        </p:txBody>
      </p:sp>
      <p:sp>
        <p:nvSpPr>
          <p:cNvPr id="10" name="AutoShape 5"/>
          <p:cNvSpPr>
            <a:spLocks noChangeArrowheads="1"/>
          </p:cNvSpPr>
          <p:nvPr/>
        </p:nvSpPr>
        <p:spPr bwMode="auto">
          <a:xfrm>
            <a:off x="331787" y="4238172"/>
            <a:ext cx="3375025" cy="685800"/>
          </a:xfrm>
          <a:prstGeom prst="flowChartAlternateProcess">
            <a:avLst/>
          </a:prstGeom>
          <a:solidFill>
            <a:srgbClr val="32F41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t>DISTRIBUTION OF  </a:t>
            </a:r>
            <a:r>
              <a:rPr lang="en-US" altLang="id-ID" sz="2000" b="1" dirty="0"/>
              <a:t>DATA</a:t>
            </a:r>
          </a:p>
        </p:txBody>
      </p:sp>
      <p:cxnSp>
        <p:nvCxnSpPr>
          <p:cNvPr id="4" name="Straight Connector 3"/>
          <p:cNvCxnSpPr>
            <a:stCxn id="10" idx="3"/>
          </p:cNvCxnSpPr>
          <p:nvPr/>
        </p:nvCxnSpPr>
        <p:spPr>
          <a:xfrm>
            <a:off x="3706812" y="4581072"/>
            <a:ext cx="15954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298621" y="3619500"/>
            <a:ext cx="721179" cy="96157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82810" y="4587351"/>
            <a:ext cx="3103790" cy="461665"/>
          </a:xfrm>
          <a:prstGeom prst="rect">
            <a:avLst/>
          </a:prstGeom>
          <a:noFill/>
        </p:spPr>
        <p:txBody>
          <a:bodyPr wrap="square" rtlCol="0">
            <a:spAutoFit/>
          </a:bodyPr>
          <a:lstStyle/>
          <a:p>
            <a:r>
              <a:rPr lang="en-US" sz="2400" b="1" dirty="0" smtClean="0"/>
              <a:t>NOT NORMAL</a:t>
            </a:r>
            <a:endParaRPr lang="id-ID" sz="2400" b="1" dirty="0"/>
          </a:p>
        </p:txBody>
      </p:sp>
      <p:sp>
        <p:nvSpPr>
          <p:cNvPr id="14" name="Line 6"/>
          <p:cNvSpPr>
            <a:spLocks noChangeShapeType="1"/>
          </p:cNvSpPr>
          <p:nvPr/>
        </p:nvSpPr>
        <p:spPr bwMode="auto">
          <a:xfrm>
            <a:off x="1758043" y="4937246"/>
            <a:ext cx="0" cy="93015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 name="TextBox 2"/>
          <p:cNvSpPr txBox="1"/>
          <p:nvPr/>
        </p:nvSpPr>
        <p:spPr>
          <a:xfrm>
            <a:off x="1894114" y="5149430"/>
            <a:ext cx="1809069" cy="523220"/>
          </a:xfrm>
          <a:prstGeom prst="rect">
            <a:avLst/>
          </a:prstGeom>
          <a:noFill/>
        </p:spPr>
        <p:txBody>
          <a:bodyPr wrap="square" rtlCol="0">
            <a:spAutoFit/>
          </a:bodyPr>
          <a:lstStyle/>
          <a:p>
            <a:r>
              <a:rPr lang="en-US" sz="2800" b="1" dirty="0" smtClean="0"/>
              <a:t>NORMAL</a:t>
            </a:r>
            <a:endParaRPr lang="id-ID" sz="2800" b="1" dirty="0"/>
          </a:p>
        </p:txBody>
      </p:sp>
      <p:sp>
        <p:nvSpPr>
          <p:cNvPr id="5" name="TextBox 4"/>
          <p:cNvSpPr txBox="1"/>
          <p:nvPr/>
        </p:nvSpPr>
        <p:spPr>
          <a:xfrm>
            <a:off x="609600" y="5867400"/>
            <a:ext cx="2438400" cy="584775"/>
          </a:xfrm>
          <a:prstGeom prst="rect">
            <a:avLst/>
          </a:prstGeom>
          <a:solidFill>
            <a:srgbClr val="FFFF00"/>
          </a:solidFill>
        </p:spPr>
        <p:txBody>
          <a:bodyPr wrap="square" rtlCol="0">
            <a:spAutoFit/>
          </a:bodyPr>
          <a:lstStyle/>
          <a:p>
            <a:r>
              <a:rPr lang="en-US" sz="3200" b="1" dirty="0" smtClean="0"/>
              <a:t>SAMPLE SIZE</a:t>
            </a:r>
            <a:endParaRPr lang="id-ID" sz="3200" b="1" dirty="0"/>
          </a:p>
        </p:txBody>
      </p:sp>
      <p:cxnSp>
        <p:nvCxnSpPr>
          <p:cNvPr id="20" name="Straight Arrow Connector 19"/>
          <p:cNvCxnSpPr/>
          <p:nvPr/>
        </p:nvCxnSpPr>
        <p:spPr>
          <a:xfrm>
            <a:off x="3048000" y="6159787"/>
            <a:ext cx="288902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noChangeArrowheads="1"/>
          </p:cNvSpPr>
          <p:nvPr/>
        </p:nvSpPr>
        <p:spPr bwMode="auto">
          <a:xfrm>
            <a:off x="5791200" y="5283487"/>
            <a:ext cx="3352800" cy="1574513"/>
          </a:xfrm>
          <a:prstGeom prst="flowChartPreparation">
            <a:avLst/>
          </a:prstGeom>
          <a:solidFill>
            <a:srgbClr val="0000FF"/>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id-ID" sz="2000" b="1" dirty="0" smtClean="0">
                <a:solidFill>
                  <a:schemeClr val="bg1"/>
                </a:solidFill>
              </a:rPr>
              <a:t>STATISTICS</a:t>
            </a:r>
          </a:p>
          <a:p>
            <a:pPr eaLnBrk="1" hangingPunct="1"/>
            <a:r>
              <a:rPr lang="en-US" altLang="id-ID" sz="2000" b="1" dirty="0" smtClean="0">
                <a:solidFill>
                  <a:schemeClr val="bg1"/>
                </a:solidFill>
              </a:rPr>
              <a:t>PARAMETRIC</a:t>
            </a:r>
            <a:endParaRPr lang="en-US" altLang="id-ID" sz="2000" b="1" dirty="0">
              <a:solidFill>
                <a:schemeClr val="bg1"/>
              </a:solidFill>
            </a:endParaRPr>
          </a:p>
        </p:txBody>
      </p:sp>
      <p:sp>
        <p:nvSpPr>
          <p:cNvPr id="16" name="Rectangle 15"/>
          <p:cNvSpPr/>
          <p:nvPr/>
        </p:nvSpPr>
        <p:spPr>
          <a:xfrm>
            <a:off x="3434021" y="6202939"/>
            <a:ext cx="1743554" cy="461665"/>
          </a:xfrm>
          <a:prstGeom prst="rect">
            <a:avLst/>
          </a:prstGeom>
        </p:spPr>
        <p:txBody>
          <a:bodyPr wrap="none">
            <a:spAutoFit/>
          </a:bodyPr>
          <a:lstStyle/>
          <a:p>
            <a:r>
              <a:rPr lang="en-US" altLang="id-ID" sz="2400" b="1" u="sng" dirty="0" smtClean="0"/>
              <a:t>&gt;</a:t>
            </a:r>
            <a:r>
              <a:rPr lang="en-US" altLang="id-ID" sz="2400" b="1" dirty="0" smtClean="0"/>
              <a:t>30 (LARGE)</a:t>
            </a:r>
            <a:endParaRPr lang="en-US" altLang="id-ID" sz="2400" b="1" dirty="0"/>
          </a:p>
        </p:txBody>
      </p:sp>
      <p:cxnSp>
        <p:nvCxnSpPr>
          <p:cNvPr id="21" name="Straight Connector 20"/>
          <p:cNvCxnSpPr/>
          <p:nvPr/>
        </p:nvCxnSpPr>
        <p:spPr>
          <a:xfrm>
            <a:off x="3048000" y="5867400"/>
            <a:ext cx="22542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298621" y="3497877"/>
            <a:ext cx="1787979" cy="23695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689722"/>
      </p:ext>
    </p:extLst>
  </p:cSld>
  <p:clrMapOvr>
    <a:masterClrMapping/>
  </p:clrMapOvr>
  <p:transition spd="slow">
    <p:push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68012"/>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2654407390"/>
              </p:ext>
            </p:extLst>
          </p:nvPr>
        </p:nvGraphicFramePr>
        <p:xfrm>
          <a:off x="312057" y="1447800"/>
          <a:ext cx="8229600" cy="3779520"/>
        </p:xfrm>
        <a:graphic>
          <a:graphicData uri="http://schemas.openxmlformats.org/drawingml/2006/table">
            <a:tbl>
              <a:tblPr firstRow="1" bandRow="1">
                <a:tableStyleId>{5C22544A-7EE6-4342-B048-85BDC9FD1C3A}</a:tableStyleId>
              </a:tblPr>
              <a:tblGrid>
                <a:gridCol w="3146612"/>
                <a:gridCol w="5082988"/>
              </a:tblGrid>
              <a:tr h="370840">
                <a:tc rowSpan="2">
                  <a:txBody>
                    <a:bodyPr/>
                    <a:lstStyle/>
                    <a:p>
                      <a:pPr algn="ctr"/>
                      <a:endParaRPr lang="en-US" sz="2800" b="1" dirty="0" smtClean="0"/>
                    </a:p>
                    <a:p>
                      <a:pPr algn="ctr"/>
                      <a:r>
                        <a:rPr lang="en-US" sz="2800" b="1" dirty="0" smtClean="0"/>
                        <a:t>TYPE</a:t>
                      </a:r>
                      <a:r>
                        <a:rPr lang="en-US" sz="2800" b="1" baseline="0" dirty="0" smtClean="0"/>
                        <a:t> OF</a:t>
                      </a:r>
                      <a:r>
                        <a:rPr lang="en-US" sz="2800" b="1" dirty="0" smtClean="0"/>
                        <a:t>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DESCRIPTIVE ( 1 VARIABLE)</a:t>
                      </a:r>
                      <a:endParaRPr lang="id-ID" sz="2800" b="1" dirty="0"/>
                    </a:p>
                  </a:txBody>
                  <a:tcPr/>
                </a:tc>
              </a:tr>
              <a:tr h="370840">
                <a:tc>
                  <a:txBody>
                    <a:bodyPr/>
                    <a:lstStyle/>
                    <a:p>
                      <a:endParaRPr lang="en-US" sz="2800" b="1" dirty="0" smtClean="0"/>
                    </a:p>
                    <a:p>
                      <a:r>
                        <a:rPr lang="en-US" sz="2800" b="1" dirty="0" smtClean="0"/>
                        <a:t>NOMINAL-ORDINAL</a:t>
                      </a:r>
                      <a:endParaRPr lang="id-ID" sz="2800" b="1" dirty="0"/>
                    </a:p>
                  </a:txBody>
                  <a:tcPr/>
                </a:tc>
                <a:tc>
                  <a:txBody>
                    <a:bodyPr/>
                    <a:lstStyle/>
                    <a:p>
                      <a:pPr algn="ctr"/>
                      <a:endParaRPr lang="en-US" sz="2800" b="1" dirty="0" smtClean="0"/>
                    </a:p>
                    <a:p>
                      <a:pPr algn="ctr"/>
                      <a:r>
                        <a:rPr lang="en-US" sz="2800" b="1" dirty="0" smtClean="0"/>
                        <a:t> BINOMIAL</a:t>
                      </a:r>
                    </a:p>
                    <a:p>
                      <a:pPr algn="ctr"/>
                      <a:r>
                        <a:rPr lang="en-US" sz="2800" b="1" dirty="0" smtClean="0">
                          <a:latin typeface="Symbol" panose="05050102010706020507" pitchFamily="18" charset="2"/>
                        </a:rPr>
                        <a:t>c</a:t>
                      </a:r>
                      <a:r>
                        <a:rPr lang="en-US" sz="2800" b="1" baseline="30000" dirty="0" smtClean="0"/>
                        <a:t>2</a:t>
                      </a:r>
                      <a:r>
                        <a:rPr lang="en-US" sz="2800" b="1" dirty="0" smtClean="0"/>
                        <a:t>  (1 SAMPLE)</a:t>
                      </a:r>
                      <a:endParaRPr lang="id-ID" sz="2800" b="1" dirty="0"/>
                    </a:p>
                  </a:txBody>
                  <a:tcPr/>
                </a:tc>
              </a:tr>
              <a:tr h="370840">
                <a:tc>
                  <a:txBody>
                    <a:bodyPr/>
                    <a:lstStyle/>
                    <a:p>
                      <a:endParaRPr lang="en-US" sz="2800" b="1" dirty="0" smtClean="0"/>
                    </a:p>
                    <a:p>
                      <a:r>
                        <a:rPr lang="en-US" sz="2800" b="1" dirty="0" smtClean="0"/>
                        <a:t>INTERVAL - RATIO</a:t>
                      </a:r>
                      <a:endParaRPr lang="id-ID" sz="2800" b="1" dirty="0"/>
                    </a:p>
                  </a:txBody>
                  <a:tcPr/>
                </a:tc>
                <a:tc>
                  <a:txBody>
                    <a:bodyPr/>
                    <a:lstStyle/>
                    <a:p>
                      <a:pPr algn="ctr"/>
                      <a:endParaRPr lang="en-US" sz="2800" b="1" dirty="0" smtClean="0"/>
                    </a:p>
                    <a:p>
                      <a:pPr algn="ctr"/>
                      <a:r>
                        <a:rPr lang="en-US" sz="2800" b="1" dirty="0" smtClean="0"/>
                        <a:t>t-test</a:t>
                      </a:r>
                    </a:p>
                    <a:p>
                      <a:pPr algn="ctr"/>
                      <a:r>
                        <a:rPr lang="en-US" sz="2800" b="1" dirty="0" smtClean="0"/>
                        <a:t>(1 SAMPLE)*</a:t>
                      </a:r>
                      <a:endParaRPr lang="id-ID" sz="2800" b="1" dirty="0"/>
                    </a:p>
                  </a:txBody>
                  <a:tcPr/>
                </a:tc>
              </a:tr>
            </a:tbl>
          </a:graphicData>
        </a:graphic>
      </p:graphicFrame>
      <p:sp>
        <p:nvSpPr>
          <p:cNvPr id="4" name="TextBox 3"/>
          <p:cNvSpPr txBox="1"/>
          <p:nvPr/>
        </p:nvSpPr>
        <p:spPr>
          <a:xfrm>
            <a:off x="533400" y="5690996"/>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38773015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8836"/>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1507053830"/>
              </p:ext>
            </p:extLst>
          </p:nvPr>
        </p:nvGraphicFramePr>
        <p:xfrm>
          <a:off x="457200" y="769312"/>
          <a:ext cx="8229600" cy="5577840"/>
        </p:xfrm>
        <a:graphic>
          <a:graphicData uri="http://schemas.openxmlformats.org/drawingml/2006/table">
            <a:tbl>
              <a:tblPr firstRow="1" bandRow="1">
                <a:tableStyleId>{5C22544A-7EE6-4342-B048-85BDC9FD1C3A}</a:tableStyleId>
              </a:tblPr>
              <a:tblGrid>
                <a:gridCol w="3146612"/>
                <a:gridCol w="5082988"/>
              </a:tblGrid>
              <a:tr h="370840">
                <a:tc rowSpan="3">
                  <a:txBody>
                    <a:bodyPr/>
                    <a:lstStyle/>
                    <a:p>
                      <a:pPr algn="ctr"/>
                      <a:endParaRPr lang="en-US" sz="2800" b="1" dirty="0" smtClean="0"/>
                    </a:p>
                    <a:p>
                      <a:pPr algn="ctr"/>
                      <a:r>
                        <a:rPr lang="en-US" sz="2800" b="1" dirty="0" smtClean="0"/>
                        <a:t>TYPE OF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COMPARING 2 SAMPLES</a:t>
                      </a:r>
                      <a:endParaRPr lang="id-ID" sz="2800" b="1" dirty="0"/>
                    </a:p>
                  </a:txBody>
                  <a:tcPr/>
                </a:tc>
              </a:tr>
              <a:tr h="370840">
                <a:tc vMerge="1">
                  <a:txBody>
                    <a:bodyPr/>
                    <a:lstStyle/>
                    <a:p>
                      <a:endParaRPr lang="id-ID" sz="2800" b="1" dirty="0"/>
                    </a:p>
                  </a:txBody>
                  <a:tcPr/>
                </a:tc>
                <a:tc>
                  <a:txBody>
                    <a:bodyPr/>
                    <a:lstStyle/>
                    <a:p>
                      <a:pPr algn="ctr"/>
                      <a:r>
                        <a:rPr lang="en-US" sz="2800" b="1" dirty="0" err="1" smtClean="0"/>
                        <a:t>INDEPENDENt</a:t>
                      </a:r>
                      <a:endParaRPr lang="id-ID" sz="2800" b="1" dirty="0"/>
                    </a:p>
                  </a:txBody>
                  <a:tcPr/>
                </a:tc>
              </a:tr>
              <a:tr h="370840">
                <a:tc>
                  <a:txBody>
                    <a:bodyPr/>
                    <a:lstStyle/>
                    <a:p>
                      <a:r>
                        <a:rPr lang="en-US" sz="2800" b="1" dirty="0" smtClean="0"/>
                        <a:t>NOMINAL</a:t>
                      </a:r>
                      <a:r>
                        <a:rPr lang="en-US" sz="2800" b="1" baseline="0" dirty="0" smtClean="0"/>
                        <a:t> -ORDINAL</a:t>
                      </a:r>
                      <a:endParaRPr lang="id-ID" sz="2800" b="1" dirty="0"/>
                    </a:p>
                  </a:txBody>
                  <a:tcPr/>
                </a:tc>
                <a:tc>
                  <a:txBody>
                    <a:bodyPr/>
                    <a:lstStyle/>
                    <a:p>
                      <a:r>
                        <a:rPr lang="en-US" sz="2800" b="1" dirty="0" smtClean="0"/>
                        <a:t> -</a:t>
                      </a:r>
                      <a:r>
                        <a:rPr lang="en-US" sz="2800" b="1" baseline="0" dirty="0" smtClean="0"/>
                        <a:t>   FISHER EXACT</a:t>
                      </a:r>
                    </a:p>
                    <a:p>
                      <a:pPr marL="457200" indent="-457200">
                        <a:buFontTx/>
                        <a:buChar char="-"/>
                      </a:pPr>
                      <a:r>
                        <a:rPr lang="en-US" sz="2800" b="1" baseline="0" dirty="0" smtClean="0">
                          <a:latin typeface="Symbol" panose="05050102010706020507" pitchFamily="18" charset="2"/>
                        </a:rPr>
                        <a:t>c</a:t>
                      </a:r>
                      <a:r>
                        <a:rPr lang="en-US" sz="2800" b="1" baseline="30000" dirty="0" smtClean="0"/>
                        <a:t>2</a:t>
                      </a:r>
                    </a:p>
                    <a:p>
                      <a:pPr marL="457200" indent="-457200">
                        <a:buFontTx/>
                        <a:buChar char="-"/>
                      </a:pPr>
                      <a:r>
                        <a:rPr lang="en-US" sz="2800" b="1" baseline="0" dirty="0" smtClean="0"/>
                        <a:t>MEDIAN</a:t>
                      </a:r>
                    </a:p>
                    <a:p>
                      <a:pPr marL="457200" indent="-457200">
                        <a:buFontTx/>
                        <a:buChar char="-"/>
                      </a:pPr>
                      <a:r>
                        <a:rPr lang="en-US" sz="2800" b="1" baseline="0" dirty="0" smtClean="0"/>
                        <a:t>MANN WHITNEY</a:t>
                      </a:r>
                    </a:p>
                    <a:p>
                      <a:pPr marL="457200" indent="-457200">
                        <a:buFontTx/>
                        <a:buChar char="-"/>
                      </a:pPr>
                      <a:endParaRPr lang="en-US" sz="2800" b="1" baseline="0" dirty="0" smtClean="0"/>
                    </a:p>
                    <a:p>
                      <a:pPr marL="457200" indent="-457200">
                        <a:buFontTx/>
                        <a:buChar char="-"/>
                      </a:pPr>
                      <a:r>
                        <a:rPr lang="en-US" sz="2800" b="1" baseline="0" dirty="0" smtClean="0"/>
                        <a:t>PROPORTION TEST – P*</a:t>
                      </a:r>
                    </a:p>
                    <a:p>
                      <a:pPr marL="457200" indent="-457200">
                        <a:buFontTx/>
                        <a:buChar char="-"/>
                      </a:pPr>
                      <a:endParaRPr lang="id-ID" sz="2800" b="1" dirty="0"/>
                    </a:p>
                  </a:txBody>
                  <a:tcPr/>
                </a:tc>
              </a:tr>
              <a:tr h="370840">
                <a:tc>
                  <a:txBody>
                    <a:bodyPr/>
                    <a:lstStyle/>
                    <a:p>
                      <a:r>
                        <a:rPr lang="en-US" sz="2800" b="1" dirty="0" smtClean="0"/>
                        <a:t>INTERVAL-RATIO</a:t>
                      </a:r>
                    </a:p>
                    <a:p>
                      <a:endParaRPr lang="id-ID" sz="2800" b="1" dirty="0"/>
                    </a:p>
                  </a:txBody>
                  <a:tcPr/>
                </a:tc>
                <a:tc>
                  <a:txBody>
                    <a:bodyPr/>
                    <a:lstStyle/>
                    <a:p>
                      <a:r>
                        <a:rPr lang="en-US" sz="2800" b="1" dirty="0" smtClean="0"/>
                        <a:t>T-TEST INDEPENDENT*</a:t>
                      </a:r>
                      <a:endParaRPr lang="id-ID" sz="2800" b="1" dirty="0"/>
                    </a:p>
                  </a:txBody>
                  <a:tcPr/>
                </a:tc>
              </a:tr>
            </a:tbl>
          </a:graphicData>
        </a:graphic>
      </p:graphicFrame>
      <p:sp>
        <p:nvSpPr>
          <p:cNvPr id="4" name="TextBox 3"/>
          <p:cNvSpPr txBox="1"/>
          <p:nvPr/>
        </p:nvSpPr>
        <p:spPr>
          <a:xfrm>
            <a:off x="562429" y="6353067"/>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13283215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8836"/>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2503398440"/>
              </p:ext>
            </p:extLst>
          </p:nvPr>
        </p:nvGraphicFramePr>
        <p:xfrm>
          <a:off x="457200" y="769312"/>
          <a:ext cx="8229600" cy="5151120"/>
        </p:xfrm>
        <a:graphic>
          <a:graphicData uri="http://schemas.openxmlformats.org/drawingml/2006/table">
            <a:tbl>
              <a:tblPr firstRow="1" bandRow="1">
                <a:tableStyleId>{5C22544A-7EE6-4342-B048-85BDC9FD1C3A}</a:tableStyleId>
              </a:tblPr>
              <a:tblGrid>
                <a:gridCol w="3146612"/>
                <a:gridCol w="5082988"/>
              </a:tblGrid>
              <a:tr h="370840">
                <a:tc rowSpan="3">
                  <a:txBody>
                    <a:bodyPr/>
                    <a:lstStyle/>
                    <a:p>
                      <a:pPr algn="ctr"/>
                      <a:endParaRPr lang="en-US" sz="2800" b="1" dirty="0" smtClean="0"/>
                    </a:p>
                    <a:p>
                      <a:pPr algn="ctr"/>
                      <a:r>
                        <a:rPr lang="en-US" sz="2800" b="1" dirty="0" smtClean="0"/>
                        <a:t>TYPE OF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COMPARING 2 SAMPLES</a:t>
                      </a:r>
                      <a:endParaRPr lang="id-ID" sz="2800" b="1" dirty="0"/>
                    </a:p>
                  </a:txBody>
                  <a:tcPr/>
                </a:tc>
              </a:tr>
              <a:tr h="370840">
                <a:tc vMerge="1">
                  <a:txBody>
                    <a:bodyPr/>
                    <a:lstStyle/>
                    <a:p>
                      <a:endParaRPr lang="id-ID"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RELATED</a:t>
                      </a:r>
                      <a:r>
                        <a:rPr lang="en-US" sz="2800" b="1" baseline="0" dirty="0" smtClean="0"/>
                        <a:t> - PAIRED</a:t>
                      </a:r>
                      <a:endParaRPr lang="id-ID" sz="2800" b="1" dirty="0" smtClean="0"/>
                    </a:p>
                  </a:txBody>
                  <a:tcPr/>
                </a:tc>
              </a:tr>
              <a:tr h="370840">
                <a:tc>
                  <a:txBody>
                    <a:bodyPr/>
                    <a:lstStyle/>
                    <a:p>
                      <a:r>
                        <a:rPr lang="en-US" sz="2800" b="1" dirty="0" smtClean="0"/>
                        <a:t>NOMINAL</a:t>
                      </a:r>
                      <a:r>
                        <a:rPr lang="en-US" sz="2800" b="1" baseline="0" dirty="0" smtClean="0"/>
                        <a:t> -ORDINAL</a:t>
                      </a:r>
                      <a:endParaRPr lang="id-ID" sz="2800" b="1" dirty="0"/>
                    </a:p>
                  </a:txBody>
                  <a:tcPr/>
                </a:tc>
                <a:tc>
                  <a:txBody>
                    <a:bodyPr/>
                    <a:lstStyle/>
                    <a:p>
                      <a:pPr marL="457200" indent="-457200">
                        <a:buFontTx/>
                        <a:buChar char="-"/>
                      </a:pPr>
                      <a:r>
                        <a:rPr lang="en-US" sz="2800" b="1" dirty="0" smtClean="0"/>
                        <a:t>MC NEMAR</a:t>
                      </a:r>
                    </a:p>
                    <a:p>
                      <a:pPr marL="457200" indent="-457200">
                        <a:buFontTx/>
                        <a:buChar char="-"/>
                      </a:pPr>
                      <a:r>
                        <a:rPr lang="en-US" sz="2800" b="1" dirty="0" smtClean="0"/>
                        <a:t>SIGN TEST</a:t>
                      </a:r>
                    </a:p>
                    <a:p>
                      <a:pPr marL="457200" indent="-457200">
                        <a:buFontTx/>
                        <a:buChar char="-"/>
                      </a:pPr>
                      <a:r>
                        <a:rPr lang="en-US" sz="2800" b="1" dirty="0" smtClean="0"/>
                        <a:t>WILCOXON</a:t>
                      </a:r>
                    </a:p>
                    <a:p>
                      <a:pPr marL="457200" indent="-457200">
                        <a:buFontTx/>
                        <a:buChar char="-"/>
                      </a:pPr>
                      <a:endParaRPr lang="en-US" sz="2800" b="1" dirty="0" smtClean="0"/>
                    </a:p>
                    <a:p>
                      <a:pPr marL="457200" indent="-457200">
                        <a:buFontTx/>
                        <a:buChar char="-"/>
                      </a:pPr>
                      <a:r>
                        <a:rPr lang="en-US" sz="2800" b="1" baseline="0" dirty="0" smtClean="0"/>
                        <a:t>PROPORTION TEST – p*</a:t>
                      </a:r>
                    </a:p>
                    <a:p>
                      <a:pPr marL="457200" indent="-457200">
                        <a:buFontTx/>
                        <a:buChar char="-"/>
                      </a:pPr>
                      <a:endParaRPr lang="id-ID" sz="2800" b="1" dirty="0" smtClean="0"/>
                    </a:p>
                  </a:txBody>
                  <a:tcPr/>
                </a:tc>
              </a:tr>
              <a:tr h="370840">
                <a:tc>
                  <a:txBody>
                    <a:bodyPr/>
                    <a:lstStyle/>
                    <a:p>
                      <a:r>
                        <a:rPr lang="en-US" sz="2800" b="1" dirty="0" smtClean="0"/>
                        <a:t>INTERVAL-RATIO</a:t>
                      </a:r>
                    </a:p>
                    <a:p>
                      <a:endParaRPr lang="id-ID" sz="2800" b="1" dirty="0"/>
                    </a:p>
                  </a:txBody>
                  <a:tcPr/>
                </a:tc>
                <a:tc>
                  <a:txBody>
                    <a:bodyPr/>
                    <a:lstStyle/>
                    <a:p>
                      <a:r>
                        <a:rPr lang="en-US" sz="2800" b="1" dirty="0" smtClean="0"/>
                        <a:t>T-TEST RELATED*</a:t>
                      </a:r>
                    </a:p>
                    <a:p>
                      <a:endParaRPr lang="id-ID" sz="2800" b="1" dirty="0"/>
                    </a:p>
                  </a:txBody>
                  <a:tcPr/>
                </a:tc>
              </a:tr>
            </a:tbl>
          </a:graphicData>
        </a:graphic>
      </p:graphicFrame>
      <p:sp>
        <p:nvSpPr>
          <p:cNvPr id="4" name="TextBox 3"/>
          <p:cNvSpPr txBox="1"/>
          <p:nvPr/>
        </p:nvSpPr>
        <p:spPr>
          <a:xfrm>
            <a:off x="562429" y="6122235"/>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1024239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5293"/>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8" name="Table 7"/>
          <p:cNvGraphicFramePr>
            <a:graphicFrameLocks noGrp="1"/>
          </p:cNvGraphicFramePr>
          <p:nvPr>
            <p:extLst>
              <p:ext uri="{D42A27DB-BD31-4B8C-83A1-F6EECF244321}">
                <p14:modId xmlns:p14="http://schemas.microsoft.com/office/powerpoint/2010/main" val="1013212389"/>
              </p:ext>
            </p:extLst>
          </p:nvPr>
        </p:nvGraphicFramePr>
        <p:xfrm>
          <a:off x="0" y="690954"/>
          <a:ext cx="9144001" cy="5664126"/>
        </p:xfrm>
        <a:graphic>
          <a:graphicData uri="http://schemas.openxmlformats.org/drawingml/2006/table">
            <a:tbl>
              <a:tblPr firstRow="1" bandRow="1">
                <a:tableStyleId>{5C22544A-7EE6-4342-B048-85BDC9FD1C3A}</a:tableStyleId>
              </a:tblPr>
              <a:tblGrid>
                <a:gridCol w="2402237"/>
                <a:gridCol w="3160363"/>
                <a:gridCol w="3581401"/>
              </a:tblGrid>
              <a:tr h="647700">
                <a:tc rowSpan="3">
                  <a:txBody>
                    <a:bodyPr/>
                    <a:lstStyle/>
                    <a:p>
                      <a:pPr algn="ctr"/>
                      <a:endParaRPr lang="en-US" sz="2800" b="1" dirty="0" smtClean="0"/>
                    </a:p>
                    <a:p>
                      <a:pPr algn="ctr"/>
                      <a:endParaRPr lang="en-US" sz="2800" b="1" dirty="0" smtClean="0"/>
                    </a:p>
                    <a:p>
                      <a:pPr algn="ctr"/>
                      <a:r>
                        <a:rPr lang="en-US" sz="2800" b="1" dirty="0" smtClean="0"/>
                        <a:t>TYPE OF DATA </a:t>
                      </a:r>
                      <a:endParaRPr lang="id-ID" sz="2800" b="1" dirty="0"/>
                    </a:p>
                  </a:txBody>
                  <a:tcPr/>
                </a:tc>
                <a:tc gridSpan="2">
                  <a:txBody>
                    <a:bodyPr/>
                    <a:lstStyle/>
                    <a:p>
                      <a:pPr algn="ctr"/>
                      <a:r>
                        <a:rPr lang="en-US" sz="2800" b="1" dirty="0" smtClean="0"/>
                        <a:t>HYPOTHESIS</a:t>
                      </a:r>
                      <a:endParaRPr lang="id-ID" sz="2800" b="1" dirty="0"/>
                    </a:p>
                  </a:txBody>
                  <a:tcPr/>
                </a:tc>
                <a:tc hMerge="1">
                  <a:txBody>
                    <a:bodyPr/>
                    <a:lstStyle/>
                    <a:p>
                      <a:endParaRPr lang="id-ID" dirty="0"/>
                    </a:p>
                  </a:txBody>
                  <a:tcPr/>
                </a:tc>
              </a:tr>
              <a:tr h="647700">
                <a:tc vMerge="1">
                  <a:txBody>
                    <a:bodyPr/>
                    <a:lstStyle/>
                    <a:p>
                      <a:endParaRPr lang="id-ID" dirty="0"/>
                    </a:p>
                  </a:txBody>
                  <a:tcPr/>
                </a:tc>
                <a:tc gridSpan="2">
                  <a:txBody>
                    <a:bodyPr/>
                    <a:lstStyle/>
                    <a:p>
                      <a:pPr algn="ctr"/>
                      <a:r>
                        <a:rPr lang="en-US" sz="2800" b="1" dirty="0" smtClean="0"/>
                        <a:t>COMPARING 2 SAMPLES</a:t>
                      </a:r>
                      <a:endParaRPr lang="id-ID" sz="2800" b="1" dirty="0"/>
                    </a:p>
                  </a:txBody>
                  <a:tcPr/>
                </a:tc>
                <a:tc hMerge="1">
                  <a:txBody>
                    <a:bodyPr/>
                    <a:lstStyle/>
                    <a:p>
                      <a:endParaRPr lang="id-ID" dirty="0"/>
                    </a:p>
                  </a:txBody>
                  <a:tcPr/>
                </a:tc>
              </a:tr>
              <a:tr h="647700">
                <a:tc vMerge="1">
                  <a:txBody>
                    <a:bodyPr/>
                    <a:lstStyle/>
                    <a:p>
                      <a:endParaRPr lang="id-ID" dirty="0"/>
                    </a:p>
                  </a:txBody>
                  <a:tcPr/>
                </a:tc>
                <a:tc>
                  <a:txBody>
                    <a:bodyPr/>
                    <a:lstStyle/>
                    <a:p>
                      <a:pPr algn="ctr"/>
                      <a:r>
                        <a:rPr lang="en-US" sz="2800" b="1" dirty="0" smtClean="0"/>
                        <a:t>RELATED</a:t>
                      </a:r>
                      <a:r>
                        <a:rPr lang="en-US" sz="2800" b="1" baseline="0" dirty="0" smtClean="0"/>
                        <a:t> - PAIRED</a:t>
                      </a:r>
                      <a:endParaRPr lang="id-ID" sz="2800" b="1" dirty="0"/>
                    </a:p>
                  </a:txBody>
                  <a:tcPr/>
                </a:tc>
                <a:tc>
                  <a:txBody>
                    <a:bodyPr/>
                    <a:lstStyle/>
                    <a:p>
                      <a:pPr algn="ctr"/>
                      <a:r>
                        <a:rPr lang="en-US" sz="2800" b="1" dirty="0" smtClean="0"/>
                        <a:t>INDEPENDENT</a:t>
                      </a:r>
                      <a:endParaRPr lang="id-ID" sz="2800" b="1" dirty="0"/>
                    </a:p>
                  </a:txBody>
                  <a:tcPr/>
                </a:tc>
              </a:tr>
              <a:tr h="2776146">
                <a:tc>
                  <a:txBody>
                    <a:bodyPr/>
                    <a:lstStyle/>
                    <a:p>
                      <a:r>
                        <a:rPr lang="en-US" sz="2800" b="1" dirty="0" smtClean="0"/>
                        <a:t>NOMINAL</a:t>
                      </a:r>
                      <a:r>
                        <a:rPr lang="en-US" sz="2800" b="1" baseline="0" dirty="0" smtClean="0"/>
                        <a:t> -ORDINAL</a:t>
                      </a:r>
                      <a:endParaRPr lang="id-ID" sz="2800" b="1" dirty="0"/>
                    </a:p>
                  </a:txBody>
                  <a:tcPr/>
                </a:tc>
                <a:tc>
                  <a:txBody>
                    <a:bodyPr/>
                    <a:lstStyle/>
                    <a:p>
                      <a:pPr marL="457200" indent="-457200">
                        <a:buFontTx/>
                        <a:buChar char="-"/>
                      </a:pPr>
                      <a:r>
                        <a:rPr lang="en-US" sz="2800" b="1" dirty="0" smtClean="0"/>
                        <a:t>MC NEMAR</a:t>
                      </a:r>
                    </a:p>
                    <a:p>
                      <a:pPr marL="457200" indent="-457200">
                        <a:buFontTx/>
                        <a:buChar char="-"/>
                      </a:pPr>
                      <a:r>
                        <a:rPr lang="en-US" sz="2800" b="1" dirty="0" smtClean="0"/>
                        <a:t>SIGN TEST</a:t>
                      </a:r>
                    </a:p>
                    <a:p>
                      <a:pPr marL="457200" indent="-457200">
                        <a:buFontTx/>
                        <a:buChar char="-"/>
                      </a:pPr>
                      <a:r>
                        <a:rPr lang="en-US" sz="2800" b="1" dirty="0" smtClean="0"/>
                        <a:t>WILCOXON</a:t>
                      </a:r>
                    </a:p>
                    <a:p>
                      <a:pPr marL="457200" indent="-457200">
                        <a:buFontTx/>
                        <a:buChar char="-"/>
                      </a:pPr>
                      <a:endParaRPr lang="en-US" sz="2800" b="1" dirty="0" smtClean="0"/>
                    </a:p>
                    <a:p>
                      <a:pPr marL="457200" indent="-457200">
                        <a:buFontTx/>
                        <a:buChar char="-"/>
                      </a:pPr>
                      <a:r>
                        <a:rPr lang="en-US" sz="2800" b="1" baseline="0" dirty="0" smtClean="0"/>
                        <a:t>PROPORTION TEST – P*</a:t>
                      </a:r>
                      <a:endParaRPr lang="id-ID" sz="2800" b="1" dirty="0" smtClean="0"/>
                    </a:p>
                  </a:txBody>
                  <a:tcPr/>
                </a:tc>
                <a:tc>
                  <a:txBody>
                    <a:bodyPr/>
                    <a:lstStyle/>
                    <a:p>
                      <a:r>
                        <a:rPr lang="en-US" sz="2800" b="1" dirty="0" smtClean="0"/>
                        <a:t> -</a:t>
                      </a:r>
                      <a:r>
                        <a:rPr lang="en-US" sz="2800" b="1" baseline="0" dirty="0" smtClean="0"/>
                        <a:t> FISHER EXACT</a:t>
                      </a:r>
                    </a:p>
                    <a:p>
                      <a:pPr marL="457200" indent="-457200">
                        <a:buFontTx/>
                        <a:buChar char="-"/>
                      </a:pPr>
                      <a:r>
                        <a:rPr lang="en-US" sz="2800" b="1" baseline="0" dirty="0" smtClean="0">
                          <a:latin typeface="Symbol" panose="05050102010706020507" pitchFamily="18" charset="2"/>
                        </a:rPr>
                        <a:t>c</a:t>
                      </a:r>
                      <a:r>
                        <a:rPr lang="en-US" sz="2800" b="1" baseline="30000" dirty="0" smtClean="0"/>
                        <a:t>2</a:t>
                      </a:r>
                    </a:p>
                    <a:p>
                      <a:pPr marL="457200" indent="-457200">
                        <a:buFontTx/>
                        <a:buChar char="-"/>
                      </a:pPr>
                      <a:r>
                        <a:rPr lang="en-US" sz="2800" b="1" baseline="0" dirty="0" smtClean="0"/>
                        <a:t>MEDIAN</a:t>
                      </a:r>
                    </a:p>
                    <a:p>
                      <a:pPr marL="457200" indent="-457200">
                        <a:buFontTx/>
                        <a:buChar char="-"/>
                      </a:pPr>
                      <a:r>
                        <a:rPr lang="en-US" sz="2800" b="1" baseline="0" dirty="0" smtClean="0"/>
                        <a:t>MANN WHITNEY</a:t>
                      </a:r>
                    </a:p>
                    <a:p>
                      <a:pPr marL="457200" indent="-457200">
                        <a:buFontTx/>
                        <a:buChar char="-"/>
                      </a:pPr>
                      <a:r>
                        <a:rPr lang="en-US" sz="2800" b="1" baseline="0" dirty="0" smtClean="0"/>
                        <a:t>PROPORTION TEST –P*</a:t>
                      </a:r>
                      <a:endParaRPr lang="id-ID" sz="2800" b="1" dirty="0"/>
                    </a:p>
                  </a:txBody>
                  <a:tcPr/>
                </a:tc>
              </a:tr>
              <a:tr h="647700">
                <a:tc>
                  <a:txBody>
                    <a:bodyPr/>
                    <a:lstStyle/>
                    <a:p>
                      <a:r>
                        <a:rPr lang="en-US" sz="2800" b="1" dirty="0" smtClean="0"/>
                        <a:t>INTERVAL-RATIO</a:t>
                      </a:r>
                      <a:endParaRPr lang="id-ID" sz="2800" b="1" dirty="0"/>
                    </a:p>
                  </a:txBody>
                  <a:tcPr/>
                </a:tc>
                <a:tc>
                  <a:txBody>
                    <a:bodyPr/>
                    <a:lstStyle/>
                    <a:p>
                      <a:r>
                        <a:rPr lang="en-US" sz="2800" b="1" dirty="0" smtClean="0"/>
                        <a:t>T-TEST RELATED*</a:t>
                      </a:r>
                      <a:endParaRPr lang="id-ID" sz="2800" b="1" dirty="0"/>
                    </a:p>
                  </a:txBody>
                  <a:tcPr/>
                </a:tc>
                <a:tc>
                  <a:txBody>
                    <a:bodyPr/>
                    <a:lstStyle/>
                    <a:p>
                      <a:r>
                        <a:rPr lang="en-US" sz="2800" b="1" dirty="0" smtClean="0"/>
                        <a:t>T TEST INDEPENDENT*</a:t>
                      </a:r>
                      <a:endParaRPr lang="id-ID" sz="2800" b="1" dirty="0"/>
                    </a:p>
                  </a:txBody>
                  <a:tcPr/>
                </a:tc>
              </a:tr>
            </a:tbl>
          </a:graphicData>
        </a:graphic>
      </p:graphicFrame>
      <p:sp>
        <p:nvSpPr>
          <p:cNvPr id="9" name="TextBox 8"/>
          <p:cNvSpPr txBox="1"/>
          <p:nvPr/>
        </p:nvSpPr>
        <p:spPr>
          <a:xfrm>
            <a:off x="2438400" y="6396334"/>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23747450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943" y="431223"/>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1317285277"/>
              </p:ext>
            </p:extLst>
          </p:nvPr>
        </p:nvGraphicFramePr>
        <p:xfrm>
          <a:off x="562429" y="1371600"/>
          <a:ext cx="8229600" cy="4297680"/>
        </p:xfrm>
        <a:graphic>
          <a:graphicData uri="http://schemas.openxmlformats.org/drawingml/2006/table">
            <a:tbl>
              <a:tblPr firstRow="1" bandRow="1">
                <a:tableStyleId>{5C22544A-7EE6-4342-B048-85BDC9FD1C3A}</a:tableStyleId>
              </a:tblPr>
              <a:tblGrid>
                <a:gridCol w="3146612"/>
                <a:gridCol w="5082988"/>
              </a:tblGrid>
              <a:tr h="370840">
                <a:tc rowSpan="3">
                  <a:txBody>
                    <a:bodyPr/>
                    <a:lstStyle/>
                    <a:p>
                      <a:pPr algn="ctr"/>
                      <a:endParaRPr lang="en-US" sz="2800" b="1" dirty="0" smtClean="0"/>
                    </a:p>
                    <a:p>
                      <a:pPr algn="ctr"/>
                      <a:r>
                        <a:rPr lang="en-US" sz="2800" b="1" dirty="0" smtClean="0"/>
                        <a:t>TYPE</a:t>
                      </a:r>
                      <a:r>
                        <a:rPr lang="en-US" sz="2800" b="1" baseline="0" dirty="0" smtClean="0"/>
                        <a:t> OF</a:t>
                      </a:r>
                      <a:r>
                        <a:rPr lang="en-US" sz="2800" b="1" dirty="0" smtClean="0"/>
                        <a:t>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COMPARING </a:t>
                      </a:r>
                      <a:r>
                        <a:rPr lang="en-US" sz="2800" b="1" u="sng" dirty="0" smtClean="0"/>
                        <a:t>&gt;</a:t>
                      </a:r>
                      <a:r>
                        <a:rPr lang="en-US" sz="2800" b="1" dirty="0" smtClean="0"/>
                        <a:t>3 SAMPLES</a:t>
                      </a:r>
                      <a:endParaRPr lang="id-ID" sz="2800" b="1" dirty="0"/>
                    </a:p>
                  </a:txBody>
                  <a:tcPr/>
                </a:tc>
              </a:tr>
              <a:tr h="370840">
                <a:tc vMerge="1">
                  <a:txBody>
                    <a:bodyPr/>
                    <a:lstStyle/>
                    <a:p>
                      <a:endParaRPr lang="id-ID" sz="2800" b="1" dirty="0"/>
                    </a:p>
                  </a:txBody>
                  <a:tcPr/>
                </a:tc>
                <a:tc>
                  <a:txBody>
                    <a:bodyPr/>
                    <a:lstStyle/>
                    <a:p>
                      <a:pPr algn="ctr"/>
                      <a:r>
                        <a:rPr lang="en-US" sz="2800" b="1" dirty="0" smtClean="0"/>
                        <a:t>RELATED</a:t>
                      </a:r>
                      <a:r>
                        <a:rPr lang="en-US" sz="2800" b="1" baseline="0" dirty="0" smtClean="0"/>
                        <a:t> - PAIRED</a:t>
                      </a:r>
                      <a:endParaRPr lang="id-ID" sz="2800" b="1" dirty="0"/>
                    </a:p>
                  </a:txBody>
                  <a:tcPr/>
                </a:tc>
              </a:tr>
              <a:tr h="370840">
                <a:tc>
                  <a:txBody>
                    <a:bodyPr/>
                    <a:lstStyle/>
                    <a:p>
                      <a:r>
                        <a:rPr lang="en-US" sz="2800" b="1" dirty="0" smtClean="0"/>
                        <a:t>NOMINAL</a:t>
                      </a:r>
                      <a:r>
                        <a:rPr lang="en-US" sz="2800" b="1" baseline="0" dirty="0" smtClean="0"/>
                        <a:t> -ORDINAL</a:t>
                      </a:r>
                      <a:endParaRPr lang="id-ID" sz="2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a:t>
                      </a:r>
                      <a:r>
                        <a:rPr lang="en-US" sz="2800" b="1" baseline="0" dirty="0" smtClean="0">
                          <a:latin typeface="Symbol" panose="05050102010706020507" pitchFamily="18" charset="2"/>
                        </a:rPr>
                        <a:t>c</a:t>
                      </a:r>
                      <a:r>
                        <a:rPr lang="en-US" sz="2800" b="1" baseline="30000" dirty="0" smtClean="0"/>
                        <a:t>2 </a:t>
                      </a:r>
                      <a:r>
                        <a:rPr lang="en-US" sz="2800" b="1" baseline="0" dirty="0" smtClean="0"/>
                        <a:t>FOR K SAMPLE</a:t>
                      </a:r>
                    </a:p>
                    <a:p>
                      <a:pPr marL="457200" marR="0" indent="-457200" algn="l" defTabSz="914400" rtl="0" eaLnBrk="1" fontAlgn="auto" latinLnBrk="0" hangingPunct="1">
                        <a:lnSpc>
                          <a:spcPct val="100000"/>
                        </a:lnSpc>
                        <a:spcBef>
                          <a:spcPts val="0"/>
                        </a:spcBef>
                        <a:spcAft>
                          <a:spcPts val="0"/>
                        </a:spcAft>
                        <a:buClrTx/>
                        <a:buSzTx/>
                        <a:buFontTx/>
                        <a:buChar char="-"/>
                        <a:tabLst/>
                        <a:defRPr/>
                      </a:pPr>
                      <a:r>
                        <a:rPr lang="en-US" sz="2800" b="1" baseline="0" dirty="0" smtClean="0"/>
                        <a:t>COCHRAN Q</a:t>
                      </a:r>
                    </a:p>
                    <a:p>
                      <a:pPr marL="457200" marR="0" indent="-457200" algn="l" defTabSz="914400" rtl="0" eaLnBrk="1" fontAlgn="auto" latinLnBrk="0" hangingPunct="1">
                        <a:lnSpc>
                          <a:spcPct val="100000"/>
                        </a:lnSpc>
                        <a:spcBef>
                          <a:spcPts val="0"/>
                        </a:spcBef>
                        <a:spcAft>
                          <a:spcPts val="0"/>
                        </a:spcAft>
                        <a:buClrTx/>
                        <a:buSzTx/>
                        <a:buFontTx/>
                        <a:buChar char="-"/>
                        <a:tabLst/>
                        <a:defRPr/>
                      </a:pPr>
                      <a:r>
                        <a:rPr lang="en-US" sz="2800" b="1" baseline="0" dirty="0" smtClean="0"/>
                        <a:t>FRIEDMAN</a:t>
                      </a:r>
                    </a:p>
                    <a:p>
                      <a:pPr marL="457200" marR="0" indent="-457200" algn="l" defTabSz="914400" rtl="0" eaLnBrk="1" fontAlgn="auto" latinLnBrk="0" hangingPunct="1">
                        <a:lnSpc>
                          <a:spcPct val="100000"/>
                        </a:lnSpc>
                        <a:spcBef>
                          <a:spcPts val="0"/>
                        </a:spcBef>
                        <a:spcAft>
                          <a:spcPts val="0"/>
                        </a:spcAft>
                        <a:buClrTx/>
                        <a:buSzTx/>
                        <a:buFontTx/>
                        <a:buChar char="-"/>
                        <a:tabLst/>
                        <a:defRPr/>
                      </a:pPr>
                      <a:endParaRPr lang="en-US" sz="2800" b="1" baseline="0" dirty="0" smtClean="0"/>
                    </a:p>
                  </a:txBody>
                  <a:tcPr/>
                </a:tc>
              </a:tr>
              <a:tr h="370840">
                <a:tc>
                  <a:txBody>
                    <a:bodyPr/>
                    <a:lstStyle/>
                    <a:p>
                      <a:r>
                        <a:rPr lang="en-US" sz="2800" b="1" dirty="0" smtClean="0"/>
                        <a:t>INTERVAL-RATIO</a:t>
                      </a:r>
                    </a:p>
                    <a:p>
                      <a:endParaRPr lang="id-ID" sz="2800" b="1" dirty="0"/>
                    </a:p>
                  </a:txBody>
                  <a:tcPr/>
                </a:tc>
                <a:tc>
                  <a:txBody>
                    <a:bodyPr/>
                    <a:lstStyle/>
                    <a:p>
                      <a:r>
                        <a:rPr lang="en-US" sz="2800" b="1" dirty="0" smtClean="0"/>
                        <a:t>ANOVA*</a:t>
                      </a:r>
                      <a:endParaRPr lang="id-ID" sz="2800" b="1" dirty="0"/>
                    </a:p>
                  </a:txBody>
                  <a:tcPr/>
                </a:tc>
              </a:tr>
            </a:tbl>
          </a:graphicData>
        </a:graphic>
      </p:graphicFrame>
      <p:sp>
        <p:nvSpPr>
          <p:cNvPr id="4" name="TextBox 3"/>
          <p:cNvSpPr txBox="1"/>
          <p:nvPr/>
        </p:nvSpPr>
        <p:spPr>
          <a:xfrm>
            <a:off x="562429" y="6353067"/>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2738168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0"/>
            <a:ext cx="8305800" cy="3970318"/>
          </a:xfrm>
          <a:prstGeom prst="rect">
            <a:avLst/>
          </a:prstGeom>
          <a:noFill/>
        </p:spPr>
        <p:txBody>
          <a:bodyPr wrap="square" rtlCol="0">
            <a:spAutoFit/>
          </a:bodyPr>
          <a:lstStyle/>
          <a:p>
            <a:r>
              <a:rPr lang="en-US" sz="2800" b="1" dirty="0" smtClean="0"/>
              <a:t>Field editing consists in the review of the reporting forms by the investigator for completing what the latter has written in abbreviated and/or in illegible form at the time of recording the respondent’s responses. This type of editing is necessary in view of the fact that individual writing style often can be difficult for others to decipher. This sort of editing should be done as soon as possible after the interview, preferably on the very day or on the next day</a:t>
            </a:r>
            <a:endParaRPr lang="id-ID" sz="2800" b="1" dirty="0"/>
          </a:p>
        </p:txBody>
      </p:sp>
    </p:spTree>
    <p:extLst>
      <p:ext uri="{BB962C8B-B14F-4D97-AF65-F5344CB8AC3E}">
        <p14:creationId xmlns:p14="http://schemas.microsoft.com/office/powerpoint/2010/main" val="38650569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8836"/>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666771814"/>
              </p:ext>
            </p:extLst>
          </p:nvPr>
        </p:nvGraphicFramePr>
        <p:xfrm>
          <a:off x="457200" y="1295400"/>
          <a:ext cx="8229600" cy="4155440"/>
        </p:xfrm>
        <a:graphic>
          <a:graphicData uri="http://schemas.openxmlformats.org/drawingml/2006/table">
            <a:tbl>
              <a:tblPr firstRow="1" bandRow="1">
                <a:tableStyleId>{5C22544A-7EE6-4342-B048-85BDC9FD1C3A}</a:tableStyleId>
              </a:tblPr>
              <a:tblGrid>
                <a:gridCol w="3146612"/>
                <a:gridCol w="5082988"/>
              </a:tblGrid>
              <a:tr h="370840">
                <a:tc rowSpan="3">
                  <a:txBody>
                    <a:bodyPr/>
                    <a:lstStyle/>
                    <a:p>
                      <a:pPr algn="ctr"/>
                      <a:endParaRPr lang="en-US" sz="2800" b="1" dirty="0" smtClean="0"/>
                    </a:p>
                    <a:p>
                      <a:pPr algn="ctr"/>
                      <a:r>
                        <a:rPr lang="en-US" sz="2800" b="1" dirty="0" smtClean="0"/>
                        <a:t>TYPE OF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COMPARING </a:t>
                      </a:r>
                      <a:r>
                        <a:rPr lang="en-US" sz="2800" b="1" u="sng" dirty="0" smtClean="0"/>
                        <a:t>&gt;</a:t>
                      </a:r>
                      <a:r>
                        <a:rPr lang="en-US" sz="2800" b="1" dirty="0" smtClean="0"/>
                        <a:t>3 SAMPLES</a:t>
                      </a:r>
                      <a:endParaRPr lang="id-ID" sz="2800" b="1" dirty="0"/>
                    </a:p>
                  </a:txBody>
                  <a:tcPr/>
                </a:tc>
              </a:tr>
              <a:tr h="370840">
                <a:tc vMerge="1">
                  <a:txBody>
                    <a:bodyPr/>
                    <a:lstStyle/>
                    <a:p>
                      <a:endParaRPr lang="id-ID" sz="2800" b="1" dirty="0"/>
                    </a:p>
                  </a:txBody>
                  <a:tcPr/>
                </a:tc>
                <a:tc>
                  <a:txBody>
                    <a:bodyPr/>
                    <a:lstStyle/>
                    <a:p>
                      <a:pPr algn="ctr"/>
                      <a:r>
                        <a:rPr lang="en-US" sz="2800" b="1" dirty="0" smtClean="0"/>
                        <a:t>INDEPENDENT</a:t>
                      </a:r>
                      <a:endParaRPr lang="id-ID" sz="2800" b="1" dirty="0"/>
                    </a:p>
                  </a:txBody>
                  <a:tcPr/>
                </a:tc>
              </a:tr>
              <a:tr h="370840">
                <a:tc>
                  <a:txBody>
                    <a:bodyPr/>
                    <a:lstStyle/>
                    <a:p>
                      <a:r>
                        <a:rPr lang="en-US" sz="2800" b="1" dirty="0" smtClean="0"/>
                        <a:t>NOMINAL</a:t>
                      </a:r>
                      <a:r>
                        <a:rPr lang="en-US" sz="2800" b="1" baseline="0" dirty="0" smtClean="0"/>
                        <a:t> -ORDINAL</a:t>
                      </a:r>
                      <a:endParaRPr lang="id-ID" sz="2800" b="1" dirty="0"/>
                    </a:p>
                  </a:txBody>
                  <a:tcPr/>
                </a:tc>
                <a:tc>
                  <a:txBody>
                    <a:bodyPr/>
                    <a:lstStyle/>
                    <a:p>
                      <a:r>
                        <a:rPr lang="en-US" sz="2800" b="1" dirty="0" smtClean="0"/>
                        <a:t> -</a:t>
                      </a:r>
                      <a:r>
                        <a:rPr lang="en-US" sz="2800" b="1" baseline="0" dirty="0" smtClean="0">
                          <a:latin typeface="Symbol" panose="05050102010706020507" pitchFamily="18" charset="2"/>
                        </a:rPr>
                        <a:t>c</a:t>
                      </a:r>
                      <a:r>
                        <a:rPr lang="en-US" sz="2800" b="1" baseline="30000" dirty="0" smtClean="0"/>
                        <a:t>2 </a:t>
                      </a:r>
                      <a:r>
                        <a:rPr lang="en-US" sz="2800" b="1" baseline="0" dirty="0" smtClean="0"/>
                        <a:t>FOR K SAMPLE</a:t>
                      </a:r>
                    </a:p>
                    <a:p>
                      <a:pPr marL="457200" indent="-457200">
                        <a:buFontTx/>
                        <a:buChar char="-"/>
                      </a:pPr>
                      <a:r>
                        <a:rPr lang="en-US" sz="2800" b="1" baseline="0" dirty="0" smtClean="0"/>
                        <a:t>MEDIAN EKST.</a:t>
                      </a:r>
                    </a:p>
                    <a:p>
                      <a:pPr marL="457200" indent="-457200">
                        <a:buFontTx/>
                        <a:buChar char="-"/>
                      </a:pPr>
                      <a:r>
                        <a:rPr lang="en-US" sz="2800" b="1" baseline="0" dirty="0" smtClean="0"/>
                        <a:t>KRUSKAL WALLIS</a:t>
                      </a:r>
                    </a:p>
                    <a:p>
                      <a:pPr marL="457200" indent="-457200">
                        <a:buFontTx/>
                        <a:buChar char="-"/>
                      </a:pPr>
                      <a:endParaRPr lang="en-US" sz="2800" b="1" baseline="30000" dirty="0" smtClean="0"/>
                    </a:p>
                  </a:txBody>
                  <a:tcPr/>
                </a:tc>
              </a:tr>
              <a:tr h="370840">
                <a:tc>
                  <a:txBody>
                    <a:bodyPr/>
                    <a:lstStyle/>
                    <a:p>
                      <a:r>
                        <a:rPr lang="en-US" sz="2800" b="1" dirty="0" smtClean="0"/>
                        <a:t>INTERVAL-RATIO</a:t>
                      </a:r>
                    </a:p>
                    <a:p>
                      <a:endParaRPr lang="id-ID" sz="2800" b="1" dirty="0"/>
                    </a:p>
                  </a:txBody>
                  <a:tcPr/>
                </a:tc>
                <a:tc>
                  <a:txBody>
                    <a:bodyPr/>
                    <a:lstStyle/>
                    <a:p>
                      <a:r>
                        <a:rPr lang="en-US" sz="2800" b="1" dirty="0" smtClean="0"/>
                        <a:t>ANOVA*</a:t>
                      </a:r>
                      <a:endParaRPr lang="id-ID" sz="2800" b="1" dirty="0"/>
                    </a:p>
                  </a:txBody>
                  <a:tcPr/>
                </a:tc>
              </a:tr>
            </a:tbl>
          </a:graphicData>
        </a:graphic>
      </p:graphicFrame>
      <p:sp>
        <p:nvSpPr>
          <p:cNvPr id="4" name="TextBox 3"/>
          <p:cNvSpPr txBox="1"/>
          <p:nvPr/>
        </p:nvSpPr>
        <p:spPr>
          <a:xfrm>
            <a:off x="562429" y="6122235"/>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3262921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68012"/>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8" name="Table 7"/>
          <p:cNvGraphicFramePr>
            <a:graphicFrameLocks noGrp="1"/>
          </p:cNvGraphicFramePr>
          <p:nvPr>
            <p:extLst>
              <p:ext uri="{D42A27DB-BD31-4B8C-83A1-F6EECF244321}">
                <p14:modId xmlns:p14="http://schemas.microsoft.com/office/powerpoint/2010/main" val="2584966334"/>
              </p:ext>
            </p:extLst>
          </p:nvPr>
        </p:nvGraphicFramePr>
        <p:xfrm>
          <a:off x="457200" y="952787"/>
          <a:ext cx="8382000" cy="4686300"/>
        </p:xfrm>
        <a:graphic>
          <a:graphicData uri="http://schemas.openxmlformats.org/drawingml/2006/table">
            <a:tbl>
              <a:tblPr firstRow="1" bandRow="1">
                <a:tableStyleId>{5C22544A-7EE6-4342-B048-85BDC9FD1C3A}</a:tableStyleId>
              </a:tblPr>
              <a:tblGrid>
                <a:gridCol w="2286000"/>
                <a:gridCol w="2895600"/>
                <a:gridCol w="3200400"/>
              </a:tblGrid>
              <a:tr h="647700">
                <a:tc rowSpan="3">
                  <a:txBody>
                    <a:bodyPr/>
                    <a:lstStyle/>
                    <a:p>
                      <a:pPr algn="ctr"/>
                      <a:endParaRPr lang="en-US" sz="2800" b="1" dirty="0" smtClean="0"/>
                    </a:p>
                    <a:p>
                      <a:pPr algn="ctr"/>
                      <a:endParaRPr lang="en-US" sz="2800" b="1" dirty="0" smtClean="0"/>
                    </a:p>
                    <a:p>
                      <a:pPr algn="ctr"/>
                      <a:r>
                        <a:rPr lang="en-US" sz="2800" b="1" dirty="0" smtClean="0"/>
                        <a:t>TYPE OF DATA </a:t>
                      </a:r>
                      <a:endParaRPr lang="id-ID" sz="2800" b="1" dirty="0"/>
                    </a:p>
                  </a:txBody>
                  <a:tcPr/>
                </a:tc>
                <a:tc gridSpan="2">
                  <a:txBody>
                    <a:bodyPr/>
                    <a:lstStyle/>
                    <a:p>
                      <a:pPr algn="ctr"/>
                      <a:r>
                        <a:rPr lang="en-US" sz="2800" b="1" dirty="0" smtClean="0"/>
                        <a:t>HYPOTHESIS</a:t>
                      </a:r>
                      <a:endParaRPr lang="id-ID" sz="2800" b="1" dirty="0"/>
                    </a:p>
                  </a:txBody>
                  <a:tcPr/>
                </a:tc>
                <a:tc hMerge="1">
                  <a:txBody>
                    <a:bodyPr/>
                    <a:lstStyle/>
                    <a:p>
                      <a:endParaRPr lang="id-ID" dirty="0"/>
                    </a:p>
                  </a:txBody>
                  <a:tcPr/>
                </a:tc>
              </a:tr>
              <a:tr h="647700">
                <a:tc vMerge="1">
                  <a:txBody>
                    <a:bodyPr/>
                    <a:lstStyle/>
                    <a:p>
                      <a:endParaRPr lang="id-ID" dirty="0"/>
                    </a:p>
                  </a:txBody>
                  <a:tcPr/>
                </a:tc>
                <a:tc gridSpan="2">
                  <a:txBody>
                    <a:bodyPr/>
                    <a:lstStyle/>
                    <a:p>
                      <a:pPr algn="ctr"/>
                      <a:r>
                        <a:rPr lang="en-US" sz="2800" b="1" dirty="0" smtClean="0"/>
                        <a:t>COMPARING </a:t>
                      </a:r>
                      <a:r>
                        <a:rPr lang="en-US" sz="2800" b="1" u="sng" dirty="0" smtClean="0"/>
                        <a:t>&gt;</a:t>
                      </a:r>
                      <a:r>
                        <a:rPr lang="en-US" sz="2800" b="1" dirty="0" smtClean="0"/>
                        <a:t>3 SAMPLES</a:t>
                      </a:r>
                      <a:endParaRPr lang="id-ID" sz="2800" b="1" dirty="0"/>
                    </a:p>
                  </a:txBody>
                  <a:tcPr/>
                </a:tc>
                <a:tc hMerge="1">
                  <a:txBody>
                    <a:bodyPr/>
                    <a:lstStyle/>
                    <a:p>
                      <a:endParaRPr lang="id-ID" dirty="0"/>
                    </a:p>
                  </a:txBody>
                  <a:tcPr/>
                </a:tc>
              </a:tr>
              <a:tr h="647700">
                <a:tc vMerge="1">
                  <a:txBody>
                    <a:bodyPr/>
                    <a:lstStyle/>
                    <a:p>
                      <a:endParaRPr lang="id-ID" dirty="0"/>
                    </a:p>
                  </a:txBody>
                  <a:tcPr/>
                </a:tc>
                <a:tc>
                  <a:txBody>
                    <a:bodyPr/>
                    <a:lstStyle/>
                    <a:p>
                      <a:pPr algn="ctr"/>
                      <a:r>
                        <a:rPr lang="en-US" sz="2800" b="1" dirty="0" smtClean="0"/>
                        <a:t>RELATED</a:t>
                      </a:r>
                      <a:r>
                        <a:rPr lang="en-US" sz="2800" b="1" baseline="0" dirty="0" smtClean="0"/>
                        <a:t> - PAIRED</a:t>
                      </a:r>
                      <a:endParaRPr lang="id-ID" sz="2800" b="1" dirty="0"/>
                    </a:p>
                  </a:txBody>
                  <a:tcPr/>
                </a:tc>
                <a:tc>
                  <a:txBody>
                    <a:bodyPr/>
                    <a:lstStyle/>
                    <a:p>
                      <a:pPr algn="ctr"/>
                      <a:r>
                        <a:rPr lang="en-US" sz="2800" b="1" dirty="0" smtClean="0"/>
                        <a:t>INDEPENDENT</a:t>
                      </a:r>
                      <a:endParaRPr lang="id-ID" sz="2800" b="1" dirty="0"/>
                    </a:p>
                  </a:txBody>
                  <a:tcPr/>
                </a:tc>
              </a:tr>
              <a:tr h="647700">
                <a:tc>
                  <a:txBody>
                    <a:bodyPr/>
                    <a:lstStyle/>
                    <a:p>
                      <a:r>
                        <a:rPr lang="en-US" sz="2800" b="1" dirty="0" smtClean="0"/>
                        <a:t>NOMINAL</a:t>
                      </a:r>
                      <a:r>
                        <a:rPr lang="en-US" sz="2800" b="1" baseline="0" dirty="0" smtClean="0"/>
                        <a:t> -ORDINAL</a:t>
                      </a:r>
                      <a:endParaRPr lang="id-ID" sz="2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a:t>
                      </a:r>
                      <a:r>
                        <a:rPr lang="en-US" sz="2800" b="1" baseline="0" dirty="0" smtClean="0">
                          <a:latin typeface="Symbol" panose="05050102010706020507" pitchFamily="18" charset="2"/>
                        </a:rPr>
                        <a:t>c</a:t>
                      </a:r>
                      <a:r>
                        <a:rPr lang="en-US" sz="2800" b="1" baseline="30000" dirty="0" smtClean="0"/>
                        <a:t>2 </a:t>
                      </a:r>
                      <a:r>
                        <a:rPr lang="en-US" sz="2800" b="1" baseline="0" dirty="0" smtClean="0"/>
                        <a:t>FOR K SAMPLE</a:t>
                      </a:r>
                    </a:p>
                    <a:p>
                      <a:pPr marL="457200" marR="0" indent="-457200" algn="l" defTabSz="914400" rtl="0" eaLnBrk="1" fontAlgn="auto" latinLnBrk="0" hangingPunct="1">
                        <a:lnSpc>
                          <a:spcPct val="100000"/>
                        </a:lnSpc>
                        <a:spcBef>
                          <a:spcPts val="0"/>
                        </a:spcBef>
                        <a:spcAft>
                          <a:spcPts val="0"/>
                        </a:spcAft>
                        <a:buClrTx/>
                        <a:buSzTx/>
                        <a:buFontTx/>
                        <a:buChar char="-"/>
                        <a:tabLst/>
                        <a:defRPr/>
                      </a:pPr>
                      <a:r>
                        <a:rPr lang="en-US" sz="2800" b="1" baseline="0" dirty="0" smtClean="0"/>
                        <a:t>COCHRAN Q</a:t>
                      </a:r>
                    </a:p>
                    <a:p>
                      <a:pPr marL="457200" marR="0" indent="-457200" algn="l" defTabSz="914400" rtl="0" eaLnBrk="1" fontAlgn="auto" latinLnBrk="0" hangingPunct="1">
                        <a:lnSpc>
                          <a:spcPct val="100000"/>
                        </a:lnSpc>
                        <a:spcBef>
                          <a:spcPts val="0"/>
                        </a:spcBef>
                        <a:spcAft>
                          <a:spcPts val="0"/>
                        </a:spcAft>
                        <a:buClrTx/>
                        <a:buSzTx/>
                        <a:buFontTx/>
                        <a:buChar char="-"/>
                        <a:tabLst/>
                        <a:defRPr/>
                      </a:pPr>
                      <a:r>
                        <a:rPr lang="en-US" sz="2800" b="1" baseline="0" dirty="0" smtClean="0"/>
                        <a:t>FRIEDMAN</a:t>
                      </a:r>
                    </a:p>
                    <a:p>
                      <a:endParaRPr lang="id-ID" sz="2800" b="1" dirty="0"/>
                    </a:p>
                  </a:txBody>
                  <a:tcPr/>
                </a:tc>
                <a:tc>
                  <a:txBody>
                    <a:bodyPr/>
                    <a:lstStyle/>
                    <a:p>
                      <a:r>
                        <a:rPr lang="en-US" sz="2800" b="1" dirty="0" smtClean="0"/>
                        <a:t> -</a:t>
                      </a:r>
                      <a:r>
                        <a:rPr lang="en-US" sz="2800" b="1" baseline="0" dirty="0" smtClean="0">
                          <a:latin typeface="Symbol" panose="05050102010706020507" pitchFamily="18" charset="2"/>
                        </a:rPr>
                        <a:t>c</a:t>
                      </a:r>
                      <a:r>
                        <a:rPr lang="en-US" sz="2800" b="1" baseline="30000" dirty="0" smtClean="0"/>
                        <a:t>2 </a:t>
                      </a:r>
                      <a:r>
                        <a:rPr lang="en-US" sz="2800" b="1" baseline="0" dirty="0" smtClean="0"/>
                        <a:t>FOR K SAMPLE</a:t>
                      </a:r>
                    </a:p>
                    <a:p>
                      <a:pPr marL="457200" indent="-457200">
                        <a:buFontTx/>
                        <a:buChar char="-"/>
                      </a:pPr>
                      <a:r>
                        <a:rPr lang="en-US" sz="2800" b="1" baseline="0" dirty="0" smtClean="0"/>
                        <a:t>MEDIAN EKST.</a:t>
                      </a:r>
                    </a:p>
                    <a:p>
                      <a:pPr marL="457200" indent="-457200">
                        <a:buFontTx/>
                        <a:buChar char="-"/>
                      </a:pPr>
                      <a:r>
                        <a:rPr lang="en-US" sz="2800" b="1" baseline="0" dirty="0" smtClean="0"/>
                        <a:t>KRUSKAL WALLIS</a:t>
                      </a:r>
                      <a:endParaRPr lang="en-US" sz="2800" b="1" baseline="30000" dirty="0" smtClean="0"/>
                    </a:p>
                  </a:txBody>
                  <a:tcPr/>
                </a:tc>
              </a:tr>
              <a:tr h="647700">
                <a:tc>
                  <a:txBody>
                    <a:bodyPr/>
                    <a:lstStyle/>
                    <a:p>
                      <a:r>
                        <a:rPr lang="en-US" sz="2800" b="1" dirty="0" smtClean="0"/>
                        <a:t>INTERVAL-RATIO</a:t>
                      </a:r>
                      <a:endParaRPr lang="id-ID" sz="2800" b="1" dirty="0"/>
                    </a:p>
                  </a:txBody>
                  <a:tcPr/>
                </a:tc>
                <a:tc>
                  <a:txBody>
                    <a:bodyPr/>
                    <a:lstStyle/>
                    <a:p>
                      <a:r>
                        <a:rPr lang="en-US" sz="2800" b="1" dirty="0" smtClean="0"/>
                        <a:t>ANOVA*</a:t>
                      </a:r>
                      <a:endParaRPr lang="id-ID" sz="2800" b="1" dirty="0"/>
                    </a:p>
                  </a:txBody>
                  <a:tcPr/>
                </a:tc>
                <a:tc>
                  <a:txBody>
                    <a:bodyPr/>
                    <a:lstStyle/>
                    <a:p>
                      <a:r>
                        <a:rPr lang="en-US" sz="2800" b="1" dirty="0" smtClean="0"/>
                        <a:t>ANOVA*</a:t>
                      </a:r>
                      <a:endParaRPr lang="id-ID" sz="2800" b="1" dirty="0"/>
                    </a:p>
                  </a:txBody>
                  <a:tcPr/>
                </a:tc>
              </a:tr>
            </a:tbl>
          </a:graphicData>
        </a:graphic>
      </p:graphicFrame>
      <p:sp>
        <p:nvSpPr>
          <p:cNvPr id="4" name="TextBox 3"/>
          <p:cNvSpPr txBox="1"/>
          <p:nvPr/>
        </p:nvSpPr>
        <p:spPr>
          <a:xfrm>
            <a:off x="533400" y="5943600"/>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9529357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9807"/>
            <a:ext cx="8534400" cy="584775"/>
          </a:xfrm>
          <a:prstGeom prst="rect">
            <a:avLst/>
          </a:prstGeom>
          <a:noFill/>
        </p:spPr>
        <p:txBody>
          <a:bodyPr wrap="square" rtlCol="0">
            <a:spAutoFit/>
          </a:bodyPr>
          <a:lstStyle/>
          <a:p>
            <a:pPr algn="ctr"/>
            <a:r>
              <a:rPr lang="en-US" sz="3200" b="1" dirty="0" smtClean="0"/>
              <a:t>SELECTING STATISTICAL TESTS </a:t>
            </a:r>
            <a:endParaRPr lang="id-ID" sz="3200" b="1" dirty="0"/>
          </a:p>
        </p:txBody>
      </p:sp>
      <p:graphicFrame>
        <p:nvGraphicFramePr>
          <p:cNvPr id="3" name="Table 2"/>
          <p:cNvGraphicFramePr>
            <a:graphicFrameLocks noGrp="1"/>
          </p:cNvGraphicFramePr>
          <p:nvPr>
            <p:extLst>
              <p:ext uri="{D42A27DB-BD31-4B8C-83A1-F6EECF244321}">
                <p14:modId xmlns:p14="http://schemas.microsoft.com/office/powerpoint/2010/main" val="4040646381"/>
              </p:ext>
            </p:extLst>
          </p:nvPr>
        </p:nvGraphicFramePr>
        <p:xfrm>
          <a:off x="266700" y="721525"/>
          <a:ext cx="8610600" cy="5486400"/>
        </p:xfrm>
        <a:graphic>
          <a:graphicData uri="http://schemas.openxmlformats.org/drawingml/2006/table">
            <a:tbl>
              <a:tblPr firstRow="1" bandRow="1">
                <a:tableStyleId>{5C22544A-7EE6-4342-B048-85BDC9FD1C3A}</a:tableStyleId>
              </a:tblPr>
              <a:tblGrid>
                <a:gridCol w="3292288"/>
                <a:gridCol w="5318312"/>
              </a:tblGrid>
              <a:tr h="370840">
                <a:tc rowSpan="2">
                  <a:txBody>
                    <a:bodyPr/>
                    <a:lstStyle/>
                    <a:p>
                      <a:pPr algn="ctr"/>
                      <a:endParaRPr lang="en-US" sz="2800" b="1" dirty="0" smtClean="0"/>
                    </a:p>
                    <a:p>
                      <a:pPr algn="ctr"/>
                      <a:r>
                        <a:rPr lang="en-US" sz="2800" b="1" dirty="0" smtClean="0"/>
                        <a:t>TYPE OF DATA</a:t>
                      </a:r>
                      <a:endParaRPr lang="id-ID" sz="2800" b="1" dirty="0"/>
                    </a:p>
                  </a:txBody>
                  <a:tcPr/>
                </a:tc>
                <a:tc>
                  <a:txBody>
                    <a:bodyPr/>
                    <a:lstStyle/>
                    <a:p>
                      <a:pPr algn="ctr"/>
                      <a:r>
                        <a:rPr lang="en-US" sz="2800" b="1" dirty="0" smtClean="0"/>
                        <a:t>HYPOTHESIS</a:t>
                      </a:r>
                      <a:endParaRPr lang="id-ID" sz="2800" b="1" dirty="0"/>
                    </a:p>
                  </a:txBody>
                  <a:tcPr/>
                </a:tc>
              </a:tr>
              <a:tr h="370840">
                <a:tc vMerge="1">
                  <a:txBody>
                    <a:bodyPr/>
                    <a:lstStyle/>
                    <a:p>
                      <a:endParaRPr lang="id-ID" dirty="0"/>
                    </a:p>
                  </a:txBody>
                  <a:tcPr/>
                </a:tc>
                <a:tc>
                  <a:txBody>
                    <a:bodyPr/>
                    <a:lstStyle/>
                    <a:p>
                      <a:pPr algn="ctr"/>
                      <a:r>
                        <a:rPr lang="en-US" sz="2800" b="1" dirty="0" smtClean="0"/>
                        <a:t>ASSOCIATION </a:t>
                      </a:r>
                      <a:endParaRPr lang="id-ID" sz="2800" b="1" dirty="0"/>
                    </a:p>
                  </a:txBody>
                  <a:tcPr/>
                </a:tc>
              </a:tr>
              <a:tr h="370840">
                <a:tc>
                  <a:txBody>
                    <a:bodyPr/>
                    <a:lstStyle/>
                    <a:p>
                      <a:endParaRPr lang="en-US" sz="2800" b="1" dirty="0" smtClean="0"/>
                    </a:p>
                    <a:p>
                      <a:r>
                        <a:rPr lang="en-US" sz="2800" b="1" dirty="0" smtClean="0"/>
                        <a:t>NOMINAL-ORDINAL</a:t>
                      </a:r>
                      <a:endParaRPr lang="id-ID" sz="2800" b="1" dirty="0"/>
                    </a:p>
                  </a:txBody>
                  <a:tcPr/>
                </a:tc>
                <a:tc>
                  <a:txBody>
                    <a:bodyPr/>
                    <a:lstStyle/>
                    <a:p>
                      <a:pPr algn="ctr"/>
                      <a:endParaRPr lang="en-US" sz="2800" b="1" dirty="0" smtClean="0"/>
                    </a:p>
                    <a:p>
                      <a:pPr algn="ctr"/>
                      <a:r>
                        <a:rPr lang="en-US" sz="2800" b="1" dirty="0" smtClean="0"/>
                        <a:t>CONTINGENCY COEEFFICIENT C</a:t>
                      </a:r>
                      <a:endParaRPr lang="id-ID" sz="2800" b="1" dirty="0"/>
                    </a:p>
                  </a:txBody>
                  <a:tcPr/>
                </a:tc>
              </a:tr>
              <a:tr h="370840">
                <a:tc>
                  <a:txBody>
                    <a:bodyPr/>
                    <a:lstStyle/>
                    <a:p>
                      <a:endParaRPr lang="en-US" sz="2800" b="1" dirty="0" smtClean="0"/>
                    </a:p>
                    <a:p>
                      <a:endParaRPr lang="en-US" sz="2800" b="1" dirty="0" smtClean="0"/>
                    </a:p>
                    <a:p>
                      <a:endParaRPr lang="en-US" sz="2800" b="1" dirty="0" smtClean="0"/>
                    </a:p>
                    <a:p>
                      <a:r>
                        <a:rPr lang="en-US" sz="2800" b="1" dirty="0" smtClean="0"/>
                        <a:t>INTERVAL -  RATIO</a:t>
                      </a:r>
                      <a:endParaRPr lang="id-ID" sz="2800" b="1" dirty="0"/>
                    </a:p>
                  </a:txBody>
                  <a:tcPr/>
                </a:tc>
                <a:tc>
                  <a:txBody>
                    <a:bodyPr/>
                    <a:lstStyle/>
                    <a:p>
                      <a:pPr marL="457200" indent="-457200" algn="ctr">
                        <a:buFontTx/>
                        <a:buChar char="-"/>
                      </a:pPr>
                      <a:endParaRPr lang="en-US" sz="2800" b="1" dirty="0" smtClean="0"/>
                    </a:p>
                    <a:p>
                      <a:pPr marL="457200" indent="-457200" algn="ctr">
                        <a:buFontTx/>
                        <a:buChar char="-"/>
                      </a:pPr>
                      <a:r>
                        <a:rPr lang="en-US" sz="2800" b="1" dirty="0" smtClean="0"/>
                        <a:t>SPEARMAN RANK</a:t>
                      </a:r>
                    </a:p>
                    <a:p>
                      <a:pPr marL="457200" indent="-457200" algn="ctr">
                        <a:buFontTx/>
                        <a:buChar char="-"/>
                      </a:pPr>
                      <a:r>
                        <a:rPr lang="en-US" sz="2800" b="1" dirty="0" smtClean="0"/>
                        <a:t>PEARSON PRODUCT</a:t>
                      </a:r>
                      <a:r>
                        <a:rPr lang="en-US" sz="2800" b="1" baseline="0" dirty="0" smtClean="0"/>
                        <a:t> MOMENT CORRELATION*</a:t>
                      </a:r>
                    </a:p>
                    <a:p>
                      <a:pPr marL="457200" indent="-457200" algn="ctr">
                        <a:buFontTx/>
                        <a:buChar char="-"/>
                      </a:pPr>
                      <a:r>
                        <a:rPr lang="en-US" sz="2800" b="1" baseline="0" dirty="0" smtClean="0"/>
                        <a:t>SIMPLE REGRESSION ANALYSIS*</a:t>
                      </a:r>
                    </a:p>
                    <a:p>
                      <a:pPr marL="457200" indent="-457200" algn="ctr">
                        <a:buFontTx/>
                        <a:buChar char="-"/>
                      </a:pPr>
                      <a:r>
                        <a:rPr lang="en-US" sz="2800" b="1" baseline="0" dirty="0" smtClean="0"/>
                        <a:t>MULTIPLE REGRESSION ANALYSIS*</a:t>
                      </a:r>
                      <a:endParaRPr lang="en-US" sz="2800" b="1" dirty="0" smtClean="0"/>
                    </a:p>
                  </a:txBody>
                  <a:tcPr/>
                </a:tc>
              </a:tr>
            </a:tbl>
          </a:graphicData>
        </a:graphic>
      </p:graphicFrame>
      <p:sp>
        <p:nvSpPr>
          <p:cNvPr id="4" name="TextBox 3"/>
          <p:cNvSpPr txBox="1"/>
          <p:nvPr/>
        </p:nvSpPr>
        <p:spPr>
          <a:xfrm>
            <a:off x="558800" y="6193411"/>
            <a:ext cx="4267200" cy="461665"/>
          </a:xfrm>
          <a:prstGeom prst="rect">
            <a:avLst/>
          </a:prstGeom>
          <a:noFill/>
        </p:spPr>
        <p:txBody>
          <a:bodyPr wrap="square" rtlCol="0">
            <a:spAutoFit/>
          </a:bodyPr>
          <a:lstStyle/>
          <a:p>
            <a:r>
              <a:rPr lang="en-US" sz="2400" b="1" dirty="0" smtClean="0"/>
              <a:t>* STATISTICS PARAMETRIC</a:t>
            </a:r>
            <a:endParaRPr lang="id-ID" sz="2400" b="1" dirty="0"/>
          </a:p>
        </p:txBody>
      </p:sp>
    </p:spTree>
    <p:extLst>
      <p:ext uri="{BB962C8B-B14F-4D97-AF65-F5344CB8AC3E}">
        <p14:creationId xmlns:p14="http://schemas.microsoft.com/office/powerpoint/2010/main" val="15261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5262979"/>
          </a:xfrm>
          <a:prstGeom prst="rect">
            <a:avLst/>
          </a:prstGeom>
          <a:noFill/>
        </p:spPr>
        <p:txBody>
          <a:bodyPr wrap="square" rtlCol="0">
            <a:spAutoFit/>
          </a:bodyPr>
          <a:lstStyle/>
          <a:p>
            <a:pPr marL="514350" indent="-514350">
              <a:buFont typeface="+mj-lt"/>
              <a:buAutoNum type="arabicPeriod" startAt="2"/>
            </a:pPr>
            <a:r>
              <a:rPr lang="en-US" sz="2800" b="1" u="sng" dirty="0" smtClean="0"/>
              <a:t>Coding</a:t>
            </a:r>
            <a:r>
              <a:rPr lang="en-US" sz="2800" b="1" dirty="0" smtClean="0"/>
              <a:t> </a:t>
            </a:r>
            <a:r>
              <a:rPr lang="en-US" sz="2800" b="1" dirty="0" smtClean="0">
                <a:sym typeface="Wingdings" panose="05000000000000000000" pitchFamily="2" charset="2"/>
              </a:rPr>
              <a:t> process of assigning numerical or other symbols to answers to that responses can be put into a limited number of categories and classes. Such classes should be appropriate to the research problem under consideration. They must also process the characteristic of exhaustiveness and also that of mutual exclusively which means that a specific answer can be placed in one and only one cell in a given category set. Another rule to be observed is that of unidimensionality by which is meant that every class is defined in terms of only one concept.</a:t>
            </a:r>
            <a:endParaRPr lang="id-ID" sz="2800" b="1" dirty="0"/>
          </a:p>
        </p:txBody>
      </p:sp>
    </p:spTree>
    <p:extLst>
      <p:ext uri="{BB962C8B-B14F-4D97-AF65-F5344CB8AC3E}">
        <p14:creationId xmlns:p14="http://schemas.microsoft.com/office/powerpoint/2010/main" val="343154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305800" cy="4401205"/>
          </a:xfrm>
          <a:prstGeom prst="rect">
            <a:avLst/>
          </a:prstGeom>
          <a:noFill/>
        </p:spPr>
        <p:txBody>
          <a:bodyPr wrap="square" rtlCol="0">
            <a:spAutoFit/>
          </a:bodyPr>
          <a:lstStyle/>
          <a:p>
            <a:r>
              <a:rPr lang="en-US" sz="2800" b="1" dirty="0" smtClean="0"/>
              <a:t>Coding is necessary for efficient analysis and through it the several replies may be reduced to a small number of classes which contain the critical information required for analysis. This makes it possible to </a:t>
            </a:r>
            <a:r>
              <a:rPr lang="en-US" sz="2800" b="1" dirty="0" err="1" smtClean="0"/>
              <a:t>precode</a:t>
            </a:r>
            <a:r>
              <a:rPr lang="en-US" sz="2800" b="1" dirty="0" smtClean="0"/>
              <a:t> the questionnaire choices and which in turn is helpful for computer tabulation as one can straight forward key punch from the original questionnaires.</a:t>
            </a:r>
          </a:p>
          <a:p>
            <a:r>
              <a:rPr lang="en-US" sz="2800" b="1" dirty="0" smtClean="0"/>
              <a:t>What ever method is adopted, one should see that coding errors are altogether eliminated or reduced to the minimum level.</a:t>
            </a:r>
            <a:endParaRPr lang="id-ID" sz="2800" b="1" dirty="0"/>
          </a:p>
        </p:txBody>
      </p:sp>
    </p:spTree>
    <p:extLst>
      <p:ext uri="{BB962C8B-B14F-4D97-AF65-F5344CB8AC3E}">
        <p14:creationId xmlns:p14="http://schemas.microsoft.com/office/powerpoint/2010/main" val="1902450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262979"/>
          </a:xfrm>
          <a:prstGeom prst="rect">
            <a:avLst/>
          </a:prstGeom>
          <a:noFill/>
        </p:spPr>
        <p:txBody>
          <a:bodyPr wrap="square" rtlCol="0">
            <a:spAutoFit/>
          </a:bodyPr>
          <a:lstStyle/>
          <a:p>
            <a:pPr marL="514350" indent="-514350">
              <a:buFont typeface="+mj-lt"/>
              <a:buAutoNum type="arabicPeriod" startAt="3"/>
            </a:pPr>
            <a:r>
              <a:rPr lang="en-US" sz="2800" b="1" u="sng" dirty="0" smtClean="0"/>
              <a:t>Classification</a:t>
            </a:r>
            <a:r>
              <a:rPr lang="en-US" sz="2800" b="1" dirty="0" smtClean="0"/>
              <a:t>: Most research studies result in a large volume of raw data which must be reduced into homogenous groups if we are to get meaningful relationships.  This fact necessitates classification of data which happens to be the process of arranging data in groups or classes on the basis of common characteristics. Data having a common characteristic are place in one class and in this way the entire data get divided into a number of groups or classes. Classification can be done one of the following two type, depending upon the nature of the phenomenon involved:</a:t>
            </a:r>
            <a:endParaRPr lang="id-ID" sz="2800" b="1" dirty="0"/>
          </a:p>
        </p:txBody>
      </p:sp>
    </p:spTree>
    <p:extLst>
      <p:ext uri="{BB962C8B-B14F-4D97-AF65-F5344CB8AC3E}">
        <p14:creationId xmlns:p14="http://schemas.microsoft.com/office/powerpoint/2010/main" val="324863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5686" y="685800"/>
            <a:ext cx="8458200" cy="5386090"/>
          </a:xfrm>
          <a:prstGeom prst="rect">
            <a:avLst/>
          </a:prstGeom>
          <a:noFill/>
        </p:spPr>
        <p:txBody>
          <a:bodyPr wrap="square" rtlCol="0">
            <a:spAutoFit/>
          </a:bodyPr>
          <a:lstStyle/>
          <a:p>
            <a:pPr marL="742950" indent="-742950">
              <a:buFont typeface="+mj-lt"/>
              <a:buAutoNum type="alphaLcPeriod"/>
            </a:pPr>
            <a:r>
              <a:rPr lang="en-US" sz="3600" b="1" dirty="0" smtClean="0"/>
              <a:t>Classification according to attribute  </a:t>
            </a:r>
            <a:r>
              <a:rPr lang="en-US" sz="2800" b="1" dirty="0" smtClean="0"/>
              <a:t>Data are classified on the basis of common characteristics which can be either be descriptive (such as literacy, sex, honesty, etc.) or numerical (such as weight, height, income etc.). Descriptive characteristics refer to qualitative phenomenon which cannot be measured quantitatively; only their presence or absence in an individual item can be noticed. Data obtained this way on the basis of certain attributes are known as statistics of attributes and their classification is said to be classification according to attributes.</a:t>
            </a:r>
            <a:endParaRPr lang="id-ID" sz="2800" b="1" dirty="0"/>
          </a:p>
        </p:txBody>
      </p:sp>
    </p:spTree>
    <p:extLst>
      <p:ext uri="{BB962C8B-B14F-4D97-AF65-F5344CB8AC3E}">
        <p14:creationId xmlns:p14="http://schemas.microsoft.com/office/powerpoint/2010/main" val="402669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2110</Words>
  <Application>Microsoft Office PowerPoint</Application>
  <PresentationFormat>On-screen Show (4:3)</PresentationFormat>
  <Paragraphs>318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TEMU XIII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XIII</dc:title>
  <dc:creator>Idrus</dc:creator>
  <cp:lastModifiedBy>DDP</cp:lastModifiedBy>
  <cp:revision>30</cp:revision>
  <dcterms:created xsi:type="dcterms:W3CDTF">2015-09-11T11:55:34Z</dcterms:created>
  <dcterms:modified xsi:type="dcterms:W3CDTF">2015-09-15T09:32:10Z</dcterms:modified>
</cp:coreProperties>
</file>