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66" r:id="rId4"/>
    <p:sldId id="274" r:id="rId5"/>
    <p:sldId id="258" r:id="rId6"/>
    <p:sldId id="259" r:id="rId7"/>
    <p:sldId id="275" r:id="rId8"/>
    <p:sldId id="276" r:id="rId9"/>
    <p:sldId id="260" r:id="rId10"/>
    <p:sldId id="273" r:id="rId11"/>
    <p:sldId id="261" r:id="rId12"/>
    <p:sldId id="311" r:id="rId13"/>
    <p:sldId id="312" r:id="rId14"/>
    <p:sldId id="272" r:id="rId15"/>
    <p:sldId id="262" r:id="rId16"/>
    <p:sldId id="277" r:id="rId17"/>
    <p:sldId id="268" r:id="rId18"/>
    <p:sldId id="263" r:id="rId19"/>
    <p:sldId id="264" r:id="rId20"/>
    <p:sldId id="269" r:id="rId21"/>
    <p:sldId id="270" r:id="rId22"/>
    <p:sldId id="265" r:id="rId23"/>
    <p:sldId id="271"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313" r:id="rId37"/>
    <p:sldId id="314" r:id="rId38"/>
    <p:sldId id="290" r:id="rId39"/>
    <p:sldId id="291" r:id="rId40"/>
    <p:sldId id="292" r:id="rId41"/>
    <p:sldId id="293" r:id="rId4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300" y="-6"/>
      </p:cViewPr>
      <p:guideLst>
        <p:guide orient="horz" pos="2160"/>
        <p:guide pos="2880"/>
      </p:guideLst>
    </p:cSldViewPr>
  </p:slideViewPr>
  <p:notesTextViewPr>
    <p:cViewPr>
      <p:scale>
        <a:sx n="1" d="1"/>
        <a:sy n="1" d="1"/>
      </p:scale>
      <p:origin x="0" y="0"/>
    </p:cViewPr>
  </p:notesTextViewPr>
  <p:sorterViewPr>
    <p:cViewPr>
      <p:scale>
        <a:sx n="100" d="100"/>
        <a:sy n="100" d="100"/>
      </p:scale>
      <p:origin x="0" y="70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226022-640D-49E8-85E4-97F181D83FF5}" type="datetimeFigureOut">
              <a:rPr lang="id-ID" smtClean="0"/>
              <a:t>11/09/2015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C1790C-9356-42FA-B66C-855177165577}" type="slidenum">
              <a:rPr lang="id-ID" smtClean="0"/>
              <a:t>‹#›</a:t>
            </a:fld>
            <a:endParaRPr lang="id-ID"/>
          </a:p>
        </p:txBody>
      </p:sp>
    </p:spTree>
    <p:extLst>
      <p:ext uri="{BB962C8B-B14F-4D97-AF65-F5344CB8AC3E}">
        <p14:creationId xmlns:p14="http://schemas.microsoft.com/office/powerpoint/2010/main" val="3650184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23C1790C-9356-42FA-B66C-855177165577}" type="slidenum">
              <a:rPr lang="id-ID" smtClean="0"/>
              <a:t>2</a:t>
            </a:fld>
            <a:endParaRPr lang="id-ID"/>
          </a:p>
        </p:txBody>
      </p:sp>
    </p:spTree>
    <p:extLst>
      <p:ext uri="{BB962C8B-B14F-4D97-AF65-F5344CB8AC3E}">
        <p14:creationId xmlns:p14="http://schemas.microsoft.com/office/powerpoint/2010/main" val="797213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874D7E8-4841-4AA9-9D3C-A9C0782258D3}" type="datetimeFigureOut">
              <a:rPr lang="id-ID" smtClean="0"/>
              <a:t>11/09/2015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EE0A4F-4536-40CE-9607-374A6005104E}" type="slidenum">
              <a:rPr lang="id-ID" smtClean="0"/>
              <a:t>‹#›</a:t>
            </a:fld>
            <a:endParaRPr lang="id-ID"/>
          </a:p>
        </p:txBody>
      </p:sp>
    </p:spTree>
    <p:extLst>
      <p:ext uri="{BB962C8B-B14F-4D97-AF65-F5344CB8AC3E}">
        <p14:creationId xmlns:p14="http://schemas.microsoft.com/office/powerpoint/2010/main" val="3044942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874D7E8-4841-4AA9-9D3C-A9C0782258D3}" type="datetimeFigureOut">
              <a:rPr lang="id-ID" smtClean="0"/>
              <a:t>11/09/2015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EE0A4F-4536-40CE-9607-374A6005104E}" type="slidenum">
              <a:rPr lang="id-ID" smtClean="0"/>
              <a:t>‹#›</a:t>
            </a:fld>
            <a:endParaRPr lang="id-ID"/>
          </a:p>
        </p:txBody>
      </p:sp>
    </p:spTree>
    <p:extLst>
      <p:ext uri="{BB962C8B-B14F-4D97-AF65-F5344CB8AC3E}">
        <p14:creationId xmlns:p14="http://schemas.microsoft.com/office/powerpoint/2010/main" val="545143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874D7E8-4841-4AA9-9D3C-A9C0782258D3}" type="datetimeFigureOut">
              <a:rPr lang="id-ID" smtClean="0"/>
              <a:t>11/09/2015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EE0A4F-4536-40CE-9607-374A6005104E}" type="slidenum">
              <a:rPr lang="id-ID" smtClean="0"/>
              <a:t>‹#›</a:t>
            </a:fld>
            <a:endParaRPr lang="id-ID"/>
          </a:p>
        </p:txBody>
      </p:sp>
    </p:spTree>
    <p:extLst>
      <p:ext uri="{BB962C8B-B14F-4D97-AF65-F5344CB8AC3E}">
        <p14:creationId xmlns:p14="http://schemas.microsoft.com/office/powerpoint/2010/main" val="3640320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874D7E8-4841-4AA9-9D3C-A9C0782258D3}" type="datetimeFigureOut">
              <a:rPr lang="id-ID" smtClean="0"/>
              <a:t>11/09/2015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EE0A4F-4536-40CE-9607-374A6005104E}" type="slidenum">
              <a:rPr lang="id-ID" smtClean="0"/>
              <a:t>‹#›</a:t>
            </a:fld>
            <a:endParaRPr lang="id-ID"/>
          </a:p>
        </p:txBody>
      </p:sp>
    </p:spTree>
    <p:extLst>
      <p:ext uri="{BB962C8B-B14F-4D97-AF65-F5344CB8AC3E}">
        <p14:creationId xmlns:p14="http://schemas.microsoft.com/office/powerpoint/2010/main" val="3782347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74D7E8-4841-4AA9-9D3C-A9C0782258D3}" type="datetimeFigureOut">
              <a:rPr lang="id-ID" smtClean="0"/>
              <a:t>11/09/2015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AEE0A4F-4536-40CE-9607-374A6005104E}" type="slidenum">
              <a:rPr lang="id-ID" smtClean="0"/>
              <a:t>‹#›</a:t>
            </a:fld>
            <a:endParaRPr lang="id-ID"/>
          </a:p>
        </p:txBody>
      </p:sp>
    </p:spTree>
    <p:extLst>
      <p:ext uri="{BB962C8B-B14F-4D97-AF65-F5344CB8AC3E}">
        <p14:creationId xmlns:p14="http://schemas.microsoft.com/office/powerpoint/2010/main" val="30425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874D7E8-4841-4AA9-9D3C-A9C0782258D3}" type="datetimeFigureOut">
              <a:rPr lang="id-ID" smtClean="0"/>
              <a:t>11/09/2015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AEE0A4F-4536-40CE-9607-374A6005104E}" type="slidenum">
              <a:rPr lang="id-ID" smtClean="0"/>
              <a:t>‹#›</a:t>
            </a:fld>
            <a:endParaRPr lang="id-ID"/>
          </a:p>
        </p:txBody>
      </p:sp>
    </p:spTree>
    <p:extLst>
      <p:ext uri="{BB962C8B-B14F-4D97-AF65-F5344CB8AC3E}">
        <p14:creationId xmlns:p14="http://schemas.microsoft.com/office/powerpoint/2010/main" val="2338716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874D7E8-4841-4AA9-9D3C-A9C0782258D3}" type="datetimeFigureOut">
              <a:rPr lang="id-ID" smtClean="0"/>
              <a:t>11/09/2015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AEE0A4F-4536-40CE-9607-374A6005104E}" type="slidenum">
              <a:rPr lang="id-ID" smtClean="0"/>
              <a:t>‹#›</a:t>
            </a:fld>
            <a:endParaRPr lang="id-ID"/>
          </a:p>
        </p:txBody>
      </p:sp>
    </p:spTree>
    <p:extLst>
      <p:ext uri="{BB962C8B-B14F-4D97-AF65-F5344CB8AC3E}">
        <p14:creationId xmlns:p14="http://schemas.microsoft.com/office/powerpoint/2010/main" val="276552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874D7E8-4841-4AA9-9D3C-A9C0782258D3}" type="datetimeFigureOut">
              <a:rPr lang="id-ID" smtClean="0"/>
              <a:t>11/09/2015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AEE0A4F-4536-40CE-9607-374A6005104E}" type="slidenum">
              <a:rPr lang="id-ID" smtClean="0"/>
              <a:t>‹#›</a:t>
            </a:fld>
            <a:endParaRPr lang="id-ID"/>
          </a:p>
        </p:txBody>
      </p:sp>
    </p:spTree>
    <p:extLst>
      <p:ext uri="{BB962C8B-B14F-4D97-AF65-F5344CB8AC3E}">
        <p14:creationId xmlns:p14="http://schemas.microsoft.com/office/powerpoint/2010/main" val="1429778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74D7E8-4841-4AA9-9D3C-A9C0782258D3}" type="datetimeFigureOut">
              <a:rPr lang="id-ID" smtClean="0"/>
              <a:t>11/09/2015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AEE0A4F-4536-40CE-9607-374A6005104E}" type="slidenum">
              <a:rPr lang="id-ID" smtClean="0"/>
              <a:t>‹#›</a:t>
            </a:fld>
            <a:endParaRPr lang="id-ID"/>
          </a:p>
        </p:txBody>
      </p:sp>
    </p:spTree>
    <p:extLst>
      <p:ext uri="{BB962C8B-B14F-4D97-AF65-F5344CB8AC3E}">
        <p14:creationId xmlns:p14="http://schemas.microsoft.com/office/powerpoint/2010/main" val="3328998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74D7E8-4841-4AA9-9D3C-A9C0782258D3}" type="datetimeFigureOut">
              <a:rPr lang="id-ID" smtClean="0"/>
              <a:t>11/09/2015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AEE0A4F-4536-40CE-9607-374A6005104E}" type="slidenum">
              <a:rPr lang="id-ID" smtClean="0"/>
              <a:t>‹#›</a:t>
            </a:fld>
            <a:endParaRPr lang="id-ID"/>
          </a:p>
        </p:txBody>
      </p:sp>
    </p:spTree>
    <p:extLst>
      <p:ext uri="{BB962C8B-B14F-4D97-AF65-F5344CB8AC3E}">
        <p14:creationId xmlns:p14="http://schemas.microsoft.com/office/powerpoint/2010/main" val="1730638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74D7E8-4841-4AA9-9D3C-A9C0782258D3}" type="datetimeFigureOut">
              <a:rPr lang="id-ID" smtClean="0"/>
              <a:t>11/09/2015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AEE0A4F-4536-40CE-9607-374A6005104E}" type="slidenum">
              <a:rPr lang="id-ID" smtClean="0"/>
              <a:t>‹#›</a:t>
            </a:fld>
            <a:endParaRPr lang="id-ID"/>
          </a:p>
        </p:txBody>
      </p:sp>
    </p:spTree>
    <p:extLst>
      <p:ext uri="{BB962C8B-B14F-4D97-AF65-F5344CB8AC3E}">
        <p14:creationId xmlns:p14="http://schemas.microsoft.com/office/powerpoint/2010/main" val="4050944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61000">
              <a:srgbClr val="FFFF00"/>
            </a:gs>
            <a:gs pos="96000">
              <a:srgbClr val="FFFF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74D7E8-4841-4AA9-9D3C-A9C0782258D3}" type="datetimeFigureOut">
              <a:rPr lang="id-ID" smtClean="0"/>
              <a:t>11/09/2015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EE0A4F-4536-40CE-9607-374A6005104E}" type="slidenum">
              <a:rPr lang="id-ID" smtClean="0"/>
              <a:t>‹#›</a:t>
            </a:fld>
            <a:endParaRPr lang="id-ID"/>
          </a:p>
        </p:txBody>
      </p:sp>
    </p:spTree>
    <p:extLst>
      <p:ext uri="{BB962C8B-B14F-4D97-AF65-F5344CB8AC3E}">
        <p14:creationId xmlns:p14="http://schemas.microsoft.com/office/powerpoint/2010/main" val="3572892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b="1" dirty="0" smtClean="0"/>
              <a:t>TEMU II</a:t>
            </a:r>
            <a:endParaRPr lang="id-ID" sz="9600" b="1" dirty="0"/>
          </a:p>
        </p:txBody>
      </p:sp>
      <p:sp>
        <p:nvSpPr>
          <p:cNvPr id="3" name="Subtitle 2"/>
          <p:cNvSpPr>
            <a:spLocks noGrp="1"/>
          </p:cNvSpPr>
          <p:nvPr>
            <p:ph type="subTitle" idx="1"/>
          </p:nvPr>
        </p:nvSpPr>
        <p:spPr/>
        <p:txBody>
          <a:bodyPr/>
          <a:lstStyle/>
          <a:p>
            <a:endParaRPr lang="id-ID" dirty="0"/>
          </a:p>
        </p:txBody>
      </p:sp>
    </p:spTree>
    <p:extLst>
      <p:ext uri="{BB962C8B-B14F-4D97-AF65-F5344CB8AC3E}">
        <p14:creationId xmlns:p14="http://schemas.microsoft.com/office/powerpoint/2010/main" val="2235164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04800" y="762000"/>
            <a:ext cx="8229600" cy="4031873"/>
          </a:xfrm>
          <a:prstGeom prst="rect">
            <a:avLst/>
          </a:prstGeom>
          <a:noFill/>
        </p:spPr>
        <p:txBody>
          <a:bodyPr wrap="square" rtlCol="0">
            <a:spAutoFit/>
          </a:bodyPr>
          <a:lstStyle/>
          <a:p>
            <a:r>
              <a:rPr lang="en-US" sz="3200" b="1" dirty="0" smtClean="0"/>
              <a:t>Here, we report findings from the 12-week weight loss phase of a 1-year randomized, clinical trial to test the hypothesis that the amount of weight lost (12 weeks) and maintained (9 months) in behavioral weight management program will be equivalent in participants consuming beverages containing NSS compared to water.</a:t>
            </a:r>
            <a:endParaRPr lang="id-ID" sz="3200" b="1" dirty="0"/>
          </a:p>
        </p:txBody>
      </p:sp>
    </p:spTree>
    <p:extLst>
      <p:ext uri="{BB962C8B-B14F-4D97-AF65-F5344CB8AC3E}">
        <p14:creationId xmlns:p14="http://schemas.microsoft.com/office/powerpoint/2010/main" val="4070616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14400"/>
            <a:ext cx="8153400" cy="5632311"/>
          </a:xfrm>
          <a:prstGeom prst="rect">
            <a:avLst/>
          </a:prstGeom>
          <a:noFill/>
        </p:spPr>
        <p:txBody>
          <a:bodyPr wrap="square" rtlCol="0">
            <a:spAutoFit/>
          </a:bodyPr>
          <a:lstStyle/>
          <a:p>
            <a:r>
              <a:rPr lang="en-US" sz="3600" b="1" dirty="0" err="1"/>
              <a:t>Tema</a:t>
            </a:r>
            <a:r>
              <a:rPr lang="en-US" sz="3600" b="1" dirty="0"/>
              <a:t> </a:t>
            </a:r>
            <a:r>
              <a:rPr lang="en-US" sz="3600" b="1" dirty="0" err="1"/>
              <a:t>dan</a:t>
            </a:r>
            <a:r>
              <a:rPr lang="en-US" sz="3600" b="1" dirty="0"/>
              <a:t> sub-</a:t>
            </a:r>
            <a:r>
              <a:rPr lang="en-US" sz="3600" b="1" dirty="0" err="1"/>
              <a:t>tema</a:t>
            </a:r>
            <a:r>
              <a:rPr lang="en-US" sz="3600" b="1" dirty="0"/>
              <a:t> </a:t>
            </a:r>
            <a:r>
              <a:rPr lang="en-US" sz="3600" b="1" dirty="0" err="1"/>
              <a:t>ini</a:t>
            </a:r>
            <a:r>
              <a:rPr lang="en-US" sz="3600" b="1" dirty="0"/>
              <a:t> </a:t>
            </a:r>
            <a:r>
              <a:rPr lang="en-US" sz="3600" b="1" dirty="0" err="1"/>
              <a:t>menjadi</a:t>
            </a:r>
            <a:r>
              <a:rPr lang="en-US" sz="3600" b="1" dirty="0"/>
              <a:t> </a:t>
            </a:r>
            <a:r>
              <a:rPr lang="en-US" sz="3600" b="1" dirty="0" err="1"/>
              <a:t>fokus</a:t>
            </a:r>
            <a:r>
              <a:rPr lang="en-US" sz="3600" b="1" dirty="0"/>
              <a:t> </a:t>
            </a:r>
            <a:r>
              <a:rPr lang="en-US" sz="3600" b="1" dirty="0" err="1"/>
              <a:t>analisis</a:t>
            </a:r>
            <a:r>
              <a:rPr lang="en-US" sz="3600" b="1" dirty="0"/>
              <a:t>.  </a:t>
            </a:r>
            <a:endParaRPr lang="en-US" sz="3600" b="1" dirty="0" smtClean="0"/>
          </a:p>
          <a:p>
            <a:r>
              <a:rPr lang="en-US" sz="3600" b="1" dirty="0" err="1" smtClean="0"/>
              <a:t>Dalam</a:t>
            </a:r>
            <a:r>
              <a:rPr lang="en-US" sz="3600" b="1" dirty="0" smtClean="0"/>
              <a:t> </a:t>
            </a:r>
            <a:r>
              <a:rPr lang="en-US" sz="3600" b="1" dirty="0" err="1"/>
              <a:t>analisis</a:t>
            </a:r>
            <a:r>
              <a:rPr lang="en-US" sz="3600" b="1" dirty="0"/>
              <a:t>, </a:t>
            </a:r>
            <a:r>
              <a:rPr lang="en-US" sz="3600" b="1" dirty="0" err="1"/>
              <a:t>masalah</a:t>
            </a:r>
            <a:r>
              <a:rPr lang="en-US" sz="3600" b="1" dirty="0"/>
              <a:t> </a:t>
            </a:r>
            <a:r>
              <a:rPr lang="en-US" sz="3600" b="1" dirty="0" err="1"/>
              <a:t>diukur</a:t>
            </a:r>
            <a:r>
              <a:rPr lang="en-US" sz="3600" b="1" dirty="0"/>
              <a:t> </a:t>
            </a:r>
            <a:r>
              <a:rPr lang="en-US" sz="3600" b="1" dirty="0" err="1"/>
              <a:t>dengan</a:t>
            </a:r>
            <a:r>
              <a:rPr lang="en-US" sz="3600" b="1" dirty="0"/>
              <a:t> </a:t>
            </a:r>
            <a:r>
              <a:rPr lang="en-US" sz="3600" b="1" dirty="0" err="1"/>
              <a:t>variabel</a:t>
            </a:r>
            <a:r>
              <a:rPr lang="en-US" sz="3600" b="1" dirty="0"/>
              <a:t> </a:t>
            </a:r>
            <a:r>
              <a:rPr lang="en-US" sz="3600" b="1" dirty="0" err="1"/>
              <a:t>dependen</a:t>
            </a:r>
            <a:r>
              <a:rPr lang="en-US" sz="3600" b="1" dirty="0"/>
              <a:t>, </a:t>
            </a:r>
            <a:r>
              <a:rPr lang="en-US" sz="3600" b="1" dirty="0" err="1"/>
              <a:t>sedangkan</a:t>
            </a:r>
            <a:r>
              <a:rPr lang="en-US" sz="3600" b="1" dirty="0"/>
              <a:t> </a:t>
            </a:r>
            <a:r>
              <a:rPr lang="en-US" sz="3600" b="1" dirty="0" err="1"/>
              <a:t>faktor</a:t>
            </a:r>
            <a:r>
              <a:rPr lang="en-US" sz="3600" b="1" dirty="0"/>
              <a:t>, </a:t>
            </a:r>
            <a:r>
              <a:rPr lang="en-US" sz="3600" b="1" dirty="0" err="1"/>
              <a:t>prediktor</a:t>
            </a:r>
            <a:r>
              <a:rPr lang="en-US" sz="3600" b="1" dirty="0"/>
              <a:t> </a:t>
            </a:r>
            <a:r>
              <a:rPr lang="en-US" sz="3600" b="1" dirty="0" err="1"/>
              <a:t>atau</a:t>
            </a:r>
            <a:r>
              <a:rPr lang="en-US" sz="3600" b="1" dirty="0"/>
              <a:t> </a:t>
            </a:r>
            <a:r>
              <a:rPr lang="en-US" sz="3600" b="1" dirty="0" err="1"/>
              <a:t>solusi</a:t>
            </a:r>
            <a:r>
              <a:rPr lang="en-US" sz="3600" b="1" dirty="0"/>
              <a:t> </a:t>
            </a:r>
            <a:r>
              <a:rPr lang="en-US" sz="3600" b="1" dirty="0" err="1"/>
              <a:t>diukur</a:t>
            </a:r>
            <a:r>
              <a:rPr lang="en-US" sz="3600" b="1" dirty="0"/>
              <a:t> </a:t>
            </a:r>
            <a:r>
              <a:rPr lang="en-US" sz="3600" b="1" dirty="0" err="1"/>
              <a:t>dengan</a:t>
            </a:r>
            <a:r>
              <a:rPr lang="en-US" sz="3600" b="1" dirty="0"/>
              <a:t> </a:t>
            </a:r>
            <a:r>
              <a:rPr lang="en-US" sz="3600" b="1" dirty="0" err="1"/>
              <a:t>variabel</a:t>
            </a:r>
            <a:r>
              <a:rPr lang="en-US" sz="3600" b="1" dirty="0"/>
              <a:t> </a:t>
            </a:r>
            <a:r>
              <a:rPr lang="en-US" sz="3600" b="1" dirty="0" err="1"/>
              <a:t>independen</a:t>
            </a:r>
            <a:r>
              <a:rPr lang="en-US" sz="3600" b="1" dirty="0" smtClean="0"/>
              <a:t>.</a:t>
            </a:r>
          </a:p>
          <a:p>
            <a:endParaRPr lang="en-US" sz="3600" b="1" dirty="0"/>
          </a:p>
          <a:p>
            <a:r>
              <a:rPr lang="en-US" sz="3600" b="1" dirty="0" err="1" smtClean="0"/>
              <a:t>Variabel</a:t>
            </a:r>
            <a:r>
              <a:rPr lang="en-US" sz="3600" b="1" dirty="0" smtClean="0"/>
              <a:t> </a:t>
            </a:r>
            <a:r>
              <a:rPr lang="en-US" sz="3600" b="1" dirty="0" err="1" smtClean="0"/>
              <a:t>adl</a:t>
            </a:r>
            <a:r>
              <a:rPr lang="en-US" sz="3600" b="1" dirty="0" smtClean="0"/>
              <a:t> </a:t>
            </a:r>
            <a:r>
              <a:rPr lang="en-US" sz="3600" b="1" dirty="0" err="1" smtClean="0"/>
              <a:t>suatu</a:t>
            </a:r>
            <a:r>
              <a:rPr lang="en-US" sz="3600" b="1" dirty="0" smtClean="0"/>
              <a:t> </a:t>
            </a:r>
            <a:r>
              <a:rPr lang="en-US" sz="3600" b="1" dirty="0" err="1" smtClean="0"/>
              <a:t>konsep</a:t>
            </a:r>
            <a:r>
              <a:rPr lang="en-US" sz="3600" b="1" dirty="0" smtClean="0"/>
              <a:t> </a:t>
            </a:r>
            <a:r>
              <a:rPr lang="en-US" sz="3600" b="1" dirty="0" err="1" smtClean="0"/>
              <a:t>atau</a:t>
            </a:r>
            <a:r>
              <a:rPr lang="en-US" sz="3600" b="1" dirty="0" smtClean="0"/>
              <a:t> </a:t>
            </a:r>
            <a:r>
              <a:rPr lang="en-US" sz="3600" b="1" dirty="0" err="1" smtClean="0"/>
              <a:t>ukuran</a:t>
            </a:r>
            <a:r>
              <a:rPr lang="en-US" sz="3600" b="1" dirty="0" smtClean="0"/>
              <a:t> </a:t>
            </a:r>
            <a:r>
              <a:rPr lang="en-US" sz="3600" b="1" dirty="0" err="1" smtClean="0"/>
              <a:t>empirisnya</a:t>
            </a:r>
            <a:r>
              <a:rPr lang="en-US" sz="3600" b="1" dirty="0" smtClean="0"/>
              <a:t> </a:t>
            </a:r>
            <a:r>
              <a:rPr lang="en-US" sz="3600" b="1" dirty="0" err="1" smtClean="0"/>
              <a:t>dapat</a:t>
            </a:r>
            <a:r>
              <a:rPr lang="en-US" sz="3600" b="1" dirty="0" smtClean="0"/>
              <a:t> </a:t>
            </a:r>
            <a:r>
              <a:rPr lang="en-US" sz="3600" b="1" dirty="0" err="1" smtClean="0"/>
              <a:t>berupa</a:t>
            </a:r>
            <a:r>
              <a:rPr lang="en-US" sz="3600" b="1" dirty="0" smtClean="0"/>
              <a:t> </a:t>
            </a:r>
            <a:r>
              <a:rPr lang="en-US" sz="3600" b="1" dirty="0" err="1" smtClean="0"/>
              <a:t>beberapa</a:t>
            </a:r>
            <a:r>
              <a:rPr lang="en-US" sz="3600" b="1" dirty="0" smtClean="0"/>
              <a:t> </a:t>
            </a:r>
            <a:r>
              <a:rPr lang="en-US" sz="3600" b="1" dirty="0" err="1" smtClean="0"/>
              <a:t>nilai</a:t>
            </a:r>
            <a:endParaRPr lang="id-ID" sz="3600" b="1" dirty="0"/>
          </a:p>
          <a:p>
            <a:endParaRPr lang="id-ID" sz="3600" b="1" dirty="0"/>
          </a:p>
        </p:txBody>
      </p:sp>
    </p:spTree>
    <p:extLst>
      <p:ext uri="{BB962C8B-B14F-4D97-AF65-F5344CB8AC3E}">
        <p14:creationId xmlns:p14="http://schemas.microsoft.com/office/powerpoint/2010/main" val="137954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915400" cy="6555641"/>
          </a:xfrm>
          <a:prstGeom prst="rect">
            <a:avLst/>
          </a:prstGeom>
          <a:noFill/>
        </p:spPr>
        <p:txBody>
          <a:bodyPr wrap="square" rtlCol="0">
            <a:spAutoFit/>
          </a:bodyPr>
          <a:lstStyle/>
          <a:p>
            <a:r>
              <a:rPr lang="en-US" sz="2800" b="1" dirty="0" err="1" smtClean="0"/>
              <a:t>Atribut</a:t>
            </a:r>
            <a:r>
              <a:rPr lang="en-US" sz="2800" b="1" dirty="0"/>
              <a:t> </a:t>
            </a:r>
            <a:r>
              <a:rPr lang="en-US" sz="2800" b="1" dirty="0" smtClean="0"/>
              <a:t>(attributes) </a:t>
            </a:r>
            <a:r>
              <a:rPr lang="en-US" sz="2800" b="1" dirty="0" err="1" smtClean="0"/>
              <a:t>adl</a:t>
            </a:r>
            <a:r>
              <a:rPr lang="en-US" sz="2800" b="1" dirty="0" smtClean="0"/>
              <a:t> </a:t>
            </a:r>
            <a:r>
              <a:rPr lang="en-US" sz="2800" b="1" dirty="0" err="1" smtClean="0"/>
              <a:t>kategori</a:t>
            </a:r>
            <a:r>
              <a:rPr lang="en-US" sz="2800" b="1" dirty="0" smtClean="0"/>
              <a:t> </a:t>
            </a:r>
            <a:r>
              <a:rPr lang="en-US" sz="2800" b="1" dirty="0" err="1" smtClean="0"/>
              <a:t>atau</a:t>
            </a:r>
            <a:r>
              <a:rPr lang="en-US" sz="2800" b="1" dirty="0" smtClean="0"/>
              <a:t> </a:t>
            </a:r>
            <a:r>
              <a:rPr lang="en-US" sz="2800" b="1" dirty="0" err="1" smtClean="0"/>
              <a:t>tingkat</a:t>
            </a:r>
            <a:r>
              <a:rPr lang="en-US" sz="2800" b="1" dirty="0" smtClean="0"/>
              <a:t> </a:t>
            </a:r>
            <a:r>
              <a:rPr lang="en-US" sz="2800" b="1" dirty="0" err="1" smtClean="0"/>
              <a:t>suatu</a:t>
            </a:r>
            <a:r>
              <a:rPr lang="en-US" sz="2800" b="1" dirty="0" smtClean="0"/>
              <a:t> </a:t>
            </a:r>
            <a:r>
              <a:rPr lang="en-US" sz="2800" b="1" dirty="0" err="1" smtClean="0"/>
              <a:t>variabel</a:t>
            </a:r>
            <a:endParaRPr lang="en-US" sz="2800" b="1" dirty="0" smtClean="0"/>
          </a:p>
          <a:p>
            <a:endParaRPr lang="en-US" sz="2800" b="1" dirty="0" smtClean="0"/>
          </a:p>
          <a:p>
            <a:r>
              <a:rPr lang="en-US" sz="2800" b="1" dirty="0" err="1" smtClean="0"/>
              <a:t>Variabel</a:t>
            </a:r>
            <a:r>
              <a:rPr lang="en-US" sz="2800" b="1" dirty="0" smtClean="0"/>
              <a:t> </a:t>
            </a:r>
            <a:r>
              <a:rPr lang="en-US" sz="2800" b="1" dirty="0" err="1" smtClean="0"/>
              <a:t>bebas</a:t>
            </a:r>
            <a:r>
              <a:rPr lang="en-US" sz="2800" b="1" dirty="0" smtClean="0"/>
              <a:t> ( independent variable) </a:t>
            </a:r>
            <a:r>
              <a:rPr lang="en-US" sz="2800" b="1" dirty="0" err="1" smtClean="0"/>
              <a:t>adl</a:t>
            </a:r>
            <a:r>
              <a:rPr lang="en-US" sz="2800" b="1" dirty="0" smtClean="0"/>
              <a:t> </a:t>
            </a:r>
            <a:r>
              <a:rPr lang="en-US" sz="2800" b="1" dirty="0" err="1" smtClean="0"/>
              <a:t>jenis</a:t>
            </a:r>
            <a:r>
              <a:rPr lang="en-US" sz="2800" b="1" dirty="0" smtClean="0"/>
              <a:t> V </a:t>
            </a:r>
            <a:r>
              <a:rPr lang="en-US" sz="2800" b="1" dirty="0" err="1" smtClean="0"/>
              <a:t>yg</a:t>
            </a:r>
            <a:r>
              <a:rPr lang="en-US" sz="2800" b="1" dirty="0" smtClean="0"/>
              <a:t> </a:t>
            </a:r>
            <a:r>
              <a:rPr lang="en-US" sz="2800" b="1" dirty="0" err="1" smtClean="0"/>
              <a:t>beri</a:t>
            </a:r>
            <a:r>
              <a:rPr lang="en-US" sz="2800" b="1" dirty="0" smtClean="0"/>
              <a:t> </a:t>
            </a:r>
            <a:r>
              <a:rPr lang="en-US" sz="2800" b="1" dirty="0" err="1" smtClean="0"/>
              <a:t>efek</a:t>
            </a:r>
            <a:r>
              <a:rPr lang="en-US" sz="2800" b="1" dirty="0" smtClean="0"/>
              <a:t> a/ </a:t>
            </a:r>
            <a:r>
              <a:rPr lang="en-US" sz="2800" b="1" dirty="0" err="1" smtClean="0"/>
              <a:t>hasil</a:t>
            </a:r>
            <a:r>
              <a:rPr lang="en-US" sz="2800" b="1" dirty="0" smtClean="0"/>
              <a:t> </a:t>
            </a:r>
            <a:r>
              <a:rPr lang="en-US" sz="2800" b="1" dirty="0" err="1" smtClean="0"/>
              <a:t>thd</a:t>
            </a:r>
            <a:r>
              <a:rPr lang="en-US" sz="2800" b="1" dirty="0" smtClean="0"/>
              <a:t> V </a:t>
            </a:r>
            <a:r>
              <a:rPr lang="en-US" sz="2800" b="1" dirty="0" err="1" smtClean="0"/>
              <a:t>terikat</a:t>
            </a:r>
            <a:r>
              <a:rPr lang="en-US" sz="2800" b="1" dirty="0" smtClean="0"/>
              <a:t> </a:t>
            </a:r>
            <a:r>
              <a:rPr lang="en-US" sz="2800" b="1" dirty="0" err="1" smtClean="0"/>
              <a:t>dlm</a:t>
            </a:r>
            <a:r>
              <a:rPr lang="en-US" sz="2800" b="1" dirty="0" smtClean="0"/>
              <a:t> </a:t>
            </a:r>
            <a:r>
              <a:rPr lang="en-US" sz="2800" b="1" dirty="0" err="1" smtClean="0"/>
              <a:t>suatu</a:t>
            </a:r>
            <a:r>
              <a:rPr lang="en-US" sz="2800" b="1" dirty="0" smtClean="0"/>
              <a:t> </a:t>
            </a:r>
            <a:r>
              <a:rPr lang="en-US" sz="2800" b="1" dirty="0" err="1" smtClean="0"/>
              <a:t>hipotesis</a:t>
            </a:r>
            <a:r>
              <a:rPr lang="en-US" sz="2800" b="1" dirty="0" smtClean="0"/>
              <a:t> </a:t>
            </a:r>
            <a:r>
              <a:rPr lang="en-US" sz="2800" b="1" dirty="0" err="1" smtClean="0"/>
              <a:t>kausal</a:t>
            </a:r>
            <a:endParaRPr lang="en-US" sz="2800" b="1" dirty="0" smtClean="0"/>
          </a:p>
          <a:p>
            <a:endParaRPr lang="en-US" sz="2800" b="1" dirty="0" smtClean="0"/>
          </a:p>
          <a:p>
            <a:r>
              <a:rPr lang="en-US" sz="2800" b="1" dirty="0" err="1" smtClean="0"/>
              <a:t>Variabel</a:t>
            </a:r>
            <a:r>
              <a:rPr lang="en-US" sz="2800" b="1" dirty="0" smtClean="0"/>
              <a:t> </a:t>
            </a:r>
            <a:r>
              <a:rPr lang="en-US" sz="2800" b="1" dirty="0" err="1" smtClean="0"/>
              <a:t>terikat</a:t>
            </a:r>
            <a:r>
              <a:rPr lang="en-US" sz="2800" b="1" dirty="0" smtClean="0"/>
              <a:t> (dependent variable) </a:t>
            </a:r>
            <a:r>
              <a:rPr lang="en-US" sz="2800" b="1" dirty="0" err="1" smtClean="0"/>
              <a:t>adl</a:t>
            </a:r>
            <a:r>
              <a:rPr lang="en-US" sz="2800" b="1" dirty="0" smtClean="0"/>
              <a:t> V </a:t>
            </a:r>
            <a:r>
              <a:rPr lang="en-US" sz="2800" b="1" dirty="0" err="1" smtClean="0"/>
              <a:t>efek</a:t>
            </a:r>
            <a:r>
              <a:rPr lang="en-US" sz="2800" b="1" dirty="0" smtClean="0"/>
              <a:t> a/ </a:t>
            </a:r>
            <a:r>
              <a:rPr lang="en-US" sz="2800" b="1" dirty="0" err="1" smtClean="0"/>
              <a:t>hasil</a:t>
            </a:r>
            <a:r>
              <a:rPr lang="en-US" sz="2800" b="1" dirty="0" smtClean="0"/>
              <a:t> </a:t>
            </a:r>
            <a:r>
              <a:rPr lang="en-US" sz="2800" b="1" dirty="0" err="1" smtClean="0"/>
              <a:t>yg</a:t>
            </a:r>
            <a:r>
              <a:rPr lang="en-US" sz="2800" b="1" dirty="0" smtClean="0"/>
              <a:t> </a:t>
            </a:r>
            <a:r>
              <a:rPr lang="en-US" sz="2800" b="1" dirty="0" err="1" smtClean="0"/>
              <a:t>disebabkan</a:t>
            </a:r>
            <a:r>
              <a:rPr lang="en-US" sz="2800" b="1" dirty="0" smtClean="0"/>
              <a:t> </a:t>
            </a:r>
            <a:r>
              <a:rPr lang="en-US" sz="2800" b="1" dirty="0" err="1" smtClean="0"/>
              <a:t>oleh</a:t>
            </a:r>
            <a:r>
              <a:rPr lang="en-US" sz="2800" b="1" dirty="0" smtClean="0"/>
              <a:t> V </a:t>
            </a:r>
            <a:r>
              <a:rPr lang="en-US" sz="2800" b="1" dirty="0" err="1" smtClean="0"/>
              <a:t>bebas</a:t>
            </a:r>
            <a:r>
              <a:rPr lang="en-US" sz="2800" b="1" dirty="0" smtClean="0"/>
              <a:t> </a:t>
            </a:r>
            <a:r>
              <a:rPr lang="en-US" sz="2800" b="1" dirty="0" err="1" smtClean="0"/>
              <a:t>dlm</a:t>
            </a:r>
            <a:r>
              <a:rPr lang="en-US" sz="2800" b="1" dirty="0" smtClean="0"/>
              <a:t> </a:t>
            </a:r>
            <a:r>
              <a:rPr lang="en-US" sz="2800" b="1" dirty="0" err="1" smtClean="0"/>
              <a:t>suatu</a:t>
            </a:r>
            <a:r>
              <a:rPr lang="en-US" sz="2800" b="1" dirty="0" smtClean="0"/>
              <a:t> </a:t>
            </a:r>
            <a:r>
              <a:rPr lang="en-US" sz="2800" b="1" dirty="0" err="1" smtClean="0"/>
              <a:t>hipotesis</a:t>
            </a:r>
            <a:r>
              <a:rPr lang="en-US" sz="2800" b="1" dirty="0" smtClean="0"/>
              <a:t> </a:t>
            </a:r>
            <a:r>
              <a:rPr lang="en-US" sz="2800" b="1" dirty="0" err="1" smtClean="0"/>
              <a:t>kausal</a:t>
            </a:r>
            <a:endParaRPr lang="en-US" sz="2800" b="1" dirty="0" smtClean="0"/>
          </a:p>
          <a:p>
            <a:endParaRPr lang="en-US" sz="2800" b="1" dirty="0" smtClean="0"/>
          </a:p>
          <a:p>
            <a:r>
              <a:rPr lang="en-US" sz="2800" b="1" dirty="0" err="1" smtClean="0"/>
              <a:t>Variabel</a:t>
            </a:r>
            <a:r>
              <a:rPr lang="en-US" sz="2800" b="1" dirty="0" smtClean="0"/>
              <a:t> </a:t>
            </a:r>
            <a:r>
              <a:rPr lang="en-US" sz="2800" b="1" dirty="0" err="1" smtClean="0"/>
              <a:t>sela</a:t>
            </a:r>
            <a:r>
              <a:rPr lang="en-US" sz="2800" b="1" dirty="0" smtClean="0"/>
              <a:t> (intervening variable) </a:t>
            </a:r>
            <a:r>
              <a:rPr lang="en-US" sz="2800" b="1" dirty="0" err="1" smtClean="0"/>
              <a:t>adl</a:t>
            </a:r>
            <a:r>
              <a:rPr lang="en-US" sz="2800" b="1" dirty="0" smtClean="0"/>
              <a:t> V </a:t>
            </a:r>
            <a:r>
              <a:rPr lang="en-US" sz="2800" b="1" dirty="0" err="1" smtClean="0"/>
              <a:t>yg</a:t>
            </a:r>
            <a:r>
              <a:rPr lang="en-US" sz="2800" b="1" dirty="0" smtClean="0"/>
              <a:t> </a:t>
            </a:r>
            <a:r>
              <a:rPr lang="en-US" sz="2800" b="1" dirty="0" err="1" smtClean="0"/>
              <a:t>datang</a:t>
            </a:r>
            <a:r>
              <a:rPr lang="en-US" sz="2800" b="1" dirty="0" smtClean="0"/>
              <a:t> </a:t>
            </a:r>
            <a:r>
              <a:rPr lang="en-US" sz="2800" b="1" dirty="0" err="1" smtClean="0"/>
              <a:t>secara</a:t>
            </a:r>
            <a:r>
              <a:rPr lang="en-US" sz="2800" b="1" dirty="0" smtClean="0"/>
              <a:t> </a:t>
            </a:r>
            <a:r>
              <a:rPr lang="en-US" sz="2800" b="1" dirty="0" err="1" smtClean="0"/>
              <a:t>logis</a:t>
            </a:r>
            <a:r>
              <a:rPr lang="en-US" sz="2800" b="1" dirty="0" smtClean="0"/>
              <a:t> a/ </a:t>
            </a:r>
            <a:r>
              <a:rPr lang="en-US" sz="2800" b="1" dirty="0" err="1" smtClean="0"/>
              <a:t>sementara</a:t>
            </a:r>
            <a:r>
              <a:rPr lang="en-US" sz="2800" b="1" dirty="0" smtClean="0"/>
              <a:t> </a:t>
            </a:r>
            <a:r>
              <a:rPr lang="en-US" sz="2800" b="1" dirty="0" err="1" smtClean="0"/>
              <a:t>stl</a:t>
            </a:r>
            <a:r>
              <a:rPr lang="en-US" sz="2800" b="1" dirty="0" smtClean="0"/>
              <a:t> V </a:t>
            </a:r>
            <a:r>
              <a:rPr lang="en-US" sz="2800" b="1" dirty="0" err="1" smtClean="0"/>
              <a:t>bebas</a:t>
            </a:r>
            <a:r>
              <a:rPr lang="en-US" sz="2800" b="1" dirty="0" smtClean="0"/>
              <a:t> &amp; </a:t>
            </a:r>
            <a:r>
              <a:rPr lang="en-US" sz="2800" b="1" dirty="0" err="1" smtClean="0"/>
              <a:t>sbl</a:t>
            </a:r>
            <a:r>
              <a:rPr lang="en-US" sz="2800" b="1" dirty="0" smtClean="0"/>
              <a:t> V </a:t>
            </a:r>
            <a:r>
              <a:rPr lang="en-US" sz="2800" b="1" dirty="0" err="1" smtClean="0"/>
              <a:t>terikat</a:t>
            </a:r>
            <a:r>
              <a:rPr lang="en-US" sz="2800" b="1" dirty="0" smtClean="0"/>
              <a:t> </a:t>
            </a:r>
            <a:r>
              <a:rPr lang="en-US" sz="2800" b="1" dirty="0" err="1" smtClean="0"/>
              <a:t>serta</a:t>
            </a:r>
            <a:r>
              <a:rPr lang="en-US" sz="2800" b="1" dirty="0" smtClean="0"/>
              <a:t> </a:t>
            </a:r>
            <a:r>
              <a:rPr lang="en-US" sz="2800" b="1" dirty="0" err="1" smtClean="0"/>
              <a:t>melalui</a:t>
            </a:r>
            <a:r>
              <a:rPr lang="en-US" sz="2800" b="1" dirty="0" smtClean="0"/>
              <a:t> </a:t>
            </a:r>
            <a:r>
              <a:rPr lang="en-US" sz="2800" b="1" dirty="0" err="1" smtClean="0"/>
              <a:t>operasi</a:t>
            </a:r>
            <a:r>
              <a:rPr lang="en-US" sz="2800" b="1" dirty="0" smtClean="0"/>
              <a:t> </a:t>
            </a:r>
            <a:r>
              <a:rPr lang="en-US" sz="2800" b="1" dirty="0" err="1" smtClean="0"/>
              <a:t>hubungan</a:t>
            </a:r>
            <a:r>
              <a:rPr lang="en-US" sz="2800" b="1" dirty="0" smtClean="0"/>
              <a:t> </a:t>
            </a:r>
            <a:r>
              <a:rPr lang="en-US" sz="2800" b="1" dirty="0" err="1" smtClean="0"/>
              <a:t>kausal</a:t>
            </a:r>
            <a:endParaRPr lang="en-US" sz="2800" b="1" dirty="0" smtClean="0"/>
          </a:p>
          <a:p>
            <a:endParaRPr lang="en-US" sz="2800" b="1" dirty="0"/>
          </a:p>
          <a:p>
            <a:r>
              <a:rPr lang="en-US" sz="2800" b="1" dirty="0" err="1" smtClean="0"/>
              <a:t>Hipotesis</a:t>
            </a:r>
            <a:r>
              <a:rPr lang="en-US" sz="2800" b="1" dirty="0" smtClean="0"/>
              <a:t> </a:t>
            </a:r>
            <a:r>
              <a:rPr lang="en-US" sz="2800" b="1" dirty="0" err="1" smtClean="0"/>
              <a:t>adl</a:t>
            </a:r>
            <a:r>
              <a:rPr lang="en-US" sz="2800" b="1" dirty="0" smtClean="0"/>
              <a:t> </a:t>
            </a:r>
            <a:r>
              <a:rPr lang="en-US" sz="2800" b="1" dirty="0" err="1" smtClean="0"/>
              <a:t>pernyataan</a:t>
            </a:r>
            <a:r>
              <a:rPr lang="en-US" sz="2800" b="1" dirty="0" smtClean="0"/>
              <a:t> </a:t>
            </a:r>
            <a:r>
              <a:rPr lang="en-US" sz="2800" b="1" dirty="0" err="1" smtClean="0"/>
              <a:t>dari</a:t>
            </a:r>
            <a:r>
              <a:rPr lang="en-US" sz="2800" b="1" dirty="0" smtClean="0"/>
              <a:t> </a:t>
            </a:r>
            <a:r>
              <a:rPr lang="en-US" sz="2800" b="1" dirty="0" err="1" smtClean="0"/>
              <a:t>penjelasan</a:t>
            </a:r>
            <a:r>
              <a:rPr lang="en-US" sz="2800" b="1" dirty="0" smtClean="0"/>
              <a:t> a/ </a:t>
            </a:r>
            <a:r>
              <a:rPr lang="en-US" sz="2800" b="1" dirty="0" err="1" smtClean="0"/>
              <a:t>proposisi</a:t>
            </a:r>
            <a:r>
              <a:rPr lang="en-US" sz="2800" b="1" dirty="0" smtClean="0"/>
              <a:t> </a:t>
            </a:r>
            <a:r>
              <a:rPr lang="en-US" sz="2800" b="1" dirty="0" err="1" smtClean="0"/>
              <a:t>kausal</a:t>
            </a:r>
            <a:r>
              <a:rPr lang="en-US" sz="2800" b="1" dirty="0" smtClean="0"/>
              <a:t> </a:t>
            </a:r>
            <a:r>
              <a:rPr lang="en-US" sz="2800" b="1" dirty="0" err="1" smtClean="0"/>
              <a:t>yg</a:t>
            </a:r>
            <a:r>
              <a:rPr lang="en-US" sz="2800" b="1" dirty="0" smtClean="0"/>
              <a:t> </a:t>
            </a:r>
            <a:r>
              <a:rPr lang="en-US" sz="2800" b="1" dirty="0" err="1" smtClean="0"/>
              <a:t>memiliki</a:t>
            </a:r>
            <a:r>
              <a:rPr lang="en-US" sz="2800" b="1" dirty="0" smtClean="0"/>
              <a:t> </a:t>
            </a:r>
            <a:r>
              <a:rPr lang="en-US" sz="2800" b="1" dirty="0" err="1" smtClean="0"/>
              <a:t>setidaknya</a:t>
            </a:r>
            <a:r>
              <a:rPr lang="en-US" sz="2800" b="1" dirty="0" smtClean="0"/>
              <a:t> </a:t>
            </a:r>
            <a:r>
              <a:rPr lang="en-US" sz="2800" b="1" dirty="0" err="1" smtClean="0"/>
              <a:t>satu</a:t>
            </a:r>
            <a:r>
              <a:rPr lang="en-US" sz="2800" b="1" dirty="0" smtClean="0"/>
              <a:t> IV &amp; </a:t>
            </a:r>
            <a:r>
              <a:rPr lang="en-US" sz="2800" b="1" dirty="0" err="1" smtClean="0"/>
              <a:t>satu</a:t>
            </a:r>
            <a:r>
              <a:rPr lang="en-US" sz="2800" b="1" dirty="0" smtClean="0"/>
              <a:t> DV yang </a:t>
            </a:r>
            <a:r>
              <a:rPr lang="en-US" sz="2800" b="1" dirty="0" err="1" smtClean="0"/>
              <a:t>belum</a:t>
            </a:r>
            <a:r>
              <a:rPr lang="en-US" sz="2800" b="1" dirty="0" smtClean="0"/>
              <a:t> </a:t>
            </a:r>
            <a:r>
              <a:rPr lang="en-US" sz="2800" b="1" dirty="0" err="1" smtClean="0"/>
              <a:t>diuji</a:t>
            </a:r>
            <a:r>
              <a:rPr lang="en-US" sz="2800" b="1" dirty="0" smtClean="0"/>
              <a:t> </a:t>
            </a:r>
            <a:r>
              <a:rPr lang="en-US" sz="2800" b="1" dirty="0" err="1" smtClean="0"/>
              <a:t>secara</a:t>
            </a:r>
            <a:r>
              <a:rPr lang="en-US" sz="2800" b="1" dirty="0" smtClean="0"/>
              <a:t> </a:t>
            </a:r>
            <a:r>
              <a:rPr lang="en-US" sz="2800" b="1" dirty="0" err="1" smtClean="0"/>
              <a:t>empiris</a:t>
            </a:r>
            <a:endParaRPr lang="id-ID" sz="2800" b="1" dirty="0"/>
          </a:p>
        </p:txBody>
      </p:sp>
    </p:spTree>
    <p:extLst>
      <p:ext uri="{BB962C8B-B14F-4D97-AF65-F5344CB8AC3E}">
        <p14:creationId xmlns:p14="http://schemas.microsoft.com/office/powerpoint/2010/main" val="22224908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457200"/>
            <a:ext cx="7543800" cy="1754326"/>
          </a:xfrm>
          <a:prstGeom prst="rect">
            <a:avLst/>
          </a:prstGeom>
          <a:noFill/>
        </p:spPr>
        <p:txBody>
          <a:bodyPr wrap="square" rtlCol="0">
            <a:spAutoFit/>
          </a:bodyPr>
          <a:lstStyle/>
          <a:p>
            <a:r>
              <a:rPr lang="en-US" sz="3600" b="1" dirty="0" smtClean="0"/>
              <a:t>X </a:t>
            </a:r>
            <a:r>
              <a:rPr lang="en-US" sz="3600" b="1" dirty="0" smtClean="0">
                <a:sym typeface="Wingdings" panose="05000000000000000000" pitchFamily="2" charset="2"/>
              </a:rPr>
              <a:t>                                         Y</a:t>
            </a:r>
          </a:p>
          <a:p>
            <a:endParaRPr lang="en-US" sz="3600" b="1" dirty="0">
              <a:sym typeface="Wingdings" panose="05000000000000000000" pitchFamily="2" charset="2"/>
            </a:endParaRPr>
          </a:p>
          <a:p>
            <a:r>
              <a:rPr lang="en-US" sz="3600" b="1" dirty="0" smtClean="0">
                <a:sym typeface="Wingdings" panose="05000000000000000000" pitchFamily="2" charset="2"/>
              </a:rPr>
              <a:t>(IV)                                     (DV)</a:t>
            </a:r>
            <a:endParaRPr lang="id-ID" sz="3600" b="1" dirty="0"/>
          </a:p>
        </p:txBody>
      </p:sp>
      <p:cxnSp>
        <p:nvCxnSpPr>
          <p:cNvPr id="4" name="Straight Arrow Connector 3"/>
          <p:cNvCxnSpPr/>
          <p:nvPr/>
        </p:nvCxnSpPr>
        <p:spPr>
          <a:xfrm>
            <a:off x="1447800" y="762000"/>
            <a:ext cx="4038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066800" y="3244334"/>
            <a:ext cx="6553200" cy="2862322"/>
          </a:xfrm>
          <a:prstGeom prst="rect">
            <a:avLst/>
          </a:prstGeom>
        </p:spPr>
        <p:txBody>
          <a:bodyPr wrap="square">
            <a:spAutoFit/>
          </a:bodyPr>
          <a:lstStyle/>
          <a:p>
            <a:r>
              <a:rPr lang="en-US" sz="3600" b="1" dirty="0" smtClean="0"/>
              <a:t>X </a:t>
            </a:r>
            <a:r>
              <a:rPr lang="en-US" sz="3600" b="1" dirty="0" smtClean="0">
                <a:sym typeface="Wingdings" panose="05000000000000000000" pitchFamily="2" charset="2"/>
              </a:rPr>
              <a:t>                                         Y</a:t>
            </a:r>
          </a:p>
          <a:p>
            <a:endParaRPr lang="en-US" sz="3600" b="1" dirty="0">
              <a:sym typeface="Wingdings" panose="05000000000000000000" pitchFamily="2" charset="2"/>
            </a:endParaRPr>
          </a:p>
          <a:p>
            <a:r>
              <a:rPr lang="en-US" sz="3600" b="1" dirty="0" smtClean="0">
                <a:sym typeface="Wingdings" panose="05000000000000000000" pitchFamily="2" charset="2"/>
              </a:rPr>
              <a:t>IV                                       </a:t>
            </a:r>
            <a:r>
              <a:rPr lang="en-US" sz="3600" b="1" dirty="0">
                <a:sym typeface="Wingdings" panose="05000000000000000000" pitchFamily="2" charset="2"/>
              </a:rPr>
              <a:t>D</a:t>
            </a:r>
            <a:r>
              <a:rPr lang="en-US" sz="3600" b="1" dirty="0" smtClean="0">
                <a:sym typeface="Wingdings" panose="05000000000000000000" pitchFamily="2" charset="2"/>
              </a:rPr>
              <a:t>V</a:t>
            </a:r>
          </a:p>
          <a:p>
            <a:r>
              <a:rPr lang="en-US" sz="3600" b="1" dirty="0">
                <a:sym typeface="Wingdings" panose="05000000000000000000" pitchFamily="2" charset="2"/>
              </a:rPr>
              <a:t> </a:t>
            </a:r>
            <a:r>
              <a:rPr lang="en-US" sz="3600" b="1" dirty="0" smtClean="0">
                <a:sym typeface="Wingdings" panose="05000000000000000000" pitchFamily="2" charset="2"/>
              </a:rPr>
              <a:t>             </a:t>
            </a:r>
            <a:r>
              <a:rPr lang="en-US" sz="3600" b="1" dirty="0" err="1" smtClean="0">
                <a:sym typeface="Wingdings" panose="05000000000000000000" pitchFamily="2" charset="2"/>
              </a:rPr>
              <a:t>Intervining</a:t>
            </a:r>
            <a:endParaRPr lang="en-US" sz="3600" b="1" dirty="0" smtClean="0">
              <a:sym typeface="Wingdings" panose="05000000000000000000" pitchFamily="2" charset="2"/>
            </a:endParaRPr>
          </a:p>
          <a:p>
            <a:r>
              <a:rPr lang="en-US" sz="3600" b="1" dirty="0">
                <a:sym typeface="Wingdings" panose="05000000000000000000" pitchFamily="2" charset="2"/>
              </a:rPr>
              <a:t> </a:t>
            </a:r>
            <a:r>
              <a:rPr lang="en-US" sz="3600" b="1" dirty="0" smtClean="0">
                <a:sym typeface="Wingdings" panose="05000000000000000000" pitchFamily="2" charset="2"/>
              </a:rPr>
              <a:t>                </a:t>
            </a:r>
            <a:r>
              <a:rPr lang="en-US" sz="3600" b="1" dirty="0" err="1" smtClean="0">
                <a:sym typeface="Wingdings" panose="05000000000000000000" pitchFamily="2" charset="2"/>
              </a:rPr>
              <a:t>variabel</a:t>
            </a:r>
            <a:endParaRPr lang="id-ID" sz="3600" b="1" dirty="0"/>
          </a:p>
        </p:txBody>
      </p:sp>
      <p:cxnSp>
        <p:nvCxnSpPr>
          <p:cNvPr id="6" name="Straight Arrow Connector 5"/>
          <p:cNvCxnSpPr/>
          <p:nvPr/>
        </p:nvCxnSpPr>
        <p:spPr>
          <a:xfrm>
            <a:off x="1600200" y="3567499"/>
            <a:ext cx="4038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3619500" y="3733800"/>
            <a:ext cx="15586" cy="1143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8360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52400" y="304800"/>
            <a:ext cx="8839200" cy="6001643"/>
          </a:xfrm>
          <a:prstGeom prst="rect">
            <a:avLst/>
          </a:prstGeom>
          <a:noFill/>
        </p:spPr>
        <p:txBody>
          <a:bodyPr wrap="square" rtlCol="0">
            <a:spAutoFit/>
          </a:bodyPr>
          <a:lstStyle/>
          <a:p>
            <a:r>
              <a:rPr lang="en-US" sz="3200" b="1" dirty="0" smtClean="0"/>
              <a:t>Cont.</a:t>
            </a:r>
          </a:p>
          <a:p>
            <a:r>
              <a:rPr lang="en-US" sz="3200" b="1" dirty="0" smtClean="0"/>
              <a:t>Given the great interest in losing weight, preventing weight gain and maintaining weight loss (15), it is important to understand whether NSS beverages are a benefit or hindrance to people actively to manage their weight. As water has been deemed the “gold standard” beverage recommended for weight management it is important to assess, in randomized trial, whether NSS beverages and water produce equivalent weight loss among people enrolled in behavioral weight management program.</a:t>
            </a:r>
            <a:endParaRPr lang="id-ID" sz="3200" b="1" dirty="0"/>
          </a:p>
        </p:txBody>
      </p:sp>
    </p:spTree>
    <p:extLst>
      <p:ext uri="{BB962C8B-B14F-4D97-AF65-F5344CB8AC3E}">
        <p14:creationId xmlns:p14="http://schemas.microsoft.com/office/powerpoint/2010/main" val="24138982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458200" cy="5632311"/>
          </a:xfrm>
          <a:prstGeom prst="rect">
            <a:avLst/>
          </a:prstGeom>
          <a:noFill/>
        </p:spPr>
        <p:txBody>
          <a:bodyPr wrap="square" rtlCol="0">
            <a:spAutoFit/>
          </a:bodyPr>
          <a:lstStyle/>
          <a:p>
            <a:r>
              <a:rPr lang="en-US" sz="3600" b="1" dirty="0" err="1"/>
              <a:t>Rancangan</a:t>
            </a:r>
            <a:r>
              <a:rPr lang="en-US" sz="3600" b="1" dirty="0"/>
              <a:t> </a:t>
            </a:r>
            <a:r>
              <a:rPr lang="en-US" sz="3600" b="1" dirty="0" err="1"/>
              <a:t>sebagai</a:t>
            </a:r>
            <a:r>
              <a:rPr lang="en-US" sz="3600" b="1" dirty="0"/>
              <a:t> </a:t>
            </a:r>
            <a:r>
              <a:rPr lang="en-US" sz="3600" b="1" dirty="0" err="1"/>
              <a:t>strategi</a:t>
            </a:r>
            <a:r>
              <a:rPr lang="en-US" sz="3600" b="1" dirty="0"/>
              <a:t> </a:t>
            </a:r>
            <a:r>
              <a:rPr lang="en-US" sz="3600" b="1" dirty="0" err="1"/>
              <a:t>besar</a:t>
            </a:r>
            <a:r>
              <a:rPr lang="en-US" sz="3600" b="1" dirty="0"/>
              <a:t> </a:t>
            </a:r>
            <a:r>
              <a:rPr lang="en-US" sz="3600" b="1" dirty="0" err="1" smtClean="0"/>
              <a:t>menjawab</a:t>
            </a:r>
            <a:r>
              <a:rPr lang="en-US" sz="3600" b="1" dirty="0" smtClean="0"/>
              <a:t> </a:t>
            </a:r>
            <a:r>
              <a:rPr lang="en-US" sz="3600" b="1" dirty="0" err="1" smtClean="0"/>
              <a:t>per?an</a:t>
            </a:r>
            <a:r>
              <a:rPr lang="en-US" sz="3600" b="1" dirty="0" smtClean="0"/>
              <a:t> &amp; </a:t>
            </a:r>
            <a:r>
              <a:rPr lang="en-US" sz="3600" b="1" dirty="0" err="1"/>
              <a:t>mencapai</a:t>
            </a:r>
            <a:r>
              <a:rPr lang="en-US" sz="3600" b="1" dirty="0"/>
              <a:t> </a:t>
            </a:r>
            <a:r>
              <a:rPr lang="en-US" sz="3600" b="1" dirty="0" err="1"/>
              <a:t>tujuan</a:t>
            </a:r>
            <a:r>
              <a:rPr lang="en-US" sz="3600" b="1" dirty="0"/>
              <a:t>.  </a:t>
            </a:r>
            <a:endParaRPr lang="en-US" sz="3600" b="1" dirty="0" smtClean="0"/>
          </a:p>
          <a:p>
            <a:endParaRPr lang="en-US" sz="3600" b="1" dirty="0" smtClean="0"/>
          </a:p>
          <a:p>
            <a:r>
              <a:rPr lang="en-US" sz="3600" b="1" dirty="0" err="1" smtClean="0"/>
              <a:t>Bentuk</a:t>
            </a:r>
            <a:r>
              <a:rPr lang="en-US" sz="3600" b="1" dirty="0" smtClean="0"/>
              <a:t> </a:t>
            </a:r>
            <a:r>
              <a:rPr lang="en-US" sz="3600" b="1" dirty="0" err="1" smtClean="0"/>
              <a:t>per?an</a:t>
            </a:r>
            <a:r>
              <a:rPr lang="en-US" sz="3600" b="1" dirty="0" smtClean="0"/>
              <a:t> </a:t>
            </a:r>
            <a:r>
              <a:rPr lang="en-US" sz="3600" b="1" dirty="0" err="1"/>
              <a:t>t</a:t>
            </a:r>
            <a:r>
              <a:rPr lang="en-US" sz="3600" b="1" dirty="0" err="1" smtClean="0"/>
              <a:t>entukan</a:t>
            </a:r>
            <a:r>
              <a:rPr lang="en-US" sz="3600" b="1" dirty="0" smtClean="0"/>
              <a:t> </a:t>
            </a:r>
            <a:r>
              <a:rPr lang="en-US" sz="3600" b="1" dirty="0" err="1"/>
              <a:t>pilihan</a:t>
            </a:r>
            <a:r>
              <a:rPr lang="en-US" sz="3600" b="1" dirty="0"/>
              <a:t> </a:t>
            </a:r>
            <a:r>
              <a:rPr lang="en-US" sz="3600" b="1" dirty="0" err="1"/>
              <a:t>rancangan</a:t>
            </a:r>
            <a:r>
              <a:rPr lang="en-US" sz="3600" b="1" dirty="0"/>
              <a:t>.  </a:t>
            </a:r>
            <a:endParaRPr lang="en-US" sz="3600" b="1" dirty="0" smtClean="0"/>
          </a:p>
          <a:p>
            <a:endParaRPr lang="en-US" sz="3600" b="1" dirty="0" smtClean="0"/>
          </a:p>
          <a:p>
            <a:r>
              <a:rPr lang="en-US" sz="3600" b="1" dirty="0" err="1" smtClean="0"/>
              <a:t>Per?an</a:t>
            </a:r>
            <a:r>
              <a:rPr lang="en-US" sz="3600" b="1" dirty="0" smtClean="0"/>
              <a:t> </a:t>
            </a:r>
            <a:r>
              <a:rPr lang="en-US" sz="3600" b="1" dirty="0" err="1"/>
              <a:t>kuantitatif</a:t>
            </a:r>
            <a:r>
              <a:rPr lang="en-US" sz="3600" b="1" dirty="0"/>
              <a:t> </a:t>
            </a:r>
            <a:r>
              <a:rPr lang="en-US" sz="3600" b="1" dirty="0" err="1" smtClean="0"/>
              <a:t>butuh</a:t>
            </a:r>
            <a:r>
              <a:rPr lang="en-US" sz="3600" b="1" dirty="0" smtClean="0"/>
              <a:t> </a:t>
            </a:r>
            <a:r>
              <a:rPr lang="en-US" sz="3600" b="1" dirty="0" err="1"/>
              <a:t>rancangan</a:t>
            </a:r>
            <a:r>
              <a:rPr lang="en-US" sz="3600" b="1" dirty="0"/>
              <a:t> </a:t>
            </a:r>
            <a:r>
              <a:rPr lang="en-US" sz="3600" b="1" dirty="0" err="1"/>
              <a:t>kuantitatif</a:t>
            </a:r>
            <a:r>
              <a:rPr lang="en-US" sz="3600" b="1" dirty="0"/>
              <a:t>, </a:t>
            </a:r>
            <a:r>
              <a:rPr lang="en-US" sz="3600" b="1" dirty="0" err="1" smtClean="0"/>
              <a:t>dan</a:t>
            </a:r>
            <a:r>
              <a:rPr lang="en-US" sz="3600" b="1" dirty="0" smtClean="0"/>
              <a:t> </a:t>
            </a:r>
          </a:p>
          <a:p>
            <a:r>
              <a:rPr lang="en-US" sz="3600" b="1" dirty="0" err="1" smtClean="0"/>
              <a:t>Per?an</a:t>
            </a:r>
            <a:r>
              <a:rPr lang="en-US" sz="3600" b="1" dirty="0" smtClean="0"/>
              <a:t> </a:t>
            </a:r>
            <a:r>
              <a:rPr lang="en-US" sz="3600" b="1" dirty="0" err="1"/>
              <a:t>kualitatif</a:t>
            </a:r>
            <a:r>
              <a:rPr lang="en-US" sz="3600" b="1" dirty="0"/>
              <a:t> </a:t>
            </a:r>
            <a:r>
              <a:rPr lang="en-US" sz="3600" b="1" dirty="0" err="1" smtClean="0"/>
              <a:t>butuh</a:t>
            </a:r>
            <a:r>
              <a:rPr lang="en-US" sz="3600" b="1" dirty="0" smtClean="0"/>
              <a:t> </a:t>
            </a:r>
            <a:r>
              <a:rPr lang="en-US" sz="3600" b="1" dirty="0" err="1"/>
              <a:t>rancangan</a:t>
            </a:r>
            <a:r>
              <a:rPr lang="en-US" sz="3600" b="1" dirty="0"/>
              <a:t> </a:t>
            </a:r>
            <a:r>
              <a:rPr lang="en-US" sz="3600" b="1" dirty="0" err="1"/>
              <a:t>kualitatif</a:t>
            </a:r>
            <a:r>
              <a:rPr lang="en-US" sz="3600" b="1" dirty="0"/>
              <a:t>. </a:t>
            </a:r>
            <a:endParaRPr lang="en-US" sz="3600" b="1" dirty="0" smtClean="0"/>
          </a:p>
          <a:p>
            <a:endParaRPr lang="en-US" sz="3600" b="1" dirty="0"/>
          </a:p>
        </p:txBody>
      </p:sp>
    </p:spTree>
    <p:extLst>
      <p:ext uri="{BB962C8B-B14F-4D97-AF65-F5344CB8AC3E}">
        <p14:creationId xmlns:p14="http://schemas.microsoft.com/office/powerpoint/2010/main" val="16619520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59139"/>
            <a:ext cx="8077200" cy="3139321"/>
          </a:xfrm>
          <a:prstGeom prst="rect">
            <a:avLst/>
          </a:prstGeom>
          <a:noFill/>
        </p:spPr>
        <p:txBody>
          <a:bodyPr wrap="square" rtlCol="0">
            <a:spAutoFit/>
          </a:bodyPr>
          <a:lstStyle/>
          <a:p>
            <a:pPr algn="ctr"/>
            <a:r>
              <a:rPr lang="en-US" sz="6000" b="1" dirty="0"/>
              <a:t>TUJUAN PENELITIAN </a:t>
            </a:r>
            <a:endParaRPr lang="en-US" sz="6000" b="1" dirty="0" smtClean="0"/>
          </a:p>
          <a:p>
            <a:pPr algn="ctr"/>
            <a:r>
              <a:rPr lang="en-US" sz="6000" b="1" dirty="0" err="1" smtClean="0"/>
              <a:t>menentukan</a:t>
            </a:r>
            <a:r>
              <a:rPr lang="en-US" sz="6000" b="1" dirty="0" smtClean="0"/>
              <a:t> </a:t>
            </a:r>
          </a:p>
          <a:p>
            <a:pPr algn="ctr"/>
            <a:r>
              <a:rPr lang="en-US" sz="6000" b="1" dirty="0" smtClean="0"/>
              <a:t>ARAH PENELITIAN</a:t>
            </a:r>
            <a:endParaRPr lang="id-ID" sz="6000" b="1" dirty="0"/>
          </a:p>
          <a:p>
            <a:endParaRPr lang="id-ID" dirty="0"/>
          </a:p>
        </p:txBody>
      </p:sp>
      <p:sp>
        <p:nvSpPr>
          <p:cNvPr id="3" name="TextBox 2"/>
          <p:cNvSpPr txBox="1"/>
          <p:nvPr/>
        </p:nvSpPr>
        <p:spPr>
          <a:xfrm>
            <a:off x="609600" y="4191000"/>
            <a:ext cx="8153400" cy="2062103"/>
          </a:xfrm>
          <a:prstGeom prst="rect">
            <a:avLst/>
          </a:prstGeom>
          <a:noFill/>
        </p:spPr>
        <p:txBody>
          <a:bodyPr wrap="square" rtlCol="0">
            <a:spAutoFit/>
          </a:bodyPr>
          <a:lstStyle/>
          <a:p>
            <a:r>
              <a:rPr lang="en-US" sz="3200" b="1" dirty="0" smtClean="0"/>
              <a:t>……whether NSS </a:t>
            </a:r>
            <a:r>
              <a:rPr lang="en-US" sz="3200" b="1" dirty="0"/>
              <a:t>beverages and water produce equivalent weight loss among people enrolled in behavioral weight management program.</a:t>
            </a:r>
            <a:endParaRPr lang="id-ID" sz="3200" b="1" dirty="0"/>
          </a:p>
          <a:p>
            <a:endParaRPr lang="id-ID" sz="3200" dirty="0"/>
          </a:p>
        </p:txBody>
      </p:sp>
    </p:spTree>
    <p:extLst>
      <p:ext uri="{BB962C8B-B14F-4D97-AF65-F5344CB8AC3E}">
        <p14:creationId xmlns:p14="http://schemas.microsoft.com/office/powerpoint/2010/main" val="3301868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04800" y="302359"/>
            <a:ext cx="8458200" cy="5632311"/>
          </a:xfrm>
          <a:prstGeom prst="rect">
            <a:avLst/>
          </a:prstGeom>
          <a:noFill/>
        </p:spPr>
        <p:txBody>
          <a:bodyPr wrap="square" rtlCol="0">
            <a:spAutoFit/>
          </a:bodyPr>
          <a:lstStyle/>
          <a:p>
            <a:r>
              <a:rPr lang="en-US" sz="3600" b="1" dirty="0" err="1" smtClean="0"/>
              <a:t>Cont</a:t>
            </a:r>
            <a:r>
              <a:rPr lang="en-US" sz="3600" b="1" dirty="0" smtClean="0"/>
              <a:t>….</a:t>
            </a:r>
          </a:p>
          <a:p>
            <a:r>
              <a:rPr lang="id-ID" sz="3600" b="1" dirty="0" smtClean="0"/>
              <a:t>Study </a:t>
            </a:r>
            <a:r>
              <a:rPr lang="id-ID" sz="3600" b="1" dirty="0"/>
              <a:t>design</a:t>
            </a:r>
          </a:p>
          <a:p>
            <a:r>
              <a:rPr lang="id-ID" b="1" dirty="0"/>
              <a:t> </a:t>
            </a:r>
            <a:r>
              <a:rPr lang="id-ID" sz="3200" b="1" dirty="0" smtClean="0"/>
              <a:t>The </a:t>
            </a:r>
            <a:r>
              <a:rPr lang="id-ID" sz="3200" b="1" dirty="0"/>
              <a:t>study was designed as a 1-year equivalence randomized </a:t>
            </a:r>
            <a:r>
              <a:rPr lang="id-ID" sz="3200" b="1" dirty="0" smtClean="0"/>
              <a:t>trial</a:t>
            </a:r>
            <a:r>
              <a:rPr lang="en-US" sz="3200" b="1" dirty="0" smtClean="0"/>
              <a:t> </a:t>
            </a:r>
            <a:r>
              <a:rPr lang="id-ID" sz="3200" b="1" dirty="0" smtClean="0"/>
              <a:t>composed </a:t>
            </a:r>
            <a:r>
              <a:rPr lang="id-ID" sz="3200" b="1" dirty="0"/>
              <a:t>of a 12-week weight loss phase followed by a </a:t>
            </a:r>
            <a:r>
              <a:rPr lang="id-ID" sz="3200" b="1" dirty="0" smtClean="0"/>
              <a:t>9-month</a:t>
            </a:r>
            <a:r>
              <a:rPr lang="en-US" sz="3200" b="1" dirty="0" smtClean="0"/>
              <a:t> </a:t>
            </a:r>
            <a:r>
              <a:rPr lang="id-ID" sz="3200" b="1" dirty="0" smtClean="0"/>
              <a:t>weight </a:t>
            </a:r>
            <a:r>
              <a:rPr lang="id-ID" sz="3200" b="1" dirty="0"/>
              <a:t>maintenance phase. Participants were randomly assigned </a:t>
            </a:r>
            <a:r>
              <a:rPr lang="id-ID" sz="3200" b="1" dirty="0" smtClean="0"/>
              <a:t>to</a:t>
            </a:r>
            <a:r>
              <a:rPr lang="en-US" sz="3200" b="1" dirty="0" smtClean="0"/>
              <a:t> </a:t>
            </a:r>
            <a:r>
              <a:rPr lang="id-ID" sz="3200" b="1" dirty="0" smtClean="0"/>
              <a:t>the </a:t>
            </a:r>
            <a:r>
              <a:rPr lang="id-ID" sz="3200" b="1" dirty="0"/>
              <a:t>NNS beverage or water treatment arms by a computer-generated</a:t>
            </a:r>
          </a:p>
          <a:p>
            <a:r>
              <a:rPr lang="id-ID" sz="3200" b="1" dirty="0"/>
              <a:t> </a:t>
            </a:r>
            <a:r>
              <a:rPr lang="id-ID" sz="3200" b="1" dirty="0" smtClean="0"/>
              <a:t>randomization </a:t>
            </a:r>
            <a:r>
              <a:rPr lang="id-ID" sz="3200" b="1" dirty="0"/>
              <a:t>schedule that ensured an equal distribution of </a:t>
            </a:r>
            <a:r>
              <a:rPr lang="id-ID" sz="3200" b="1" dirty="0" smtClean="0"/>
              <a:t>women</a:t>
            </a:r>
            <a:r>
              <a:rPr lang="en-US" sz="3200" b="1" dirty="0" smtClean="0"/>
              <a:t> </a:t>
            </a:r>
            <a:r>
              <a:rPr lang="id-ID" sz="3200" b="1" dirty="0" smtClean="0"/>
              <a:t>and </a:t>
            </a:r>
            <a:r>
              <a:rPr lang="id-ID" sz="3200" b="1" dirty="0"/>
              <a:t>men in each behavioral weight loss treatment group.</a:t>
            </a:r>
          </a:p>
        </p:txBody>
      </p:sp>
    </p:spTree>
    <p:extLst>
      <p:ext uri="{BB962C8B-B14F-4D97-AF65-F5344CB8AC3E}">
        <p14:creationId xmlns:p14="http://schemas.microsoft.com/office/powerpoint/2010/main" val="20325729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69292"/>
            <a:ext cx="8534400" cy="5909310"/>
          </a:xfrm>
          <a:prstGeom prst="rect">
            <a:avLst/>
          </a:prstGeom>
          <a:noFill/>
        </p:spPr>
        <p:txBody>
          <a:bodyPr wrap="square" rtlCol="0">
            <a:spAutoFit/>
          </a:bodyPr>
          <a:lstStyle/>
          <a:p>
            <a:r>
              <a:rPr lang="en-US" sz="3600" b="1" dirty="0" err="1"/>
              <a:t>Rancangan</a:t>
            </a:r>
            <a:r>
              <a:rPr lang="en-US" sz="3600" b="1" dirty="0"/>
              <a:t> </a:t>
            </a:r>
            <a:r>
              <a:rPr lang="en-US" sz="3600" b="1" dirty="0" err="1"/>
              <a:t>kuantitatif</a:t>
            </a:r>
            <a:r>
              <a:rPr lang="en-US" sz="3600" b="1" dirty="0"/>
              <a:t> </a:t>
            </a:r>
            <a:r>
              <a:rPr lang="en-US" sz="3600" b="1" dirty="0" err="1"/>
              <a:t>dapat</a:t>
            </a:r>
            <a:r>
              <a:rPr lang="en-US" sz="3600" b="1" dirty="0"/>
              <a:t> </a:t>
            </a:r>
            <a:r>
              <a:rPr lang="en-US" sz="3600" b="1" dirty="0" err="1"/>
              <a:t>dibedakan</a:t>
            </a:r>
            <a:r>
              <a:rPr lang="en-US" sz="3600" b="1" dirty="0"/>
              <a:t> </a:t>
            </a:r>
            <a:r>
              <a:rPr lang="en-US" sz="3600" b="1" dirty="0" err="1"/>
              <a:t>menjadi</a:t>
            </a:r>
            <a:r>
              <a:rPr lang="en-US" sz="3600" b="1" dirty="0"/>
              <a:t> </a:t>
            </a:r>
            <a:r>
              <a:rPr lang="en-US" sz="3600" b="1" dirty="0" err="1"/>
              <a:t>dua</a:t>
            </a:r>
            <a:r>
              <a:rPr lang="en-US" sz="3600" b="1" dirty="0"/>
              <a:t> </a:t>
            </a:r>
            <a:r>
              <a:rPr lang="en-US" sz="3600" b="1" dirty="0" err="1"/>
              <a:t>kategori</a:t>
            </a:r>
            <a:r>
              <a:rPr lang="en-US" sz="3600" b="1" dirty="0"/>
              <a:t>: </a:t>
            </a:r>
            <a:r>
              <a:rPr lang="en-US" sz="3600" b="1" dirty="0" err="1" smtClean="0"/>
              <a:t>rancangan</a:t>
            </a:r>
            <a:r>
              <a:rPr lang="en-US" sz="3600" b="1" dirty="0" smtClean="0"/>
              <a:t> </a:t>
            </a:r>
            <a:r>
              <a:rPr lang="en-US" sz="3600" b="1" dirty="0" err="1" smtClean="0"/>
              <a:t>eksperimen</a:t>
            </a:r>
            <a:r>
              <a:rPr lang="en-US" sz="3600" b="1" dirty="0" smtClean="0"/>
              <a:t> </a:t>
            </a:r>
            <a:r>
              <a:rPr lang="en-US" sz="3600" b="1" dirty="0" err="1"/>
              <a:t>dan</a:t>
            </a:r>
            <a:r>
              <a:rPr lang="en-US" sz="3600" b="1" dirty="0"/>
              <a:t> non-</a:t>
            </a:r>
            <a:r>
              <a:rPr lang="en-US" sz="3600" b="1" dirty="0" err="1"/>
              <a:t>eksperimen</a:t>
            </a:r>
            <a:r>
              <a:rPr lang="en-US" sz="3600" b="1" dirty="0"/>
              <a:t> (</a:t>
            </a:r>
            <a:r>
              <a:rPr lang="en-US" sz="3600" b="1" dirty="0" err="1"/>
              <a:t>atau</a:t>
            </a:r>
            <a:r>
              <a:rPr lang="en-US" sz="3600" b="1" dirty="0"/>
              <a:t> </a:t>
            </a:r>
            <a:r>
              <a:rPr lang="en-US" sz="3600" b="1" dirty="0" err="1"/>
              <a:t>observasional</a:t>
            </a:r>
            <a:r>
              <a:rPr lang="en-US" sz="3600" b="1" dirty="0"/>
              <a:t>) </a:t>
            </a:r>
            <a:endParaRPr lang="en-US" sz="3600" b="1" dirty="0" smtClean="0"/>
          </a:p>
          <a:p>
            <a:r>
              <a:rPr lang="en-US" sz="3600" b="1" dirty="0" err="1" smtClean="0"/>
              <a:t>Rancangan</a:t>
            </a:r>
            <a:r>
              <a:rPr lang="en-US" sz="3600" b="1" dirty="0" smtClean="0"/>
              <a:t> </a:t>
            </a:r>
            <a:r>
              <a:rPr lang="en-US" sz="3600" b="1" dirty="0" err="1" smtClean="0"/>
              <a:t>observasional</a:t>
            </a:r>
            <a:r>
              <a:rPr lang="en-US" sz="3600" b="1" dirty="0" smtClean="0"/>
              <a:t>:</a:t>
            </a:r>
          </a:p>
          <a:p>
            <a:pPr marL="571500" indent="-571500">
              <a:buFont typeface="Arial" charset="0"/>
              <a:buChar char="•"/>
            </a:pPr>
            <a:r>
              <a:rPr lang="en-US" sz="3600" b="1" dirty="0" err="1" smtClean="0"/>
              <a:t>kohor</a:t>
            </a:r>
            <a:r>
              <a:rPr lang="en-US" sz="3600" b="1" dirty="0"/>
              <a:t>, </a:t>
            </a:r>
          </a:p>
          <a:p>
            <a:pPr marL="571500" indent="-571500">
              <a:buFont typeface="Arial" charset="0"/>
              <a:buChar char="•"/>
            </a:pPr>
            <a:r>
              <a:rPr lang="en-US" sz="3600" b="1" dirty="0" err="1" smtClean="0"/>
              <a:t>kasus-kontrol</a:t>
            </a:r>
            <a:r>
              <a:rPr lang="en-US" sz="3600" b="1" dirty="0" smtClean="0"/>
              <a:t> </a:t>
            </a:r>
            <a:r>
              <a:rPr lang="en-US" sz="3600" b="1" dirty="0" err="1"/>
              <a:t>dan</a:t>
            </a:r>
            <a:r>
              <a:rPr lang="en-US" sz="3600" b="1" dirty="0"/>
              <a:t> </a:t>
            </a:r>
          </a:p>
          <a:p>
            <a:pPr marL="571500" indent="-571500">
              <a:buFont typeface="Arial" charset="0"/>
              <a:buChar char="•"/>
            </a:pPr>
            <a:r>
              <a:rPr lang="en-US" sz="3600" b="1" dirty="0" err="1" smtClean="0"/>
              <a:t>potong-lintang</a:t>
            </a:r>
            <a:r>
              <a:rPr lang="en-US" sz="3600" b="1" dirty="0" smtClean="0"/>
              <a:t> </a:t>
            </a:r>
          </a:p>
          <a:p>
            <a:r>
              <a:rPr lang="en-US" sz="3600" b="1" dirty="0" smtClean="0"/>
              <a:t>(</a:t>
            </a:r>
            <a:r>
              <a:rPr lang="en-US" sz="3600" b="1" dirty="0" err="1" smtClean="0"/>
              <a:t>tergantung</a:t>
            </a:r>
            <a:r>
              <a:rPr lang="en-US" sz="3600" b="1" dirty="0" smtClean="0"/>
              <a:t> </a:t>
            </a:r>
            <a:r>
              <a:rPr lang="en-US" sz="3600" b="1" dirty="0" err="1"/>
              <a:t>waktu</a:t>
            </a:r>
            <a:r>
              <a:rPr lang="en-US" sz="3600" b="1" dirty="0"/>
              <a:t> </a:t>
            </a:r>
            <a:r>
              <a:rPr lang="en-US" sz="3600" b="1" dirty="0" err="1"/>
              <a:t>dan</a:t>
            </a:r>
            <a:r>
              <a:rPr lang="en-US" sz="3600" b="1" dirty="0"/>
              <a:t> </a:t>
            </a:r>
            <a:r>
              <a:rPr lang="en-US" sz="3600" b="1" dirty="0" err="1"/>
              <a:t>pendekatan</a:t>
            </a:r>
            <a:r>
              <a:rPr lang="en-US" sz="3600" b="1" dirty="0"/>
              <a:t> </a:t>
            </a:r>
            <a:r>
              <a:rPr lang="en-US" sz="3600" b="1" dirty="0" err="1"/>
              <a:t>pengumpulan</a:t>
            </a:r>
            <a:r>
              <a:rPr lang="en-US" sz="3600" b="1" dirty="0"/>
              <a:t> data </a:t>
            </a:r>
            <a:r>
              <a:rPr lang="en-US" sz="3600" b="1" dirty="0" err="1"/>
              <a:t>dan</a:t>
            </a:r>
            <a:r>
              <a:rPr lang="en-US" sz="3600" b="1" dirty="0"/>
              <a:t> </a:t>
            </a:r>
            <a:r>
              <a:rPr lang="en-US" sz="3600" b="1" dirty="0" err="1" smtClean="0"/>
              <a:t>analisis</a:t>
            </a:r>
            <a:r>
              <a:rPr lang="en-US" sz="3600" b="1" dirty="0" smtClean="0"/>
              <a:t>).</a:t>
            </a:r>
            <a:endParaRPr lang="id-ID" sz="3600" b="1" dirty="0"/>
          </a:p>
          <a:p>
            <a:endParaRPr lang="id-ID" dirty="0"/>
          </a:p>
        </p:txBody>
      </p:sp>
    </p:spTree>
    <p:extLst>
      <p:ext uri="{BB962C8B-B14F-4D97-AF65-F5344CB8AC3E}">
        <p14:creationId xmlns:p14="http://schemas.microsoft.com/office/powerpoint/2010/main" val="10310573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752600"/>
            <a:ext cx="8534400" cy="2308324"/>
          </a:xfrm>
          <a:prstGeom prst="rect">
            <a:avLst/>
          </a:prstGeom>
          <a:noFill/>
        </p:spPr>
        <p:txBody>
          <a:bodyPr wrap="square" rtlCol="0">
            <a:spAutoFit/>
          </a:bodyPr>
          <a:lstStyle/>
          <a:p>
            <a:r>
              <a:rPr lang="en-US" sz="3600" b="1" dirty="0" err="1"/>
              <a:t>Metode</a:t>
            </a:r>
            <a:r>
              <a:rPr lang="en-US" sz="3600" b="1" dirty="0"/>
              <a:t> </a:t>
            </a:r>
            <a:r>
              <a:rPr lang="en-US" sz="3600" b="1" dirty="0" smtClean="0">
                <a:sym typeface="Wingdings" panose="05000000000000000000" pitchFamily="2" charset="2"/>
              </a:rPr>
              <a:t></a:t>
            </a:r>
            <a:r>
              <a:rPr lang="en-US" sz="3600" b="1" dirty="0" err="1" smtClean="0"/>
              <a:t>prosedur</a:t>
            </a:r>
            <a:r>
              <a:rPr lang="en-US" sz="3600" b="1" dirty="0" smtClean="0"/>
              <a:t> </a:t>
            </a:r>
            <a:r>
              <a:rPr lang="en-US" sz="3600" b="1" dirty="0" err="1" smtClean="0"/>
              <a:t>pelaksanaan</a:t>
            </a:r>
            <a:r>
              <a:rPr lang="en-US" sz="3600" b="1" dirty="0" smtClean="0"/>
              <a:t>, </a:t>
            </a:r>
            <a:r>
              <a:rPr lang="en-US" sz="3600" b="1" dirty="0" err="1" smtClean="0"/>
              <a:t>mencakup</a:t>
            </a:r>
            <a:r>
              <a:rPr lang="en-US" sz="3600" b="1" dirty="0" smtClean="0"/>
              <a:t> </a:t>
            </a:r>
            <a:r>
              <a:rPr lang="en-US" sz="3600" b="1" dirty="0" err="1"/>
              <a:t>penetapan</a:t>
            </a:r>
            <a:r>
              <a:rPr lang="en-US" sz="3600" b="1" dirty="0"/>
              <a:t> </a:t>
            </a:r>
            <a:r>
              <a:rPr lang="en-US" sz="3600" b="1" dirty="0" err="1"/>
              <a:t>populasi</a:t>
            </a:r>
            <a:r>
              <a:rPr lang="en-US" sz="3600" b="1" dirty="0"/>
              <a:t>, </a:t>
            </a:r>
            <a:r>
              <a:rPr lang="en-US" sz="3600" b="1" dirty="0" err="1"/>
              <a:t>besar</a:t>
            </a:r>
            <a:r>
              <a:rPr lang="en-US" sz="3600" b="1" dirty="0"/>
              <a:t> </a:t>
            </a:r>
            <a:r>
              <a:rPr lang="en-US" sz="3600" b="1" dirty="0" err="1"/>
              <a:t>sampel</a:t>
            </a:r>
            <a:r>
              <a:rPr lang="en-US" sz="3600" b="1" dirty="0"/>
              <a:t> </a:t>
            </a:r>
            <a:r>
              <a:rPr lang="en-US" sz="3600" b="1" dirty="0" smtClean="0"/>
              <a:t>&amp; </a:t>
            </a:r>
            <a:r>
              <a:rPr lang="en-US" sz="3600" b="1" dirty="0" err="1"/>
              <a:t>cara</a:t>
            </a:r>
            <a:r>
              <a:rPr lang="en-US" sz="3600" b="1" dirty="0"/>
              <a:t> </a:t>
            </a:r>
            <a:r>
              <a:rPr lang="en-US" sz="3600" b="1" dirty="0" err="1"/>
              <a:t>penarikan</a:t>
            </a:r>
            <a:r>
              <a:rPr lang="en-US" sz="3600" b="1" dirty="0"/>
              <a:t>, data </a:t>
            </a:r>
            <a:r>
              <a:rPr lang="en-US" sz="3600" b="1" dirty="0" err="1"/>
              <a:t>dan</a:t>
            </a:r>
            <a:r>
              <a:rPr lang="en-US" sz="3600" b="1" dirty="0"/>
              <a:t> </a:t>
            </a:r>
            <a:r>
              <a:rPr lang="en-US" sz="3600" b="1" dirty="0" err="1"/>
              <a:t>cara</a:t>
            </a:r>
            <a:r>
              <a:rPr lang="en-US" sz="3600" b="1" dirty="0"/>
              <a:t> </a:t>
            </a:r>
            <a:r>
              <a:rPr lang="en-US" sz="3600" b="1" dirty="0" err="1"/>
              <a:t>pengumpulan</a:t>
            </a:r>
            <a:r>
              <a:rPr lang="en-US" sz="3600" b="1" dirty="0"/>
              <a:t>, </a:t>
            </a:r>
            <a:r>
              <a:rPr lang="en-US" sz="3600" b="1" dirty="0" err="1"/>
              <a:t>dan</a:t>
            </a:r>
            <a:r>
              <a:rPr lang="en-US" sz="3600" b="1" dirty="0"/>
              <a:t> </a:t>
            </a:r>
            <a:r>
              <a:rPr lang="en-US" sz="3600" b="1" dirty="0" err="1"/>
              <a:t>pendekatan</a:t>
            </a:r>
            <a:r>
              <a:rPr lang="en-US" sz="3600" b="1" dirty="0"/>
              <a:t> </a:t>
            </a:r>
            <a:r>
              <a:rPr lang="en-US" sz="3600" b="1" dirty="0" err="1"/>
              <a:t>analisis</a:t>
            </a:r>
            <a:r>
              <a:rPr lang="en-US" sz="3600" b="1" dirty="0"/>
              <a:t>.  </a:t>
            </a:r>
            <a:endParaRPr lang="id-ID" sz="3600" b="1" dirty="0"/>
          </a:p>
        </p:txBody>
      </p:sp>
    </p:spTree>
    <p:extLst>
      <p:ext uri="{BB962C8B-B14F-4D97-AF65-F5344CB8AC3E}">
        <p14:creationId xmlns:p14="http://schemas.microsoft.com/office/powerpoint/2010/main" val="1427518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81000"/>
            <a:ext cx="8229600" cy="5632311"/>
          </a:xfrm>
          <a:prstGeom prst="rect">
            <a:avLst/>
          </a:prstGeom>
          <a:noFill/>
        </p:spPr>
        <p:txBody>
          <a:bodyPr wrap="square" rtlCol="0">
            <a:spAutoFit/>
          </a:bodyPr>
          <a:lstStyle/>
          <a:p>
            <a:r>
              <a:rPr lang="id-ID" sz="3600" b="1" dirty="0"/>
              <a:t>Riset </a:t>
            </a:r>
            <a:r>
              <a:rPr lang="en-US" sz="3600" b="1" dirty="0" smtClean="0">
                <a:sym typeface="Wingdings" panose="05000000000000000000" pitchFamily="2" charset="2"/>
              </a:rPr>
              <a:t></a:t>
            </a:r>
            <a:r>
              <a:rPr lang="id-ID" sz="3600" b="1" dirty="0" smtClean="0"/>
              <a:t>ekspresi </a:t>
            </a:r>
            <a:r>
              <a:rPr lang="id-ID" sz="3600" b="1" dirty="0"/>
              <a:t>berfikir ilmiah </a:t>
            </a:r>
            <a:r>
              <a:rPr lang="en-AU" sz="3600" b="1" dirty="0" err="1"/>
              <a:t>dalam</a:t>
            </a:r>
            <a:r>
              <a:rPr lang="en-AU" sz="3600" b="1" dirty="0"/>
              <a:t> </a:t>
            </a:r>
            <a:r>
              <a:rPr lang="id-ID" sz="3600" b="1" dirty="0"/>
              <a:t>mendapatkan ilmu, pengetahuan atau kebenaran.  </a:t>
            </a:r>
            <a:endParaRPr lang="en-US" sz="3600" b="1" dirty="0" smtClean="0"/>
          </a:p>
          <a:p>
            <a:endParaRPr lang="en-US" sz="3600" b="1" dirty="0"/>
          </a:p>
          <a:p>
            <a:r>
              <a:rPr lang="id-ID" sz="3600" b="1" dirty="0" smtClean="0"/>
              <a:t>Berpikir ilmiah</a:t>
            </a:r>
            <a:r>
              <a:rPr lang="en-US" sz="3600" b="1" dirty="0" smtClean="0"/>
              <a:t>:</a:t>
            </a:r>
          </a:p>
          <a:p>
            <a:r>
              <a:rPr lang="en-US" sz="3600" b="1" dirty="0" err="1" smtClean="0"/>
              <a:t>merupakan</a:t>
            </a:r>
            <a:r>
              <a:rPr lang="en-US" sz="3600" b="1" dirty="0" smtClean="0"/>
              <a:t> </a:t>
            </a:r>
            <a:r>
              <a:rPr lang="id-ID" sz="3600" b="1" dirty="0" smtClean="0"/>
              <a:t>penalaran</a:t>
            </a:r>
            <a:r>
              <a:rPr lang="en-US" sz="3600" b="1" dirty="0" smtClean="0"/>
              <a:t>, </a:t>
            </a:r>
            <a:r>
              <a:rPr lang="en-AU" sz="3600" b="1" dirty="0" smtClean="0"/>
              <a:t>proses </a:t>
            </a:r>
            <a:r>
              <a:rPr lang="en-AU" sz="3600" b="1" dirty="0" err="1"/>
              <a:t>berpikir</a:t>
            </a:r>
            <a:r>
              <a:rPr lang="en-AU" sz="3600" b="1" dirty="0"/>
              <a:t> </a:t>
            </a:r>
            <a:r>
              <a:rPr lang="en-US" sz="3600" b="1" dirty="0" err="1"/>
              <a:t>logis</a:t>
            </a:r>
            <a:r>
              <a:rPr lang="en-US" sz="3600" b="1" dirty="0"/>
              <a:t>, </a:t>
            </a:r>
            <a:r>
              <a:rPr lang="en-US" sz="3600" b="1" dirty="0" err="1"/>
              <a:t>sistematis</a:t>
            </a:r>
            <a:r>
              <a:rPr lang="en-US" sz="3600" b="1" dirty="0"/>
              <a:t> </a:t>
            </a:r>
            <a:r>
              <a:rPr lang="en-US" sz="3600" b="1" dirty="0" err="1"/>
              <a:t>dan</a:t>
            </a:r>
            <a:r>
              <a:rPr lang="en-US" sz="3600" b="1" dirty="0"/>
              <a:t> </a:t>
            </a:r>
            <a:r>
              <a:rPr lang="en-US" sz="3600" b="1" dirty="0" err="1"/>
              <a:t>kritis</a:t>
            </a:r>
            <a:r>
              <a:rPr lang="en-US" sz="3600" b="1" dirty="0"/>
              <a:t> </a:t>
            </a:r>
            <a:r>
              <a:rPr lang="en-US" sz="3600" b="1" dirty="0" err="1"/>
              <a:t>menggunakan</a:t>
            </a:r>
            <a:r>
              <a:rPr lang="en-US" sz="3600" b="1" dirty="0"/>
              <a:t> </a:t>
            </a:r>
            <a:r>
              <a:rPr lang="en-US" sz="3600" b="1" dirty="0" err="1"/>
              <a:t>teori</a:t>
            </a:r>
            <a:r>
              <a:rPr lang="en-US" sz="3600" b="1" dirty="0"/>
              <a:t> </a:t>
            </a:r>
            <a:r>
              <a:rPr lang="en-US" sz="3600" b="1" dirty="0" err="1"/>
              <a:t>dan</a:t>
            </a:r>
            <a:r>
              <a:rPr lang="en-US" sz="3600" b="1" dirty="0"/>
              <a:t> </a:t>
            </a:r>
            <a:r>
              <a:rPr lang="en-US" sz="3600" b="1" dirty="0" err="1"/>
              <a:t>eviden</a:t>
            </a:r>
            <a:r>
              <a:rPr lang="en-US" sz="3600" b="1" dirty="0"/>
              <a:t> </a:t>
            </a:r>
            <a:r>
              <a:rPr lang="en-US" sz="3600" b="1" dirty="0" err="1"/>
              <a:t>dalam</a:t>
            </a:r>
            <a:r>
              <a:rPr lang="en-US" sz="3600" b="1" dirty="0"/>
              <a:t> </a:t>
            </a:r>
            <a:r>
              <a:rPr lang="en-US" sz="3600" b="1" dirty="0" err="1"/>
              <a:t>menjelaskan</a:t>
            </a:r>
            <a:r>
              <a:rPr lang="en-US" sz="3600" b="1" dirty="0"/>
              <a:t> </a:t>
            </a:r>
            <a:r>
              <a:rPr lang="en-US" sz="3600" b="1" dirty="0" err="1"/>
              <a:t>suatu</a:t>
            </a:r>
            <a:r>
              <a:rPr lang="en-US" sz="3600" b="1" dirty="0"/>
              <a:t> </a:t>
            </a:r>
            <a:r>
              <a:rPr lang="en-US" sz="3600" b="1" dirty="0" err="1"/>
              <a:t>masalah</a:t>
            </a:r>
            <a:r>
              <a:rPr lang="en-US" sz="3600" b="1" dirty="0"/>
              <a:t> </a:t>
            </a:r>
            <a:r>
              <a:rPr lang="en-US" sz="3600" b="1" dirty="0" err="1"/>
              <a:t>atau</a:t>
            </a:r>
            <a:r>
              <a:rPr lang="en-US" sz="3600" b="1" dirty="0"/>
              <a:t> </a:t>
            </a:r>
            <a:r>
              <a:rPr lang="en-US" sz="3600" b="1" dirty="0" err="1"/>
              <a:t>memprediksi</a:t>
            </a:r>
            <a:r>
              <a:rPr lang="en-US" sz="3600" b="1" dirty="0"/>
              <a:t> </a:t>
            </a:r>
            <a:r>
              <a:rPr lang="id-ID" sz="3600" b="1" dirty="0"/>
              <a:t>solusi </a:t>
            </a:r>
            <a:r>
              <a:rPr lang="en-AU" sz="3600" b="1" dirty="0" err="1"/>
              <a:t>suatu</a:t>
            </a:r>
            <a:r>
              <a:rPr lang="en-AU" sz="3600" b="1" dirty="0"/>
              <a:t> </a:t>
            </a:r>
            <a:r>
              <a:rPr lang="id-ID" sz="3600" b="1" dirty="0"/>
              <a:t>masalah. </a:t>
            </a:r>
          </a:p>
        </p:txBody>
      </p:sp>
    </p:spTree>
    <p:extLst>
      <p:ext uri="{BB962C8B-B14F-4D97-AF65-F5344CB8AC3E}">
        <p14:creationId xmlns:p14="http://schemas.microsoft.com/office/powerpoint/2010/main" val="40833629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14400"/>
            <a:ext cx="8153400" cy="4524315"/>
          </a:xfrm>
          <a:prstGeom prst="rect">
            <a:avLst/>
          </a:prstGeom>
          <a:noFill/>
        </p:spPr>
        <p:txBody>
          <a:bodyPr wrap="square" rtlCol="0">
            <a:spAutoFit/>
          </a:bodyPr>
          <a:lstStyle/>
          <a:p>
            <a:r>
              <a:rPr lang="en-US" sz="3600" b="1" dirty="0" err="1"/>
              <a:t>Riset</a:t>
            </a:r>
            <a:r>
              <a:rPr lang="en-US" sz="3600" b="1" dirty="0"/>
              <a:t> </a:t>
            </a:r>
            <a:r>
              <a:rPr lang="en-US" sz="3600" b="1" dirty="0">
                <a:sym typeface="Wingdings" panose="05000000000000000000" pitchFamily="2" charset="2"/>
              </a:rPr>
              <a:t></a:t>
            </a:r>
            <a:r>
              <a:rPr lang="en-US" sz="3600" b="1" dirty="0" err="1"/>
              <a:t>jamin</a:t>
            </a:r>
            <a:r>
              <a:rPr lang="en-US" sz="3600" b="1" dirty="0"/>
              <a:t> </a:t>
            </a:r>
            <a:r>
              <a:rPr lang="en-US" sz="3600" b="1" dirty="0" err="1"/>
              <a:t>mutu</a:t>
            </a:r>
            <a:r>
              <a:rPr lang="en-US" sz="3600" b="1" dirty="0"/>
              <a:t> &amp; </a:t>
            </a:r>
            <a:r>
              <a:rPr lang="en-US" sz="3600" b="1" dirty="0" err="1"/>
              <a:t>ketepatan</a:t>
            </a:r>
            <a:r>
              <a:rPr lang="en-US" sz="3600" b="1" dirty="0"/>
              <a:t> </a:t>
            </a:r>
            <a:r>
              <a:rPr lang="en-US" sz="3600" b="1" dirty="0" err="1"/>
              <a:t>waktu</a:t>
            </a:r>
            <a:r>
              <a:rPr lang="en-US" sz="3600" b="1" dirty="0"/>
              <a:t> P </a:t>
            </a:r>
            <a:r>
              <a:rPr lang="en-US" sz="3600" b="1" dirty="0">
                <a:sym typeface="Wingdings" panose="05000000000000000000" pitchFamily="2" charset="2"/>
              </a:rPr>
              <a:t></a:t>
            </a:r>
            <a:r>
              <a:rPr lang="en-US" sz="3600" b="1" dirty="0" err="1"/>
              <a:t>serangkaian</a:t>
            </a:r>
            <a:r>
              <a:rPr lang="en-US" sz="3600" b="1" dirty="0"/>
              <a:t> </a:t>
            </a:r>
            <a:r>
              <a:rPr lang="en-US" sz="3600" b="1" dirty="0" err="1"/>
              <a:t>mekanisme</a:t>
            </a:r>
            <a:r>
              <a:rPr lang="en-US" sz="3600" b="1" dirty="0"/>
              <a:t>: </a:t>
            </a:r>
            <a:r>
              <a:rPr lang="en-US" sz="3600" b="1" dirty="0" err="1"/>
              <a:t>penyiapan</a:t>
            </a:r>
            <a:r>
              <a:rPr lang="en-US" sz="3600" b="1" dirty="0"/>
              <a:t> </a:t>
            </a:r>
            <a:r>
              <a:rPr lang="en-US" sz="3600" b="1" dirty="0" err="1"/>
              <a:t>protokol</a:t>
            </a:r>
            <a:r>
              <a:rPr lang="en-US" sz="3600" b="1" dirty="0"/>
              <a:t>, </a:t>
            </a:r>
            <a:r>
              <a:rPr lang="en-US" sz="3600" b="1" dirty="0" err="1"/>
              <a:t>instrumen</a:t>
            </a:r>
            <a:r>
              <a:rPr lang="en-US" sz="3600" b="1" dirty="0"/>
              <a:t>, </a:t>
            </a:r>
            <a:r>
              <a:rPr lang="en-US" sz="3600" b="1" dirty="0" err="1"/>
              <a:t>pelatihan</a:t>
            </a:r>
            <a:r>
              <a:rPr lang="en-US" sz="3600" b="1" dirty="0"/>
              <a:t> </a:t>
            </a:r>
            <a:r>
              <a:rPr lang="en-US" sz="3600" b="1" dirty="0" err="1"/>
              <a:t>personil</a:t>
            </a:r>
            <a:r>
              <a:rPr lang="en-US" sz="3600" b="1" dirty="0"/>
              <a:t>, </a:t>
            </a:r>
            <a:r>
              <a:rPr lang="en-US" sz="3600" b="1" dirty="0" err="1"/>
              <a:t>supervisi-fasilitasi</a:t>
            </a:r>
            <a:r>
              <a:rPr lang="en-US" sz="3600" b="1" dirty="0"/>
              <a:t>, </a:t>
            </a:r>
            <a:r>
              <a:rPr lang="en-US" sz="3600" b="1" dirty="0" err="1"/>
              <a:t>manajemen</a:t>
            </a:r>
            <a:r>
              <a:rPr lang="en-US" sz="3600" b="1" dirty="0"/>
              <a:t> </a:t>
            </a:r>
            <a:r>
              <a:rPr lang="en-US" sz="3600" b="1" dirty="0" err="1"/>
              <a:t>personil</a:t>
            </a:r>
            <a:r>
              <a:rPr lang="en-US" sz="3600" b="1" dirty="0"/>
              <a:t>, </a:t>
            </a:r>
            <a:r>
              <a:rPr lang="en-US" sz="3600" b="1" dirty="0" err="1"/>
              <a:t>logistik</a:t>
            </a:r>
            <a:r>
              <a:rPr lang="en-US" sz="3600" b="1" dirty="0"/>
              <a:t> </a:t>
            </a:r>
            <a:r>
              <a:rPr lang="en-US" sz="3600" b="1" dirty="0" err="1"/>
              <a:t>peralatan</a:t>
            </a:r>
            <a:r>
              <a:rPr lang="en-US" sz="3600" b="1" dirty="0"/>
              <a:t>, </a:t>
            </a:r>
            <a:r>
              <a:rPr lang="en-US" sz="3600" b="1" dirty="0" smtClean="0"/>
              <a:t>&amp; </a:t>
            </a:r>
            <a:r>
              <a:rPr lang="en-US" sz="3600" b="1" dirty="0" err="1" smtClean="0"/>
              <a:t>manajemen</a:t>
            </a:r>
            <a:r>
              <a:rPr lang="en-US" sz="3600" b="1" dirty="0" smtClean="0"/>
              <a:t> </a:t>
            </a:r>
            <a:r>
              <a:rPr lang="en-US" sz="3600" b="1" dirty="0"/>
              <a:t>data.  </a:t>
            </a:r>
            <a:r>
              <a:rPr lang="en-US" sz="3600" b="1" dirty="0" err="1"/>
              <a:t>Prosedur</a:t>
            </a:r>
            <a:r>
              <a:rPr lang="en-US" sz="3600" b="1" dirty="0"/>
              <a:t> </a:t>
            </a:r>
            <a:r>
              <a:rPr lang="en-US" sz="3600" b="1" dirty="0" err="1"/>
              <a:t>pelaksanaan</a:t>
            </a:r>
            <a:r>
              <a:rPr lang="en-US" sz="3600" b="1" dirty="0"/>
              <a:t> </a:t>
            </a:r>
            <a:r>
              <a:rPr lang="en-US" sz="3600" b="1" dirty="0" err="1"/>
              <a:t>jamin</a:t>
            </a:r>
            <a:r>
              <a:rPr lang="en-US" sz="3600" b="1" dirty="0"/>
              <a:t> </a:t>
            </a:r>
            <a:r>
              <a:rPr lang="en-US" sz="3600" b="1" dirty="0" err="1"/>
              <a:t>relevansi</a:t>
            </a:r>
            <a:r>
              <a:rPr lang="en-US" sz="3600" b="1" dirty="0"/>
              <a:t>, </a:t>
            </a:r>
            <a:r>
              <a:rPr lang="en-US" sz="3600" b="1" dirty="0" err="1"/>
              <a:t>kelengkapan</a:t>
            </a:r>
            <a:r>
              <a:rPr lang="en-US" sz="3600" b="1" dirty="0"/>
              <a:t>, </a:t>
            </a:r>
            <a:r>
              <a:rPr lang="en-US" sz="3600" b="1" dirty="0" err="1"/>
              <a:t>dan</a:t>
            </a:r>
            <a:r>
              <a:rPr lang="en-US" sz="3600" b="1" dirty="0"/>
              <a:t> </a:t>
            </a:r>
            <a:r>
              <a:rPr lang="en-US" sz="3600" b="1" dirty="0" err="1"/>
              <a:t>akurasi</a:t>
            </a:r>
            <a:r>
              <a:rPr lang="en-US" sz="3600" b="1" dirty="0"/>
              <a:t> data. </a:t>
            </a:r>
            <a:endParaRPr lang="id-ID" sz="3600" b="1" dirty="0"/>
          </a:p>
          <a:p>
            <a:endParaRPr lang="id-ID" sz="3600" dirty="0"/>
          </a:p>
        </p:txBody>
      </p:sp>
    </p:spTree>
    <p:extLst>
      <p:ext uri="{BB962C8B-B14F-4D97-AF65-F5344CB8AC3E}">
        <p14:creationId xmlns:p14="http://schemas.microsoft.com/office/powerpoint/2010/main" val="24169873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685800" y="457200"/>
            <a:ext cx="7239000" cy="369332"/>
          </a:xfrm>
          <a:prstGeom prst="rect">
            <a:avLst/>
          </a:prstGeom>
          <a:noFill/>
        </p:spPr>
        <p:txBody>
          <a:bodyPr wrap="square" rtlCol="0">
            <a:spAutoFit/>
          </a:bodyPr>
          <a:lstStyle/>
          <a:p>
            <a:endParaRPr lang="id-ID" dirty="0"/>
          </a:p>
        </p:txBody>
      </p:sp>
      <p:sp>
        <p:nvSpPr>
          <p:cNvPr id="3" name="TextBox 2"/>
          <p:cNvSpPr txBox="1"/>
          <p:nvPr/>
        </p:nvSpPr>
        <p:spPr>
          <a:xfrm>
            <a:off x="566737" y="1676400"/>
            <a:ext cx="8077200" cy="3046988"/>
          </a:xfrm>
          <a:prstGeom prst="rect">
            <a:avLst/>
          </a:prstGeom>
          <a:noFill/>
        </p:spPr>
        <p:txBody>
          <a:bodyPr wrap="square" rtlCol="0">
            <a:spAutoFit/>
          </a:bodyPr>
          <a:lstStyle/>
          <a:p>
            <a:r>
              <a:rPr lang="id-ID" sz="3200" b="1" dirty="0"/>
              <a:t>The protocol specified preplanned data analyses to be conducted </a:t>
            </a:r>
            <a:r>
              <a:rPr lang="id-ID" sz="3200" b="1" dirty="0" smtClean="0"/>
              <a:t>on</a:t>
            </a:r>
            <a:r>
              <a:rPr lang="en-US" sz="3200" b="1" dirty="0" smtClean="0"/>
              <a:t> </a:t>
            </a:r>
            <a:r>
              <a:rPr lang="id-ID" sz="3200" b="1" dirty="0"/>
              <a:t>the primary outcome of weight loss at 12 weeks (weight loss period</a:t>
            </a:r>
            <a:r>
              <a:rPr lang="id-ID" sz="3200" b="1" dirty="0" smtClean="0"/>
              <a:t>)</a:t>
            </a:r>
            <a:r>
              <a:rPr lang="en-US" sz="3200" b="1" dirty="0" smtClean="0"/>
              <a:t> </a:t>
            </a:r>
            <a:r>
              <a:rPr lang="id-ID" sz="3200" b="1" dirty="0"/>
              <a:t>and at the end of 1 year (weight loss maintenance). </a:t>
            </a:r>
          </a:p>
          <a:p>
            <a:endParaRPr lang="id-ID" sz="3200" b="1" dirty="0"/>
          </a:p>
        </p:txBody>
      </p:sp>
    </p:spTree>
    <p:extLst>
      <p:ext uri="{BB962C8B-B14F-4D97-AF65-F5344CB8AC3E}">
        <p14:creationId xmlns:p14="http://schemas.microsoft.com/office/powerpoint/2010/main" val="35740379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7924800" cy="4524315"/>
          </a:xfrm>
          <a:prstGeom prst="rect">
            <a:avLst/>
          </a:prstGeom>
          <a:noFill/>
        </p:spPr>
        <p:txBody>
          <a:bodyPr wrap="square" rtlCol="0">
            <a:spAutoFit/>
          </a:bodyPr>
          <a:lstStyle/>
          <a:p>
            <a:r>
              <a:rPr lang="en-US" sz="3600" b="1" dirty="0" err="1"/>
              <a:t>Evaluasi</a:t>
            </a:r>
            <a:r>
              <a:rPr lang="en-US" sz="3600" b="1" dirty="0"/>
              <a:t> </a:t>
            </a:r>
            <a:r>
              <a:rPr lang="en-US" sz="3600" b="1" dirty="0" err="1"/>
              <a:t>mutu</a:t>
            </a:r>
            <a:r>
              <a:rPr lang="en-US" sz="3600" b="1" dirty="0"/>
              <a:t> data </a:t>
            </a:r>
            <a:r>
              <a:rPr lang="en-US" sz="3600" b="1" dirty="0" err="1"/>
              <a:t>dilakukan</a:t>
            </a:r>
            <a:r>
              <a:rPr lang="en-US" sz="3600" b="1" dirty="0"/>
              <a:t> </a:t>
            </a:r>
            <a:r>
              <a:rPr lang="en-US" sz="3600" b="1" dirty="0" err="1"/>
              <a:t>sebelum</a:t>
            </a:r>
            <a:r>
              <a:rPr lang="en-US" sz="3600" b="1" dirty="0"/>
              <a:t> </a:t>
            </a:r>
            <a:r>
              <a:rPr lang="en-US" sz="3600" b="1" dirty="0" err="1"/>
              <a:t>dan</a:t>
            </a:r>
            <a:r>
              <a:rPr lang="en-US" sz="3600" b="1" dirty="0"/>
              <a:t> </a:t>
            </a:r>
            <a:r>
              <a:rPr lang="en-US" sz="3600" b="1" dirty="0" err="1"/>
              <a:t>saat</a:t>
            </a:r>
            <a:r>
              <a:rPr lang="en-US" sz="3600" b="1" dirty="0"/>
              <a:t> </a:t>
            </a:r>
            <a:r>
              <a:rPr lang="en-US" sz="3600" b="1" dirty="0" err="1"/>
              <a:t>analisis</a:t>
            </a:r>
            <a:r>
              <a:rPr lang="en-US" sz="3600" b="1" dirty="0"/>
              <a:t>. </a:t>
            </a:r>
            <a:r>
              <a:rPr lang="en-US" sz="3600" b="1" dirty="0" err="1"/>
              <a:t>Hanya</a:t>
            </a:r>
            <a:r>
              <a:rPr lang="en-US" sz="3600" b="1" dirty="0"/>
              <a:t> data yang </a:t>
            </a:r>
            <a:r>
              <a:rPr lang="en-US" sz="3600" b="1" dirty="0" err="1"/>
              <a:t>bermutu</a:t>
            </a:r>
            <a:r>
              <a:rPr lang="en-US" sz="3600" b="1" dirty="0"/>
              <a:t> yang </a:t>
            </a:r>
            <a:r>
              <a:rPr lang="en-US" sz="3600" b="1" dirty="0" err="1"/>
              <a:t>layak</a:t>
            </a:r>
            <a:r>
              <a:rPr lang="en-US" sz="3600" b="1" dirty="0"/>
              <a:t> </a:t>
            </a:r>
            <a:r>
              <a:rPr lang="en-US" sz="3600" b="1" dirty="0" err="1"/>
              <a:t>analisis</a:t>
            </a:r>
            <a:r>
              <a:rPr lang="en-US" sz="3600" b="1" dirty="0"/>
              <a:t>. </a:t>
            </a:r>
            <a:endParaRPr lang="en-US" sz="3600" b="1" dirty="0" smtClean="0"/>
          </a:p>
          <a:p>
            <a:endParaRPr lang="en-US" sz="3600" b="1" dirty="0"/>
          </a:p>
          <a:p>
            <a:r>
              <a:rPr lang="en-US" sz="3600" b="1" dirty="0" err="1"/>
              <a:t>Mutu</a:t>
            </a:r>
            <a:r>
              <a:rPr lang="en-US" sz="3600" b="1" dirty="0"/>
              <a:t> </a:t>
            </a:r>
            <a:r>
              <a:rPr lang="en-US" sz="3600" b="1" dirty="0" err="1"/>
              <a:t>suatu</a:t>
            </a:r>
            <a:r>
              <a:rPr lang="en-US" sz="3600" b="1" dirty="0"/>
              <a:t> </a:t>
            </a:r>
            <a:r>
              <a:rPr lang="en-US" sz="3600" b="1" dirty="0" err="1"/>
              <a:t>riset</a:t>
            </a:r>
            <a:r>
              <a:rPr lang="en-US" sz="3600" b="1" dirty="0"/>
              <a:t> </a:t>
            </a:r>
            <a:r>
              <a:rPr lang="en-US" sz="3600" b="1" dirty="0" err="1"/>
              <a:t>dinilai</a:t>
            </a:r>
            <a:r>
              <a:rPr lang="en-US" sz="3600" b="1" dirty="0"/>
              <a:t> </a:t>
            </a:r>
            <a:r>
              <a:rPr lang="en-US" sz="3600" b="1" dirty="0" err="1"/>
              <a:t>melalui</a:t>
            </a:r>
            <a:r>
              <a:rPr lang="en-US" sz="3600" b="1" dirty="0"/>
              <a:t> </a:t>
            </a:r>
            <a:r>
              <a:rPr lang="en-US" sz="3600" b="1" dirty="0" err="1"/>
              <a:t>dua</a:t>
            </a:r>
            <a:r>
              <a:rPr lang="en-US" sz="3600" b="1" dirty="0"/>
              <a:t> </a:t>
            </a:r>
            <a:r>
              <a:rPr lang="en-US" sz="3600" b="1" dirty="0" err="1"/>
              <a:t>aspek</a:t>
            </a:r>
            <a:r>
              <a:rPr lang="en-US" sz="3600" b="1" dirty="0"/>
              <a:t>: (a) </a:t>
            </a:r>
            <a:r>
              <a:rPr lang="en-US" sz="3600" b="1" dirty="0" err="1"/>
              <a:t>manfaat</a:t>
            </a:r>
            <a:r>
              <a:rPr lang="en-US" sz="3600" b="1" dirty="0"/>
              <a:t> </a:t>
            </a:r>
            <a:r>
              <a:rPr lang="en-US" sz="3600" b="1" dirty="0" err="1"/>
              <a:t>kebijakan</a:t>
            </a:r>
            <a:r>
              <a:rPr lang="en-US" sz="3600" b="1" dirty="0"/>
              <a:t> </a:t>
            </a:r>
            <a:r>
              <a:rPr lang="en-US" sz="3600" b="1" dirty="0" err="1"/>
              <a:t>dan</a:t>
            </a:r>
            <a:r>
              <a:rPr lang="en-US" sz="3600" b="1" dirty="0"/>
              <a:t> </a:t>
            </a:r>
            <a:r>
              <a:rPr lang="en-US" sz="3600" b="1" dirty="0" err="1"/>
              <a:t>pengetahuan</a:t>
            </a:r>
            <a:r>
              <a:rPr lang="en-US" sz="3600" b="1" dirty="0"/>
              <a:t>, </a:t>
            </a:r>
            <a:r>
              <a:rPr lang="en-US" sz="3600" b="1" dirty="0" err="1"/>
              <a:t>dan</a:t>
            </a:r>
            <a:r>
              <a:rPr lang="en-US" sz="3600" b="1" dirty="0"/>
              <a:t> (b) </a:t>
            </a:r>
            <a:r>
              <a:rPr lang="en-US" sz="3600" b="1" dirty="0" err="1"/>
              <a:t>relevansi</a:t>
            </a:r>
            <a:r>
              <a:rPr lang="en-US" sz="3600" b="1" dirty="0"/>
              <a:t> </a:t>
            </a:r>
            <a:r>
              <a:rPr lang="en-US" sz="3600" b="1" dirty="0" err="1"/>
              <a:t>dan</a:t>
            </a:r>
            <a:r>
              <a:rPr lang="en-US" sz="3600" b="1" dirty="0"/>
              <a:t> </a:t>
            </a:r>
            <a:r>
              <a:rPr lang="en-US" sz="3600" b="1" dirty="0" err="1"/>
              <a:t>akurasi</a:t>
            </a:r>
            <a:r>
              <a:rPr lang="en-US" sz="3600" b="1" dirty="0"/>
              <a:t> data yang </a:t>
            </a:r>
            <a:r>
              <a:rPr lang="en-US" sz="3600" b="1" dirty="0" err="1"/>
              <a:t>digunakan</a:t>
            </a:r>
            <a:r>
              <a:rPr lang="en-US" sz="3600" b="1" dirty="0"/>
              <a:t>. </a:t>
            </a:r>
            <a:endParaRPr lang="id-ID" sz="3600" b="1" dirty="0"/>
          </a:p>
        </p:txBody>
      </p:sp>
    </p:spTree>
    <p:extLst>
      <p:ext uri="{BB962C8B-B14F-4D97-AF65-F5344CB8AC3E}">
        <p14:creationId xmlns:p14="http://schemas.microsoft.com/office/powerpoint/2010/main" val="28793981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1200" y="1676400"/>
            <a:ext cx="7899400" cy="4031873"/>
          </a:xfrm>
          <a:prstGeom prst="rect">
            <a:avLst/>
          </a:prstGeom>
          <a:noFill/>
        </p:spPr>
        <p:txBody>
          <a:bodyPr wrap="square" rtlCol="0">
            <a:spAutoFit/>
          </a:bodyPr>
          <a:lstStyle/>
          <a:p>
            <a:r>
              <a:rPr lang="en-US" sz="3200" b="1" dirty="0" err="1"/>
              <a:t>Sitasi</a:t>
            </a:r>
            <a:r>
              <a:rPr lang="en-US" sz="3200" b="1" dirty="0"/>
              <a:t> </a:t>
            </a:r>
            <a:r>
              <a:rPr lang="en-US" sz="3200" b="1" dirty="0" err="1"/>
              <a:t>pustaka</a:t>
            </a:r>
            <a:r>
              <a:rPr lang="en-US" sz="3200" b="1" dirty="0"/>
              <a:t> </a:t>
            </a:r>
            <a:r>
              <a:rPr lang="en-US" sz="3200" b="1" dirty="0" err="1" smtClean="0"/>
              <a:t>relevan</a:t>
            </a:r>
            <a:r>
              <a:rPr lang="en-US" sz="3200" b="1" dirty="0"/>
              <a:t> </a:t>
            </a:r>
            <a:r>
              <a:rPr lang="en-US" sz="3200" b="1" dirty="0" err="1" smtClean="0"/>
              <a:t>penting</a:t>
            </a:r>
            <a:r>
              <a:rPr lang="en-US" sz="3200" b="1" dirty="0" smtClean="0"/>
              <a:t> &amp; </a:t>
            </a:r>
            <a:r>
              <a:rPr lang="en-US" sz="3200" b="1" dirty="0" err="1"/>
              <a:t>diperlukan</a:t>
            </a:r>
            <a:r>
              <a:rPr lang="en-US" sz="3200" b="1" dirty="0"/>
              <a:t> </a:t>
            </a:r>
            <a:r>
              <a:rPr lang="en-US" sz="3200" b="1" dirty="0" err="1" smtClean="0"/>
              <a:t>utk</a:t>
            </a:r>
            <a:r>
              <a:rPr lang="en-US" sz="3200" b="1" dirty="0" smtClean="0"/>
              <a:t> </a:t>
            </a:r>
            <a:r>
              <a:rPr lang="en-US" sz="3200" b="1" dirty="0" err="1"/>
              <a:t>t</a:t>
            </a:r>
            <a:r>
              <a:rPr lang="en-US" sz="3200" b="1" dirty="0" err="1" smtClean="0"/>
              <a:t>unjukkan</a:t>
            </a:r>
            <a:r>
              <a:rPr lang="en-US" sz="3200" b="1" dirty="0" smtClean="0"/>
              <a:t> </a:t>
            </a:r>
            <a:r>
              <a:rPr lang="en-US" sz="3200" b="1" dirty="0" err="1"/>
              <a:t>manfaat</a:t>
            </a:r>
            <a:r>
              <a:rPr lang="en-US" sz="3200" b="1" dirty="0"/>
              <a:t>, </a:t>
            </a:r>
            <a:r>
              <a:rPr lang="en-US" sz="3200" b="1" dirty="0" err="1"/>
              <a:t>kebaharuan</a:t>
            </a:r>
            <a:r>
              <a:rPr lang="en-US" sz="3200" b="1" dirty="0"/>
              <a:t>, </a:t>
            </a:r>
            <a:r>
              <a:rPr lang="en-US" sz="3200" b="1" dirty="0" err="1" smtClean="0"/>
              <a:t>orisinalitas</a:t>
            </a:r>
            <a:r>
              <a:rPr lang="en-US" sz="3200" b="1" dirty="0" smtClean="0"/>
              <a:t> </a:t>
            </a:r>
            <a:r>
              <a:rPr lang="en-US" sz="3200" b="1" dirty="0" err="1"/>
              <a:t>suatu</a:t>
            </a:r>
            <a:r>
              <a:rPr lang="en-US" sz="3200" b="1" dirty="0"/>
              <a:t> </a:t>
            </a:r>
            <a:r>
              <a:rPr lang="en-US" sz="3200" b="1" dirty="0" err="1"/>
              <a:t>riset</a:t>
            </a:r>
            <a:r>
              <a:rPr lang="en-US" sz="3200" b="1" dirty="0"/>
              <a:t>, </a:t>
            </a:r>
            <a:r>
              <a:rPr lang="en-US" sz="3200" b="1" dirty="0" err="1" smtClean="0"/>
              <a:t>kesesuaian</a:t>
            </a:r>
            <a:r>
              <a:rPr lang="en-US" sz="3200" b="1" dirty="0" smtClean="0"/>
              <a:t> </a:t>
            </a:r>
            <a:r>
              <a:rPr lang="en-US" sz="3200" b="1" dirty="0" err="1" smtClean="0"/>
              <a:t>teori</a:t>
            </a:r>
            <a:r>
              <a:rPr lang="en-US" sz="3200" b="1" dirty="0" err="1"/>
              <a:t>-</a:t>
            </a:r>
            <a:r>
              <a:rPr lang="en-US" sz="3200" b="1" dirty="0" err="1" smtClean="0"/>
              <a:t>metode</a:t>
            </a:r>
            <a:r>
              <a:rPr lang="en-US" sz="3200" b="1" dirty="0"/>
              <a:t>, </a:t>
            </a:r>
            <a:r>
              <a:rPr lang="en-US" sz="3200" b="1" dirty="0" err="1"/>
              <a:t>relevansi</a:t>
            </a:r>
            <a:r>
              <a:rPr lang="en-US" sz="3200" b="1" dirty="0"/>
              <a:t> &amp;</a:t>
            </a:r>
            <a:r>
              <a:rPr lang="en-US" sz="3200" b="1" dirty="0" smtClean="0"/>
              <a:t> </a:t>
            </a:r>
            <a:r>
              <a:rPr lang="en-US" sz="3200" b="1" dirty="0" err="1"/>
              <a:t>akurasi</a:t>
            </a:r>
            <a:r>
              <a:rPr lang="en-US" sz="3200" b="1" dirty="0"/>
              <a:t> data yang </a:t>
            </a:r>
            <a:r>
              <a:rPr lang="en-US" sz="3200" b="1" dirty="0" err="1"/>
              <a:t>digunakan</a:t>
            </a:r>
            <a:r>
              <a:rPr lang="en-US" sz="3200" b="1" dirty="0"/>
              <a:t>, </a:t>
            </a:r>
            <a:r>
              <a:rPr lang="en-US" sz="3200" b="1" dirty="0" err="1"/>
              <a:t>dan</a:t>
            </a:r>
            <a:r>
              <a:rPr lang="en-US" sz="3200" b="1" dirty="0"/>
              <a:t> </a:t>
            </a:r>
            <a:r>
              <a:rPr lang="en-US" sz="3200" b="1" dirty="0" err="1"/>
              <a:t>meyakinkan</a:t>
            </a:r>
            <a:r>
              <a:rPr lang="en-US" sz="3200" b="1" dirty="0"/>
              <a:t> </a:t>
            </a:r>
            <a:r>
              <a:rPr lang="en-US" sz="3200" b="1" dirty="0" err="1" smtClean="0"/>
              <a:t>dalam</a:t>
            </a:r>
            <a:r>
              <a:rPr lang="en-US" sz="3200" b="1" dirty="0" smtClean="0"/>
              <a:t> </a:t>
            </a:r>
            <a:r>
              <a:rPr lang="en-US" sz="3200" b="1" dirty="0" err="1"/>
              <a:t>menyimpulkan</a:t>
            </a:r>
            <a:r>
              <a:rPr lang="en-US" sz="3200" b="1" dirty="0"/>
              <a:t> </a:t>
            </a:r>
            <a:r>
              <a:rPr lang="en-US" sz="3200" b="1" dirty="0" err="1"/>
              <a:t>hasil</a:t>
            </a:r>
            <a:r>
              <a:rPr lang="en-US" sz="3200" b="1" dirty="0"/>
              <a:t> </a:t>
            </a:r>
            <a:r>
              <a:rPr lang="en-US" sz="3200" b="1" dirty="0" err="1"/>
              <a:t>riset</a:t>
            </a:r>
            <a:r>
              <a:rPr lang="en-US" sz="3200" b="1" dirty="0"/>
              <a:t>.  </a:t>
            </a:r>
            <a:endParaRPr lang="en-US" sz="3200" b="1" dirty="0" smtClean="0"/>
          </a:p>
          <a:p>
            <a:endParaRPr lang="en-US" sz="3200" b="1" dirty="0" smtClean="0"/>
          </a:p>
          <a:p>
            <a:endParaRPr lang="id-ID" sz="3200" b="1" dirty="0"/>
          </a:p>
        </p:txBody>
      </p:sp>
    </p:spTree>
    <p:extLst>
      <p:ext uri="{BB962C8B-B14F-4D97-AF65-F5344CB8AC3E}">
        <p14:creationId xmlns:p14="http://schemas.microsoft.com/office/powerpoint/2010/main" val="4927058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143000"/>
            <a:ext cx="7696200" cy="3539430"/>
          </a:xfrm>
          <a:prstGeom prst="rect">
            <a:avLst/>
          </a:prstGeom>
          <a:noFill/>
        </p:spPr>
        <p:txBody>
          <a:bodyPr wrap="square" rtlCol="0">
            <a:spAutoFit/>
          </a:bodyPr>
          <a:lstStyle/>
          <a:p>
            <a:r>
              <a:rPr lang="en-US" sz="3200" b="1" dirty="0" err="1"/>
              <a:t>Suatu</a:t>
            </a:r>
            <a:r>
              <a:rPr lang="en-US" sz="3200" b="1" dirty="0"/>
              <a:t> </a:t>
            </a:r>
            <a:r>
              <a:rPr lang="en-US" sz="3200" b="1" dirty="0" err="1"/>
              <a:t>riset</a:t>
            </a:r>
            <a:r>
              <a:rPr lang="en-US" sz="3200" b="1" dirty="0"/>
              <a:t> </a:t>
            </a:r>
            <a:r>
              <a:rPr lang="en-US" sz="3200" b="1" dirty="0" err="1"/>
              <a:t>tidak</a:t>
            </a:r>
            <a:r>
              <a:rPr lang="en-US" sz="3200" b="1" dirty="0"/>
              <a:t> </a:t>
            </a:r>
            <a:r>
              <a:rPr lang="en-US" sz="3200" b="1" dirty="0" err="1"/>
              <a:t>berangkat</a:t>
            </a:r>
            <a:r>
              <a:rPr lang="en-US" sz="3200" b="1" dirty="0"/>
              <a:t> </a:t>
            </a:r>
            <a:r>
              <a:rPr lang="en-US" sz="3200" b="1" dirty="0" err="1"/>
              <a:t>dari</a:t>
            </a:r>
            <a:r>
              <a:rPr lang="en-US" sz="3200" b="1" dirty="0"/>
              <a:t> </a:t>
            </a:r>
            <a:r>
              <a:rPr lang="en-US" sz="3200" b="1" dirty="0" err="1"/>
              <a:t>nol</a:t>
            </a:r>
            <a:r>
              <a:rPr lang="en-US" sz="3200" b="1" dirty="0"/>
              <a:t>, </a:t>
            </a:r>
            <a:r>
              <a:rPr lang="en-US" sz="3200" b="1" dirty="0" err="1"/>
              <a:t>tetapi</a:t>
            </a:r>
            <a:r>
              <a:rPr lang="en-US" sz="3200" b="1" dirty="0"/>
              <a:t> </a:t>
            </a:r>
            <a:r>
              <a:rPr lang="en-US" sz="3200" b="1" dirty="0" err="1"/>
              <a:t>dari</a:t>
            </a:r>
            <a:r>
              <a:rPr lang="en-US" sz="3200" b="1" dirty="0"/>
              <a:t> </a:t>
            </a:r>
            <a:r>
              <a:rPr lang="en-US" sz="3200" b="1" dirty="0" err="1"/>
              <a:t>eviden</a:t>
            </a:r>
            <a:r>
              <a:rPr lang="en-US" sz="3200" b="1" dirty="0"/>
              <a:t> </a:t>
            </a:r>
            <a:r>
              <a:rPr lang="en-US" sz="3200" b="1" dirty="0" err="1"/>
              <a:t>masalah</a:t>
            </a:r>
            <a:r>
              <a:rPr lang="en-US" sz="3200" b="1" dirty="0"/>
              <a:t> </a:t>
            </a:r>
            <a:r>
              <a:rPr lang="en-US" sz="3200" b="1" dirty="0" err="1"/>
              <a:t>dan</a:t>
            </a:r>
            <a:r>
              <a:rPr lang="en-US" sz="3200" b="1" dirty="0"/>
              <a:t> </a:t>
            </a:r>
            <a:r>
              <a:rPr lang="en-US" sz="3200" b="1" dirty="0" err="1"/>
              <a:t>pengetahuan</a:t>
            </a:r>
            <a:r>
              <a:rPr lang="en-US" sz="3200" b="1" dirty="0"/>
              <a:t> yang </a:t>
            </a:r>
            <a:r>
              <a:rPr lang="en-US" sz="3200" b="1" dirty="0" err="1"/>
              <a:t>ada</a:t>
            </a:r>
            <a:r>
              <a:rPr lang="en-US" sz="3200" b="1" dirty="0"/>
              <a:t>.  </a:t>
            </a:r>
            <a:r>
              <a:rPr lang="en-US" sz="3200" b="1" dirty="0" err="1"/>
              <a:t>Suatu</a:t>
            </a:r>
            <a:r>
              <a:rPr lang="en-US" sz="3200" b="1" dirty="0"/>
              <a:t> </a:t>
            </a:r>
            <a:r>
              <a:rPr lang="en-US" sz="3200" b="1" dirty="0" err="1"/>
              <a:t>riset</a:t>
            </a:r>
            <a:r>
              <a:rPr lang="en-US" sz="3200" b="1" dirty="0"/>
              <a:t> </a:t>
            </a:r>
            <a:r>
              <a:rPr lang="en-US" sz="3200" b="1" dirty="0" err="1"/>
              <a:t>membutuhkan</a:t>
            </a:r>
            <a:r>
              <a:rPr lang="en-US" sz="3200" b="1" dirty="0"/>
              <a:t> </a:t>
            </a:r>
            <a:r>
              <a:rPr lang="en-US" sz="3200" b="1" dirty="0" err="1"/>
              <a:t>sitasi</a:t>
            </a:r>
            <a:r>
              <a:rPr lang="en-US" sz="3200" b="1" dirty="0"/>
              <a:t> </a:t>
            </a:r>
            <a:r>
              <a:rPr lang="en-US" sz="3200" b="1" dirty="0" err="1"/>
              <a:t>pustaka</a:t>
            </a:r>
            <a:r>
              <a:rPr lang="en-US" sz="3200" b="1" dirty="0"/>
              <a:t> </a:t>
            </a:r>
            <a:r>
              <a:rPr lang="en-US" sz="3200" b="1" dirty="0" err="1"/>
              <a:t>untuk</a:t>
            </a:r>
            <a:r>
              <a:rPr lang="en-US" sz="3200" b="1" dirty="0"/>
              <a:t> </a:t>
            </a:r>
            <a:r>
              <a:rPr lang="en-US" sz="3200" b="1" dirty="0" err="1"/>
              <a:t>menunjukkan</a:t>
            </a:r>
            <a:r>
              <a:rPr lang="en-US" sz="3200" b="1" dirty="0"/>
              <a:t> </a:t>
            </a:r>
            <a:r>
              <a:rPr lang="en-US" sz="3200" b="1" dirty="0" err="1"/>
              <a:t>posisi</a:t>
            </a:r>
            <a:r>
              <a:rPr lang="en-US" sz="3200" b="1" dirty="0"/>
              <a:t> </a:t>
            </a:r>
            <a:r>
              <a:rPr lang="en-US" sz="3200" b="1" dirty="0" err="1"/>
              <a:t>masalah</a:t>
            </a:r>
            <a:r>
              <a:rPr lang="en-US" sz="3200" b="1" dirty="0"/>
              <a:t> </a:t>
            </a:r>
            <a:r>
              <a:rPr lang="en-US" sz="3200" b="1" dirty="0" err="1"/>
              <a:t>dan</a:t>
            </a:r>
            <a:r>
              <a:rPr lang="en-US" sz="3200" b="1" dirty="0"/>
              <a:t> </a:t>
            </a:r>
            <a:r>
              <a:rPr lang="en-US" sz="3200" b="1" dirty="0" err="1"/>
              <a:t>posisi</a:t>
            </a:r>
            <a:r>
              <a:rPr lang="en-US" sz="3200" b="1" dirty="0"/>
              <a:t> </a:t>
            </a:r>
            <a:r>
              <a:rPr lang="en-US" sz="3200" b="1" dirty="0" err="1"/>
              <a:t>temuan</a:t>
            </a:r>
            <a:r>
              <a:rPr lang="en-US" sz="3200" b="1" dirty="0"/>
              <a:t> </a:t>
            </a:r>
            <a:r>
              <a:rPr lang="en-US" sz="3200" b="1" dirty="0" err="1"/>
              <a:t>riset</a:t>
            </a:r>
            <a:r>
              <a:rPr lang="en-US" sz="3200" b="1" dirty="0"/>
              <a:t> </a:t>
            </a:r>
            <a:r>
              <a:rPr lang="en-US" sz="3200" b="1" dirty="0" err="1"/>
              <a:t>dalam</a:t>
            </a:r>
            <a:r>
              <a:rPr lang="en-US" sz="3200" b="1" dirty="0"/>
              <a:t> </a:t>
            </a:r>
            <a:r>
              <a:rPr lang="en-US" sz="3200" b="1" dirty="0" err="1"/>
              <a:t>konteks</a:t>
            </a:r>
            <a:r>
              <a:rPr lang="en-US" sz="3200" b="1" dirty="0"/>
              <a:t> </a:t>
            </a:r>
            <a:r>
              <a:rPr lang="en-US" sz="3200" b="1" dirty="0" err="1"/>
              <a:t>pustaka</a:t>
            </a:r>
            <a:r>
              <a:rPr lang="en-US" sz="3200" b="1" dirty="0"/>
              <a:t>.</a:t>
            </a:r>
            <a:endParaRPr lang="id-ID" sz="3200" b="1" dirty="0"/>
          </a:p>
          <a:p>
            <a:endParaRPr lang="id-ID" sz="3200" dirty="0"/>
          </a:p>
        </p:txBody>
      </p:sp>
    </p:spTree>
    <p:extLst>
      <p:ext uri="{BB962C8B-B14F-4D97-AF65-F5344CB8AC3E}">
        <p14:creationId xmlns:p14="http://schemas.microsoft.com/office/powerpoint/2010/main" val="17786330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571" y="685800"/>
            <a:ext cx="8534400" cy="646331"/>
          </a:xfrm>
          <a:prstGeom prst="rect">
            <a:avLst/>
          </a:prstGeom>
          <a:noFill/>
        </p:spPr>
        <p:txBody>
          <a:bodyPr wrap="square" rtlCol="0">
            <a:spAutoFit/>
          </a:bodyPr>
          <a:lstStyle/>
          <a:p>
            <a:pPr algn="ctr"/>
            <a:r>
              <a:rPr lang="en-US" sz="3600" b="1" dirty="0" smtClean="0"/>
              <a:t>KARATERISTIK RISET YANG BERHASIL</a:t>
            </a:r>
            <a:endParaRPr lang="id-ID" sz="3600" b="1" dirty="0"/>
          </a:p>
        </p:txBody>
      </p:sp>
      <p:sp>
        <p:nvSpPr>
          <p:cNvPr id="4" name="TextBox 3"/>
          <p:cNvSpPr txBox="1"/>
          <p:nvPr/>
        </p:nvSpPr>
        <p:spPr>
          <a:xfrm>
            <a:off x="114300" y="1524000"/>
            <a:ext cx="8763000" cy="4247317"/>
          </a:xfrm>
          <a:prstGeom prst="rect">
            <a:avLst/>
          </a:prstGeom>
          <a:noFill/>
        </p:spPr>
        <p:txBody>
          <a:bodyPr wrap="square" rtlCol="0">
            <a:spAutoFit/>
          </a:bodyPr>
          <a:lstStyle/>
          <a:p>
            <a:pPr marL="457200" lvl="0" indent="-457200">
              <a:buFont typeface="Wingdings" panose="05000000000000000000" pitchFamily="2" charset="2"/>
              <a:buChar char="§"/>
            </a:pPr>
            <a:r>
              <a:rPr lang="id-ID" sz="2800" b="1" dirty="0"/>
              <a:t>Ide berangkat dari fakta lapangan</a:t>
            </a:r>
          </a:p>
          <a:p>
            <a:pPr marL="457200" lvl="0" indent="-457200">
              <a:buFont typeface="Wingdings" panose="05000000000000000000" pitchFamily="2" charset="2"/>
              <a:buChar char="§"/>
            </a:pPr>
            <a:r>
              <a:rPr lang="id-ID" sz="2800" b="1" dirty="0"/>
              <a:t>Kejelasan masalah, pertanyaan dan hipotesis</a:t>
            </a:r>
          </a:p>
          <a:p>
            <a:pPr marL="457200" lvl="0" indent="-457200">
              <a:buFont typeface="Wingdings" panose="05000000000000000000" pitchFamily="2" charset="2"/>
              <a:buChar char="§"/>
            </a:pPr>
            <a:r>
              <a:rPr lang="id-ID" sz="2800" b="1" dirty="0"/>
              <a:t>Masalah sesuai minat, relevan dengan kebutuhan, memerlukan riset dalam menjawab, dan dapat diukur. </a:t>
            </a:r>
          </a:p>
          <a:p>
            <a:pPr marL="457200" lvl="0" indent="-457200">
              <a:buFont typeface="Wingdings" panose="05000000000000000000" pitchFamily="2" charset="2"/>
              <a:buChar char="§"/>
            </a:pPr>
            <a:r>
              <a:rPr lang="id-ID" sz="2800" b="1" dirty="0"/>
              <a:t>Menggunakan teori dalam menjelaskan logika pertanyaan dan hipotesis</a:t>
            </a:r>
          </a:p>
          <a:p>
            <a:pPr marL="457200" lvl="0" indent="-457200">
              <a:buFont typeface="Wingdings" panose="05000000000000000000" pitchFamily="2" charset="2"/>
              <a:buChar char="§"/>
            </a:pPr>
            <a:r>
              <a:rPr lang="id-ID" sz="2800" b="1" dirty="0"/>
              <a:t>Besar sampel memadai</a:t>
            </a:r>
          </a:p>
          <a:p>
            <a:pPr marL="457200" lvl="0" indent="-457200">
              <a:buFont typeface="Wingdings" panose="05000000000000000000" pitchFamily="2" charset="2"/>
              <a:buChar char="§"/>
            </a:pPr>
            <a:r>
              <a:rPr lang="id-ID" sz="2800" b="1" dirty="0"/>
              <a:t>Dapat dilaksanakan sesuai ketersediaan sumber daya, teknologi, norma sosial-budaya dan etika</a:t>
            </a:r>
          </a:p>
          <a:p>
            <a:endParaRPr lang="id-ID" dirty="0"/>
          </a:p>
        </p:txBody>
      </p:sp>
    </p:spTree>
    <p:extLst>
      <p:ext uri="{BB962C8B-B14F-4D97-AF65-F5344CB8AC3E}">
        <p14:creationId xmlns:p14="http://schemas.microsoft.com/office/powerpoint/2010/main" val="15977895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534400" cy="4678204"/>
          </a:xfrm>
          <a:prstGeom prst="rect">
            <a:avLst/>
          </a:prstGeom>
          <a:noFill/>
        </p:spPr>
        <p:txBody>
          <a:bodyPr wrap="square" rtlCol="0">
            <a:spAutoFit/>
          </a:bodyPr>
          <a:lstStyle/>
          <a:p>
            <a:pPr marL="457200" lvl="0" indent="-457200">
              <a:buFont typeface="Wingdings" panose="05000000000000000000" pitchFamily="2" charset="2"/>
              <a:buChar char="§"/>
            </a:pPr>
            <a:r>
              <a:rPr lang="id-ID" sz="2800" b="1" dirty="0" smtClean="0"/>
              <a:t>Kecukupan tenaga ahli dan trampil, biaya dan waktu</a:t>
            </a:r>
          </a:p>
          <a:p>
            <a:pPr marL="457200" lvl="0" indent="-457200">
              <a:buFont typeface="Wingdings" panose="05000000000000000000" pitchFamily="2" charset="2"/>
              <a:buChar char="§"/>
            </a:pPr>
            <a:r>
              <a:rPr lang="id-ID" sz="2800" b="1" dirty="0" smtClean="0"/>
              <a:t>Semua anggota riset terlibat aktif melakukan kontak teratur dengan kolega dan lapangan </a:t>
            </a:r>
          </a:p>
          <a:p>
            <a:pPr marL="457200" lvl="0" indent="-457200">
              <a:buFont typeface="Wingdings" panose="05000000000000000000" pitchFamily="2" charset="2"/>
              <a:buChar char="§"/>
            </a:pPr>
            <a:r>
              <a:rPr lang="id-ID" sz="2800" b="1" dirty="0" smtClean="0"/>
              <a:t>Motivasi bekerja akurat dan tepat waktu</a:t>
            </a:r>
          </a:p>
          <a:p>
            <a:pPr marL="457200" lvl="0" indent="-457200">
              <a:buFont typeface="Wingdings" panose="05000000000000000000" pitchFamily="2" charset="2"/>
              <a:buChar char="§"/>
            </a:pPr>
            <a:r>
              <a:rPr lang="id-ID" sz="2800" b="1" dirty="0" smtClean="0"/>
              <a:t>Tidak melanggar etika </a:t>
            </a:r>
          </a:p>
          <a:p>
            <a:pPr marL="457200" lvl="0" indent="-457200">
              <a:buFont typeface="Wingdings" panose="05000000000000000000" pitchFamily="2" charset="2"/>
              <a:buChar char="§"/>
            </a:pPr>
            <a:r>
              <a:rPr lang="id-ID" sz="2800" b="1" dirty="0" smtClean="0"/>
              <a:t>Konvergen dalam ide, metoda dan minat </a:t>
            </a:r>
          </a:p>
          <a:p>
            <a:pPr marL="457200" lvl="0" indent="-457200">
              <a:buFont typeface="Wingdings" panose="05000000000000000000" pitchFamily="2" charset="2"/>
              <a:buChar char="§"/>
            </a:pPr>
            <a:r>
              <a:rPr lang="id-ID" sz="2800" b="1" dirty="0" smtClean="0"/>
              <a:t>Memberikan jawaban baru, termasuk menolak atau pengembangan temuan sebelumnya, atau temuan baru</a:t>
            </a:r>
          </a:p>
          <a:p>
            <a:pPr marL="457200" lvl="0" indent="-457200">
              <a:buFont typeface="Wingdings" panose="05000000000000000000" pitchFamily="2" charset="2"/>
              <a:buChar char="§"/>
            </a:pPr>
            <a:r>
              <a:rPr lang="id-ID" sz="2800" b="1" dirty="0" smtClean="0"/>
              <a:t>Berimplikasi kebijakan dan/ atau pengetahuan </a:t>
            </a:r>
          </a:p>
          <a:p>
            <a:endParaRPr lang="id-ID" dirty="0"/>
          </a:p>
        </p:txBody>
      </p:sp>
    </p:spTree>
    <p:extLst>
      <p:ext uri="{BB962C8B-B14F-4D97-AF65-F5344CB8AC3E}">
        <p14:creationId xmlns:p14="http://schemas.microsoft.com/office/powerpoint/2010/main" val="5958214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534400" cy="769441"/>
          </a:xfrm>
          <a:prstGeom prst="rect">
            <a:avLst/>
          </a:prstGeom>
          <a:noFill/>
        </p:spPr>
        <p:txBody>
          <a:bodyPr wrap="square" rtlCol="0">
            <a:spAutoFit/>
          </a:bodyPr>
          <a:lstStyle/>
          <a:p>
            <a:pPr algn="ctr"/>
            <a:r>
              <a:rPr lang="id-ID" sz="4400" b="1" dirty="0"/>
              <a:t>Karakteristik riset yang gagal</a:t>
            </a:r>
            <a:endParaRPr lang="id-ID" sz="4400" dirty="0"/>
          </a:p>
        </p:txBody>
      </p:sp>
      <p:sp>
        <p:nvSpPr>
          <p:cNvPr id="3" name="TextBox 2"/>
          <p:cNvSpPr txBox="1"/>
          <p:nvPr/>
        </p:nvSpPr>
        <p:spPr>
          <a:xfrm>
            <a:off x="533400" y="1371600"/>
            <a:ext cx="8382000" cy="3108543"/>
          </a:xfrm>
          <a:prstGeom prst="rect">
            <a:avLst/>
          </a:prstGeom>
          <a:noFill/>
        </p:spPr>
        <p:txBody>
          <a:bodyPr wrap="square" rtlCol="0">
            <a:spAutoFit/>
          </a:bodyPr>
          <a:lstStyle/>
          <a:p>
            <a:pPr marL="457200" lvl="0" indent="-457200">
              <a:buFont typeface="Arial" panose="020B0604020202020204" pitchFamily="34" charset="0"/>
              <a:buChar char="•"/>
            </a:pPr>
            <a:r>
              <a:rPr lang="id-ID" sz="2800" b="1" dirty="0"/>
              <a:t>Melakukan asal mudah, murah dan </a:t>
            </a:r>
            <a:r>
              <a:rPr lang="id-ID" sz="2800" b="1" dirty="0" smtClean="0"/>
              <a:t>cepat</a:t>
            </a:r>
            <a:r>
              <a:rPr lang="en-US" sz="2800" b="1" dirty="0" smtClean="0"/>
              <a:t>;</a:t>
            </a:r>
            <a:endParaRPr lang="id-ID" sz="2800" b="1" dirty="0"/>
          </a:p>
          <a:p>
            <a:pPr marL="457200" lvl="0" indent="-457200">
              <a:buFont typeface="Arial" panose="020B0604020202020204" pitchFamily="34" charset="0"/>
              <a:buChar char="•"/>
            </a:pPr>
            <a:r>
              <a:rPr lang="id-ID" sz="2800" b="1" dirty="0"/>
              <a:t>Terpaku pada metoda, bukan substansi atau </a:t>
            </a:r>
            <a:r>
              <a:rPr lang="id-ID" sz="2800" b="1" dirty="0" smtClean="0"/>
              <a:t>masalah</a:t>
            </a:r>
            <a:r>
              <a:rPr lang="en-US" sz="2800" b="1" dirty="0" smtClean="0"/>
              <a:t>;</a:t>
            </a:r>
            <a:endParaRPr lang="id-ID" sz="2800" b="1" dirty="0"/>
          </a:p>
          <a:p>
            <a:pPr marL="457200" lvl="0" indent="-457200">
              <a:buFont typeface="Arial" panose="020B0604020202020204" pitchFamily="34" charset="0"/>
              <a:buChar char="•"/>
            </a:pPr>
            <a:r>
              <a:rPr lang="id-ID" sz="2800" b="1" dirty="0"/>
              <a:t>Motivasi lebih pada publikasi, kum atau uang, bukan minat </a:t>
            </a:r>
            <a:r>
              <a:rPr lang="en-US" sz="2800" b="1" dirty="0" smtClean="0"/>
              <a:t>;</a:t>
            </a:r>
            <a:endParaRPr lang="id-ID" sz="2800" b="1" dirty="0"/>
          </a:p>
          <a:p>
            <a:pPr marL="457200" indent="-457200">
              <a:buFont typeface="Arial" panose="020B0604020202020204" pitchFamily="34" charset="0"/>
              <a:buChar char="•"/>
            </a:pPr>
            <a:r>
              <a:rPr lang="id-ID" sz="2800" b="1" dirty="0"/>
              <a:t>Tidak menggunakan teori dengan pertimbangan riset lebih cepat, lebih </a:t>
            </a:r>
            <a:r>
              <a:rPr lang="id-ID" sz="2800" b="1" dirty="0" smtClean="0"/>
              <a:t>mudah</a:t>
            </a:r>
            <a:r>
              <a:rPr lang="en-US" sz="2800" b="1" dirty="0" smtClean="0"/>
              <a:t>.</a:t>
            </a:r>
            <a:endParaRPr lang="id-ID" sz="2800" b="1" dirty="0"/>
          </a:p>
        </p:txBody>
      </p:sp>
    </p:spTree>
    <p:extLst>
      <p:ext uri="{BB962C8B-B14F-4D97-AF65-F5344CB8AC3E}">
        <p14:creationId xmlns:p14="http://schemas.microsoft.com/office/powerpoint/2010/main" val="6414654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763000" cy="6647974"/>
          </a:xfrm>
          <a:prstGeom prst="rect">
            <a:avLst/>
          </a:prstGeom>
          <a:noFill/>
        </p:spPr>
        <p:txBody>
          <a:bodyPr wrap="square" rtlCol="0">
            <a:spAutoFit/>
          </a:bodyPr>
          <a:lstStyle/>
          <a:p>
            <a:r>
              <a:rPr lang="id-ID" sz="4400" b="1" dirty="0"/>
              <a:t>Etika riset</a:t>
            </a:r>
          </a:p>
          <a:p>
            <a:endParaRPr lang="en-US" sz="2800" b="1" dirty="0" smtClean="0"/>
          </a:p>
          <a:p>
            <a:r>
              <a:rPr lang="id-ID" sz="2800" b="1" dirty="0" smtClean="0"/>
              <a:t>Etika </a:t>
            </a:r>
            <a:r>
              <a:rPr lang="en-US" sz="2800" b="1" dirty="0" smtClean="0">
                <a:sym typeface="Wingdings" panose="05000000000000000000" pitchFamily="2" charset="2"/>
              </a:rPr>
              <a:t></a:t>
            </a:r>
            <a:r>
              <a:rPr lang="en-AU" sz="2800" b="1" dirty="0" err="1" smtClean="0"/>
              <a:t>sistem</a:t>
            </a:r>
            <a:r>
              <a:rPr lang="en-AU" sz="2800" b="1" dirty="0" smtClean="0"/>
              <a:t> </a:t>
            </a:r>
            <a:r>
              <a:rPr lang="en-AU" sz="2800" b="1" dirty="0" err="1"/>
              <a:t>prinsip</a:t>
            </a:r>
            <a:r>
              <a:rPr lang="en-AU" sz="2800" b="1" dirty="0"/>
              <a:t> moral &amp;</a:t>
            </a:r>
            <a:r>
              <a:rPr lang="en-AU" sz="2800" b="1" dirty="0" smtClean="0"/>
              <a:t> </a:t>
            </a:r>
            <a:r>
              <a:rPr lang="en-AU" sz="2800" b="1" dirty="0" err="1"/>
              <a:t>kepatutan</a:t>
            </a:r>
            <a:r>
              <a:rPr lang="en-AU" sz="2800" b="1" dirty="0"/>
              <a:t> </a:t>
            </a:r>
            <a:r>
              <a:rPr lang="en-AU" sz="2800" b="1" dirty="0" err="1"/>
              <a:t>suatu</a:t>
            </a:r>
            <a:r>
              <a:rPr lang="en-AU" sz="2800" b="1" dirty="0"/>
              <a:t> </a:t>
            </a:r>
            <a:r>
              <a:rPr lang="en-AU" sz="2800" b="1" dirty="0" err="1"/>
              <a:t>tindakan</a:t>
            </a:r>
            <a:r>
              <a:rPr lang="en-AU" sz="2800" b="1" dirty="0"/>
              <a:t> </a:t>
            </a:r>
            <a:r>
              <a:rPr lang="en-AU" sz="2800" b="1" dirty="0" smtClean="0"/>
              <a:t>a/ </a:t>
            </a:r>
            <a:r>
              <a:rPr lang="en-AU" sz="2800" b="1" dirty="0" err="1"/>
              <a:t>rencana</a:t>
            </a:r>
            <a:r>
              <a:rPr lang="en-AU" sz="2800" b="1" dirty="0"/>
              <a:t> </a:t>
            </a:r>
            <a:r>
              <a:rPr lang="en-AU" sz="2800" b="1" dirty="0" err="1"/>
              <a:t>manusia</a:t>
            </a:r>
            <a:r>
              <a:rPr lang="en-AU" sz="2800" b="1" dirty="0"/>
              <a:t> </a:t>
            </a:r>
            <a:r>
              <a:rPr lang="en-AU" sz="2800" b="1" dirty="0" err="1" smtClean="0"/>
              <a:t>dgn</a:t>
            </a:r>
            <a:r>
              <a:rPr lang="en-AU" sz="2800" b="1" dirty="0" smtClean="0"/>
              <a:t> </a:t>
            </a:r>
            <a:r>
              <a:rPr lang="en-AU" sz="2800" b="1" dirty="0" err="1"/>
              <a:t>menilai</a:t>
            </a:r>
            <a:r>
              <a:rPr lang="en-AU" sz="2800" b="1" dirty="0"/>
              <a:t> </a:t>
            </a:r>
            <a:r>
              <a:rPr lang="en-AU" sz="2800" b="1" dirty="0" err="1"/>
              <a:t>baik</a:t>
            </a:r>
            <a:r>
              <a:rPr lang="en-AU" sz="2800" b="1" dirty="0"/>
              <a:t> </a:t>
            </a:r>
            <a:r>
              <a:rPr lang="en-AU" sz="2800" b="1" dirty="0" smtClean="0"/>
              <a:t>a/ </a:t>
            </a:r>
            <a:r>
              <a:rPr lang="en-AU" sz="2800" b="1" dirty="0" err="1"/>
              <a:t>buruk</a:t>
            </a:r>
            <a:r>
              <a:rPr lang="en-AU" sz="2800" b="1" dirty="0"/>
              <a:t>, </a:t>
            </a:r>
            <a:r>
              <a:rPr lang="en-AU" sz="2800" b="1" dirty="0" err="1"/>
              <a:t>benar</a:t>
            </a:r>
            <a:r>
              <a:rPr lang="en-AU" sz="2800" b="1" dirty="0"/>
              <a:t> </a:t>
            </a:r>
            <a:r>
              <a:rPr lang="en-AU" sz="2800" b="1" dirty="0" smtClean="0"/>
              <a:t>a/ </a:t>
            </a:r>
            <a:r>
              <a:rPr lang="en-AU" sz="2800" b="1" dirty="0" err="1"/>
              <a:t>salah</a:t>
            </a:r>
            <a:r>
              <a:rPr lang="en-AU" sz="2800" b="1" dirty="0"/>
              <a:t>, </a:t>
            </a:r>
            <a:r>
              <a:rPr lang="en-AU" sz="2800" b="1" dirty="0" err="1"/>
              <a:t>adil</a:t>
            </a:r>
            <a:r>
              <a:rPr lang="en-AU" sz="2800" b="1" dirty="0"/>
              <a:t> </a:t>
            </a:r>
            <a:r>
              <a:rPr lang="en-AU" sz="2800" b="1" dirty="0" smtClean="0"/>
              <a:t>a/ </a:t>
            </a:r>
            <a:r>
              <a:rPr lang="en-AU" sz="2800" b="1" dirty="0" err="1" smtClean="0"/>
              <a:t>tidak</a:t>
            </a:r>
            <a:r>
              <a:rPr lang="en-AU" sz="2800" b="1" dirty="0" smtClean="0"/>
              <a:t>, </a:t>
            </a:r>
            <a:r>
              <a:rPr lang="en-AU" sz="2800" b="1" dirty="0" err="1"/>
              <a:t>bermutu</a:t>
            </a:r>
            <a:r>
              <a:rPr lang="en-AU" sz="2800" b="1" dirty="0"/>
              <a:t> </a:t>
            </a:r>
            <a:r>
              <a:rPr lang="en-AU" sz="2800" b="1" dirty="0" smtClean="0"/>
              <a:t>a/ </a:t>
            </a:r>
            <a:r>
              <a:rPr lang="en-AU" sz="2800" b="1" dirty="0" err="1"/>
              <a:t>tidak</a:t>
            </a:r>
            <a:r>
              <a:rPr lang="en-AU" sz="2800" b="1" dirty="0"/>
              <a:t>, </a:t>
            </a:r>
            <a:r>
              <a:rPr lang="en-AU" sz="2800" b="1" dirty="0" err="1"/>
              <a:t>patut</a:t>
            </a:r>
            <a:r>
              <a:rPr lang="en-AU" sz="2800" b="1" dirty="0"/>
              <a:t> </a:t>
            </a:r>
            <a:r>
              <a:rPr lang="en-AU" sz="2800" b="1" dirty="0" smtClean="0"/>
              <a:t>a/ </a:t>
            </a:r>
            <a:r>
              <a:rPr lang="en-AU" sz="2800" b="1" dirty="0" err="1" smtClean="0"/>
              <a:t>tidak</a:t>
            </a:r>
            <a:r>
              <a:rPr lang="en-AU" sz="2800" b="1" dirty="0" smtClean="0"/>
              <a:t>.  </a:t>
            </a:r>
          </a:p>
          <a:p>
            <a:endParaRPr lang="en-AU" sz="2800" b="1" dirty="0" smtClean="0"/>
          </a:p>
          <a:p>
            <a:r>
              <a:rPr lang="en-AU" sz="2800" b="1" dirty="0" smtClean="0"/>
              <a:t>Nuremberg </a:t>
            </a:r>
            <a:r>
              <a:rPr lang="en-AU" sz="2800" b="1" dirty="0"/>
              <a:t>Code (1947) </a:t>
            </a:r>
            <a:r>
              <a:rPr lang="en-AU" sz="2800" b="1" dirty="0" smtClean="0">
                <a:sym typeface="Wingdings" panose="05000000000000000000" pitchFamily="2" charset="2"/>
              </a:rPr>
              <a:t></a:t>
            </a:r>
            <a:r>
              <a:rPr lang="en-AU" sz="2800" b="1" dirty="0" smtClean="0"/>
              <a:t> </a:t>
            </a:r>
            <a:r>
              <a:rPr lang="en-AU" sz="2800" b="1" dirty="0" err="1"/>
              <a:t>pedoman</a:t>
            </a:r>
            <a:r>
              <a:rPr lang="en-AU" sz="2800" b="1" dirty="0"/>
              <a:t> </a:t>
            </a:r>
            <a:r>
              <a:rPr lang="en-AU" sz="2800" b="1" dirty="0" err="1"/>
              <a:t>prinsip</a:t>
            </a:r>
            <a:r>
              <a:rPr lang="en-AU" sz="2800" b="1" dirty="0"/>
              <a:t> </a:t>
            </a:r>
            <a:r>
              <a:rPr lang="en-AU" sz="2800" b="1" dirty="0" err="1"/>
              <a:t>dasar</a:t>
            </a:r>
            <a:r>
              <a:rPr lang="en-AU" sz="2800" b="1" dirty="0"/>
              <a:t> </a:t>
            </a:r>
            <a:r>
              <a:rPr lang="en-AU" sz="2800" b="1" dirty="0" err="1"/>
              <a:t>riset</a:t>
            </a:r>
            <a:r>
              <a:rPr lang="en-AU" sz="2800" b="1" dirty="0"/>
              <a:t> </a:t>
            </a:r>
            <a:r>
              <a:rPr lang="en-AU" sz="2800" b="1" dirty="0" err="1" smtClean="0"/>
              <a:t>yg</a:t>
            </a:r>
            <a:r>
              <a:rPr lang="en-AU" sz="2800" b="1" dirty="0" smtClean="0"/>
              <a:t> </a:t>
            </a:r>
            <a:r>
              <a:rPr lang="en-AU" sz="2800" b="1" dirty="0" err="1"/>
              <a:t>melibatkan</a:t>
            </a:r>
            <a:r>
              <a:rPr lang="en-AU" sz="2800" b="1" dirty="0"/>
              <a:t> </a:t>
            </a:r>
            <a:r>
              <a:rPr lang="en-AU" sz="2800" b="1" dirty="0" err="1"/>
              <a:t>manusia</a:t>
            </a:r>
            <a:r>
              <a:rPr lang="en-AU" sz="2800" b="1" dirty="0"/>
              <a:t> </a:t>
            </a:r>
            <a:r>
              <a:rPr lang="en-AU" sz="2800" b="1" dirty="0" err="1" smtClean="0"/>
              <a:t>yg</a:t>
            </a:r>
            <a:r>
              <a:rPr lang="en-AU" sz="2800" b="1" dirty="0" smtClean="0"/>
              <a:t> </a:t>
            </a:r>
            <a:r>
              <a:rPr lang="en-AU" sz="2800" b="1" dirty="0" err="1"/>
              <a:t>menekankan</a:t>
            </a:r>
            <a:r>
              <a:rPr lang="en-AU" sz="2800" b="1" dirty="0"/>
              <a:t> </a:t>
            </a:r>
            <a:r>
              <a:rPr lang="en-AU" sz="2800" b="1" dirty="0" err="1" smtClean="0"/>
              <a:t>harus</a:t>
            </a:r>
            <a:r>
              <a:rPr lang="en-AU" sz="2800" b="1" dirty="0" smtClean="0"/>
              <a:t> </a:t>
            </a:r>
            <a:r>
              <a:rPr lang="en-AU" sz="2800" b="1" dirty="0" err="1" smtClean="0"/>
              <a:t>dapatkan</a:t>
            </a:r>
            <a:r>
              <a:rPr lang="en-AU" sz="2800" b="1" dirty="0" smtClean="0"/>
              <a:t> </a:t>
            </a:r>
            <a:r>
              <a:rPr lang="en-AU" sz="2800" b="1" i="1" dirty="0"/>
              <a:t>informed consent</a:t>
            </a:r>
            <a:r>
              <a:rPr lang="en-AU" sz="2800" b="1" dirty="0"/>
              <a:t> </a:t>
            </a:r>
            <a:r>
              <a:rPr lang="en-AU" sz="2800" b="1" dirty="0" err="1"/>
              <a:t>dari</a:t>
            </a:r>
            <a:r>
              <a:rPr lang="en-AU" sz="2800" b="1" dirty="0"/>
              <a:t> </a:t>
            </a:r>
            <a:r>
              <a:rPr lang="en-AU" sz="2800" b="1" dirty="0" err="1"/>
              <a:t>subyek</a:t>
            </a:r>
            <a:r>
              <a:rPr lang="en-AU" sz="2800" b="1" dirty="0"/>
              <a:t> </a:t>
            </a:r>
            <a:r>
              <a:rPr lang="en-AU" sz="2800" b="1" dirty="0" smtClean="0"/>
              <a:t>a/ </a:t>
            </a:r>
            <a:r>
              <a:rPr lang="en-AU" sz="2800" b="1" dirty="0" err="1"/>
              <a:t>peserta</a:t>
            </a:r>
            <a:r>
              <a:rPr lang="en-AU" sz="2800" b="1" dirty="0"/>
              <a:t> </a:t>
            </a:r>
            <a:r>
              <a:rPr lang="en-AU" sz="2800" b="1" dirty="0" err="1"/>
              <a:t>riset</a:t>
            </a:r>
            <a:r>
              <a:rPr lang="en-AU" sz="2800" b="1" dirty="0"/>
              <a:t>, </a:t>
            </a:r>
            <a:r>
              <a:rPr lang="en-AU" sz="2800" b="1" dirty="0" err="1"/>
              <a:t>kewajiban</a:t>
            </a:r>
            <a:r>
              <a:rPr lang="en-AU" sz="2800" b="1" dirty="0"/>
              <a:t> </a:t>
            </a:r>
            <a:r>
              <a:rPr lang="en-AU" sz="2800" b="1" dirty="0" err="1"/>
              <a:t>periset</a:t>
            </a:r>
            <a:r>
              <a:rPr lang="en-AU" sz="2800" b="1" dirty="0"/>
              <a:t> </a:t>
            </a:r>
            <a:r>
              <a:rPr lang="en-AU" sz="2800" b="1" dirty="0" err="1"/>
              <a:t>p</a:t>
            </a:r>
            <a:r>
              <a:rPr lang="en-AU" sz="2800" b="1" dirty="0" err="1" smtClean="0"/>
              <a:t>astikan</a:t>
            </a:r>
            <a:r>
              <a:rPr lang="en-AU" sz="2800" b="1" dirty="0" smtClean="0"/>
              <a:t> </a:t>
            </a:r>
            <a:r>
              <a:rPr lang="en-AU" sz="2800" b="1" dirty="0" err="1" smtClean="0"/>
              <a:t>tdk</a:t>
            </a:r>
            <a:r>
              <a:rPr lang="en-AU" sz="2800" b="1" dirty="0" smtClean="0"/>
              <a:t> </a:t>
            </a:r>
            <a:r>
              <a:rPr lang="en-AU" sz="2800" b="1" dirty="0" err="1"/>
              <a:t>ada</a:t>
            </a:r>
            <a:r>
              <a:rPr lang="en-AU" sz="2800" b="1" dirty="0"/>
              <a:t> </a:t>
            </a:r>
            <a:r>
              <a:rPr lang="en-AU" sz="2800" b="1" dirty="0" err="1"/>
              <a:t>risiko</a:t>
            </a:r>
            <a:r>
              <a:rPr lang="en-AU" sz="2800" b="1" dirty="0"/>
              <a:t> </a:t>
            </a:r>
            <a:r>
              <a:rPr lang="en-AU" sz="2800" b="1" dirty="0" err="1" smtClean="0"/>
              <a:t>negatif</a:t>
            </a:r>
            <a:r>
              <a:rPr lang="en-AU" sz="2800" b="1" dirty="0" smtClean="0"/>
              <a:t> &lt; </a:t>
            </a:r>
            <a:r>
              <a:rPr lang="en-AU" sz="2800" b="1" dirty="0" err="1"/>
              <a:t>manfaat</a:t>
            </a:r>
            <a:r>
              <a:rPr lang="en-AU" sz="2800" b="1" dirty="0"/>
              <a:t> </a:t>
            </a:r>
            <a:r>
              <a:rPr lang="en-AU" sz="2800" b="1" dirty="0" err="1"/>
              <a:t>riset</a:t>
            </a:r>
            <a:r>
              <a:rPr lang="en-AU" sz="2800" b="1" dirty="0"/>
              <a:t>.  </a:t>
            </a:r>
            <a:endParaRPr lang="en-AU" sz="2800" b="1" dirty="0" smtClean="0"/>
          </a:p>
          <a:p>
            <a:endParaRPr lang="en-AU" sz="2800" b="1" dirty="0" smtClean="0"/>
          </a:p>
          <a:p>
            <a:r>
              <a:rPr lang="en-AU" sz="2800" b="1" dirty="0" err="1" smtClean="0"/>
              <a:t>Deklarasi</a:t>
            </a:r>
            <a:r>
              <a:rPr lang="en-AU" sz="2800" b="1" dirty="0" smtClean="0"/>
              <a:t> </a:t>
            </a:r>
            <a:r>
              <a:rPr lang="en-AU" sz="2800" b="1" dirty="0"/>
              <a:t>Helsinki (1964, </a:t>
            </a:r>
            <a:r>
              <a:rPr lang="en-AU" sz="2800" b="1" dirty="0" err="1"/>
              <a:t>revisi</a:t>
            </a:r>
            <a:r>
              <a:rPr lang="en-AU" sz="2800" b="1" dirty="0"/>
              <a:t> </a:t>
            </a:r>
            <a:r>
              <a:rPr lang="en-AU" sz="2800" b="1" dirty="0" err="1"/>
              <a:t>terakhir</a:t>
            </a:r>
            <a:r>
              <a:rPr lang="en-AU" sz="2800" b="1" dirty="0"/>
              <a:t> 2008) </a:t>
            </a:r>
            <a:r>
              <a:rPr lang="en-AU" sz="2800" b="1" dirty="0" smtClean="0">
                <a:sym typeface="Wingdings" panose="05000000000000000000" pitchFamily="2" charset="2"/>
              </a:rPr>
              <a:t></a:t>
            </a:r>
            <a:r>
              <a:rPr lang="en-AU" sz="2800" b="1" dirty="0" smtClean="0"/>
              <a:t> </a:t>
            </a:r>
            <a:r>
              <a:rPr lang="en-AU" sz="2800" b="1" dirty="0" err="1" smtClean="0"/>
              <a:t>dasar</a:t>
            </a:r>
            <a:r>
              <a:rPr lang="en-AU" sz="2800" b="1" dirty="0" smtClean="0"/>
              <a:t> </a:t>
            </a:r>
            <a:r>
              <a:rPr lang="en-AU" sz="2800" b="1" dirty="0"/>
              <a:t>monitoring &amp;</a:t>
            </a:r>
            <a:r>
              <a:rPr lang="en-AU" sz="2800" b="1" dirty="0" smtClean="0"/>
              <a:t> </a:t>
            </a:r>
            <a:r>
              <a:rPr lang="en-AU" sz="2800" b="1" dirty="0" err="1"/>
              <a:t>kendali</a:t>
            </a:r>
            <a:r>
              <a:rPr lang="en-AU" sz="2800" b="1" dirty="0"/>
              <a:t> </a:t>
            </a:r>
            <a:r>
              <a:rPr lang="en-AU" sz="2800" b="1" dirty="0" err="1"/>
              <a:t>etika</a:t>
            </a:r>
            <a:r>
              <a:rPr lang="en-AU" sz="2800" b="1" dirty="0"/>
              <a:t> </a:t>
            </a:r>
            <a:r>
              <a:rPr lang="en-AU" sz="2800" b="1" dirty="0" err="1"/>
              <a:t>riset</a:t>
            </a:r>
            <a:r>
              <a:rPr lang="en-AU" sz="2800" b="1" dirty="0"/>
              <a:t> di </a:t>
            </a:r>
            <a:r>
              <a:rPr lang="en-AU" sz="2800" b="1" dirty="0" err="1"/>
              <a:t>dunia</a:t>
            </a:r>
            <a:r>
              <a:rPr lang="en-AU" sz="2800" b="1" dirty="0"/>
              <a:t> </a:t>
            </a:r>
            <a:r>
              <a:rPr lang="en-AU" sz="2800" b="1" dirty="0" err="1" smtClean="0"/>
              <a:t>dgn</a:t>
            </a:r>
            <a:r>
              <a:rPr lang="en-AU" sz="2800" b="1" dirty="0" smtClean="0"/>
              <a:t> </a:t>
            </a:r>
            <a:r>
              <a:rPr lang="en-AU" sz="2800" b="1" dirty="0" err="1"/>
              <a:t>pedoman</a:t>
            </a:r>
            <a:r>
              <a:rPr lang="en-AU" sz="2800" b="1" dirty="0"/>
              <a:t> </a:t>
            </a:r>
            <a:r>
              <a:rPr lang="en-AU" sz="2800" b="1" dirty="0" err="1" smtClean="0"/>
              <a:t>yg</a:t>
            </a:r>
            <a:r>
              <a:rPr lang="en-AU" sz="2800" b="1" dirty="0" smtClean="0"/>
              <a:t> </a:t>
            </a:r>
            <a:r>
              <a:rPr lang="en-AU" sz="2800" b="1" dirty="0" err="1"/>
              <a:t>lebih</a:t>
            </a:r>
            <a:r>
              <a:rPr lang="en-AU" sz="2800" b="1" dirty="0"/>
              <a:t> </a:t>
            </a:r>
            <a:r>
              <a:rPr lang="en-AU" sz="2800" b="1" dirty="0" err="1"/>
              <a:t>ketat</a:t>
            </a:r>
            <a:r>
              <a:rPr lang="en-AU" sz="2800" b="1" dirty="0"/>
              <a:t>.</a:t>
            </a:r>
            <a:endParaRPr lang="id-ID" sz="2800" b="1" dirty="0"/>
          </a:p>
          <a:p>
            <a:endParaRPr lang="id-ID" dirty="0"/>
          </a:p>
        </p:txBody>
      </p:sp>
    </p:spTree>
    <p:extLst>
      <p:ext uri="{BB962C8B-B14F-4D97-AF65-F5344CB8AC3E}">
        <p14:creationId xmlns:p14="http://schemas.microsoft.com/office/powerpoint/2010/main" val="39116008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3200" y="39914"/>
            <a:ext cx="8686800" cy="6924973"/>
          </a:xfrm>
          <a:prstGeom prst="rect">
            <a:avLst/>
          </a:prstGeom>
          <a:noFill/>
        </p:spPr>
        <p:txBody>
          <a:bodyPr wrap="square" rtlCol="0">
            <a:spAutoFit/>
          </a:bodyPr>
          <a:lstStyle/>
          <a:p>
            <a:r>
              <a:rPr lang="en-AU" sz="4400" b="1" i="1" dirty="0" err="1"/>
              <a:t>Mengapa</a:t>
            </a:r>
            <a:r>
              <a:rPr lang="en-AU" sz="4400" b="1" i="1" dirty="0"/>
              <a:t> </a:t>
            </a:r>
            <a:r>
              <a:rPr lang="en-AU" sz="4400" b="1" i="1" dirty="0" err="1"/>
              <a:t>etika</a:t>
            </a:r>
            <a:r>
              <a:rPr lang="en-AU" sz="4400" b="1" i="1" dirty="0" smtClean="0"/>
              <a:t>?</a:t>
            </a:r>
          </a:p>
          <a:p>
            <a:endParaRPr lang="id-ID" sz="3600" b="1" dirty="0"/>
          </a:p>
          <a:p>
            <a:r>
              <a:rPr lang="en-GB" sz="2800" b="1" dirty="0" err="1"/>
              <a:t>Etika</a:t>
            </a:r>
            <a:r>
              <a:rPr lang="en-GB" sz="2800" b="1" dirty="0"/>
              <a:t> </a:t>
            </a:r>
            <a:r>
              <a:rPr lang="en-GB" sz="2800" b="1" dirty="0" err="1" smtClean="0"/>
              <a:t>riset</a:t>
            </a:r>
            <a:r>
              <a:rPr lang="en-GB" sz="2800" b="1" dirty="0" smtClean="0"/>
              <a:t>: </a:t>
            </a:r>
            <a:r>
              <a:rPr lang="en-GB" sz="2800" b="1" dirty="0"/>
              <a:t>moral, instrumental </a:t>
            </a:r>
            <a:r>
              <a:rPr lang="en-GB" sz="2800" b="1" dirty="0" err="1"/>
              <a:t>dan</a:t>
            </a:r>
            <a:r>
              <a:rPr lang="en-GB" sz="2800" b="1" dirty="0"/>
              <a:t> </a:t>
            </a:r>
            <a:r>
              <a:rPr lang="en-GB" sz="2800" b="1" dirty="0" err="1"/>
              <a:t>pragmatisme</a:t>
            </a:r>
            <a:r>
              <a:rPr lang="en-GB" sz="2800" b="1" dirty="0"/>
              <a:t>.   </a:t>
            </a:r>
            <a:r>
              <a:rPr lang="en-GB" sz="2800" b="1" dirty="0" smtClean="0"/>
              <a:t>   </a:t>
            </a:r>
          </a:p>
          <a:p>
            <a:endParaRPr lang="en-GB" sz="2800" b="1" dirty="0"/>
          </a:p>
          <a:p>
            <a:r>
              <a:rPr lang="en-GB" sz="2800" b="1" dirty="0" err="1" smtClean="0"/>
              <a:t>Secara</a:t>
            </a:r>
            <a:r>
              <a:rPr lang="en-GB" sz="2800" b="1" dirty="0" smtClean="0"/>
              <a:t> </a:t>
            </a:r>
            <a:r>
              <a:rPr lang="en-GB" sz="2800" b="1" i="1" u="sng" dirty="0"/>
              <a:t>moral</a:t>
            </a:r>
            <a:r>
              <a:rPr lang="en-GB" sz="2800" b="1" dirty="0"/>
              <a:t> </a:t>
            </a:r>
            <a:r>
              <a:rPr lang="en-GB" sz="2800" b="1" dirty="0" err="1"/>
              <a:t>periset</a:t>
            </a:r>
            <a:r>
              <a:rPr lang="en-GB" sz="2800" b="1" dirty="0"/>
              <a:t> </a:t>
            </a:r>
            <a:r>
              <a:rPr lang="en-GB" sz="2800" b="1" dirty="0" err="1" smtClean="0"/>
              <a:t>punya</a:t>
            </a:r>
            <a:r>
              <a:rPr lang="en-GB" sz="2800" b="1" dirty="0" smtClean="0"/>
              <a:t> </a:t>
            </a:r>
            <a:r>
              <a:rPr lang="en-GB" sz="2800" b="1" dirty="0" err="1"/>
              <a:t>kewajiban</a:t>
            </a:r>
            <a:r>
              <a:rPr lang="en-GB" sz="2800" b="1" dirty="0"/>
              <a:t> </a:t>
            </a:r>
            <a:r>
              <a:rPr lang="en-GB" sz="2800" b="1" dirty="0" smtClean="0"/>
              <a:t>&amp; </a:t>
            </a:r>
            <a:r>
              <a:rPr lang="en-GB" sz="2800" b="1" dirty="0" err="1"/>
              <a:t>tanggung</a:t>
            </a:r>
            <a:r>
              <a:rPr lang="en-GB" sz="2800" b="1" dirty="0"/>
              <a:t> </a:t>
            </a:r>
            <a:r>
              <a:rPr lang="en-GB" sz="2800" b="1" dirty="0" err="1"/>
              <a:t>jawab</a:t>
            </a:r>
            <a:r>
              <a:rPr lang="en-GB" sz="2800" b="1" dirty="0"/>
              <a:t> </a:t>
            </a:r>
            <a:r>
              <a:rPr lang="en-GB" sz="2800" b="1" dirty="0" err="1" smtClean="0"/>
              <a:t>kpd</a:t>
            </a:r>
            <a:r>
              <a:rPr lang="en-GB" sz="2800" b="1" dirty="0" smtClean="0"/>
              <a:t> </a:t>
            </a:r>
            <a:r>
              <a:rPr lang="en-GB" sz="2800" b="1" dirty="0" err="1" smtClean="0"/>
              <a:t>Subjek</a:t>
            </a:r>
            <a:r>
              <a:rPr lang="en-GB" sz="2800" b="1" dirty="0"/>
              <a:t> </a:t>
            </a:r>
            <a:r>
              <a:rPr lang="en-GB" sz="2800" b="1" dirty="0" smtClean="0"/>
              <a:t>&amp; M </a:t>
            </a:r>
            <a:r>
              <a:rPr lang="en-GB" sz="2800" b="1" dirty="0" err="1" smtClean="0"/>
              <a:t>utk</a:t>
            </a:r>
            <a:r>
              <a:rPr lang="en-GB" sz="2800" b="1" dirty="0" smtClean="0"/>
              <a:t> </a:t>
            </a:r>
            <a:r>
              <a:rPr lang="en-GB" sz="2800" b="1" dirty="0" err="1" smtClean="0"/>
              <a:t>hindari</a:t>
            </a:r>
            <a:r>
              <a:rPr lang="en-GB" sz="2800" b="1" dirty="0" smtClean="0"/>
              <a:t> </a:t>
            </a:r>
            <a:r>
              <a:rPr lang="en-GB" sz="2800" b="1" dirty="0" err="1" smtClean="0"/>
              <a:t>ketdk-layakan</a:t>
            </a:r>
            <a:r>
              <a:rPr lang="en-GB" sz="2800" b="1" dirty="0"/>
              <a:t>, </a:t>
            </a:r>
            <a:r>
              <a:rPr lang="en-GB" sz="2800" b="1" dirty="0" err="1"/>
              <a:t>kerusakan</a:t>
            </a:r>
            <a:r>
              <a:rPr lang="en-GB" sz="2800" b="1" dirty="0"/>
              <a:t>, </a:t>
            </a:r>
            <a:r>
              <a:rPr lang="en-GB" sz="2800" b="1" dirty="0" err="1"/>
              <a:t>ketidak-nyamanan</a:t>
            </a:r>
            <a:r>
              <a:rPr lang="en-GB" sz="2800" b="1" dirty="0"/>
              <a:t>, bias, </a:t>
            </a:r>
            <a:r>
              <a:rPr lang="en-GB" sz="2800" b="1" dirty="0" err="1"/>
              <a:t>salah</a:t>
            </a:r>
            <a:r>
              <a:rPr lang="en-GB" sz="2800" b="1" dirty="0"/>
              <a:t> </a:t>
            </a:r>
            <a:r>
              <a:rPr lang="en-GB" sz="2800" b="1" dirty="0" err="1" smtClean="0"/>
              <a:t>sasaran</a:t>
            </a:r>
            <a:r>
              <a:rPr lang="en-GB" sz="2800" b="1" dirty="0" smtClean="0"/>
              <a:t> &amp; </a:t>
            </a:r>
            <a:r>
              <a:rPr lang="en-GB" sz="2800" b="1" i="1" dirty="0" smtClean="0"/>
              <a:t>conflict </a:t>
            </a:r>
            <a:r>
              <a:rPr lang="en-GB" sz="2800" b="1" i="1" dirty="0"/>
              <a:t>interest</a:t>
            </a:r>
            <a:r>
              <a:rPr lang="en-GB" sz="2800" b="1" dirty="0"/>
              <a:t>.  </a:t>
            </a:r>
            <a:endParaRPr lang="en-GB" sz="2800" b="1" dirty="0" smtClean="0"/>
          </a:p>
          <a:p>
            <a:endParaRPr lang="en-GB" sz="2800" b="1" dirty="0" smtClean="0"/>
          </a:p>
          <a:p>
            <a:r>
              <a:rPr lang="en-GB" sz="2800" b="1" dirty="0" err="1" smtClean="0"/>
              <a:t>Secara</a:t>
            </a:r>
            <a:r>
              <a:rPr lang="en-GB" sz="2800" b="1" dirty="0" smtClean="0"/>
              <a:t> </a:t>
            </a:r>
            <a:r>
              <a:rPr lang="en-GB" sz="2800" b="1" i="1" u="sng" dirty="0"/>
              <a:t>instrumental</a:t>
            </a:r>
            <a:r>
              <a:rPr lang="en-GB" sz="2800" b="1" dirty="0"/>
              <a:t> </a:t>
            </a:r>
            <a:r>
              <a:rPr lang="en-GB" sz="2800" b="1" dirty="0" err="1" smtClean="0"/>
              <a:t>dlm</a:t>
            </a:r>
            <a:r>
              <a:rPr lang="en-GB" sz="2800" b="1" dirty="0" smtClean="0"/>
              <a:t> </a:t>
            </a:r>
            <a:r>
              <a:rPr lang="en-GB" sz="2800" b="1" dirty="0" err="1"/>
              <a:t>manajemen</a:t>
            </a:r>
            <a:r>
              <a:rPr lang="en-GB" sz="2800" b="1" dirty="0"/>
              <a:t> </a:t>
            </a:r>
            <a:r>
              <a:rPr lang="en-GB" sz="2800" b="1" dirty="0" err="1"/>
              <a:t>risiko</a:t>
            </a:r>
            <a:r>
              <a:rPr lang="en-GB" sz="2800" b="1" dirty="0"/>
              <a:t> </a:t>
            </a:r>
            <a:r>
              <a:rPr lang="en-GB" sz="2800" b="1" dirty="0" err="1"/>
              <a:t>terkait</a:t>
            </a:r>
            <a:r>
              <a:rPr lang="en-GB" sz="2800" b="1" dirty="0"/>
              <a:t> </a:t>
            </a:r>
            <a:r>
              <a:rPr lang="en-GB" sz="2800" b="1" dirty="0" err="1" smtClean="0"/>
              <a:t>fisik</a:t>
            </a:r>
            <a:r>
              <a:rPr lang="en-GB" sz="2800" b="1" dirty="0"/>
              <a:t>, </a:t>
            </a:r>
            <a:r>
              <a:rPr lang="en-GB" sz="2800" b="1" dirty="0" err="1"/>
              <a:t>psikologis</a:t>
            </a:r>
            <a:r>
              <a:rPr lang="en-GB" sz="2800" b="1" dirty="0"/>
              <a:t>, </a:t>
            </a:r>
            <a:r>
              <a:rPr lang="en-GB" sz="2800" b="1" dirty="0" err="1"/>
              <a:t>sosial</a:t>
            </a:r>
            <a:r>
              <a:rPr lang="en-GB" sz="2800" b="1" dirty="0"/>
              <a:t>, </a:t>
            </a:r>
            <a:r>
              <a:rPr lang="en-GB" sz="2800" b="1" dirty="0" err="1"/>
              <a:t>ekonomi</a:t>
            </a:r>
            <a:r>
              <a:rPr lang="en-GB" sz="2800" b="1" dirty="0"/>
              <a:t>, &amp;</a:t>
            </a:r>
            <a:r>
              <a:rPr lang="en-GB" sz="2800" b="1" dirty="0" smtClean="0"/>
              <a:t> </a:t>
            </a:r>
            <a:r>
              <a:rPr lang="en-GB" sz="2800" b="1" dirty="0"/>
              <a:t>legal. </a:t>
            </a:r>
            <a:endParaRPr lang="en-GB" sz="2800" b="1" dirty="0" smtClean="0"/>
          </a:p>
          <a:p>
            <a:endParaRPr lang="en-GB" sz="2800" b="1" dirty="0" smtClean="0"/>
          </a:p>
          <a:p>
            <a:r>
              <a:rPr lang="en-GB" sz="2800" b="1" dirty="0" err="1" smtClean="0"/>
              <a:t>Secara</a:t>
            </a:r>
            <a:r>
              <a:rPr lang="en-GB" sz="2800" b="1" dirty="0" smtClean="0"/>
              <a:t> </a:t>
            </a:r>
            <a:r>
              <a:rPr lang="en-GB" sz="2800" b="1" i="1" u="sng" dirty="0" err="1"/>
              <a:t>pragmatis</a:t>
            </a:r>
            <a:r>
              <a:rPr lang="en-GB" sz="2800" b="1" dirty="0"/>
              <a:t> </a:t>
            </a:r>
            <a:r>
              <a:rPr lang="en-GB" sz="2800" b="1" dirty="0" err="1" smtClean="0"/>
              <a:t>terkait</a:t>
            </a:r>
            <a:r>
              <a:rPr lang="en-GB" sz="2800" b="1" dirty="0" smtClean="0"/>
              <a:t>  </a:t>
            </a:r>
            <a:r>
              <a:rPr lang="en-GB" sz="2800" b="1" dirty="0" err="1"/>
              <a:t>tujuan</a:t>
            </a:r>
            <a:r>
              <a:rPr lang="en-GB" sz="2800" b="1" dirty="0"/>
              <a:t>, </a:t>
            </a:r>
            <a:r>
              <a:rPr lang="en-GB" sz="2800" b="1" dirty="0" err="1"/>
              <a:t>motivasi</a:t>
            </a:r>
            <a:r>
              <a:rPr lang="en-GB" sz="2800" b="1" dirty="0"/>
              <a:t>, </a:t>
            </a:r>
            <a:r>
              <a:rPr lang="en-GB" sz="2800" b="1" dirty="0" err="1"/>
              <a:t>metode</a:t>
            </a:r>
            <a:r>
              <a:rPr lang="en-GB" sz="2800" b="1" dirty="0"/>
              <a:t>, </a:t>
            </a:r>
            <a:r>
              <a:rPr lang="en-GB" sz="2800" b="1" dirty="0" err="1" smtClean="0"/>
              <a:t>dlsb</a:t>
            </a:r>
            <a:r>
              <a:rPr lang="en-GB" sz="2800" b="1" dirty="0" smtClean="0"/>
              <a:t>.   </a:t>
            </a:r>
          </a:p>
          <a:p>
            <a:endParaRPr lang="en-GB" sz="2800" b="1" dirty="0"/>
          </a:p>
          <a:p>
            <a:r>
              <a:rPr lang="en-GB" sz="2800" b="1" dirty="0" err="1" smtClean="0"/>
              <a:t>Kaji</a:t>
            </a:r>
            <a:r>
              <a:rPr lang="en-GB" sz="2800" b="1" dirty="0" smtClean="0"/>
              <a:t> </a:t>
            </a:r>
            <a:r>
              <a:rPr lang="en-GB" sz="2800" b="1" dirty="0" err="1"/>
              <a:t>etika</a:t>
            </a:r>
            <a:r>
              <a:rPr lang="en-GB" sz="2800" b="1" dirty="0"/>
              <a:t> </a:t>
            </a:r>
            <a:r>
              <a:rPr lang="en-GB" sz="2800" b="1" dirty="0" err="1"/>
              <a:t>sebagai</a:t>
            </a:r>
            <a:r>
              <a:rPr lang="en-GB" sz="2800" b="1" dirty="0"/>
              <a:t> </a:t>
            </a:r>
            <a:r>
              <a:rPr lang="en-GB" sz="2800" b="1" dirty="0" err="1"/>
              <a:t>bagian</a:t>
            </a:r>
            <a:r>
              <a:rPr lang="en-GB" sz="2800" b="1" dirty="0"/>
              <a:t> proses </a:t>
            </a:r>
            <a:r>
              <a:rPr lang="en-GB" sz="2800" b="1" dirty="0" err="1"/>
              <a:t>pengembangan</a:t>
            </a:r>
            <a:r>
              <a:rPr lang="en-GB" sz="2800" b="1" dirty="0"/>
              <a:t> </a:t>
            </a:r>
            <a:r>
              <a:rPr lang="en-GB" sz="2800" b="1" dirty="0" err="1"/>
              <a:t>riset</a:t>
            </a:r>
            <a:r>
              <a:rPr lang="en-GB" sz="2800" b="1" dirty="0"/>
              <a:t>.</a:t>
            </a:r>
            <a:endParaRPr lang="id-ID" sz="2800" b="1" dirty="0"/>
          </a:p>
          <a:p>
            <a:endParaRPr lang="id-ID" sz="2800" b="1" dirty="0"/>
          </a:p>
        </p:txBody>
      </p:sp>
    </p:spTree>
    <p:extLst>
      <p:ext uri="{BB962C8B-B14F-4D97-AF65-F5344CB8AC3E}">
        <p14:creationId xmlns:p14="http://schemas.microsoft.com/office/powerpoint/2010/main" val="3353626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414337" y="533400"/>
            <a:ext cx="8501063" cy="5416868"/>
          </a:xfrm>
          <a:prstGeom prst="rect">
            <a:avLst/>
          </a:prstGeom>
          <a:noFill/>
        </p:spPr>
        <p:txBody>
          <a:bodyPr wrap="square" rtlCol="0">
            <a:spAutoFit/>
          </a:bodyPr>
          <a:lstStyle/>
          <a:p>
            <a:r>
              <a:rPr lang="en-US" sz="3600" b="1" dirty="0" err="1"/>
              <a:t>C</a:t>
            </a:r>
            <a:r>
              <a:rPr lang="en-US" sz="3600" b="1" dirty="0" err="1" smtClean="0"/>
              <a:t>ontoh</a:t>
            </a:r>
            <a:endParaRPr lang="en-US" sz="3600" b="1" dirty="0" smtClean="0"/>
          </a:p>
          <a:p>
            <a:endParaRPr lang="en-US" sz="3600" b="1" dirty="0"/>
          </a:p>
          <a:p>
            <a:r>
              <a:rPr lang="id-ID" sz="3600" b="1" dirty="0" smtClean="0"/>
              <a:t>The </a:t>
            </a:r>
            <a:r>
              <a:rPr lang="id-ID" sz="3600" b="1" dirty="0"/>
              <a:t>Effects of Water and Non-Nutritive Sweetened </a:t>
            </a:r>
            <a:r>
              <a:rPr lang="id-ID" sz="3600" b="1" dirty="0" smtClean="0"/>
              <a:t>Beverages</a:t>
            </a:r>
            <a:r>
              <a:rPr lang="en-US" sz="3600" b="1" dirty="0" smtClean="0"/>
              <a:t> </a:t>
            </a:r>
            <a:r>
              <a:rPr lang="id-ID" sz="3600" b="1" dirty="0" smtClean="0"/>
              <a:t>on </a:t>
            </a:r>
            <a:r>
              <a:rPr lang="id-ID" sz="3600" b="1" dirty="0"/>
              <a:t>Weight Loss During a 12-week Weight Loss </a:t>
            </a:r>
            <a:r>
              <a:rPr lang="id-ID" sz="3600" b="1" dirty="0" smtClean="0"/>
              <a:t>Treatment</a:t>
            </a:r>
            <a:r>
              <a:rPr lang="en-US" sz="3600" b="1" dirty="0" smtClean="0"/>
              <a:t> </a:t>
            </a:r>
            <a:r>
              <a:rPr lang="id-ID" sz="3600" b="1" dirty="0" smtClean="0"/>
              <a:t>Program</a:t>
            </a:r>
            <a:endParaRPr lang="id-ID" sz="3600" b="1" dirty="0"/>
          </a:p>
          <a:p>
            <a:endParaRPr lang="en-US" sz="2800" b="1" dirty="0" smtClean="0"/>
          </a:p>
          <a:p>
            <a:r>
              <a:rPr lang="id-ID" sz="2800" b="1" dirty="0" smtClean="0"/>
              <a:t>John </a:t>
            </a:r>
            <a:r>
              <a:rPr lang="id-ID" sz="2800" b="1" dirty="0"/>
              <a:t>C. </a:t>
            </a:r>
            <a:r>
              <a:rPr lang="id-ID" sz="2800" b="1" dirty="0" smtClean="0"/>
              <a:t>Peters, </a:t>
            </a:r>
            <a:r>
              <a:rPr lang="id-ID" sz="2800" b="1" dirty="0"/>
              <a:t>Holly R. Wyatt1, Gary D. </a:t>
            </a:r>
            <a:r>
              <a:rPr lang="id-ID" sz="2800" b="1" dirty="0" smtClean="0"/>
              <a:t>Foster, </a:t>
            </a:r>
            <a:r>
              <a:rPr lang="id-ID" sz="2800" b="1" dirty="0"/>
              <a:t>Zhaoxing </a:t>
            </a:r>
            <a:r>
              <a:rPr lang="id-ID" sz="2800" b="1" dirty="0" smtClean="0"/>
              <a:t>Pan, </a:t>
            </a:r>
            <a:r>
              <a:rPr lang="id-ID" sz="2800" b="1" dirty="0"/>
              <a:t>Alexis C. </a:t>
            </a:r>
            <a:r>
              <a:rPr lang="id-ID" sz="2800" b="1" dirty="0" smtClean="0"/>
              <a:t>Wojtanowski, </a:t>
            </a:r>
            <a:r>
              <a:rPr lang="id-ID" sz="2800" b="1" dirty="0"/>
              <a:t>Stephanie S. Vander </a:t>
            </a:r>
            <a:r>
              <a:rPr lang="id-ID" sz="2800" b="1" dirty="0" smtClean="0"/>
              <a:t>Veur, </a:t>
            </a:r>
            <a:r>
              <a:rPr lang="id-ID" sz="2800" b="1" dirty="0"/>
              <a:t>Sharon J. </a:t>
            </a:r>
            <a:r>
              <a:rPr lang="id-ID" sz="2800" b="1" dirty="0" smtClean="0"/>
              <a:t>Herring, </a:t>
            </a:r>
            <a:r>
              <a:rPr lang="id-ID" sz="2800" b="1" dirty="0"/>
              <a:t>Carrie </a:t>
            </a:r>
            <a:r>
              <a:rPr lang="id-ID" sz="2800" b="1" dirty="0" smtClean="0"/>
              <a:t>Brill </a:t>
            </a:r>
            <a:r>
              <a:rPr lang="id-ID" sz="2800" b="1" dirty="0"/>
              <a:t>and James O. </a:t>
            </a:r>
            <a:r>
              <a:rPr lang="id-ID" sz="2800" b="1" dirty="0" smtClean="0"/>
              <a:t>Hill</a:t>
            </a:r>
            <a:endParaRPr lang="id-ID" sz="2800" b="1" dirty="0"/>
          </a:p>
          <a:p>
            <a:endParaRPr lang="id-ID" dirty="0"/>
          </a:p>
        </p:txBody>
      </p:sp>
    </p:spTree>
    <p:extLst>
      <p:ext uri="{BB962C8B-B14F-4D97-AF65-F5344CB8AC3E}">
        <p14:creationId xmlns:p14="http://schemas.microsoft.com/office/powerpoint/2010/main" val="3733096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1971" y="381000"/>
            <a:ext cx="8305800" cy="5632311"/>
          </a:xfrm>
          <a:prstGeom prst="rect">
            <a:avLst/>
          </a:prstGeom>
          <a:noFill/>
        </p:spPr>
        <p:txBody>
          <a:bodyPr wrap="square" rtlCol="0">
            <a:spAutoFit/>
          </a:bodyPr>
          <a:lstStyle/>
          <a:p>
            <a:r>
              <a:rPr lang="en-AU" sz="4400" b="1" i="1" dirty="0" err="1"/>
              <a:t>Prinsip</a:t>
            </a:r>
            <a:r>
              <a:rPr lang="en-AU" sz="4400" b="1" i="1" dirty="0"/>
              <a:t> </a:t>
            </a:r>
            <a:r>
              <a:rPr lang="en-AU" sz="4400" b="1" i="1" dirty="0" err="1" smtClean="0"/>
              <a:t>etika</a:t>
            </a:r>
            <a:endParaRPr lang="en-AU" sz="4400" b="1" i="1" dirty="0" smtClean="0"/>
          </a:p>
          <a:p>
            <a:endParaRPr lang="id-ID" sz="3600" b="1" dirty="0"/>
          </a:p>
          <a:p>
            <a:r>
              <a:rPr lang="en-GB" sz="2800" b="1" dirty="0" err="1"/>
              <a:t>Prinsip</a:t>
            </a:r>
            <a:r>
              <a:rPr lang="en-GB" sz="2800" b="1" dirty="0"/>
              <a:t> </a:t>
            </a:r>
            <a:r>
              <a:rPr lang="en-GB" sz="2800" b="1" dirty="0" err="1"/>
              <a:t>etika</a:t>
            </a:r>
            <a:r>
              <a:rPr lang="en-GB" sz="2800" b="1" dirty="0"/>
              <a:t> </a:t>
            </a:r>
            <a:r>
              <a:rPr lang="en-GB" sz="2800" b="1" dirty="0" err="1"/>
              <a:t>riset</a:t>
            </a:r>
            <a:r>
              <a:rPr lang="en-GB" sz="2800" b="1" dirty="0"/>
              <a:t> </a:t>
            </a:r>
            <a:r>
              <a:rPr lang="en-GB" sz="2800" b="1" dirty="0" err="1"/>
              <a:t>mencakup</a:t>
            </a:r>
            <a:r>
              <a:rPr lang="en-GB" sz="2800" b="1" dirty="0" smtClean="0"/>
              <a:t>:</a:t>
            </a:r>
          </a:p>
          <a:p>
            <a:r>
              <a:rPr lang="en-GB" sz="2800" b="1" dirty="0" smtClean="0"/>
              <a:t> </a:t>
            </a:r>
          </a:p>
          <a:p>
            <a:pPr marL="457200" indent="-457200">
              <a:buFont typeface="Arial" panose="020B0604020202020204" pitchFamily="34" charset="0"/>
              <a:buChar char="•"/>
            </a:pPr>
            <a:r>
              <a:rPr lang="en-GB" sz="2800" b="1" dirty="0" err="1" smtClean="0"/>
              <a:t>otonomi</a:t>
            </a:r>
            <a:r>
              <a:rPr lang="en-GB" sz="2800" b="1" dirty="0" smtClean="0"/>
              <a:t> </a:t>
            </a:r>
            <a:r>
              <a:rPr lang="en-GB" sz="2800" b="1" dirty="0"/>
              <a:t>(</a:t>
            </a:r>
            <a:r>
              <a:rPr lang="en-GB" sz="2800" b="1" i="1" dirty="0"/>
              <a:t>respect for persons and autonomy)</a:t>
            </a:r>
            <a:r>
              <a:rPr lang="en-GB" sz="2800" b="1" dirty="0"/>
              <a:t>, </a:t>
            </a:r>
            <a:endParaRPr lang="en-GB" sz="2800" b="1" dirty="0" smtClean="0"/>
          </a:p>
          <a:p>
            <a:pPr marL="457200" indent="-457200">
              <a:buFont typeface="Arial" panose="020B0604020202020204" pitchFamily="34" charset="0"/>
              <a:buChar char="•"/>
            </a:pPr>
            <a:r>
              <a:rPr lang="en-GB" sz="2800" b="1" dirty="0" err="1" smtClean="0"/>
              <a:t>manfaat</a:t>
            </a:r>
            <a:r>
              <a:rPr lang="en-GB" sz="2800" b="1" dirty="0" smtClean="0"/>
              <a:t> </a:t>
            </a:r>
            <a:r>
              <a:rPr lang="en-GB" sz="2800" b="1" dirty="0"/>
              <a:t>(</a:t>
            </a:r>
            <a:r>
              <a:rPr lang="en-GB" sz="2800" b="1" i="1" dirty="0"/>
              <a:t>beneficence and </a:t>
            </a:r>
            <a:r>
              <a:rPr lang="en-GB" sz="2800" b="1" i="1" dirty="0" err="1"/>
              <a:t>nonmalficence</a:t>
            </a:r>
            <a:r>
              <a:rPr lang="en-GB" sz="2800" b="1" i="1" dirty="0"/>
              <a:t>),</a:t>
            </a:r>
            <a:r>
              <a:rPr lang="en-GB" sz="2800" b="1" dirty="0"/>
              <a:t> </a:t>
            </a:r>
            <a:endParaRPr lang="en-GB" sz="2800" b="1" dirty="0" smtClean="0"/>
          </a:p>
          <a:p>
            <a:pPr marL="457200" indent="-457200">
              <a:buFont typeface="Arial" panose="020B0604020202020204" pitchFamily="34" charset="0"/>
              <a:buChar char="•"/>
            </a:pPr>
            <a:r>
              <a:rPr lang="en-GB" sz="2800" b="1" dirty="0" err="1" smtClean="0"/>
              <a:t>keadilan</a:t>
            </a:r>
            <a:r>
              <a:rPr lang="en-GB" sz="2800" b="1" dirty="0" smtClean="0"/>
              <a:t> </a:t>
            </a:r>
            <a:r>
              <a:rPr lang="en-GB" sz="2800" b="1" dirty="0"/>
              <a:t>(</a:t>
            </a:r>
            <a:r>
              <a:rPr lang="en-GB" sz="2800" b="1" i="1" dirty="0"/>
              <a:t>justice - fair distribution of benefits; fairness of processes</a:t>
            </a:r>
            <a:r>
              <a:rPr lang="en-GB" sz="2800" b="1" dirty="0"/>
              <a:t>), </a:t>
            </a:r>
            <a:endParaRPr lang="en-GB" sz="2800" b="1" dirty="0" smtClean="0"/>
          </a:p>
          <a:p>
            <a:pPr marL="457200" indent="-457200">
              <a:buFont typeface="Arial" panose="020B0604020202020204" pitchFamily="34" charset="0"/>
              <a:buChar char="•"/>
            </a:pPr>
            <a:r>
              <a:rPr lang="en-GB" sz="2800" b="1" dirty="0" err="1" smtClean="0"/>
              <a:t>integritas</a:t>
            </a:r>
            <a:r>
              <a:rPr lang="en-GB" sz="2800" b="1" dirty="0" smtClean="0"/>
              <a:t> </a:t>
            </a:r>
            <a:r>
              <a:rPr lang="en-GB" sz="2800" b="1" dirty="0" err="1"/>
              <a:t>ilmiah</a:t>
            </a:r>
            <a:r>
              <a:rPr lang="en-GB" sz="2800" b="1" dirty="0"/>
              <a:t> </a:t>
            </a:r>
            <a:r>
              <a:rPr lang="en-GB" sz="2800" b="1" i="1" dirty="0"/>
              <a:t>(fidelity and scientific integrity)</a:t>
            </a:r>
            <a:r>
              <a:rPr lang="en-GB" sz="2800" b="1" dirty="0"/>
              <a:t>, &amp;</a:t>
            </a:r>
            <a:endParaRPr lang="en-GB" sz="2800" b="1" dirty="0" smtClean="0"/>
          </a:p>
          <a:p>
            <a:pPr marL="457200" indent="-457200">
              <a:buFont typeface="Arial" panose="020B0604020202020204" pitchFamily="34" charset="0"/>
              <a:buChar char="•"/>
            </a:pPr>
            <a:r>
              <a:rPr lang="en-GB" sz="2800" b="1" dirty="0" err="1" smtClean="0"/>
              <a:t>hubungan</a:t>
            </a:r>
            <a:r>
              <a:rPr lang="en-GB" sz="2800" b="1" dirty="0" smtClean="0"/>
              <a:t> </a:t>
            </a:r>
            <a:r>
              <a:rPr lang="en-GB" sz="2800" b="1" dirty="0" err="1"/>
              <a:t>saling</a:t>
            </a:r>
            <a:r>
              <a:rPr lang="en-GB" sz="2800" b="1" dirty="0"/>
              <a:t> </a:t>
            </a:r>
            <a:r>
              <a:rPr lang="en-GB" sz="2800" b="1" dirty="0" err="1"/>
              <a:t>percaya</a:t>
            </a:r>
            <a:r>
              <a:rPr lang="en-GB" sz="2800" b="1" dirty="0"/>
              <a:t> (</a:t>
            </a:r>
            <a:r>
              <a:rPr lang="en-GB" sz="2800" b="1" i="1" dirty="0"/>
              <a:t>trust - open, honest, inclusive relationships</a:t>
            </a:r>
            <a:r>
              <a:rPr lang="en-GB" sz="2800" b="1" dirty="0"/>
              <a:t>).</a:t>
            </a:r>
            <a:endParaRPr lang="id-ID" sz="2800" b="1" dirty="0"/>
          </a:p>
          <a:p>
            <a:endParaRPr lang="id-ID" sz="2800" b="1" dirty="0"/>
          </a:p>
        </p:txBody>
      </p:sp>
    </p:spTree>
    <p:extLst>
      <p:ext uri="{BB962C8B-B14F-4D97-AF65-F5344CB8AC3E}">
        <p14:creationId xmlns:p14="http://schemas.microsoft.com/office/powerpoint/2010/main" val="35022606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47314" cy="6247864"/>
          </a:xfrm>
          <a:prstGeom prst="rect">
            <a:avLst/>
          </a:prstGeom>
          <a:noFill/>
        </p:spPr>
        <p:txBody>
          <a:bodyPr wrap="square" rtlCol="0">
            <a:spAutoFit/>
          </a:bodyPr>
          <a:lstStyle/>
          <a:p>
            <a:r>
              <a:rPr lang="en-GB" sz="3600" b="1" i="1" u="sng" dirty="0" err="1"/>
              <a:t>Otonomi</a:t>
            </a:r>
            <a:r>
              <a:rPr lang="en-GB" sz="3600" b="1" dirty="0"/>
              <a:t>.</a:t>
            </a:r>
            <a:r>
              <a:rPr lang="en-GB" sz="2800" b="1" dirty="0"/>
              <a:t>  </a:t>
            </a:r>
            <a:endParaRPr lang="en-GB" sz="2800" b="1" dirty="0" smtClean="0"/>
          </a:p>
          <a:p>
            <a:r>
              <a:rPr lang="en-GB" sz="2800" b="1" dirty="0" err="1"/>
              <a:t>H</a:t>
            </a:r>
            <a:r>
              <a:rPr lang="en-GB" sz="2800" b="1" dirty="0" err="1" smtClean="0"/>
              <a:t>argai</a:t>
            </a:r>
            <a:r>
              <a:rPr lang="en-GB" sz="2800" b="1" dirty="0" smtClean="0"/>
              <a:t> </a:t>
            </a:r>
            <a:r>
              <a:rPr lang="en-GB" sz="2800" b="1" dirty="0" err="1"/>
              <a:t>hak</a:t>
            </a:r>
            <a:r>
              <a:rPr lang="en-GB" sz="2800" b="1" dirty="0"/>
              <a:t> </a:t>
            </a:r>
            <a:r>
              <a:rPr lang="en-GB" sz="2800" b="1" dirty="0" err="1"/>
              <a:t>azazi</a:t>
            </a:r>
            <a:r>
              <a:rPr lang="en-GB" sz="2800" b="1" dirty="0"/>
              <a:t> </a:t>
            </a:r>
            <a:r>
              <a:rPr lang="en-GB" sz="2800" b="1" dirty="0" err="1"/>
              <a:t>peserta</a:t>
            </a:r>
            <a:r>
              <a:rPr lang="en-GB" sz="2800" b="1" dirty="0"/>
              <a:t> </a:t>
            </a:r>
            <a:r>
              <a:rPr lang="en-GB" sz="2800" b="1" dirty="0" err="1" smtClean="0"/>
              <a:t>dgn</a:t>
            </a:r>
            <a:r>
              <a:rPr lang="en-GB" sz="2800" b="1" dirty="0" smtClean="0"/>
              <a:t> </a:t>
            </a:r>
            <a:r>
              <a:rPr lang="en-GB" sz="2800" b="1" i="1" dirty="0"/>
              <a:t>informed consent</a:t>
            </a:r>
            <a:r>
              <a:rPr lang="en-GB" sz="2800" b="1" dirty="0"/>
              <a:t> </a:t>
            </a:r>
            <a:r>
              <a:rPr lang="en-GB" sz="2800" b="1" dirty="0" err="1"/>
              <a:t>atas</a:t>
            </a:r>
            <a:r>
              <a:rPr lang="en-GB" sz="2800" b="1" dirty="0"/>
              <a:t> </a:t>
            </a:r>
            <a:r>
              <a:rPr lang="en-GB" sz="2800" b="1" dirty="0" err="1"/>
              <a:t>dasar</a:t>
            </a:r>
            <a:r>
              <a:rPr lang="en-GB" sz="2800" b="1" dirty="0"/>
              <a:t> </a:t>
            </a:r>
            <a:r>
              <a:rPr lang="en-GB" sz="2800" b="1" dirty="0" err="1"/>
              <a:t>informasi</a:t>
            </a:r>
            <a:r>
              <a:rPr lang="en-GB" sz="2800" b="1" dirty="0"/>
              <a:t> </a:t>
            </a:r>
            <a:r>
              <a:rPr lang="en-GB" sz="2800" b="1" dirty="0" err="1" smtClean="0"/>
              <a:t>yg</a:t>
            </a:r>
            <a:r>
              <a:rPr lang="en-GB" sz="2800" b="1" dirty="0" smtClean="0"/>
              <a:t> </a:t>
            </a:r>
            <a:r>
              <a:rPr lang="en-GB" sz="2800" b="1" dirty="0" err="1"/>
              <a:t>memadai</a:t>
            </a:r>
            <a:r>
              <a:rPr lang="en-GB" sz="2800" b="1" dirty="0"/>
              <a:t> </a:t>
            </a:r>
            <a:r>
              <a:rPr lang="id-ID" sz="2800" b="1" dirty="0" smtClean="0"/>
              <a:t>ttg </a:t>
            </a:r>
            <a:r>
              <a:rPr lang="id-ID" sz="2800" b="1" dirty="0"/>
              <a:t>riset, </a:t>
            </a:r>
            <a:r>
              <a:rPr lang="id-ID" sz="2800" b="1" dirty="0" smtClean="0"/>
              <a:t>risiko</a:t>
            </a:r>
            <a:r>
              <a:rPr lang="en-US" sz="2800" b="1" dirty="0" smtClean="0"/>
              <a:t>, </a:t>
            </a:r>
            <a:r>
              <a:rPr lang="id-ID" sz="2800" b="1" dirty="0" smtClean="0"/>
              <a:t>manfaat </a:t>
            </a:r>
            <a:r>
              <a:rPr lang="en-US" sz="2800" b="1" dirty="0" smtClean="0"/>
              <a:t>&amp;</a:t>
            </a:r>
            <a:r>
              <a:rPr lang="id-ID" sz="2800" b="1" dirty="0" smtClean="0"/>
              <a:t> </a:t>
            </a:r>
            <a:r>
              <a:rPr lang="id-ID" sz="2800" b="1" dirty="0"/>
              <a:t>alternatif.  </a:t>
            </a:r>
            <a:endParaRPr lang="en-US" sz="2800" b="1" dirty="0" smtClean="0"/>
          </a:p>
          <a:p>
            <a:endParaRPr lang="en-US" sz="2800" b="1" dirty="0" smtClean="0"/>
          </a:p>
          <a:p>
            <a:r>
              <a:rPr lang="id-ID" sz="2800" b="1" dirty="0" smtClean="0"/>
              <a:t>Peserta punya </a:t>
            </a:r>
            <a:r>
              <a:rPr lang="id-ID" sz="2800" b="1" dirty="0"/>
              <a:t>kesempatan </a:t>
            </a:r>
            <a:r>
              <a:rPr lang="id-ID" sz="2800" b="1" dirty="0" smtClean="0"/>
              <a:t>ajukan per</a:t>
            </a:r>
            <a:r>
              <a:rPr lang="en-US" sz="2800" b="1" dirty="0" smtClean="0"/>
              <a:t>?</a:t>
            </a:r>
            <a:r>
              <a:rPr lang="id-ID" sz="2800" b="1" dirty="0" smtClean="0"/>
              <a:t>an</a:t>
            </a:r>
            <a:r>
              <a:rPr lang="id-ID" sz="2800" b="1" dirty="0"/>
              <a:t>, </a:t>
            </a:r>
            <a:r>
              <a:rPr lang="en-US" sz="2800" b="1" dirty="0"/>
              <a:t>p</a:t>
            </a:r>
            <a:r>
              <a:rPr lang="id-ID" sz="2800" b="1" dirty="0" smtClean="0"/>
              <a:t>ilih </a:t>
            </a:r>
            <a:r>
              <a:rPr lang="en-US" sz="2800" b="1" dirty="0" smtClean="0"/>
              <a:t>t</a:t>
            </a:r>
            <a:r>
              <a:rPr lang="id-ID" sz="2800" b="1" dirty="0" smtClean="0"/>
              <a:t>olak a</a:t>
            </a:r>
            <a:r>
              <a:rPr lang="en-US" sz="2800" b="1" dirty="0" smtClean="0"/>
              <a:t>/</a:t>
            </a:r>
            <a:r>
              <a:rPr lang="id-ID" sz="2800" b="1" dirty="0" smtClean="0"/>
              <a:t> </a:t>
            </a:r>
            <a:r>
              <a:rPr lang="en-US" sz="2800" b="1" dirty="0" smtClean="0"/>
              <a:t>t</a:t>
            </a:r>
            <a:r>
              <a:rPr lang="id-ID" sz="2800" b="1" dirty="0" smtClean="0"/>
              <a:t>erima sbg </a:t>
            </a:r>
            <a:r>
              <a:rPr lang="id-ID" sz="2800" b="1" dirty="0"/>
              <a:t>peserta riset tanpa paksaan.  </a:t>
            </a:r>
            <a:endParaRPr lang="en-US" sz="2800" b="1" dirty="0" smtClean="0"/>
          </a:p>
          <a:p>
            <a:endParaRPr lang="en-US" sz="2800" b="1" dirty="0" smtClean="0"/>
          </a:p>
          <a:p>
            <a:r>
              <a:rPr lang="id-ID" sz="2800" b="1" dirty="0" smtClean="0"/>
              <a:t>Subyek </a:t>
            </a:r>
            <a:r>
              <a:rPr lang="id-ID" sz="2800" b="1" dirty="0"/>
              <a:t>berhak </a:t>
            </a:r>
            <a:r>
              <a:rPr lang="en-US" sz="2800" b="1" dirty="0"/>
              <a:t>k</a:t>
            </a:r>
            <a:r>
              <a:rPr lang="id-ID" sz="2800" b="1" dirty="0" smtClean="0"/>
              <a:t>etahui </a:t>
            </a:r>
            <a:r>
              <a:rPr lang="id-ID" sz="2800" b="1" dirty="0"/>
              <a:t>setiap </a:t>
            </a:r>
            <a:r>
              <a:rPr lang="id-ID" sz="2800" b="1" dirty="0" smtClean="0"/>
              <a:t>risiko</a:t>
            </a:r>
            <a:r>
              <a:rPr lang="en-US" sz="2800" b="1" dirty="0" smtClean="0">
                <a:sym typeface="Wingdings" panose="05000000000000000000" pitchFamily="2" charset="2"/>
              </a:rPr>
              <a:t></a:t>
            </a:r>
            <a:r>
              <a:rPr lang="id-ID" sz="2800" b="1" dirty="0" smtClean="0"/>
              <a:t> </a:t>
            </a:r>
            <a:r>
              <a:rPr lang="id-ID" sz="2800" b="1" dirty="0"/>
              <a:t>psikologis </a:t>
            </a:r>
            <a:r>
              <a:rPr lang="en-US" sz="2800" b="1" dirty="0"/>
              <a:t>&amp;</a:t>
            </a:r>
            <a:r>
              <a:rPr lang="id-ID" sz="2800" b="1" dirty="0" smtClean="0"/>
              <a:t> </a:t>
            </a:r>
            <a:r>
              <a:rPr lang="id-ID" sz="2800" b="1" dirty="0"/>
              <a:t>emosional, </a:t>
            </a:r>
            <a:r>
              <a:rPr lang="id-ID" sz="2800" b="1" dirty="0" smtClean="0"/>
              <a:t>spt </a:t>
            </a:r>
            <a:r>
              <a:rPr lang="id-ID" sz="2800" b="1" dirty="0"/>
              <a:t>sedih, gelisah, takut, depresi, gangguan privasi, </a:t>
            </a:r>
            <a:r>
              <a:rPr lang="en-US" sz="2800" b="1" dirty="0"/>
              <a:t>&amp;</a:t>
            </a:r>
            <a:r>
              <a:rPr lang="id-ID" sz="2800" b="1" dirty="0" smtClean="0"/>
              <a:t> </a:t>
            </a:r>
            <a:r>
              <a:rPr lang="id-ID" sz="2800" b="1" dirty="0"/>
              <a:t>traumatisasi; </a:t>
            </a:r>
            <a:r>
              <a:rPr lang="en-US" sz="2800" b="1" dirty="0"/>
              <a:t>&amp;</a:t>
            </a:r>
            <a:r>
              <a:rPr lang="id-ID" sz="2800" b="1" dirty="0" smtClean="0"/>
              <a:t> </a:t>
            </a:r>
            <a:r>
              <a:rPr lang="id-ID" sz="2800" b="1" dirty="0"/>
              <a:t>sosial </a:t>
            </a:r>
            <a:r>
              <a:rPr lang="id-ID" sz="2800" b="1" dirty="0" smtClean="0"/>
              <a:t>spt </a:t>
            </a:r>
            <a:r>
              <a:rPr lang="id-ID" sz="2800" b="1" dirty="0"/>
              <a:t>kehilangan status, harga diri, pengucilan, stigma; </a:t>
            </a:r>
            <a:r>
              <a:rPr lang="id-ID" sz="2800" b="1" dirty="0" smtClean="0"/>
              <a:t>fisik spt </a:t>
            </a:r>
            <a:r>
              <a:rPr lang="en-CA" sz="2800" b="1" dirty="0" err="1"/>
              <a:t>kesakitan</a:t>
            </a:r>
            <a:r>
              <a:rPr lang="en-CA" sz="2800" b="1" dirty="0"/>
              <a:t>, </a:t>
            </a:r>
            <a:r>
              <a:rPr lang="en-CA" sz="2800" b="1" dirty="0" err="1"/>
              <a:t>catat</a:t>
            </a:r>
            <a:r>
              <a:rPr lang="en-CA" sz="2800" b="1" dirty="0"/>
              <a:t>, </a:t>
            </a:r>
            <a:r>
              <a:rPr lang="en-CA" sz="2800" b="1" dirty="0" err="1"/>
              <a:t>infeksi</a:t>
            </a:r>
            <a:r>
              <a:rPr lang="en-CA" sz="2800" b="1" dirty="0"/>
              <a:t>; </a:t>
            </a:r>
            <a:r>
              <a:rPr lang="en-CA" sz="2800" b="1" dirty="0" err="1"/>
              <a:t>dan</a:t>
            </a:r>
            <a:r>
              <a:rPr lang="en-CA" sz="2800" b="1" dirty="0"/>
              <a:t> </a:t>
            </a:r>
            <a:r>
              <a:rPr lang="en-CA" sz="2800" b="1" dirty="0" err="1" smtClean="0"/>
              <a:t>ekonomi</a:t>
            </a:r>
            <a:r>
              <a:rPr lang="en-CA" sz="2800" b="1" dirty="0" smtClean="0"/>
              <a:t> </a:t>
            </a:r>
            <a:r>
              <a:rPr lang="en-CA" sz="2800" b="1" dirty="0" err="1" smtClean="0"/>
              <a:t>spt</a:t>
            </a:r>
            <a:r>
              <a:rPr lang="en-CA" sz="2800" b="1" dirty="0" smtClean="0"/>
              <a:t> </a:t>
            </a:r>
            <a:r>
              <a:rPr lang="en-CA" sz="2800" b="1" dirty="0" err="1"/>
              <a:t>ancaman</a:t>
            </a:r>
            <a:r>
              <a:rPr lang="en-CA" sz="2800" b="1" dirty="0"/>
              <a:t> </a:t>
            </a:r>
            <a:r>
              <a:rPr lang="en-CA" sz="2800" b="1" dirty="0" err="1"/>
              <a:t>pekerjaan</a:t>
            </a:r>
            <a:r>
              <a:rPr lang="en-CA" sz="2800" b="1" dirty="0"/>
              <a:t>.  </a:t>
            </a:r>
            <a:endParaRPr lang="en-CA" sz="2800" b="1" dirty="0" smtClean="0"/>
          </a:p>
          <a:p>
            <a:endParaRPr lang="en-CA" sz="2800" b="1" dirty="0" err="1" smtClean="0"/>
          </a:p>
        </p:txBody>
      </p:sp>
    </p:spTree>
    <p:extLst>
      <p:ext uri="{BB962C8B-B14F-4D97-AF65-F5344CB8AC3E}">
        <p14:creationId xmlns:p14="http://schemas.microsoft.com/office/powerpoint/2010/main" val="6814045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3003"/>
            <a:ext cx="8839200" cy="7109639"/>
          </a:xfrm>
          <a:prstGeom prst="rect">
            <a:avLst/>
          </a:prstGeom>
          <a:noFill/>
        </p:spPr>
        <p:txBody>
          <a:bodyPr wrap="square" rtlCol="0">
            <a:spAutoFit/>
          </a:bodyPr>
          <a:lstStyle/>
          <a:p>
            <a:r>
              <a:rPr lang="en-CA" sz="3600" b="1" dirty="0" err="1"/>
              <a:t>Otonomi</a:t>
            </a:r>
            <a:r>
              <a:rPr lang="en-CA" sz="3600" b="1" dirty="0"/>
              <a:t> </a:t>
            </a:r>
            <a:r>
              <a:rPr lang="en-CA" sz="2800" b="1" dirty="0" smtClean="0">
                <a:sym typeface="Wingdings" panose="05000000000000000000" pitchFamily="2" charset="2"/>
              </a:rPr>
              <a:t></a:t>
            </a:r>
            <a:r>
              <a:rPr lang="en-CA" sz="2800" b="1" dirty="0" err="1" smtClean="0"/>
              <a:t>anonimiti</a:t>
            </a:r>
            <a:r>
              <a:rPr lang="en-CA" sz="2800" b="1" dirty="0"/>
              <a:t>, </a:t>
            </a:r>
            <a:r>
              <a:rPr lang="en-CA" sz="2800" b="1" dirty="0" err="1"/>
              <a:t>konfidenitialiti</a:t>
            </a:r>
            <a:r>
              <a:rPr lang="en-CA" sz="2800" b="1" dirty="0"/>
              <a:t>, </a:t>
            </a:r>
            <a:r>
              <a:rPr lang="en-CA" sz="2800" b="1" dirty="0" err="1"/>
              <a:t>dan</a:t>
            </a:r>
            <a:r>
              <a:rPr lang="en-CA" sz="2800" b="1" dirty="0"/>
              <a:t> </a:t>
            </a:r>
            <a:r>
              <a:rPr lang="en-CA" sz="2800" b="1" dirty="0" err="1"/>
              <a:t>privasi</a:t>
            </a:r>
            <a:r>
              <a:rPr lang="en-CA" sz="2800" b="1" dirty="0"/>
              <a:t>.  </a:t>
            </a:r>
            <a:endParaRPr lang="en-CA" sz="2800" b="1" dirty="0" smtClean="0"/>
          </a:p>
          <a:p>
            <a:endParaRPr lang="en-CA" sz="2800" b="1" dirty="0"/>
          </a:p>
          <a:p>
            <a:r>
              <a:rPr lang="en-CA" sz="2800" b="1" dirty="0" err="1" smtClean="0"/>
              <a:t>Anonimiti</a:t>
            </a:r>
            <a:r>
              <a:rPr lang="en-CA" sz="2800" b="1" dirty="0" smtClean="0"/>
              <a:t> </a:t>
            </a:r>
            <a:r>
              <a:rPr lang="en-CA" sz="2800" b="1" dirty="0" err="1"/>
              <a:t>penuh</a:t>
            </a:r>
            <a:r>
              <a:rPr lang="en-CA" sz="2800" b="1" dirty="0"/>
              <a:t> </a:t>
            </a:r>
            <a:r>
              <a:rPr lang="en-CA" sz="2800" b="1" dirty="0" smtClean="0">
                <a:sym typeface="Wingdings" panose="05000000000000000000" pitchFamily="2" charset="2"/>
              </a:rPr>
              <a:t></a:t>
            </a:r>
            <a:r>
              <a:rPr lang="en-CA" sz="2800" b="1" dirty="0" err="1" smtClean="0"/>
              <a:t>tidak</a:t>
            </a:r>
            <a:r>
              <a:rPr lang="en-CA" sz="2800" b="1" dirty="0" smtClean="0"/>
              <a:t> </a:t>
            </a:r>
            <a:r>
              <a:rPr lang="en-CA" sz="2800" b="1" dirty="0" err="1"/>
              <a:t>ada</a:t>
            </a:r>
            <a:r>
              <a:rPr lang="en-CA" sz="2800" b="1" dirty="0"/>
              <a:t> </a:t>
            </a:r>
            <a:r>
              <a:rPr lang="en-CA" sz="2800" b="1" dirty="0" err="1"/>
              <a:t>cara</a:t>
            </a:r>
            <a:r>
              <a:rPr lang="en-CA" sz="2800" b="1" dirty="0"/>
              <a:t> </a:t>
            </a:r>
            <a:r>
              <a:rPr lang="en-CA" sz="2800" b="1" dirty="0" err="1" smtClean="0"/>
              <a:t>bg</a:t>
            </a:r>
            <a:r>
              <a:rPr lang="en-CA" sz="2800" b="1" dirty="0" smtClean="0"/>
              <a:t> </a:t>
            </a:r>
            <a:r>
              <a:rPr lang="en-CA" sz="2800" b="1" dirty="0" err="1"/>
              <a:t>periset</a:t>
            </a:r>
            <a:r>
              <a:rPr lang="en-CA" sz="2800" b="1" dirty="0"/>
              <a:t> </a:t>
            </a:r>
            <a:r>
              <a:rPr lang="en-CA" sz="2800" b="1" dirty="0" err="1" smtClean="0"/>
              <a:t>hubungkan</a:t>
            </a:r>
            <a:r>
              <a:rPr lang="en-CA" sz="2800" b="1" dirty="0" smtClean="0"/>
              <a:t> </a:t>
            </a:r>
            <a:r>
              <a:rPr lang="en-CA" sz="2800" b="1" dirty="0"/>
              <a:t>data </a:t>
            </a:r>
            <a:r>
              <a:rPr lang="en-CA" sz="2800" b="1" dirty="0" err="1" smtClean="0"/>
              <a:t>dgn</a:t>
            </a:r>
            <a:r>
              <a:rPr lang="en-CA" sz="2800" b="1" dirty="0" smtClean="0"/>
              <a:t> </a:t>
            </a:r>
            <a:r>
              <a:rPr lang="en-CA" sz="2800" b="1" dirty="0" err="1" smtClean="0"/>
              <a:t>subyek</a:t>
            </a:r>
            <a:r>
              <a:rPr lang="en-CA" sz="2800" b="1" dirty="0" smtClean="0"/>
              <a:t> </a:t>
            </a:r>
            <a:r>
              <a:rPr lang="en-CA" sz="2800" b="1" dirty="0" smtClean="0">
                <a:sym typeface="Wingdings" panose="05000000000000000000" pitchFamily="2" charset="2"/>
              </a:rPr>
              <a:t></a:t>
            </a:r>
            <a:r>
              <a:rPr lang="en-CA" sz="2800" b="1" dirty="0" smtClean="0"/>
              <a:t> </a:t>
            </a:r>
            <a:r>
              <a:rPr lang="en-CA" sz="2800" b="1" dirty="0" err="1"/>
              <a:t>dapat</a:t>
            </a:r>
            <a:r>
              <a:rPr lang="en-CA" sz="2800" b="1" dirty="0"/>
              <a:t> </a:t>
            </a:r>
            <a:r>
              <a:rPr lang="en-CA" sz="2800" b="1" dirty="0" err="1"/>
              <a:t>penuh</a:t>
            </a:r>
            <a:r>
              <a:rPr lang="en-CA" sz="2800" b="1" dirty="0"/>
              <a:t> </a:t>
            </a:r>
            <a:r>
              <a:rPr lang="en-CA" sz="2800" b="1" dirty="0" err="1"/>
              <a:t>atau</a:t>
            </a:r>
            <a:r>
              <a:rPr lang="en-CA" sz="2800" b="1" dirty="0"/>
              <a:t> </a:t>
            </a:r>
            <a:r>
              <a:rPr lang="en-CA" sz="2800" b="1" dirty="0" err="1"/>
              <a:t>dapat</a:t>
            </a:r>
            <a:r>
              <a:rPr lang="en-CA" sz="2800" b="1" dirty="0"/>
              <a:t> </a:t>
            </a:r>
            <a:r>
              <a:rPr lang="en-CA" sz="2800" b="1" dirty="0" err="1"/>
              <a:t>sebagian</a:t>
            </a:r>
            <a:r>
              <a:rPr lang="en-CA" sz="2800" b="1" dirty="0"/>
              <a:t> </a:t>
            </a:r>
            <a:r>
              <a:rPr lang="en-CA" sz="2800" b="1" dirty="0" smtClean="0">
                <a:sym typeface="Wingdings" panose="05000000000000000000" pitchFamily="2" charset="2"/>
              </a:rPr>
              <a:t></a:t>
            </a:r>
            <a:r>
              <a:rPr lang="en-CA" sz="2800" b="1" dirty="0" err="1" smtClean="0"/>
              <a:t>tujuan</a:t>
            </a:r>
            <a:r>
              <a:rPr lang="en-CA" sz="2800" b="1" dirty="0" smtClean="0"/>
              <a:t> &amp; </a:t>
            </a:r>
            <a:r>
              <a:rPr lang="en-CA" sz="2800" b="1" dirty="0" err="1"/>
              <a:t>jenis</a:t>
            </a:r>
            <a:r>
              <a:rPr lang="en-CA" sz="2800" b="1" dirty="0"/>
              <a:t> </a:t>
            </a:r>
            <a:r>
              <a:rPr lang="en-CA" sz="2800" b="1" dirty="0" err="1"/>
              <a:t>riset</a:t>
            </a:r>
            <a:r>
              <a:rPr lang="en-CA" sz="2800" b="1" dirty="0"/>
              <a:t>.  </a:t>
            </a:r>
            <a:endParaRPr lang="en-CA" sz="2800" b="1" dirty="0" smtClean="0"/>
          </a:p>
          <a:p>
            <a:r>
              <a:rPr lang="en-CA" sz="2800" b="1" dirty="0" err="1" smtClean="0"/>
              <a:t>Konfidentialiti</a:t>
            </a:r>
            <a:r>
              <a:rPr lang="en-CA" sz="2800" b="1" dirty="0" smtClean="0"/>
              <a:t> </a:t>
            </a:r>
            <a:r>
              <a:rPr lang="en-CA" sz="2800" b="1" dirty="0" smtClean="0">
                <a:sym typeface="Wingdings" panose="05000000000000000000" pitchFamily="2" charset="2"/>
              </a:rPr>
              <a:t></a:t>
            </a:r>
            <a:r>
              <a:rPr lang="en-CA" sz="2800" b="1" dirty="0" smtClean="0"/>
              <a:t> </a:t>
            </a:r>
            <a:r>
              <a:rPr lang="en-CA" sz="2800" b="1" dirty="0" err="1"/>
              <a:t>proteksi</a:t>
            </a:r>
            <a:r>
              <a:rPr lang="en-CA" sz="2800" b="1" dirty="0"/>
              <a:t> </a:t>
            </a:r>
            <a:r>
              <a:rPr lang="en-CA" sz="2800" b="1" dirty="0" err="1"/>
              <a:t>identitas</a:t>
            </a:r>
            <a:r>
              <a:rPr lang="en-CA" sz="2800" b="1" dirty="0"/>
              <a:t> </a:t>
            </a:r>
            <a:r>
              <a:rPr lang="en-CA" sz="2800" b="1" dirty="0" err="1"/>
              <a:t>peserta</a:t>
            </a:r>
            <a:r>
              <a:rPr lang="en-CA" sz="2800" b="1" dirty="0"/>
              <a:t> (</a:t>
            </a:r>
            <a:r>
              <a:rPr lang="en-CA" sz="2800" b="1" dirty="0" err="1"/>
              <a:t>anonimiti</a:t>
            </a:r>
            <a:r>
              <a:rPr lang="en-CA" sz="2800" b="1" dirty="0"/>
              <a:t>) </a:t>
            </a:r>
            <a:r>
              <a:rPr lang="en-CA" sz="2800" b="1" dirty="0" smtClean="0"/>
              <a:t>&amp; </a:t>
            </a:r>
            <a:r>
              <a:rPr lang="en-CA" sz="2800" b="1" dirty="0" err="1"/>
              <a:t>proteksi</a:t>
            </a:r>
            <a:r>
              <a:rPr lang="en-CA" sz="2800" b="1" dirty="0"/>
              <a:t>, </a:t>
            </a:r>
            <a:r>
              <a:rPr lang="en-CA" sz="2800" b="1" dirty="0" err="1"/>
              <a:t>akses</a:t>
            </a:r>
            <a:r>
              <a:rPr lang="en-CA" sz="2800" b="1" dirty="0"/>
              <a:t>, </a:t>
            </a:r>
            <a:r>
              <a:rPr lang="en-CA" sz="2800" b="1" dirty="0" err="1"/>
              <a:t>kontrol</a:t>
            </a:r>
            <a:r>
              <a:rPr lang="en-CA" sz="2800" b="1" dirty="0"/>
              <a:t> </a:t>
            </a:r>
            <a:r>
              <a:rPr lang="en-CA" sz="2800" b="1" dirty="0" err="1"/>
              <a:t>dan</a:t>
            </a:r>
            <a:r>
              <a:rPr lang="en-CA" sz="2800" b="1" dirty="0"/>
              <a:t> </a:t>
            </a:r>
            <a:r>
              <a:rPr lang="en-CA" sz="2800" b="1" dirty="0" err="1" smtClean="0"/>
              <a:t>aman</a:t>
            </a:r>
            <a:r>
              <a:rPr lang="en-CA" sz="2800" b="1" dirty="0" smtClean="0"/>
              <a:t> </a:t>
            </a:r>
            <a:r>
              <a:rPr lang="en-CA" sz="2800" b="1" dirty="0"/>
              <a:t>data </a:t>
            </a:r>
            <a:r>
              <a:rPr lang="en-CA" sz="2800" b="1" dirty="0" err="1"/>
              <a:t>peserta</a:t>
            </a:r>
            <a:r>
              <a:rPr lang="en-CA" sz="2800" b="1" dirty="0"/>
              <a:t> </a:t>
            </a:r>
            <a:r>
              <a:rPr lang="en-CA" sz="2800" b="1" dirty="0" err="1" smtClean="0"/>
              <a:t>dlm</a:t>
            </a:r>
            <a:r>
              <a:rPr lang="en-CA" sz="2800" b="1" dirty="0" smtClean="0"/>
              <a:t> </a:t>
            </a:r>
            <a:r>
              <a:rPr lang="en-CA" sz="2800" b="1" dirty="0" err="1" smtClean="0"/>
              <a:t>rekruitmen</a:t>
            </a:r>
            <a:r>
              <a:rPr lang="en-CA" sz="2800" b="1" dirty="0"/>
              <a:t>, </a:t>
            </a:r>
            <a:r>
              <a:rPr lang="en-CA" sz="2800" b="1" dirty="0" err="1" smtClean="0"/>
              <a:t>kumpul</a:t>
            </a:r>
            <a:r>
              <a:rPr lang="en-CA" sz="2800" b="1" dirty="0" smtClean="0"/>
              <a:t> </a:t>
            </a:r>
            <a:r>
              <a:rPr lang="en-CA" sz="2800" b="1" dirty="0"/>
              <a:t>data, &amp;</a:t>
            </a:r>
            <a:r>
              <a:rPr lang="en-CA" sz="2800" b="1" dirty="0" smtClean="0"/>
              <a:t> </a:t>
            </a:r>
            <a:r>
              <a:rPr lang="en-CA" sz="2800" b="1" dirty="0" err="1" smtClean="0"/>
              <a:t>diseminasi</a:t>
            </a:r>
            <a:r>
              <a:rPr lang="en-CA" sz="2800" b="1" dirty="0" smtClean="0"/>
              <a:t> </a:t>
            </a:r>
            <a:r>
              <a:rPr lang="en-CA" sz="2800" b="1" dirty="0"/>
              <a:t>data </a:t>
            </a:r>
            <a:r>
              <a:rPr lang="en-CA" sz="2800" b="1" dirty="0" smtClean="0"/>
              <a:t>&amp; </a:t>
            </a:r>
            <a:r>
              <a:rPr lang="en-CA" sz="2800" b="1" dirty="0" err="1"/>
              <a:t>temuan</a:t>
            </a:r>
            <a:r>
              <a:rPr lang="en-CA" sz="2800" b="1" dirty="0"/>
              <a:t>, </a:t>
            </a:r>
            <a:r>
              <a:rPr lang="en-CA" sz="2800" b="1" dirty="0" smtClean="0"/>
              <a:t>&amp; </a:t>
            </a:r>
            <a:r>
              <a:rPr lang="en-CA" sz="2800" b="1" dirty="0" err="1" smtClean="0"/>
              <a:t>simpan</a:t>
            </a:r>
            <a:r>
              <a:rPr lang="en-CA" sz="2800" b="1" dirty="0" smtClean="0"/>
              <a:t> </a:t>
            </a:r>
            <a:r>
              <a:rPr lang="en-CA" sz="2800" b="1" dirty="0"/>
              <a:t>data.  </a:t>
            </a:r>
            <a:endParaRPr lang="en-CA" sz="2800" b="1" dirty="0" smtClean="0"/>
          </a:p>
          <a:p>
            <a:endParaRPr lang="en-CA" sz="2800" b="1" dirty="0" smtClean="0"/>
          </a:p>
          <a:p>
            <a:r>
              <a:rPr lang="en-CA" sz="2800" b="1" dirty="0" err="1" smtClean="0"/>
              <a:t>Peserta</a:t>
            </a:r>
            <a:r>
              <a:rPr lang="en-CA" sz="2800" b="1" dirty="0" smtClean="0"/>
              <a:t> </a:t>
            </a:r>
            <a:r>
              <a:rPr lang="en-CA" sz="2800" b="1" dirty="0" err="1" smtClean="0"/>
              <a:t>diingatkan</a:t>
            </a:r>
            <a:r>
              <a:rPr lang="en-CA" sz="2800" b="1" dirty="0" smtClean="0"/>
              <a:t> </a:t>
            </a:r>
            <a:r>
              <a:rPr lang="en-CA" sz="2800" b="1" dirty="0" err="1" smtClean="0"/>
              <a:t>akan</a:t>
            </a:r>
            <a:r>
              <a:rPr lang="en-CA" sz="2800" b="1" dirty="0" smtClean="0"/>
              <a:t> </a:t>
            </a:r>
            <a:r>
              <a:rPr lang="en-CA" sz="2800" b="1" dirty="0" err="1"/>
              <a:t>keterbatasan</a:t>
            </a:r>
            <a:r>
              <a:rPr lang="en-CA" sz="2800" b="1" dirty="0"/>
              <a:t> </a:t>
            </a:r>
            <a:r>
              <a:rPr lang="en-CA" sz="2800" b="1" dirty="0" err="1"/>
              <a:t>anonimiti</a:t>
            </a:r>
            <a:r>
              <a:rPr lang="en-CA" sz="2800" b="1" dirty="0"/>
              <a:t> </a:t>
            </a:r>
            <a:r>
              <a:rPr lang="en-CA" sz="2800" b="1" dirty="0" err="1"/>
              <a:t>dan</a:t>
            </a:r>
            <a:r>
              <a:rPr lang="en-CA" sz="2800" b="1" dirty="0"/>
              <a:t> </a:t>
            </a:r>
            <a:r>
              <a:rPr lang="en-CA" sz="2800" b="1" dirty="0" err="1"/>
              <a:t>konfidentialiti</a:t>
            </a:r>
            <a:r>
              <a:rPr lang="en-CA" sz="2800" b="1" dirty="0"/>
              <a:t> </a:t>
            </a:r>
            <a:r>
              <a:rPr lang="en-CA" sz="2800" b="1" dirty="0" err="1" smtClean="0"/>
              <a:t>dlm</a:t>
            </a:r>
            <a:r>
              <a:rPr lang="en-CA" sz="2800" b="1" dirty="0" smtClean="0"/>
              <a:t> </a:t>
            </a:r>
            <a:r>
              <a:rPr lang="en-CA" sz="2800" b="1" dirty="0"/>
              <a:t>proses </a:t>
            </a:r>
            <a:r>
              <a:rPr lang="en-CA" sz="2800" b="1" dirty="0" err="1"/>
              <a:t>perijinan</a:t>
            </a:r>
            <a:r>
              <a:rPr lang="en-CA" sz="2800" b="1" dirty="0"/>
              <a:t> </a:t>
            </a:r>
            <a:r>
              <a:rPr lang="en-CA" sz="2800" b="1" dirty="0" err="1"/>
              <a:t>dan</a:t>
            </a:r>
            <a:r>
              <a:rPr lang="en-CA" sz="2800" b="1" dirty="0"/>
              <a:t> </a:t>
            </a:r>
            <a:r>
              <a:rPr lang="en-CA" sz="2800" b="1" dirty="0" err="1"/>
              <a:t>rekrutmen</a:t>
            </a:r>
            <a:r>
              <a:rPr lang="en-CA" sz="2800" b="1" dirty="0"/>
              <a:t>.  </a:t>
            </a:r>
            <a:r>
              <a:rPr lang="en-CA" sz="2800" b="1" dirty="0" err="1"/>
              <a:t>Konfidentialiti</a:t>
            </a:r>
            <a:r>
              <a:rPr lang="en-CA" sz="2800" b="1" dirty="0"/>
              <a:t> </a:t>
            </a:r>
            <a:r>
              <a:rPr lang="en-CA" sz="2800" b="1" dirty="0" err="1"/>
              <a:t>mungkin</a:t>
            </a:r>
            <a:r>
              <a:rPr lang="en-CA" sz="2800" b="1" dirty="0"/>
              <a:t> </a:t>
            </a:r>
            <a:r>
              <a:rPr lang="en-CA" sz="2800" b="1" dirty="0" err="1"/>
              <a:t>dilanggar</a:t>
            </a:r>
            <a:r>
              <a:rPr lang="en-CA" sz="2800" b="1" dirty="0"/>
              <a:t> </a:t>
            </a:r>
            <a:r>
              <a:rPr lang="en-CA" sz="2800" b="1" dirty="0" err="1"/>
              <a:t>apabila</a:t>
            </a:r>
            <a:r>
              <a:rPr lang="en-CA" sz="2800" b="1" dirty="0"/>
              <a:t> </a:t>
            </a:r>
            <a:r>
              <a:rPr lang="en-CA" sz="2800" b="1" dirty="0" err="1"/>
              <a:t>hukum</a:t>
            </a:r>
            <a:r>
              <a:rPr lang="en-CA" sz="2800" b="1" dirty="0"/>
              <a:t> </a:t>
            </a:r>
            <a:r>
              <a:rPr lang="en-CA" sz="2800" b="1" dirty="0" err="1"/>
              <a:t>mewajibkan</a:t>
            </a:r>
            <a:r>
              <a:rPr lang="en-CA" sz="2800" b="1" dirty="0"/>
              <a:t> </a:t>
            </a:r>
            <a:r>
              <a:rPr lang="en-CA" sz="2800" b="1" dirty="0" err="1"/>
              <a:t>membuka</a:t>
            </a:r>
            <a:r>
              <a:rPr lang="en-CA" sz="2800" b="1" dirty="0"/>
              <a:t>, </a:t>
            </a:r>
            <a:r>
              <a:rPr lang="en-CA" sz="2800" b="1" dirty="0" smtClean="0"/>
              <a:t>a/ </a:t>
            </a:r>
            <a:r>
              <a:rPr lang="en-CA" sz="2800" b="1" dirty="0" err="1"/>
              <a:t>ada</a:t>
            </a:r>
            <a:r>
              <a:rPr lang="en-CA" sz="2800" b="1" dirty="0"/>
              <a:t> </a:t>
            </a:r>
            <a:r>
              <a:rPr lang="en-CA" sz="2800" b="1" dirty="0" err="1"/>
              <a:t>dugaan</a:t>
            </a:r>
            <a:r>
              <a:rPr lang="en-CA" sz="2800" b="1" dirty="0"/>
              <a:t> </a:t>
            </a:r>
            <a:r>
              <a:rPr lang="en-CA" sz="2800" b="1" dirty="0" err="1"/>
              <a:t>kuat</a:t>
            </a:r>
            <a:r>
              <a:rPr lang="en-CA" sz="2800" b="1" dirty="0"/>
              <a:t> </a:t>
            </a:r>
            <a:r>
              <a:rPr lang="en-CA" sz="2800" b="1" dirty="0" err="1" smtClean="0"/>
              <a:t>bahayakan</a:t>
            </a:r>
            <a:r>
              <a:rPr lang="en-CA" sz="2800" b="1" dirty="0" smtClean="0"/>
              <a:t> </a:t>
            </a:r>
            <a:r>
              <a:rPr lang="en-CA" sz="2800" b="1" dirty="0" err="1"/>
              <a:t>peserta</a:t>
            </a:r>
            <a:r>
              <a:rPr lang="en-CA" sz="2800" b="1" dirty="0"/>
              <a:t> </a:t>
            </a:r>
            <a:r>
              <a:rPr lang="en-CA" sz="2800" b="1" dirty="0" smtClean="0"/>
              <a:t>a/ </a:t>
            </a:r>
            <a:r>
              <a:rPr lang="en-CA" sz="2800" b="1" dirty="0"/>
              <a:t>orang lain.</a:t>
            </a:r>
            <a:endParaRPr lang="id-ID" sz="2800" b="1" dirty="0"/>
          </a:p>
          <a:p>
            <a:endParaRPr lang="id-ID" sz="2800" b="1" dirty="0"/>
          </a:p>
        </p:txBody>
      </p:sp>
    </p:spTree>
    <p:extLst>
      <p:ext uri="{BB962C8B-B14F-4D97-AF65-F5344CB8AC3E}">
        <p14:creationId xmlns:p14="http://schemas.microsoft.com/office/powerpoint/2010/main" val="19420386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534400" cy="6524863"/>
          </a:xfrm>
          <a:prstGeom prst="rect">
            <a:avLst/>
          </a:prstGeom>
          <a:noFill/>
        </p:spPr>
        <p:txBody>
          <a:bodyPr wrap="square" rtlCol="0">
            <a:spAutoFit/>
          </a:bodyPr>
          <a:lstStyle/>
          <a:p>
            <a:r>
              <a:rPr lang="en-GB" sz="3600" b="1" i="1" u="sng" dirty="0" err="1"/>
              <a:t>Manfaat</a:t>
            </a:r>
            <a:r>
              <a:rPr lang="en-GB" sz="3600" b="1" i="1" u="sng" dirty="0"/>
              <a:t>.</a:t>
            </a:r>
            <a:r>
              <a:rPr lang="en-GB" sz="2800" b="1" i="1" u="sng" dirty="0"/>
              <a:t> </a:t>
            </a:r>
            <a:r>
              <a:rPr lang="en-GB" sz="2800" b="1" dirty="0"/>
              <a:t> </a:t>
            </a:r>
            <a:endParaRPr lang="en-GB" sz="2800" b="1" dirty="0" smtClean="0"/>
          </a:p>
          <a:p>
            <a:endParaRPr lang="en-GB" sz="2800" b="1" dirty="0" smtClean="0"/>
          </a:p>
          <a:p>
            <a:r>
              <a:rPr lang="en-GB" sz="2800" b="1" dirty="0" err="1" smtClean="0"/>
              <a:t>Pelaksanaan</a:t>
            </a:r>
            <a:r>
              <a:rPr lang="en-GB" sz="2800" b="1" dirty="0" smtClean="0"/>
              <a:t> </a:t>
            </a:r>
            <a:r>
              <a:rPr lang="en-GB" sz="2800" b="1" dirty="0" err="1"/>
              <a:t>riset</a:t>
            </a:r>
            <a:r>
              <a:rPr lang="en-GB" sz="2800" b="1" dirty="0"/>
              <a:t> </a:t>
            </a:r>
            <a:r>
              <a:rPr lang="en-GB" sz="2800" b="1" dirty="0" smtClean="0">
                <a:sym typeface="Wingdings" panose="05000000000000000000" pitchFamily="2" charset="2"/>
              </a:rPr>
              <a:t></a:t>
            </a:r>
            <a:r>
              <a:rPr lang="en-GB" sz="2800" b="1" dirty="0" err="1" smtClean="0"/>
              <a:t>maksimal</a:t>
            </a:r>
            <a:r>
              <a:rPr lang="en-GB" sz="2800" b="1" dirty="0" smtClean="0"/>
              <a:t> </a:t>
            </a:r>
            <a:r>
              <a:rPr lang="en-GB" sz="2800" b="1" dirty="0" err="1"/>
              <a:t>manfaat</a:t>
            </a:r>
            <a:r>
              <a:rPr lang="en-GB" sz="2800" b="1" dirty="0"/>
              <a:t> </a:t>
            </a:r>
            <a:r>
              <a:rPr lang="en-GB" sz="2800" b="1" i="1" dirty="0"/>
              <a:t>(</a:t>
            </a:r>
            <a:r>
              <a:rPr lang="en-GB" sz="2800" b="1" i="1" dirty="0" err="1"/>
              <a:t>benefolence</a:t>
            </a:r>
            <a:r>
              <a:rPr lang="en-GB" sz="2800" b="1" dirty="0"/>
              <a:t>) &amp;</a:t>
            </a:r>
            <a:r>
              <a:rPr lang="en-GB" sz="2800" b="1" dirty="0" smtClean="0"/>
              <a:t> minimal </a:t>
            </a:r>
            <a:r>
              <a:rPr lang="en-GB" sz="2800" b="1" dirty="0" err="1"/>
              <a:t>bahaya</a:t>
            </a:r>
            <a:r>
              <a:rPr lang="en-GB" sz="2800" b="1" dirty="0"/>
              <a:t> </a:t>
            </a:r>
            <a:r>
              <a:rPr lang="en-GB" sz="2800" b="1" dirty="0" err="1"/>
              <a:t>atau</a:t>
            </a:r>
            <a:r>
              <a:rPr lang="en-GB" sz="2800" b="1" dirty="0"/>
              <a:t> </a:t>
            </a:r>
            <a:r>
              <a:rPr lang="en-GB" sz="2800" b="1" dirty="0" err="1"/>
              <a:t>kerusakan</a:t>
            </a:r>
            <a:r>
              <a:rPr lang="en-GB" sz="2800" b="1" dirty="0"/>
              <a:t> (</a:t>
            </a:r>
            <a:r>
              <a:rPr lang="en-GB" sz="2800" b="1" i="1" dirty="0"/>
              <a:t>non-</a:t>
            </a:r>
            <a:r>
              <a:rPr lang="en-GB" sz="2800" b="1" i="1" dirty="0" err="1"/>
              <a:t>malefolence</a:t>
            </a:r>
            <a:r>
              <a:rPr lang="en-GB" sz="2800" b="1" dirty="0"/>
              <a:t>).  </a:t>
            </a:r>
            <a:endParaRPr lang="en-GB" sz="2800" b="1" dirty="0" smtClean="0"/>
          </a:p>
          <a:p>
            <a:endParaRPr lang="en-GB" sz="2800" b="1" dirty="0"/>
          </a:p>
          <a:p>
            <a:r>
              <a:rPr lang="en-GB" sz="2800" b="1" dirty="0" err="1" smtClean="0"/>
              <a:t>Riset</a:t>
            </a:r>
            <a:r>
              <a:rPr lang="en-GB" sz="2800" b="1" dirty="0" smtClean="0"/>
              <a:t> t</a:t>
            </a:r>
            <a:r>
              <a:rPr lang="id-ID" sz="2800" b="1" dirty="0" smtClean="0"/>
              <a:t>ingkatkan </a:t>
            </a:r>
            <a:r>
              <a:rPr lang="id-ID" sz="2800" b="1" dirty="0"/>
              <a:t>manfaat </a:t>
            </a:r>
            <a:r>
              <a:rPr lang="en-US" sz="2800" b="1" dirty="0" smtClean="0"/>
              <a:t>&amp;</a:t>
            </a:r>
            <a:r>
              <a:rPr lang="id-ID" sz="2800" b="1" dirty="0" smtClean="0"/>
              <a:t> </a:t>
            </a:r>
            <a:r>
              <a:rPr lang="en-US" sz="2800" b="1" dirty="0"/>
              <a:t>k</a:t>
            </a:r>
            <a:r>
              <a:rPr lang="id-ID" sz="2800" b="1" dirty="0" smtClean="0"/>
              <a:t>urangi </a:t>
            </a:r>
            <a:r>
              <a:rPr lang="id-ID" sz="2800" b="1" dirty="0"/>
              <a:t>risiko buruk bagi subyek </a:t>
            </a:r>
            <a:r>
              <a:rPr lang="en-US" sz="2800" b="1" dirty="0"/>
              <a:t>&amp;</a:t>
            </a:r>
            <a:r>
              <a:rPr lang="id-ID" sz="2800" b="1" dirty="0" smtClean="0"/>
              <a:t> </a:t>
            </a:r>
            <a:r>
              <a:rPr lang="id-ID" sz="2800" b="1" dirty="0"/>
              <a:t>masyarakat, </a:t>
            </a:r>
            <a:r>
              <a:rPr lang="en-US" sz="2800" b="1" dirty="0" smtClean="0"/>
              <a:t>p</a:t>
            </a:r>
            <a:r>
              <a:rPr lang="id-ID" sz="2800" b="1" dirty="0" smtClean="0"/>
              <a:t>erlu jujur dlm hitung </a:t>
            </a:r>
            <a:r>
              <a:rPr lang="id-ID" sz="2800" b="1" dirty="0"/>
              <a:t>manfaat dan risiko.  </a:t>
            </a:r>
            <a:endParaRPr lang="en-US" sz="2800" b="1" dirty="0" smtClean="0"/>
          </a:p>
          <a:p>
            <a:r>
              <a:rPr lang="id-ID" sz="2800" b="1" dirty="0" smtClean="0"/>
              <a:t>Riset bantu subyek</a:t>
            </a:r>
            <a:r>
              <a:rPr lang="en-US" sz="2800" b="1" dirty="0" smtClean="0"/>
              <a:t>:</a:t>
            </a:r>
            <a:r>
              <a:rPr lang="id-ID" sz="2800" b="1" dirty="0" smtClean="0"/>
              <a:t> </a:t>
            </a:r>
            <a:r>
              <a:rPr lang="en-US" sz="2800" b="1" dirty="0" smtClean="0"/>
              <a:t>s</a:t>
            </a:r>
            <a:r>
              <a:rPr lang="id-ID" sz="2800" b="1" dirty="0" smtClean="0"/>
              <a:t>ediakan </a:t>
            </a:r>
            <a:r>
              <a:rPr lang="id-ID" sz="2800" b="1" dirty="0"/>
              <a:t>konseling atau dokter tergantung situasi dan kebutuhan riset. </a:t>
            </a:r>
            <a:endParaRPr lang="en-US" sz="2800" b="1" dirty="0" smtClean="0"/>
          </a:p>
          <a:p>
            <a:endParaRPr lang="en-US" sz="2800" b="1" dirty="0" smtClean="0"/>
          </a:p>
          <a:p>
            <a:r>
              <a:rPr lang="id-ID" sz="2800" b="1" dirty="0" smtClean="0"/>
              <a:t>Wawancara </a:t>
            </a:r>
            <a:r>
              <a:rPr lang="id-ID" sz="2800" b="1" dirty="0"/>
              <a:t>perlu </a:t>
            </a:r>
            <a:r>
              <a:rPr lang="id-ID" sz="2800" b="1" dirty="0" smtClean="0"/>
              <a:t>hormati </a:t>
            </a:r>
            <a:r>
              <a:rPr lang="id-ID" sz="2800" b="1" dirty="0"/>
              <a:t>privasi subyek.  </a:t>
            </a:r>
            <a:endParaRPr lang="en-US" sz="2800" b="1" dirty="0" smtClean="0"/>
          </a:p>
          <a:p>
            <a:r>
              <a:rPr lang="id-ID" sz="2800" b="1" dirty="0" smtClean="0"/>
              <a:t>Pengumpulan </a:t>
            </a:r>
            <a:r>
              <a:rPr lang="id-ID" sz="2800" b="1" dirty="0"/>
              <a:t>data </a:t>
            </a:r>
            <a:r>
              <a:rPr lang="id-ID" sz="2800" b="1" dirty="0" smtClean="0"/>
              <a:t>s</a:t>
            </a:r>
            <a:r>
              <a:rPr lang="en-US" sz="2800" b="1" dirty="0" err="1" smtClean="0"/>
              <a:t>pt</a:t>
            </a:r>
            <a:r>
              <a:rPr lang="id-ID" sz="2800" b="1" dirty="0" smtClean="0"/>
              <a:t> ambil </a:t>
            </a:r>
            <a:r>
              <a:rPr lang="id-ID" sz="2800" b="1" dirty="0"/>
              <a:t>darah </a:t>
            </a:r>
            <a:r>
              <a:rPr lang="en-US" sz="2800" b="1" dirty="0" smtClean="0"/>
              <a:t>&amp;</a:t>
            </a:r>
            <a:r>
              <a:rPr lang="id-ID" sz="2800" b="1" dirty="0" smtClean="0"/>
              <a:t> </a:t>
            </a:r>
            <a:r>
              <a:rPr lang="id-ID" sz="2800" b="1" dirty="0"/>
              <a:t>perlakuan </a:t>
            </a:r>
            <a:r>
              <a:rPr lang="id-ID" sz="2800" b="1" dirty="0" smtClean="0"/>
              <a:t>thd </a:t>
            </a:r>
            <a:r>
              <a:rPr lang="id-ID" sz="2800" b="1" dirty="0"/>
              <a:t>subyek perlu </a:t>
            </a:r>
            <a:r>
              <a:rPr lang="id-ID" sz="2800" b="1" dirty="0" smtClean="0"/>
              <a:t>hindari </a:t>
            </a:r>
            <a:r>
              <a:rPr lang="id-ID" sz="2800" b="1" dirty="0"/>
              <a:t>atau </a:t>
            </a:r>
            <a:r>
              <a:rPr lang="en-US" sz="2800" b="1" dirty="0"/>
              <a:t>k</a:t>
            </a:r>
            <a:r>
              <a:rPr lang="id-ID" sz="2800" b="1" dirty="0" smtClean="0"/>
              <a:t>urangi </a:t>
            </a:r>
            <a:r>
              <a:rPr lang="id-ID" sz="2800" b="1" dirty="0"/>
              <a:t>cara </a:t>
            </a:r>
            <a:r>
              <a:rPr lang="id-ID" sz="2800" b="1" dirty="0" smtClean="0"/>
              <a:t>yg </a:t>
            </a:r>
            <a:r>
              <a:rPr lang="id-ID" sz="2800" b="1" dirty="0"/>
              <a:t>invasif. </a:t>
            </a:r>
          </a:p>
          <a:p>
            <a:endParaRPr lang="id-ID" dirty="0"/>
          </a:p>
        </p:txBody>
      </p:sp>
    </p:spTree>
    <p:extLst>
      <p:ext uri="{BB962C8B-B14F-4D97-AF65-F5344CB8AC3E}">
        <p14:creationId xmlns:p14="http://schemas.microsoft.com/office/powerpoint/2010/main" val="19198435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05800" cy="5786199"/>
          </a:xfrm>
          <a:prstGeom prst="rect">
            <a:avLst/>
          </a:prstGeom>
          <a:noFill/>
        </p:spPr>
        <p:txBody>
          <a:bodyPr wrap="square" rtlCol="0">
            <a:spAutoFit/>
          </a:bodyPr>
          <a:lstStyle/>
          <a:p>
            <a:r>
              <a:rPr lang="id-ID" sz="4400" b="1" i="1" u="sng" dirty="0"/>
              <a:t>Keadilan.</a:t>
            </a:r>
            <a:r>
              <a:rPr lang="id-ID" sz="4400" b="1" dirty="0"/>
              <a:t>  </a:t>
            </a:r>
            <a:endParaRPr lang="en-US" sz="4400" b="1" dirty="0" smtClean="0"/>
          </a:p>
          <a:p>
            <a:endParaRPr lang="en-US" sz="2800" b="1" dirty="0"/>
          </a:p>
          <a:p>
            <a:r>
              <a:rPr lang="id-ID" sz="2800" b="1" dirty="0" smtClean="0"/>
              <a:t>Pelaksanaan </a:t>
            </a:r>
            <a:r>
              <a:rPr lang="id-ID" sz="2800" b="1" dirty="0"/>
              <a:t>riset perlu menjamin keadilan dalam distribusi manfaat, beban ataupun kerugian, dan dalam </a:t>
            </a:r>
            <a:r>
              <a:rPr lang="id-ID" sz="2800" b="1" dirty="0" smtClean="0"/>
              <a:t>proses</a:t>
            </a:r>
            <a:r>
              <a:rPr lang="en-US" sz="2800" b="1" dirty="0" smtClean="0"/>
              <a:t> </a:t>
            </a:r>
            <a:r>
              <a:rPr lang="en-US" sz="2800" b="1" dirty="0" err="1" smtClean="0"/>
              <a:t>pelaksanaan</a:t>
            </a:r>
            <a:r>
              <a:rPr lang="en-US" sz="2800" b="1" dirty="0" smtClean="0"/>
              <a:t>.</a:t>
            </a:r>
          </a:p>
          <a:p>
            <a:endParaRPr lang="en-US" sz="2800" b="1" dirty="0"/>
          </a:p>
          <a:p>
            <a:r>
              <a:rPr lang="id-ID" sz="2800" b="1" dirty="0" smtClean="0"/>
              <a:t>Riset </a:t>
            </a:r>
            <a:r>
              <a:rPr lang="id-ID" sz="2800" b="1" dirty="0"/>
              <a:t>perlu </a:t>
            </a:r>
            <a:r>
              <a:rPr lang="en-US" sz="2800" b="1" dirty="0"/>
              <a:t>p</a:t>
            </a:r>
            <a:r>
              <a:rPr lang="id-ID" sz="2800" b="1" dirty="0" smtClean="0"/>
              <a:t>astikan </a:t>
            </a:r>
            <a:r>
              <a:rPr lang="id-ID" sz="2800" b="1" dirty="0"/>
              <a:t>persamaan seleksi subyek, </a:t>
            </a:r>
            <a:r>
              <a:rPr lang="id-ID" sz="2800" b="1" dirty="0" smtClean="0"/>
              <a:t>tdk </a:t>
            </a:r>
            <a:r>
              <a:rPr lang="id-ID" sz="2800" b="1" dirty="0"/>
              <a:t>ada diskriminasi, </a:t>
            </a:r>
            <a:r>
              <a:rPr lang="en-US" sz="2800" b="1" dirty="0" smtClean="0"/>
              <a:t>&amp;</a:t>
            </a:r>
            <a:r>
              <a:rPr lang="id-ID" sz="2800" b="1" dirty="0" smtClean="0"/>
              <a:t> hindari </a:t>
            </a:r>
            <a:r>
              <a:rPr lang="id-ID" sz="2800" b="1" dirty="0"/>
              <a:t>partisipasi subyek </a:t>
            </a:r>
            <a:r>
              <a:rPr lang="id-ID" sz="2800" b="1" dirty="0" smtClean="0"/>
              <a:t>dgn </a:t>
            </a:r>
            <a:r>
              <a:rPr lang="id-ID" sz="2800" b="1" dirty="0"/>
              <a:t>paksaan.  </a:t>
            </a:r>
            <a:endParaRPr lang="en-US" sz="2800" b="1" dirty="0" smtClean="0"/>
          </a:p>
          <a:p>
            <a:endParaRPr lang="en-US" sz="2800" b="1" dirty="0"/>
          </a:p>
          <a:p>
            <a:r>
              <a:rPr lang="id-ID" sz="2800" b="1" dirty="0" smtClean="0"/>
              <a:t>Perlindungan </a:t>
            </a:r>
            <a:r>
              <a:rPr lang="id-ID" sz="2800" b="1" dirty="0"/>
              <a:t>khusus perlu diberikan </a:t>
            </a:r>
            <a:r>
              <a:rPr lang="id-ID" sz="2800" b="1" dirty="0" smtClean="0"/>
              <a:t>kpd </a:t>
            </a:r>
            <a:r>
              <a:rPr lang="id-ID" sz="2800" b="1" dirty="0"/>
              <a:t>populasi rentan, termasuk mereka </a:t>
            </a:r>
            <a:r>
              <a:rPr lang="id-ID" sz="2800" b="1" dirty="0" smtClean="0"/>
              <a:t>dgn </a:t>
            </a:r>
            <a:r>
              <a:rPr lang="id-ID" sz="2800" b="1" dirty="0"/>
              <a:t>pendidikan rendah, miskin, perempuan, dan anak.</a:t>
            </a:r>
          </a:p>
          <a:p>
            <a:endParaRPr lang="id-ID" dirty="0"/>
          </a:p>
        </p:txBody>
      </p:sp>
    </p:spTree>
    <p:extLst>
      <p:ext uri="{BB962C8B-B14F-4D97-AF65-F5344CB8AC3E}">
        <p14:creationId xmlns:p14="http://schemas.microsoft.com/office/powerpoint/2010/main" val="19657038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5632311"/>
          </a:xfrm>
          <a:prstGeom prst="rect">
            <a:avLst/>
          </a:prstGeom>
          <a:noFill/>
        </p:spPr>
        <p:txBody>
          <a:bodyPr wrap="square" rtlCol="0">
            <a:spAutoFit/>
          </a:bodyPr>
          <a:lstStyle/>
          <a:p>
            <a:r>
              <a:rPr lang="id-ID" sz="4400" b="1" i="1" u="sng" dirty="0"/>
              <a:t>Integritas ilmiah.</a:t>
            </a:r>
            <a:r>
              <a:rPr lang="id-ID" sz="4400" b="1" dirty="0"/>
              <a:t>  </a:t>
            </a:r>
            <a:endParaRPr lang="en-US" sz="4400" b="1" dirty="0" smtClean="0"/>
          </a:p>
          <a:p>
            <a:endParaRPr lang="en-US" sz="3600" b="1" dirty="0"/>
          </a:p>
          <a:p>
            <a:r>
              <a:rPr lang="id-ID" sz="2800" b="1" dirty="0" smtClean="0"/>
              <a:t>Salah </a:t>
            </a:r>
            <a:r>
              <a:rPr lang="id-ID" sz="2800" b="1" dirty="0"/>
              <a:t>satu aspek etika </a:t>
            </a:r>
            <a:r>
              <a:rPr lang="id-ID" sz="2800" b="1" dirty="0" smtClean="0"/>
              <a:t>riset</a:t>
            </a:r>
            <a:r>
              <a:rPr lang="en-US" sz="2800" b="1" dirty="0" smtClean="0"/>
              <a:t>: </a:t>
            </a:r>
            <a:r>
              <a:rPr lang="id-ID" sz="2800" b="1" dirty="0" smtClean="0"/>
              <a:t>integritas </a:t>
            </a:r>
            <a:r>
              <a:rPr lang="id-ID" sz="2800" b="1" dirty="0"/>
              <a:t>ilmiah </a:t>
            </a:r>
            <a:r>
              <a:rPr lang="id-ID" sz="2800" b="1" dirty="0" smtClean="0"/>
              <a:t>yg </a:t>
            </a:r>
            <a:r>
              <a:rPr lang="en-US" sz="2800" b="1" dirty="0" smtClean="0"/>
              <a:t>j</a:t>
            </a:r>
            <a:r>
              <a:rPr lang="id-ID" sz="2800" b="1" dirty="0" smtClean="0"/>
              <a:t>amin </a:t>
            </a:r>
            <a:r>
              <a:rPr lang="id-ID" sz="2800" b="1" dirty="0"/>
              <a:t>mutu perencanaan dan pelaksanaan suatu riset. </a:t>
            </a:r>
            <a:endParaRPr lang="en-US" sz="2800" b="1" dirty="0" smtClean="0"/>
          </a:p>
          <a:p>
            <a:endParaRPr lang="en-US" sz="2800" b="1" dirty="0" smtClean="0"/>
          </a:p>
          <a:p>
            <a:r>
              <a:rPr lang="id-ID" sz="2800" b="1" dirty="0" smtClean="0"/>
              <a:t>Riset yg </a:t>
            </a:r>
            <a:r>
              <a:rPr lang="id-ID" sz="2800" b="1" dirty="0"/>
              <a:t>tidak bermutu hanya </a:t>
            </a:r>
            <a:r>
              <a:rPr lang="id-ID" sz="2800" b="1" dirty="0" smtClean="0"/>
              <a:t>buang biaya </a:t>
            </a:r>
            <a:r>
              <a:rPr lang="en-US" sz="2800" b="1" dirty="0" smtClean="0"/>
              <a:t>&amp;</a:t>
            </a:r>
            <a:r>
              <a:rPr lang="id-ID" sz="2800" b="1" dirty="0" smtClean="0"/>
              <a:t> potensi bahayakan </a:t>
            </a:r>
            <a:r>
              <a:rPr lang="id-ID" sz="2800" b="1" dirty="0"/>
              <a:t>subyek </a:t>
            </a:r>
            <a:r>
              <a:rPr lang="en-US" sz="2800" b="1" dirty="0"/>
              <a:t>&amp;</a:t>
            </a:r>
            <a:r>
              <a:rPr lang="id-ID" sz="2800" b="1" dirty="0" smtClean="0"/>
              <a:t> </a:t>
            </a:r>
            <a:r>
              <a:rPr lang="en-US" sz="2800" b="1" dirty="0" smtClean="0"/>
              <a:t>M</a:t>
            </a:r>
            <a:r>
              <a:rPr lang="id-ID" sz="2800" b="1" dirty="0" smtClean="0"/>
              <a:t>.  </a:t>
            </a:r>
            <a:endParaRPr lang="en-US" sz="2800" b="1" dirty="0" smtClean="0"/>
          </a:p>
          <a:p>
            <a:endParaRPr lang="en-US" sz="2800" b="1" dirty="0" smtClean="0"/>
          </a:p>
          <a:p>
            <a:r>
              <a:rPr lang="id-ID" sz="2800" b="1" dirty="0" smtClean="0"/>
              <a:t>Mutu </a:t>
            </a:r>
            <a:r>
              <a:rPr lang="id-ID" sz="2800" b="1" dirty="0"/>
              <a:t>suatu </a:t>
            </a:r>
            <a:r>
              <a:rPr lang="id-ID" sz="2800" b="1" dirty="0" smtClean="0"/>
              <a:t>riset</a:t>
            </a:r>
            <a:r>
              <a:rPr lang="en-US" sz="2800" b="1" dirty="0" smtClean="0"/>
              <a:t>: </a:t>
            </a:r>
            <a:r>
              <a:rPr lang="id-ID" sz="2800" b="1" dirty="0" smtClean="0"/>
              <a:t>kelayakan masalah; </a:t>
            </a:r>
            <a:r>
              <a:rPr lang="id-ID" sz="2800" b="1" dirty="0"/>
              <a:t>kesesuaian </a:t>
            </a:r>
            <a:r>
              <a:rPr lang="id-ID" sz="2800" b="1" dirty="0" smtClean="0"/>
              <a:t>rancang </a:t>
            </a:r>
            <a:r>
              <a:rPr lang="en-US" sz="2800" b="1" dirty="0" smtClean="0"/>
              <a:t>&amp; </a:t>
            </a:r>
            <a:r>
              <a:rPr lang="id-ID" sz="2800" b="1" dirty="0" smtClean="0"/>
              <a:t>metode; </a:t>
            </a:r>
            <a:r>
              <a:rPr lang="id-ID" sz="2800" b="1" dirty="0"/>
              <a:t>relevansi, </a:t>
            </a:r>
            <a:r>
              <a:rPr lang="id-ID" sz="2800" b="1" dirty="0" smtClean="0"/>
              <a:t>lengkap </a:t>
            </a:r>
            <a:r>
              <a:rPr lang="en-US" sz="2800" b="1" dirty="0"/>
              <a:t>&amp;</a:t>
            </a:r>
            <a:r>
              <a:rPr lang="id-ID" sz="2800" b="1" dirty="0" smtClean="0"/>
              <a:t> akurat data yg </a:t>
            </a:r>
            <a:r>
              <a:rPr lang="id-ID" sz="2800" b="1" dirty="0"/>
              <a:t>digunakan </a:t>
            </a:r>
            <a:r>
              <a:rPr lang="en-US" sz="2800" b="1" dirty="0" smtClean="0"/>
              <a:t>&amp;</a:t>
            </a:r>
            <a:r>
              <a:rPr lang="id-ID" sz="2800" b="1" dirty="0" smtClean="0"/>
              <a:t> </a:t>
            </a:r>
            <a:r>
              <a:rPr lang="id-ID" sz="2800" b="1" dirty="0"/>
              <a:t>dihasilkan; </a:t>
            </a:r>
            <a:r>
              <a:rPr lang="id-ID" sz="2800" b="1" dirty="0" smtClean="0"/>
              <a:t>proses rencana, laksana, </a:t>
            </a:r>
            <a:r>
              <a:rPr lang="id-ID" sz="2800" b="1" dirty="0"/>
              <a:t>analisis data </a:t>
            </a:r>
            <a:r>
              <a:rPr lang="en-US" sz="2800" b="1" dirty="0" smtClean="0"/>
              <a:t>&amp;</a:t>
            </a:r>
            <a:r>
              <a:rPr lang="id-ID" sz="2800" b="1" dirty="0" smtClean="0"/>
              <a:t> </a:t>
            </a:r>
            <a:r>
              <a:rPr lang="en-US" sz="2800" b="1" dirty="0" smtClean="0"/>
              <a:t>s</a:t>
            </a:r>
            <a:r>
              <a:rPr lang="id-ID" sz="2800" b="1" dirty="0" smtClean="0"/>
              <a:t>impulan</a:t>
            </a:r>
            <a:r>
              <a:rPr lang="id-ID" sz="2800" b="1" dirty="0"/>
              <a:t>.  </a:t>
            </a:r>
            <a:endParaRPr lang="id-ID" dirty="0"/>
          </a:p>
        </p:txBody>
      </p:sp>
    </p:spTree>
    <p:extLst>
      <p:ext uri="{BB962C8B-B14F-4D97-AF65-F5344CB8AC3E}">
        <p14:creationId xmlns:p14="http://schemas.microsoft.com/office/powerpoint/2010/main" val="7614260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991600" cy="6309420"/>
          </a:xfrm>
          <a:prstGeom prst="rect">
            <a:avLst/>
          </a:prstGeom>
          <a:noFill/>
        </p:spPr>
        <p:txBody>
          <a:bodyPr wrap="square" rtlCol="0">
            <a:spAutoFit/>
          </a:bodyPr>
          <a:lstStyle/>
          <a:p>
            <a:r>
              <a:rPr lang="en-US" sz="3200" b="1" u="sng" dirty="0" smtClean="0"/>
              <a:t>PRINSIP PERSETUJUAN SUKARELA (PRINCIPLE OF VOLUNTARY CONSENT):</a:t>
            </a:r>
          </a:p>
          <a:p>
            <a:endParaRPr lang="en-US" sz="2800" b="1" dirty="0" smtClean="0"/>
          </a:p>
          <a:p>
            <a:r>
              <a:rPr lang="en-US" sz="2800" b="1" dirty="0" smtClean="0"/>
              <a:t>PRINSIP ETIS BAHWA ORANG JANGAN PERNAH BERPARTISIPASI DALAM PENELITIAN KECUALI MEREKA SECARA EKSPLISIT DAN SUKARELA SETUJU UNTUK BERPARTISIPASI</a:t>
            </a:r>
          </a:p>
          <a:p>
            <a:endParaRPr lang="en-US" sz="2800" b="1" dirty="0"/>
          </a:p>
          <a:p>
            <a:r>
              <a:rPr lang="en-US" sz="3200" b="1" u="sng" dirty="0" smtClean="0"/>
              <a:t>PERSETUJUAN TERMAKLUM (INFORMED CONSENT):</a:t>
            </a:r>
          </a:p>
          <a:p>
            <a:endParaRPr lang="en-US" sz="2800" b="1" dirty="0" smtClean="0"/>
          </a:p>
          <a:p>
            <a:r>
              <a:rPr lang="en-US" sz="2800" b="1" dirty="0" smtClean="0"/>
              <a:t>PERNYATAAN TERTULIS YANG MENJELASKAN BERBAGAI ASPEK PENELITIAN UNTUK PARA PESERTA XAN MEMINTA PERSETUJUAN SUKARELA UNTUK BERPARTISIPASI SEBELUM DIMULAINYA PENELITIAN</a:t>
            </a:r>
            <a:endParaRPr lang="id-ID" sz="2800" b="1" dirty="0"/>
          </a:p>
        </p:txBody>
      </p:sp>
    </p:spTree>
    <p:extLst>
      <p:ext uri="{BB962C8B-B14F-4D97-AF65-F5344CB8AC3E}">
        <p14:creationId xmlns:p14="http://schemas.microsoft.com/office/powerpoint/2010/main" val="34821061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636" y="152400"/>
            <a:ext cx="9067800" cy="6463308"/>
          </a:xfrm>
          <a:prstGeom prst="rect">
            <a:avLst/>
          </a:prstGeom>
          <a:noFill/>
        </p:spPr>
        <p:txBody>
          <a:bodyPr wrap="square" rtlCol="0">
            <a:spAutoFit/>
          </a:bodyPr>
          <a:lstStyle/>
          <a:p>
            <a:r>
              <a:rPr lang="en-US" sz="3200" b="1" dirty="0" smtClean="0"/>
              <a:t>PERSETUJUAN TERMAKLUM  (INFORMED CONSENT)</a:t>
            </a:r>
          </a:p>
          <a:p>
            <a:r>
              <a:rPr lang="en-US" sz="2800" b="1" dirty="0" smtClean="0"/>
              <a:t>BERISI:</a:t>
            </a:r>
          </a:p>
          <a:p>
            <a:pPr marL="342900" indent="-342900">
              <a:buAutoNum type="alphaLcPeriod"/>
            </a:pPr>
            <a:r>
              <a:rPr lang="en-US" sz="2800" b="1" dirty="0" err="1" smtClean="0"/>
              <a:t>Deskripsi</a:t>
            </a:r>
            <a:r>
              <a:rPr lang="en-US" sz="2800" b="1" dirty="0" smtClean="0"/>
              <a:t> </a:t>
            </a:r>
            <a:r>
              <a:rPr lang="en-US" sz="2800" b="1" dirty="0" err="1" smtClean="0"/>
              <a:t>singkat</a:t>
            </a:r>
            <a:r>
              <a:rPr lang="en-US" sz="2800" b="1" dirty="0" smtClean="0"/>
              <a:t> </a:t>
            </a:r>
            <a:r>
              <a:rPr lang="en-US" sz="2800" b="1" dirty="0" err="1" smtClean="0"/>
              <a:t>mengenai</a:t>
            </a:r>
            <a:r>
              <a:rPr lang="en-US" sz="2800" b="1" dirty="0" smtClean="0"/>
              <a:t> </a:t>
            </a:r>
            <a:r>
              <a:rPr lang="en-US" sz="2800" b="1" dirty="0" err="1" smtClean="0"/>
              <a:t>tujuan</a:t>
            </a:r>
            <a:r>
              <a:rPr lang="en-US" sz="2800" b="1" dirty="0" smtClean="0"/>
              <a:t> &amp; </a:t>
            </a:r>
            <a:r>
              <a:rPr lang="en-US" sz="2800" b="1" dirty="0" err="1" smtClean="0"/>
              <a:t>prosedur</a:t>
            </a:r>
            <a:r>
              <a:rPr lang="en-US" sz="2800" b="1" dirty="0" smtClean="0"/>
              <a:t> </a:t>
            </a:r>
            <a:r>
              <a:rPr lang="en-US" sz="2800" b="1" dirty="0" err="1" smtClean="0"/>
              <a:t>penelitian</a:t>
            </a:r>
            <a:r>
              <a:rPr lang="en-US" sz="2800" b="1" dirty="0" smtClean="0"/>
              <a:t> </a:t>
            </a:r>
            <a:r>
              <a:rPr lang="en-US" sz="2800" b="1" dirty="0" err="1" smtClean="0"/>
              <a:t>termasuk</a:t>
            </a:r>
            <a:r>
              <a:rPr lang="en-US" sz="2800" b="1" dirty="0" smtClean="0"/>
              <a:t> </a:t>
            </a:r>
            <a:r>
              <a:rPr lang="en-US" sz="2800" b="1" dirty="0" err="1" smtClean="0"/>
              <a:t>perkiraan</a:t>
            </a:r>
            <a:r>
              <a:rPr lang="en-US" sz="2800" b="1" dirty="0" smtClean="0"/>
              <a:t> </a:t>
            </a:r>
            <a:r>
              <a:rPr lang="en-US" sz="2800" b="1" dirty="0" err="1" smtClean="0"/>
              <a:t>durasi</a:t>
            </a:r>
            <a:r>
              <a:rPr lang="en-US" sz="2800" b="1" dirty="0" smtClean="0"/>
              <a:t> </a:t>
            </a:r>
            <a:r>
              <a:rPr lang="en-US" sz="2800" b="1" dirty="0" err="1" smtClean="0"/>
              <a:t>penelitian</a:t>
            </a:r>
            <a:r>
              <a:rPr lang="en-US" sz="2800" b="1" dirty="0" smtClean="0"/>
              <a:t>;</a:t>
            </a:r>
          </a:p>
          <a:p>
            <a:pPr marL="342900" indent="-342900">
              <a:buAutoNum type="alphaLcPeriod"/>
            </a:pPr>
            <a:r>
              <a:rPr lang="en-US" sz="2800" b="1" dirty="0" err="1" smtClean="0"/>
              <a:t>Pernyataan</a:t>
            </a:r>
            <a:r>
              <a:rPr lang="en-US" sz="2800" b="1" dirty="0" smtClean="0"/>
              <a:t> </a:t>
            </a:r>
            <a:r>
              <a:rPr lang="en-US" sz="2800" b="1" dirty="0" err="1" smtClean="0"/>
              <a:t>adanya</a:t>
            </a:r>
            <a:r>
              <a:rPr lang="en-US" sz="2800" b="1" dirty="0" smtClean="0"/>
              <a:t> </a:t>
            </a:r>
            <a:r>
              <a:rPr lang="en-US" sz="2800" b="1" dirty="0" err="1" smtClean="0"/>
              <a:t>risiko</a:t>
            </a:r>
            <a:r>
              <a:rPr lang="en-US" sz="2800" b="1" dirty="0" smtClean="0"/>
              <a:t> a/ </a:t>
            </a:r>
            <a:r>
              <a:rPr lang="en-US" sz="2800" b="1" dirty="0" err="1" smtClean="0"/>
              <a:t>ketidaknyamanan</a:t>
            </a:r>
            <a:r>
              <a:rPr lang="en-US" sz="2800" b="1" dirty="0" smtClean="0"/>
              <a:t> </a:t>
            </a:r>
            <a:r>
              <a:rPr lang="en-US" sz="2800" b="1" dirty="0" err="1" smtClean="0"/>
              <a:t>yg</a:t>
            </a:r>
            <a:r>
              <a:rPr lang="en-US" sz="2800" b="1" dirty="0" smtClean="0"/>
              <a:t> </a:t>
            </a:r>
            <a:r>
              <a:rPr lang="en-US" sz="2800" b="1" dirty="0" err="1" smtClean="0"/>
              <a:t>berhubungan</a:t>
            </a:r>
            <a:r>
              <a:rPr lang="en-US" sz="2800" b="1" dirty="0" smtClean="0"/>
              <a:t> </a:t>
            </a:r>
            <a:r>
              <a:rPr lang="en-US" sz="2800" b="1" dirty="0" err="1" smtClean="0"/>
              <a:t>dgn</a:t>
            </a:r>
            <a:r>
              <a:rPr lang="en-US" sz="2800" b="1" dirty="0" smtClean="0"/>
              <a:t> </a:t>
            </a:r>
            <a:r>
              <a:rPr lang="en-US" sz="2800" b="1" dirty="0" err="1" smtClean="0"/>
              <a:t>partisipasi</a:t>
            </a:r>
            <a:r>
              <a:rPr lang="en-US" sz="2800" b="1" dirty="0" smtClean="0"/>
              <a:t>;</a:t>
            </a:r>
          </a:p>
          <a:p>
            <a:pPr marL="342900" indent="-342900">
              <a:buAutoNum type="alphaLcPeriod"/>
            </a:pPr>
            <a:r>
              <a:rPr lang="en-US" sz="2800" b="1" dirty="0" err="1" smtClean="0"/>
              <a:t>Jaminan</a:t>
            </a:r>
            <a:r>
              <a:rPr lang="en-US" sz="2800" b="1" dirty="0" smtClean="0"/>
              <a:t> </a:t>
            </a:r>
            <a:r>
              <a:rPr lang="en-US" sz="2800" b="1" dirty="0" err="1" smtClean="0"/>
              <a:t>anonimitas</a:t>
            </a:r>
            <a:r>
              <a:rPr lang="en-US" sz="2800" b="1" dirty="0" smtClean="0"/>
              <a:t> &amp; </a:t>
            </a:r>
            <a:r>
              <a:rPr lang="en-US" sz="2800" b="1" dirty="0" err="1" smtClean="0"/>
              <a:t>kerahasiaan</a:t>
            </a:r>
            <a:r>
              <a:rPr lang="en-US" sz="2800" b="1" dirty="0" smtClean="0"/>
              <a:t> </a:t>
            </a:r>
            <a:r>
              <a:rPr lang="en-US" sz="2800" b="1" dirty="0" err="1" smtClean="0"/>
              <a:t>catatan</a:t>
            </a:r>
            <a:r>
              <a:rPr lang="en-US" sz="2800" b="1" dirty="0" smtClean="0"/>
              <a:t>;</a:t>
            </a:r>
          </a:p>
          <a:p>
            <a:pPr marL="342900" indent="-342900">
              <a:buAutoNum type="alphaLcPeriod"/>
            </a:pPr>
            <a:r>
              <a:rPr lang="en-US" sz="2800" b="1" dirty="0" err="1" smtClean="0"/>
              <a:t>Identifikasi</a:t>
            </a:r>
            <a:r>
              <a:rPr lang="en-US" sz="2800" b="1" dirty="0" smtClean="0"/>
              <a:t> </a:t>
            </a:r>
            <a:r>
              <a:rPr lang="en-US" sz="2800" b="1" dirty="0" err="1" smtClean="0"/>
              <a:t>peneliti</a:t>
            </a:r>
            <a:r>
              <a:rPr lang="en-US" sz="2800" b="1" dirty="0" smtClean="0"/>
              <a:t> &amp; </a:t>
            </a:r>
            <a:r>
              <a:rPr lang="en-US" sz="2800" b="1" dirty="0" err="1" smtClean="0"/>
              <a:t>lokasi</a:t>
            </a:r>
            <a:r>
              <a:rPr lang="en-US" sz="2800" b="1" dirty="0" smtClean="0"/>
              <a:t> </a:t>
            </a:r>
            <a:r>
              <a:rPr lang="en-US" sz="2800" b="1" dirty="0" err="1" smtClean="0"/>
              <a:t>informasi</a:t>
            </a:r>
            <a:r>
              <a:rPr lang="en-US" sz="2800" b="1" dirty="0" smtClean="0"/>
              <a:t> </a:t>
            </a:r>
            <a:r>
              <a:rPr lang="en-US" sz="2800" b="1" dirty="0" err="1" smtClean="0"/>
              <a:t>mengenai</a:t>
            </a:r>
            <a:r>
              <a:rPr lang="en-US" sz="2800" b="1" dirty="0" smtClean="0"/>
              <a:t> </a:t>
            </a:r>
            <a:r>
              <a:rPr lang="en-US" sz="2800" b="1" dirty="0" err="1" smtClean="0"/>
              <a:t>hak-hak</a:t>
            </a:r>
            <a:r>
              <a:rPr lang="en-US" sz="2800" b="1" dirty="0" smtClean="0"/>
              <a:t> </a:t>
            </a:r>
            <a:r>
              <a:rPr lang="en-US" sz="2800" b="1" dirty="0" err="1" smtClean="0"/>
              <a:t>peserta</a:t>
            </a:r>
            <a:r>
              <a:rPr lang="en-US" sz="2800" b="1" dirty="0" smtClean="0"/>
              <a:t> a/ </a:t>
            </a:r>
            <a:r>
              <a:rPr lang="en-US" sz="2800" b="1" dirty="0" err="1" smtClean="0"/>
              <a:t>per?an</a:t>
            </a:r>
            <a:r>
              <a:rPr lang="en-US" sz="2800" b="1" dirty="0" smtClean="0"/>
              <a:t> </a:t>
            </a:r>
            <a:r>
              <a:rPr lang="en-US" sz="2800" b="1" dirty="0" err="1" smtClean="0"/>
              <a:t>mengenai</a:t>
            </a:r>
            <a:r>
              <a:rPr lang="en-US" sz="2800" b="1" dirty="0" smtClean="0"/>
              <a:t> </a:t>
            </a:r>
            <a:r>
              <a:rPr lang="en-US" sz="2800" b="1" dirty="0" err="1" smtClean="0"/>
              <a:t>studi</a:t>
            </a:r>
            <a:r>
              <a:rPr lang="en-US" sz="2800" b="1" dirty="0" smtClean="0"/>
              <a:t> </a:t>
            </a:r>
            <a:r>
              <a:rPr lang="en-US" sz="2800" b="1" dirty="0" err="1" smtClean="0"/>
              <a:t>tsb</a:t>
            </a:r>
            <a:r>
              <a:rPr lang="en-US" sz="2800" b="1" dirty="0" smtClean="0"/>
              <a:t>;</a:t>
            </a:r>
          </a:p>
          <a:p>
            <a:pPr marL="342900" indent="-342900">
              <a:buAutoNum type="alphaLcPeriod"/>
            </a:pPr>
            <a:r>
              <a:rPr lang="en-US" sz="2800" b="1" dirty="0" err="1" smtClean="0"/>
              <a:t>Pernyataan</a:t>
            </a:r>
            <a:r>
              <a:rPr lang="en-US" sz="2800" b="1" dirty="0" smtClean="0"/>
              <a:t> </a:t>
            </a:r>
            <a:r>
              <a:rPr lang="en-US" sz="2800" b="1" dirty="0" err="1" smtClean="0"/>
              <a:t>bhw</a:t>
            </a:r>
            <a:r>
              <a:rPr lang="en-US" sz="2800" b="1" dirty="0" smtClean="0"/>
              <a:t> </a:t>
            </a:r>
            <a:r>
              <a:rPr lang="en-US" sz="2800" b="1" dirty="0" err="1" smtClean="0"/>
              <a:t>partisipasi</a:t>
            </a:r>
            <a:r>
              <a:rPr lang="en-US" sz="2800" b="1" dirty="0" smtClean="0"/>
              <a:t> benar2 </a:t>
            </a:r>
            <a:r>
              <a:rPr lang="en-US" sz="2800" b="1" dirty="0" err="1" smtClean="0"/>
              <a:t>bersifat</a:t>
            </a:r>
            <a:r>
              <a:rPr lang="en-US" sz="2800" b="1" dirty="0" smtClean="0"/>
              <a:t> </a:t>
            </a:r>
            <a:r>
              <a:rPr lang="en-US" sz="2800" b="1" dirty="0" err="1" smtClean="0"/>
              <a:t>sukarela</a:t>
            </a:r>
            <a:r>
              <a:rPr lang="en-US" sz="2800" b="1" dirty="0" smtClean="0"/>
              <a:t> &amp; </a:t>
            </a:r>
            <a:r>
              <a:rPr lang="en-US" sz="2800" b="1" dirty="0" err="1" smtClean="0"/>
              <a:t>dpt</a:t>
            </a:r>
            <a:r>
              <a:rPr lang="en-US" sz="2800" b="1" dirty="0" smtClean="0"/>
              <a:t> </a:t>
            </a:r>
            <a:r>
              <a:rPr lang="en-US" sz="2800" b="1" dirty="0" err="1" smtClean="0"/>
              <a:t>dihentikan</a:t>
            </a:r>
            <a:r>
              <a:rPr lang="en-US" sz="2800" b="1" dirty="0" smtClean="0"/>
              <a:t> </a:t>
            </a:r>
            <a:r>
              <a:rPr lang="en-US" sz="2800" b="1" dirty="0" err="1" smtClean="0"/>
              <a:t>tanpa</a:t>
            </a:r>
            <a:r>
              <a:rPr lang="en-US" sz="2800" b="1" dirty="0" smtClean="0"/>
              <a:t> </a:t>
            </a:r>
            <a:r>
              <a:rPr lang="en-US" sz="2800" b="1" dirty="0" err="1" smtClean="0"/>
              <a:t>denda</a:t>
            </a:r>
            <a:r>
              <a:rPr lang="en-US" sz="2800" b="1" dirty="0" smtClean="0"/>
              <a:t>;</a:t>
            </a:r>
          </a:p>
          <a:p>
            <a:pPr marL="342900" indent="-342900">
              <a:buAutoNum type="alphaLcPeriod"/>
            </a:pPr>
            <a:r>
              <a:rPr lang="en-US" sz="2800" b="1" dirty="0" err="1" smtClean="0"/>
              <a:t>Pernyataan</a:t>
            </a:r>
            <a:r>
              <a:rPr lang="en-US" sz="2800" b="1" dirty="0" smtClean="0"/>
              <a:t> </a:t>
            </a:r>
            <a:r>
              <a:rPr lang="en-US" sz="2800" b="1" dirty="0" err="1" smtClean="0"/>
              <a:t>mengenai</a:t>
            </a:r>
            <a:r>
              <a:rPr lang="en-US" sz="2800" b="1" dirty="0" smtClean="0"/>
              <a:t> </a:t>
            </a:r>
            <a:r>
              <a:rPr lang="en-US" sz="2800" b="1" dirty="0" err="1" smtClean="0"/>
              <a:t>prosedur</a:t>
            </a:r>
            <a:r>
              <a:rPr lang="en-US" sz="2800" b="1" dirty="0" smtClean="0"/>
              <a:t> </a:t>
            </a:r>
            <a:r>
              <a:rPr lang="en-US" sz="2800" b="1" dirty="0" err="1" smtClean="0"/>
              <a:t>alternatif</a:t>
            </a:r>
            <a:r>
              <a:rPr lang="en-US" sz="2800" b="1" dirty="0" smtClean="0"/>
              <a:t> </a:t>
            </a:r>
            <a:r>
              <a:rPr lang="en-US" sz="2800" b="1" dirty="0" err="1" smtClean="0"/>
              <a:t>yg</a:t>
            </a:r>
            <a:r>
              <a:rPr lang="en-US" sz="2800" b="1" dirty="0" smtClean="0"/>
              <a:t> </a:t>
            </a:r>
            <a:r>
              <a:rPr lang="en-US" sz="2800" b="1" dirty="0" err="1" smtClean="0"/>
              <a:t>mungkin</a:t>
            </a:r>
            <a:r>
              <a:rPr lang="en-US" sz="2800" b="1" dirty="0" smtClean="0"/>
              <a:t> </a:t>
            </a:r>
            <a:r>
              <a:rPr lang="en-US" sz="2800" b="1" dirty="0" err="1" smtClean="0"/>
              <a:t>digunakan</a:t>
            </a:r>
            <a:r>
              <a:rPr lang="en-US" sz="2800" b="1" dirty="0" smtClean="0"/>
              <a:t>;</a:t>
            </a:r>
          </a:p>
          <a:p>
            <a:pPr marL="342900" indent="-342900">
              <a:buAutoNum type="alphaLcPeriod"/>
            </a:pPr>
            <a:r>
              <a:rPr lang="en-US" sz="2800" b="1" dirty="0" err="1" smtClean="0"/>
              <a:t>Pernyataan</a:t>
            </a:r>
            <a:r>
              <a:rPr lang="en-US" sz="2800" b="1" dirty="0" smtClean="0"/>
              <a:t> </a:t>
            </a:r>
            <a:r>
              <a:rPr lang="en-US" sz="2800" b="1" dirty="0" err="1" smtClean="0"/>
              <a:t>kompensasi</a:t>
            </a:r>
            <a:r>
              <a:rPr lang="en-US" sz="2800" b="1" dirty="0" smtClean="0"/>
              <a:t> </a:t>
            </a:r>
            <a:r>
              <a:rPr lang="en-US" sz="2800" b="1" dirty="0" err="1" smtClean="0"/>
              <a:t>yg</a:t>
            </a:r>
            <a:r>
              <a:rPr lang="en-US" sz="2800" b="1" dirty="0" smtClean="0"/>
              <a:t> </a:t>
            </a:r>
            <a:r>
              <a:rPr lang="en-US" sz="2800" b="1" dirty="0" err="1" smtClean="0"/>
              <a:t>diberikan</a:t>
            </a:r>
            <a:r>
              <a:rPr lang="en-US" sz="2800" b="1" dirty="0" smtClean="0"/>
              <a:t> </a:t>
            </a:r>
            <a:r>
              <a:rPr lang="en-US" sz="2800" b="1" dirty="0" err="1" smtClean="0"/>
              <a:t>kepada</a:t>
            </a:r>
            <a:r>
              <a:rPr lang="en-US" sz="2800" b="1" dirty="0" smtClean="0"/>
              <a:t> </a:t>
            </a:r>
            <a:r>
              <a:rPr lang="en-US" sz="2800" b="1" dirty="0" err="1" smtClean="0"/>
              <a:t>peserta</a:t>
            </a:r>
            <a:r>
              <a:rPr lang="en-US" sz="2800" b="1" dirty="0" smtClean="0"/>
              <a:t>.</a:t>
            </a:r>
          </a:p>
          <a:p>
            <a:pPr marL="342900" indent="-342900">
              <a:buAutoNum type="alphaLcPeriod"/>
            </a:pPr>
            <a:endParaRPr lang="id-ID" dirty="0"/>
          </a:p>
        </p:txBody>
      </p:sp>
    </p:spTree>
    <p:extLst>
      <p:ext uri="{BB962C8B-B14F-4D97-AF65-F5344CB8AC3E}">
        <p14:creationId xmlns:p14="http://schemas.microsoft.com/office/powerpoint/2010/main" val="11140974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534400" cy="6217087"/>
          </a:xfrm>
          <a:prstGeom prst="rect">
            <a:avLst/>
          </a:prstGeom>
          <a:noFill/>
        </p:spPr>
        <p:txBody>
          <a:bodyPr wrap="square" rtlCol="0">
            <a:spAutoFit/>
          </a:bodyPr>
          <a:lstStyle/>
          <a:p>
            <a:r>
              <a:rPr lang="id-ID" sz="2800" b="1" dirty="0" smtClean="0"/>
              <a:t>Ketidak-jujuran akademis merupakan pelanggaran etika. </a:t>
            </a:r>
            <a:endParaRPr lang="en-US" sz="2800" b="1" dirty="0" smtClean="0"/>
          </a:p>
          <a:p>
            <a:endParaRPr lang="en-US" sz="2800" b="1" dirty="0"/>
          </a:p>
          <a:p>
            <a:r>
              <a:rPr lang="id-ID" sz="2800" b="1" dirty="0" smtClean="0"/>
              <a:t>Salah satu bentuk ketidak-jujuran akademis adalah </a:t>
            </a:r>
            <a:r>
              <a:rPr lang="en-US" sz="4400" b="1" u="sng" dirty="0" err="1" smtClean="0"/>
              <a:t>plagiarisme</a:t>
            </a:r>
            <a:r>
              <a:rPr lang="en-US" sz="4400" b="1" u="sng" dirty="0" smtClean="0"/>
              <a:t> </a:t>
            </a:r>
            <a:r>
              <a:rPr lang="en-US" sz="4400" b="1" u="sng" dirty="0" err="1" smtClean="0"/>
              <a:t>dan</a:t>
            </a:r>
            <a:r>
              <a:rPr lang="en-US" sz="4400" b="1" u="sng" dirty="0" smtClean="0"/>
              <a:t> </a:t>
            </a:r>
            <a:r>
              <a:rPr lang="en-US" sz="4400" b="1" u="sng" dirty="0" err="1" smtClean="0"/>
              <a:t>fabrikasi</a:t>
            </a:r>
            <a:r>
              <a:rPr lang="en-US" sz="4400" b="1" u="sng" dirty="0" smtClean="0"/>
              <a:t> data</a:t>
            </a:r>
            <a:r>
              <a:rPr lang="en-US" sz="2800" b="1" dirty="0" smtClean="0"/>
              <a:t>.  </a:t>
            </a:r>
          </a:p>
          <a:p>
            <a:endParaRPr lang="en-US" sz="2800" b="1" dirty="0"/>
          </a:p>
          <a:p>
            <a:r>
              <a:rPr lang="en-US" sz="2800" b="1" dirty="0" err="1" smtClean="0"/>
              <a:t>Seseorang</a:t>
            </a:r>
            <a:r>
              <a:rPr lang="en-US" sz="2800" b="1" dirty="0" smtClean="0"/>
              <a:t> </a:t>
            </a:r>
            <a:r>
              <a:rPr lang="en-US" sz="2800" b="1" dirty="0" err="1" smtClean="0"/>
              <a:t>dianggap</a:t>
            </a:r>
            <a:r>
              <a:rPr lang="en-US" sz="2800" b="1" dirty="0" smtClean="0"/>
              <a:t> </a:t>
            </a:r>
            <a:r>
              <a:rPr lang="en-US" sz="2800" b="1" dirty="0" err="1" smtClean="0"/>
              <a:t>plagiarisme</a:t>
            </a:r>
            <a:r>
              <a:rPr lang="en-US" sz="2800" b="1" dirty="0" smtClean="0"/>
              <a:t> </a:t>
            </a:r>
            <a:r>
              <a:rPr lang="en-US" sz="2800" b="1" dirty="0" err="1" smtClean="0"/>
              <a:t>apabila</a:t>
            </a:r>
            <a:r>
              <a:rPr lang="en-US" sz="2800" b="1" dirty="0" smtClean="0"/>
              <a:t> </a:t>
            </a:r>
            <a:r>
              <a:rPr lang="en-US" sz="2800" b="1" dirty="0" err="1" smtClean="0"/>
              <a:t>dalam</a:t>
            </a:r>
            <a:r>
              <a:rPr lang="en-US" sz="2800" b="1" dirty="0" smtClean="0"/>
              <a:t> </a:t>
            </a:r>
            <a:r>
              <a:rPr lang="en-US" sz="2800" b="1" dirty="0" err="1" smtClean="0"/>
              <a:t>tulisan</a:t>
            </a:r>
            <a:r>
              <a:rPr lang="en-US" sz="2800" b="1" dirty="0" smtClean="0"/>
              <a:t> </a:t>
            </a:r>
            <a:r>
              <a:rPr lang="en-US" sz="2800" b="1" dirty="0" err="1" smtClean="0"/>
              <a:t>menggunakan</a:t>
            </a:r>
            <a:r>
              <a:rPr lang="en-US" sz="2800" b="1" dirty="0" smtClean="0"/>
              <a:t> kata-kata </a:t>
            </a:r>
            <a:r>
              <a:rPr lang="en-US" sz="2800" b="1" dirty="0" err="1" smtClean="0"/>
              <a:t>atau</a:t>
            </a:r>
            <a:r>
              <a:rPr lang="en-US" sz="2800" b="1" dirty="0" smtClean="0"/>
              <a:t> ide orang lain, </a:t>
            </a:r>
            <a:r>
              <a:rPr lang="en-US" sz="2800" b="1" dirty="0" err="1" smtClean="0"/>
              <a:t>termasuk</a:t>
            </a:r>
            <a:r>
              <a:rPr lang="en-US" sz="2800" b="1" dirty="0" smtClean="0"/>
              <a:t> </a:t>
            </a:r>
            <a:r>
              <a:rPr lang="en-US" sz="2800" b="1" dirty="0" err="1" smtClean="0"/>
              <a:t>menyalin</a:t>
            </a:r>
            <a:r>
              <a:rPr lang="en-US" sz="2800" b="1" dirty="0" smtClean="0"/>
              <a:t> ide, </a:t>
            </a:r>
            <a:r>
              <a:rPr lang="en-US" sz="2800" b="1" dirty="0" err="1" smtClean="0"/>
              <a:t>gambar</a:t>
            </a:r>
            <a:r>
              <a:rPr lang="en-US" sz="2800" b="1" dirty="0" smtClean="0"/>
              <a:t>, </a:t>
            </a:r>
            <a:r>
              <a:rPr lang="en-US" sz="2800" b="1" dirty="0" err="1" smtClean="0"/>
              <a:t>grafik</a:t>
            </a:r>
            <a:r>
              <a:rPr lang="en-US" sz="2800" b="1" dirty="0" smtClean="0"/>
              <a:t>, </a:t>
            </a:r>
            <a:r>
              <a:rPr lang="en-US" sz="2800" b="1" dirty="0" err="1" smtClean="0"/>
              <a:t>atau</a:t>
            </a:r>
            <a:r>
              <a:rPr lang="en-US" sz="2800" b="1" dirty="0" smtClean="0"/>
              <a:t> </a:t>
            </a:r>
            <a:r>
              <a:rPr lang="en-US" sz="2800" b="1" dirty="0" err="1" smtClean="0"/>
              <a:t>apa</a:t>
            </a:r>
            <a:r>
              <a:rPr lang="en-US" sz="2800" b="1" dirty="0" smtClean="0"/>
              <a:t> </a:t>
            </a:r>
            <a:r>
              <a:rPr lang="en-US" sz="2800" b="1" dirty="0" err="1" smtClean="0"/>
              <a:t>saja</a:t>
            </a:r>
            <a:r>
              <a:rPr lang="en-US" sz="2800" b="1" dirty="0" smtClean="0"/>
              <a:t> </a:t>
            </a:r>
            <a:r>
              <a:rPr lang="en-US" sz="2800" b="1" dirty="0" err="1" smtClean="0"/>
              <a:t>tanpa</a:t>
            </a:r>
            <a:r>
              <a:rPr lang="en-US" sz="2800" b="1" dirty="0" smtClean="0"/>
              <a:t> </a:t>
            </a:r>
            <a:r>
              <a:rPr lang="en-US" sz="2800" b="1" dirty="0" err="1" smtClean="0"/>
              <a:t>memberikan</a:t>
            </a:r>
            <a:r>
              <a:rPr lang="en-US" sz="2800" b="1" dirty="0" smtClean="0"/>
              <a:t> </a:t>
            </a:r>
            <a:r>
              <a:rPr lang="en-US" sz="2800" b="1" dirty="0" err="1" smtClean="0"/>
              <a:t>kredit</a:t>
            </a:r>
            <a:r>
              <a:rPr lang="en-US" sz="2800" b="1" dirty="0" smtClean="0"/>
              <a:t> </a:t>
            </a:r>
            <a:r>
              <a:rPr lang="en-US" sz="2800" b="1" dirty="0" err="1" smtClean="0"/>
              <a:t>kepada</a:t>
            </a:r>
            <a:r>
              <a:rPr lang="en-US" sz="2800" b="1" dirty="0" smtClean="0"/>
              <a:t> </a:t>
            </a:r>
            <a:r>
              <a:rPr lang="en-US" sz="2800" b="1" dirty="0" err="1" smtClean="0"/>
              <a:t>empunya</a:t>
            </a:r>
            <a:r>
              <a:rPr lang="en-US" sz="2800" b="1" dirty="0" smtClean="0"/>
              <a:t>. </a:t>
            </a:r>
          </a:p>
          <a:p>
            <a:endParaRPr lang="en-US" sz="2800" b="1" dirty="0"/>
          </a:p>
          <a:p>
            <a:r>
              <a:rPr lang="en-US" sz="2800" b="1" dirty="0" err="1" smtClean="0"/>
              <a:t>Plagiarisme</a:t>
            </a:r>
            <a:r>
              <a:rPr lang="en-US" sz="2800" b="1" dirty="0" smtClean="0"/>
              <a:t> </a:t>
            </a:r>
            <a:r>
              <a:rPr lang="en-US" sz="2800" b="1" dirty="0" err="1" smtClean="0"/>
              <a:t>termasuk</a:t>
            </a:r>
            <a:r>
              <a:rPr lang="en-US" sz="2800" b="1" dirty="0" smtClean="0"/>
              <a:t> </a:t>
            </a:r>
            <a:r>
              <a:rPr lang="en-US" sz="2800" b="1" dirty="0" err="1" smtClean="0"/>
              <a:t>menyalin</a:t>
            </a:r>
            <a:r>
              <a:rPr lang="en-US" sz="2800" b="1" dirty="0" smtClean="0"/>
              <a:t> </a:t>
            </a:r>
            <a:r>
              <a:rPr lang="en-US" sz="2800" b="1" dirty="0" err="1" smtClean="0"/>
              <a:t>apa</a:t>
            </a:r>
            <a:r>
              <a:rPr lang="en-US" sz="2800" b="1" dirty="0" smtClean="0"/>
              <a:t> </a:t>
            </a:r>
            <a:r>
              <a:rPr lang="en-US" sz="2800" b="1" dirty="0" err="1" smtClean="0"/>
              <a:t>saja</a:t>
            </a:r>
            <a:r>
              <a:rPr lang="en-US" sz="2800" b="1" dirty="0" smtClean="0"/>
              <a:t> </a:t>
            </a:r>
            <a:r>
              <a:rPr lang="en-US" sz="2800" b="1" dirty="0" err="1" smtClean="0"/>
              <a:t>dari</a:t>
            </a:r>
            <a:r>
              <a:rPr lang="en-US" sz="2800" b="1" dirty="0" smtClean="0"/>
              <a:t> situs internet, </a:t>
            </a:r>
            <a:r>
              <a:rPr lang="en-US" sz="2800" b="1" dirty="0" err="1" smtClean="0"/>
              <a:t>buku</a:t>
            </a:r>
            <a:r>
              <a:rPr lang="en-US" sz="2800" b="1" dirty="0" smtClean="0"/>
              <a:t>, </a:t>
            </a:r>
            <a:r>
              <a:rPr lang="en-US" sz="2800" b="1" dirty="0" err="1" smtClean="0"/>
              <a:t>majalah</a:t>
            </a:r>
            <a:r>
              <a:rPr lang="en-US" sz="2800" b="1" dirty="0" smtClean="0"/>
              <a:t> </a:t>
            </a:r>
            <a:r>
              <a:rPr lang="en-US" sz="2800" b="1" dirty="0" err="1" smtClean="0"/>
              <a:t>atau</a:t>
            </a:r>
            <a:r>
              <a:rPr lang="en-US" sz="2800" b="1" dirty="0" smtClean="0"/>
              <a:t> </a:t>
            </a:r>
            <a:r>
              <a:rPr lang="en-US" sz="2800" b="1" dirty="0" err="1" smtClean="0"/>
              <a:t>koran</a:t>
            </a:r>
            <a:r>
              <a:rPr lang="en-US" sz="2800" b="1" dirty="0" smtClean="0"/>
              <a:t> </a:t>
            </a:r>
            <a:r>
              <a:rPr lang="en-US" sz="2800" b="1" dirty="0" err="1" smtClean="0"/>
              <a:t>tanpa</a:t>
            </a:r>
            <a:r>
              <a:rPr lang="en-US" sz="2800" b="1" dirty="0" smtClean="0"/>
              <a:t> </a:t>
            </a:r>
            <a:r>
              <a:rPr lang="en-US" sz="2800" b="1" dirty="0" err="1" smtClean="0"/>
              <a:t>menyebut</a:t>
            </a:r>
            <a:r>
              <a:rPr lang="en-US" sz="2800" b="1" dirty="0" smtClean="0"/>
              <a:t> </a:t>
            </a:r>
            <a:r>
              <a:rPr lang="en-US" sz="2800" b="1" dirty="0" err="1" smtClean="0"/>
              <a:t>sumber</a:t>
            </a:r>
            <a:r>
              <a:rPr lang="en-US" sz="2800" b="1" dirty="0" smtClean="0"/>
              <a:t>.</a:t>
            </a:r>
            <a:endParaRPr lang="id-ID" sz="2800" b="1" dirty="0" smtClean="0"/>
          </a:p>
          <a:p>
            <a:endParaRPr lang="id-ID" dirty="0"/>
          </a:p>
        </p:txBody>
      </p:sp>
    </p:spTree>
    <p:extLst>
      <p:ext uri="{BB962C8B-B14F-4D97-AF65-F5344CB8AC3E}">
        <p14:creationId xmlns:p14="http://schemas.microsoft.com/office/powerpoint/2010/main" val="25474530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2359"/>
            <a:ext cx="8610600" cy="6124754"/>
          </a:xfrm>
          <a:prstGeom prst="rect">
            <a:avLst/>
          </a:prstGeom>
          <a:noFill/>
        </p:spPr>
        <p:txBody>
          <a:bodyPr wrap="square" rtlCol="0">
            <a:spAutoFit/>
          </a:bodyPr>
          <a:lstStyle/>
          <a:p>
            <a:r>
              <a:rPr lang="en-US" sz="2800" b="1" dirty="0" err="1"/>
              <a:t>Contoh</a:t>
            </a:r>
            <a:r>
              <a:rPr lang="en-US" sz="2800" b="1" dirty="0"/>
              <a:t> </a:t>
            </a:r>
            <a:r>
              <a:rPr lang="en-US" sz="2800" b="1" dirty="0" err="1"/>
              <a:t>plagiarisme</a:t>
            </a:r>
            <a:endParaRPr lang="id-ID" sz="2800" b="1" dirty="0"/>
          </a:p>
          <a:p>
            <a:endParaRPr lang="en-US" sz="2800" b="1" dirty="0" smtClean="0"/>
          </a:p>
          <a:p>
            <a:r>
              <a:rPr lang="en-US" sz="2800" b="1" dirty="0" err="1" smtClean="0"/>
              <a:t>Spesifik</a:t>
            </a:r>
            <a:r>
              <a:rPr lang="en-US" sz="2800" b="1" dirty="0" smtClean="0"/>
              <a:t>: </a:t>
            </a:r>
          </a:p>
          <a:p>
            <a:r>
              <a:rPr lang="en-US" sz="2800" b="1" dirty="0" err="1"/>
              <a:t>S</a:t>
            </a:r>
            <a:r>
              <a:rPr lang="en-US" sz="2800" b="1" dirty="0" err="1" smtClean="0"/>
              <a:t>alin</a:t>
            </a:r>
            <a:r>
              <a:rPr lang="en-US" sz="2800" b="1" dirty="0" smtClean="0"/>
              <a:t> </a:t>
            </a:r>
            <a:r>
              <a:rPr lang="en-US" sz="2800" b="1" dirty="0" err="1"/>
              <a:t>makalah</a:t>
            </a:r>
            <a:r>
              <a:rPr lang="en-US" sz="2800" b="1" dirty="0"/>
              <a:t> orang lain; </a:t>
            </a:r>
            <a:r>
              <a:rPr lang="en-US" sz="2800" b="1" dirty="0" err="1"/>
              <a:t>S</a:t>
            </a:r>
            <a:r>
              <a:rPr lang="en-US" sz="2800" b="1" dirty="0" err="1" smtClean="0"/>
              <a:t>alin</a:t>
            </a:r>
            <a:r>
              <a:rPr lang="en-US" sz="2800" b="1" dirty="0" smtClean="0"/>
              <a:t> </a:t>
            </a:r>
            <a:r>
              <a:rPr lang="en-US" sz="2800" b="1" dirty="0" err="1"/>
              <a:t>kuotasi</a:t>
            </a:r>
            <a:r>
              <a:rPr lang="en-US" sz="2800" b="1" dirty="0"/>
              <a:t> </a:t>
            </a:r>
            <a:r>
              <a:rPr lang="en-US" sz="2800" b="1" dirty="0" err="1"/>
              <a:t>pendek</a:t>
            </a:r>
            <a:r>
              <a:rPr lang="en-US" sz="2800" b="1" dirty="0"/>
              <a:t> </a:t>
            </a:r>
            <a:r>
              <a:rPr lang="en-US" sz="2800" b="1" dirty="0" err="1"/>
              <a:t>atau</a:t>
            </a:r>
            <a:r>
              <a:rPr lang="en-US" sz="2800" b="1" dirty="0"/>
              <a:t> </a:t>
            </a:r>
            <a:r>
              <a:rPr lang="en-US" sz="2800" b="1" dirty="0" err="1"/>
              <a:t>panjang</a:t>
            </a:r>
            <a:r>
              <a:rPr lang="en-US" sz="2800" b="1" dirty="0"/>
              <a:t> </a:t>
            </a:r>
            <a:r>
              <a:rPr lang="en-US" sz="2800" b="1" dirty="0" err="1"/>
              <a:t>dari</a:t>
            </a:r>
            <a:r>
              <a:rPr lang="en-US" sz="2800" b="1" dirty="0"/>
              <a:t> </a:t>
            </a:r>
            <a:r>
              <a:rPr lang="en-US" sz="2800" b="1" dirty="0" err="1"/>
              <a:t>suatu</a:t>
            </a:r>
            <a:r>
              <a:rPr lang="en-US" sz="2800" b="1" dirty="0"/>
              <a:t> </a:t>
            </a:r>
            <a:r>
              <a:rPr lang="en-US" sz="2800" b="1" dirty="0" err="1"/>
              <a:t>sumber</a:t>
            </a:r>
            <a:r>
              <a:rPr lang="en-US" sz="2800" b="1" dirty="0"/>
              <a:t> </a:t>
            </a:r>
            <a:r>
              <a:rPr lang="en-US" sz="2800" b="1" dirty="0" err="1"/>
              <a:t>tanpa</a:t>
            </a:r>
            <a:r>
              <a:rPr lang="en-US" sz="2800" b="1" dirty="0"/>
              <a:t> </a:t>
            </a:r>
            <a:r>
              <a:rPr lang="en-US" sz="2800" b="1" dirty="0" err="1"/>
              <a:t>menyebut</a:t>
            </a:r>
            <a:r>
              <a:rPr lang="en-US" sz="2800" b="1" dirty="0"/>
              <a:t> </a:t>
            </a:r>
            <a:r>
              <a:rPr lang="en-US" sz="2800" b="1" dirty="0" err="1"/>
              <a:t>sumber</a:t>
            </a:r>
            <a:endParaRPr lang="id-ID" sz="2800" b="1" dirty="0"/>
          </a:p>
          <a:p>
            <a:endParaRPr lang="en-US" sz="2800" b="1" dirty="0" smtClean="0"/>
          </a:p>
          <a:p>
            <a:r>
              <a:rPr lang="en-US" sz="2800" b="1" dirty="0" err="1" smtClean="0"/>
              <a:t>Kurang</a:t>
            </a:r>
            <a:r>
              <a:rPr lang="en-US" sz="2800" b="1" dirty="0" smtClean="0"/>
              <a:t> </a:t>
            </a:r>
            <a:r>
              <a:rPr lang="en-US" sz="2800" b="1" dirty="0" err="1"/>
              <a:t>spesifik</a:t>
            </a:r>
            <a:r>
              <a:rPr lang="en-US" sz="2800" b="1" dirty="0"/>
              <a:t>: </a:t>
            </a:r>
            <a:endParaRPr lang="id-ID" sz="2800" b="1" dirty="0"/>
          </a:p>
          <a:p>
            <a:pPr marL="457200" lvl="0" indent="-457200">
              <a:buFont typeface="Arial" panose="020B0604020202020204" pitchFamily="34" charset="0"/>
              <a:buChar char="•"/>
            </a:pPr>
            <a:r>
              <a:rPr lang="en-US" sz="2800" b="1" dirty="0" err="1"/>
              <a:t>U</a:t>
            </a:r>
            <a:r>
              <a:rPr lang="en-US" sz="2800" b="1" dirty="0" err="1" smtClean="0"/>
              <a:t>bah</a:t>
            </a:r>
            <a:r>
              <a:rPr lang="en-US" sz="2800" b="1" dirty="0" smtClean="0"/>
              <a:t> </a:t>
            </a:r>
            <a:r>
              <a:rPr lang="en-US" sz="2800" b="1" dirty="0" err="1" smtClean="0"/>
              <a:t>bbrp</a:t>
            </a:r>
            <a:r>
              <a:rPr lang="en-US" sz="2800" b="1" dirty="0" smtClean="0"/>
              <a:t> </a:t>
            </a:r>
            <a:r>
              <a:rPr lang="en-US" sz="2800" b="1" dirty="0"/>
              <a:t>kata </a:t>
            </a:r>
            <a:r>
              <a:rPr lang="en-US" sz="2800" b="1" dirty="0" err="1" smtClean="0"/>
              <a:t>dr</a:t>
            </a:r>
            <a:r>
              <a:rPr lang="en-US" sz="2800" b="1" dirty="0" smtClean="0"/>
              <a:t> </a:t>
            </a:r>
            <a:r>
              <a:rPr lang="en-US" sz="2800" b="1" dirty="0" err="1" smtClean="0"/>
              <a:t>satu</a:t>
            </a:r>
            <a:r>
              <a:rPr lang="en-US" sz="2800" b="1" dirty="0" smtClean="0"/>
              <a:t> </a:t>
            </a:r>
            <a:r>
              <a:rPr lang="en-US" sz="2800" b="1" dirty="0" err="1" smtClean="0"/>
              <a:t>buku</a:t>
            </a:r>
            <a:r>
              <a:rPr lang="en-US" sz="2800" b="1" dirty="0" smtClean="0"/>
              <a:t>/</a:t>
            </a:r>
            <a:r>
              <a:rPr lang="en-US" sz="2800" b="1" dirty="0" err="1" smtClean="0"/>
              <a:t>artikel</a:t>
            </a:r>
            <a:r>
              <a:rPr lang="en-US" sz="2800" b="1" dirty="0" smtClean="0"/>
              <a:t> </a:t>
            </a:r>
            <a:r>
              <a:rPr lang="en-US" sz="2800" b="1" dirty="0" err="1"/>
              <a:t>seolah</a:t>
            </a:r>
            <a:r>
              <a:rPr lang="en-US" sz="2800" b="1" dirty="0"/>
              <a:t> </a:t>
            </a:r>
            <a:r>
              <a:rPr lang="en-US" sz="2800" b="1" dirty="0" err="1"/>
              <a:t>milik</a:t>
            </a:r>
            <a:r>
              <a:rPr lang="en-US" sz="2800" b="1" dirty="0"/>
              <a:t> </a:t>
            </a:r>
            <a:r>
              <a:rPr lang="en-US" sz="2800" b="1" dirty="0" err="1" smtClean="0"/>
              <a:t>sendiri</a:t>
            </a:r>
            <a:r>
              <a:rPr lang="en-US" sz="2800" b="1" dirty="0"/>
              <a:t>; </a:t>
            </a:r>
            <a:endParaRPr lang="id-ID" sz="2800" b="1" dirty="0"/>
          </a:p>
          <a:p>
            <a:pPr marL="457200" lvl="0" indent="-457200">
              <a:buFont typeface="Arial" panose="020B0604020202020204" pitchFamily="34" charset="0"/>
              <a:buChar char="•"/>
            </a:pPr>
            <a:r>
              <a:rPr lang="en-US" sz="2800" b="1" dirty="0" err="1"/>
              <a:t>A</a:t>
            </a:r>
            <a:r>
              <a:rPr lang="en-US" sz="2800" b="1" dirty="0" err="1" smtClean="0"/>
              <a:t>tur</a:t>
            </a:r>
            <a:r>
              <a:rPr lang="en-US" sz="2800" b="1" dirty="0" smtClean="0"/>
              <a:t> </a:t>
            </a:r>
            <a:r>
              <a:rPr lang="en-US" sz="2800" b="1" dirty="0" err="1"/>
              <a:t>kembali</a:t>
            </a:r>
            <a:r>
              <a:rPr lang="en-US" sz="2800" b="1" dirty="0"/>
              <a:t> </a:t>
            </a:r>
            <a:r>
              <a:rPr lang="en-US" sz="2800" b="1" dirty="0" err="1"/>
              <a:t>susunan</a:t>
            </a:r>
            <a:r>
              <a:rPr lang="en-US" sz="2800" b="1" dirty="0"/>
              <a:t> ide </a:t>
            </a:r>
            <a:r>
              <a:rPr lang="en-US" sz="2800" b="1" dirty="0" err="1" smtClean="0"/>
              <a:t>dlm</a:t>
            </a:r>
            <a:r>
              <a:rPr lang="en-US" sz="2800" b="1" dirty="0" smtClean="0"/>
              <a:t> </a:t>
            </a:r>
            <a:r>
              <a:rPr lang="en-US" sz="2800" b="1" dirty="0" err="1"/>
              <a:t>suatu</a:t>
            </a:r>
            <a:r>
              <a:rPr lang="en-US" sz="2800" b="1" dirty="0"/>
              <a:t> </a:t>
            </a:r>
            <a:r>
              <a:rPr lang="en-US" sz="2800" b="1" dirty="0" err="1"/>
              <a:t>daftar</a:t>
            </a:r>
            <a:r>
              <a:rPr lang="en-US" sz="2800" b="1" dirty="0"/>
              <a:t> </a:t>
            </a:r>
            <a:r>
              <a:rPr lang="en-US" sz="2800" b="1" dirty="0" err="1" smtClean="0"/>
              <a:t>shg</a:t>
            </a:r>
            <a:r>
              <a:rPr lang="en-US" sz="2800" b="1" dirty="0" smtClean="0"/>
              <a:t> </a:t>
            </a:r>
            <a:r>
              <a:rPr lang="en-US" sz="2800" b="1" dirty="0" err="1"/>
              <a:t>pembaca</a:t>
            </a:r>
            <a:r>
              <a:rPr lang="en-US" sz="2800" b="1" dirty="0"/>
              <a:t> </a:t>
            </a:r>
            <a:r>
              <a:rPr lang="en-US" sz="2800" b="1" dirty="0" err="1"/>
              <a:t>menganggap</a:t>
            </a:r>
            <a:r>
              <a:rPr lang="en-US" sz="2800" b="1" dirty="0"/>
              <a:t> </a:t>
            </a:r>
            <a:r>
              <a:rPr lang="en-US" sz="2800" b="1" dirty="0" err="1"/>
              <a:t>daftar</a:t>
            </a:r>
            <a:r>
              <a:rPr lang="en-US" sz="2800" b="1" dirty="0"/>
              <a:t> </a:t>
            </a:r>
            <a:r>
              <a:rPr lang="en-US" sz="2800" b="1" dirty="0" err="1"/>
              <a:t>tersebut</a:t>
            </a:r>
            <a:r>
              <a:rPr lang="en-US" sz="2800" b="1" dirty="0"/>
              <a:t> </a:t>
            </a:r>
            <a:r>
              <a:rPr lang="en-US" sz="2800" b="1" dirty="0" err="1"/>
              <a:t>hasil</a:t>
            </a:r>
            <a:r>
              <a:rPr lang="en-US" sz="2800" b="1" dirty="0"/>
              <a:t> </a:t>
            </a:r>
            <a:r>
              <a:rPr lang="en-US" sz="2800" b="1" dirty="0" err="1"/>
              <a:t>saudara</a:t>
            </a:r>
            <a:r>
              <a:rPr lang="en-US" sz="2800" b="1" dirty="0"/>
              <a:t>; </a:t>
            </a:r>
            <a:endParaRPr lang="id-ID" sz="2800" b="1" dirty="0"/>
          </a:p>
          <a:p>
            <a:pPr marL="457200" lvl="0" indent="-457200">
              <a:buFont typeface="Arial" panose="020B0604020202020204" pitchFamily="34" charset="0"/>
              <a:buChar char="•"/>
            </a:pPr>
            <a:r>
              <a:rPr lang="en-US" sz="2800" b="1" dirty="0" err="1"/>
              <a:t>P</a:t>
            </a:r>
            <a:r>
              <a:rPr lang="en-US" sz="2800" b="1" dirty="0" err="1" smtClean="0"/>
              <a:t>injam</a:t>
            </a:r>
            <a:r>
              <a:rPr lang="en-US" sz="2800" b="1" dirty="0" smtClean="0"/>
              <a:t> </a:t>
            </a:r>
            <a:r>
              <a:rPr lang="en-US" sz="2800" b="1" dirty="0"/>
              <a:t>ide </a:t>
            </a:r>
            <a:r>
              <a:rPr lang="en-US" sz="2800" b="1" dirty="0" err="1" smtClean="0"/>
              <a:t>dr</a:t>
            </a:r>
            <a:r>
              <a:rPr lang="en-US" sz="2800" b="1" dirty="0" smtClean="0"/>
              <a:t> </a:t>
            </a:r>
            <a:r>
              <a:rPr lang="en-US" sz="2800" b="1" dirty="0" err="1"/>
              <a:t>suatu</a:t>
            </a:r>
            <a:r>
              <a:rPr lang="en-US" sz="2800" b="1" dirty="0"/>
              <a:t> </a:t>
            </a:r>
            <a:r>
              <a:rPr lang="en-US" sz="2800" b="1" dirty="0" err="1"/>
              <a:t>sumber</a:t>
            </a:r>
            <a:r>
              <a:rPr lang="en-US" sz="2800" b="1" dirty="0"/>
              <a:t> </a:t>
            </a:r>
            <a:r>
              <a:rPr lang="en-US" sz="2800" b="1" dirty="0" err="1"/>
              <a:t>tanpa</a:t>
            </a:r>
            <a:r>
              <a:rPr lang="en-US" sz="2800" b="1" dirty="0"/>
              <a:t> </a:t>
            </a:r>
            <a:r>
              <a:rPr lang="en-US" sz="2800" b="1" dirty="0" err="1"/>
              <a:t>menyebut</a:t>
            </a:r>
            <a:r>
              <a:rPr lang="en-US" sz="2800" b="1" dirty="0"/>
              <a:t> </a:t>
            </a:r>
            <a:r>
              <a:rPr lang="en-US" sz="2800" b="1" dirty="0" err="1"/>
              <a:t>sumber</a:t>
            </a:r>
            <a:r>
              <a:rPr lang="en-US" sz="2800" b="1" dirty="0"/>
              <a:t>; </a:t>
            </a:r>
            <a:endParaRPr lang="id-ID" sz="2800" b="1" dirty="0"/>
          </a:p>
          <a:p>
            <a:pPr marL="457200" indent="-457200">
              <a:buFont typeface="Arial" panose="020B0604020202020204" pitchFamily="34" charset="0"/>
              <a:buChar char="•"/>
            </a:pPr>
            <a:r>
              <a:rPr lang="en-US" sz="2800" b="1" dirty="0" err="1" smtClean="0"/>
              <a:t>Gunakan</a:t>
            </a:r>
            <a:r>
              <a:rPr lang="en-US" sz="2800" b="1" dirty="0" smtClean="0"/>
              <a:t> </a:t>
            </a:r>
            <a:r>
              <a:rPr lang="en-US" sz="2800" b="1" dirty="0" err="1"/>
              <a:t>informasi</a:t>
            </a:r>
            <a:r>
              <a:rPr lang="en-US" sz="2800" b="1" dirty="0"/>
              <a:t> </a:t>
            </a:r>
            <a:r>
              <a:rPr lang="en-US" sz="2800" b="1" dirty="0" err="1"/>
              <a:t>dari</a:t>
            </a:r>
            <a:r>
              <a:rPr lang="en-US" sz="2800" b="1" dirty="0"/>
              <a:t> </a:t>
            </a:r>
            <a:r>
              <a:rPr lang="en-US" sz="2800" b="1" dirty="0" err="1"/>
              <a:t>suatu</a:t>
            </a:r>
            <a:r>
              <a:rPr lang="en-US" sz="2800" b="1" dirty="0"/>
              <a:t> </a:t>
            </a:r>
            <a:r>
              <a:rPr lang="en-US" sz="2800" b="1" dirty="0" err="1"/>
              <a:t>wawancara</a:t>
            </a:r>
            <a:r>
              <a:rPr lang="en-US" sz="2800" b="1" dirty="0"/>
              <a:t> </a:t>
            </a:r>
            <a:r>
              <a:rPr lang="en-US" sz="2800" b="1" dirty="0" err="1"/>
              <a:t>tanpa</a:t>
            </a:r>
            <a:r>
              <a:rPr lang="en-US" sz="2800" b="1" dirty="0"/>
              <a:t> </a:t>
            </a:r>
            <a:r>
              <a:rPr lang="en-US" sz="2800" b="1" dirty="0" err="1"/>
              <a:t>menyebut</a:t>
            </a:r>
            <a:r>
              <a:rPr lang="en-US" sz="2800" b="1" dirty="0"/>
              <a:t> </a:t>
            </a:r>
            <a:r>
              <a:rPr lang="en-US" sz="2800" b="1" dirty="0" err="1"/>
              <a:t>sumber</a:t>
            </a:r>
            <a:endParaRPr lang="id-ID" sz="2800" b="1" dirty="0"/>
          </a:p>
        </p:txBody>
      </p:sp>
    </p:spTree>
    <p:extLst>
      <p:ext uri="{BB962C8B-B14F-4D97-AF65-F5344CB8AC3E}">
        <p14:creationId xmlns:p14="http://schemas.microsoft.com/office/powerpoint/2010/main" val="211745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28600" y="267698"/>
            <a:ext cx="8763000" cy="5139869"/>
          </a:xfrm>
          <a:prstGeom prst="rect">
            <a:avLst/>
          </a:prstGeom>
          <a:noFill/>
        </p:spPr>
        <p:txBody>
          <a:bodyPr wrap="square" rtlCol="0">
            <a:spAutoFit/>
          </a:bodyPr>
          <a:lstStyle/>
          <a:p>
            <a:r>
              <a:rPr lang="id-ID" sz="4000" b="1" dirty="0"/>
              <a:t>Introduction</a:t>
            </a:r>
          </a:p>
          <a:p>
            <a:r>
              <a:rPr lang="id-ID" sz="3200" b="1" dirty="0" smtClean="0"/>
              <a:t>Beverage </a:t>
            </a:r>
            <a:r>
              <a:rPr lang="id-ID" sz="3200" b="1" dirty="0"/>
              <a:t>consumption </a:t>
            </a:r>
            <a:r>
              <a:rPr lang="en-US" sz="3200" b="1" dirty="0" smtClean="0"/>
              <a:t>r</a:t>
            </a:r>
            <a:r>
              <a:rPr lang="id-ID" sz="3200" b="1" dirty="0" smtClean="0"/>
              <a:t>ecommendations </a:t>
            </a:r>
            <a:r>
              <a:rPr lang="id-ID" sz="3200" b="1" dirty="0"/>
              <a:t>(1) suggest water as </a:t>
            </a:r>
            <a:r>
              <a:rPr lang="id-ID" sz="3200" b="1" dirty="0" smtClean="0"/>
              <a:t>the</a:t>
            </a:r>
            <a:r>
              <a:rPr lang="en-US" sz="3200" b="1" dirty="0" smtClean="0"/>
              <a:t> </a:t>
            </a:r>
            <a:r>
              <a:rPr lang="id-ID" sz="3200" b="1" dirty="0" smtClean="0"/>
              <a:t>with consumption of NNS (11) but generally without an accompany-gold-standard beverage for optimal health. The US Dietary Guide-</a:t>
            </a:r>
            <a:r>
              <a:rPr lang="en-US" sz="3200" b="1" dirty="0" smtClean="0"/>
              <a:t>l</a:t>
            </a:r>
            <a:r>
              <a:rPr lang="id-ID" sz="3200" b="1" dirty="0" smtClean="0"/>
              <a:t>ines </a:t>
            </a:r>
            <a:r>
              <a:rPr lang="id-ID" sz="3200" b="1" dirty="0"/>
              <a:t>(2) suggest that while beverages with non-nutritive </a:t>
            </a:r>
            <a:r>
              <a:rPr lang="id-ID" sz="3200" b="1" dirty="0" smtClean="0"/>
              <a:t>sweeteners</a:t>
            </a:r>
            <a:r>
              <a:rPr lang="en-US" sz="3200" b="1" dirty="0" smtClean="0"/>
              <a:t> </a:t>
            </a:r>
            <a:r>
              <a:rPr lang="id-ID" sz="3200" b="1" dirty="0" smtClean="0"/>
              <a:t>(</a:t>
            </a:r>
            <a:r>
              <a:rPr lang="id-ID" sz="3200" b="1" dirty="0"/>
              <a:t>NNS) are preferable to those with caloric sweeteners, there is still </a:t>
            </a:r>
            <a:r>
              <a:rPr lang="id-ID" sz="3200" b="1" dirty="0" smtClean="0"/>
              <a:t>a</a:t>
            </a:r>
            <a:r>
              <a:rPr lang="en-US" sz="3200" b="1" dirty="0" smtClean="0"/>
              <a:t> </a:t>
            </a:r>
            <a:r>
              <a:rPr lang="id-ID" sz="3200" b="1" dirty="0" smtClean="0"/>
              <a:t>question </a:t>
            </a:r>
            <a:r>
              <a:rPr lang="id-ID" sz="3200" b="1" dirty="0"/>
              <a:t>about whether they are beneficial for weight </a:t>
            </a:r>
            <a:r>
              <a:rPr lang="id-ID" sz="3200" b="1" dirty="0" smtClean="0"/>
              <a:t>management</a:t>
            </a:r>
            <a:r>
              <a:rPr lang="en-US" sz="3200" b="1" dirty="0" smtClean="0"/>
              <a:t>.</a:t>
            </a:r>
            <a:endParaRPr lang="id-ID" sz="3200" b="1" dirty="0"/>
          </a:p>
        </p:txBody>
      </p:sp>
    </p:spTree>
    <p:extLst>
      <p:ext uri="{BB962C8B-B14F-4D97-AF65-F5344CB8AC3E}">
        <p14:creationId xmlns:p14="http://schemas.microsoft.com/office/powerpoint/2010/main" val="39364098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382000" cy="4647426"/>
          </a:xfrm>
          <a:prstGeom prst="rect">
            <a:avLst/>
          </a:prstGeom>
          <a:noFill/>
        </p:spPr>
        <p:txBody>
          <a:bodyPr wrap="square" rtlCol="0">
            <a:spAutoFit/>
          </a:bodyPr>
          <a:lstStyle/>
          <a:p>
            <a:r>
              <a:rPr lang="en-GB" sz="4400" b="1" i="1" u="sng" dirty="0" err="1"/>
              <a:t>Hubungan</a:t>
            </a:r>
            <a:r>
              <a:rPr lang="en-GB" sz="4400" b="1" i="1" u="sng" dirty="0"/>
              <a:t> </a:t>
            </a:r>
            <a:r>
              <a:rPr lang="en-GB" sz="4400" b="1" i="1" u="sng" dirty="0" err="1"/>
              <a:t>saling</a:t>
            </a:r>
            <a:r>
              <a:rPr lang="en-GB" sz="4400" b="1" i="1" u="sng" dirty="0"/>
              <a:t> </a:t>
            </a:r>
            <a:r>
              <a:rPr lang="en-GB" sz="4400" b="1" i="1" u="sng" dirty="0" err="1"/>
              <a:t>percaya</a:t>
            </a:r>
            <a:r>
              <a:rPr lang="en-GB" sz="4400" b="1" i="1" u="sng" dirty="0"/>
              <a:t>.</a:t>
            </a:r>
            <a:r>
              <a:rPr lang="en-GB" sz="4400" b="1" i="1" dirty="0"/>
              <a:t> </a:t>
            </a:r>
            <a:endParaRPr lang="en-GB" sz="4400" b="1" i="1" dirty="0" smtClean="0"/>
          </a:p>
          <a:p>
            <a:endParaRPr lang="en-GB" sz="2800" b="1" i="1" dirty="0"/>
          </a:p>
          <a:p>
            <a:r>
              <a:rPr lang="en-GB" sz="2800" b="1" dirty="0" err="1" smtClean="0"/>
              <a:t>Riset</a:t>
            </a:r>
            <a:r>
              <a:rPr lang="en-GB" sz="2800" b="1" i="1" dirty="0" smtClean="0"/>
              <a:t> </a:t>
            </a:r>
            <a:r>
              <a:rPr lang="en-GB" sz="2800" b="1" dirty="0" err="1"/>
              <a:t>perlu</a:t>
            </a:r>
            <a:r>
              <a:rPr lang="en-GB" sz="2800" b="1" dirty="0"/>
              <a:t> </a:t>
            </a:r>
            <a:r>
              <a:rPr lang="en-GB" sz="2800" b="1" dirty="0" err="1"/>
              <a:t>membangun</a:t>
            </a:r>
            <a:r>
              <a:rPr lang="en-GB" sz="2800" b="1" dirty="0"/>
              <a:t> </a:t>
            </a:r>
            <a:r>
              <a:rPr lang="en-GB" sz="2800" b="1" dirty="0" err="1"/>
              <a:t>hubungan</a:t>
            </a:r>
            <a:r>
              <a:rPr lang="en-GB" sz="2800" b="1" dirty="0"/>
              <a:t> </a:t>
            </a:r>
            <a:r>
              <a:rPr lang="en-GB" sz="2800" b="1" dirty="0" err="1"/>
              <a:t>saling</a:t>
            </a:r>
            <a:r>
              <a:rPr lang="en-GB" sz="2800" b="1" dirty="0"/>
              <a:t> </a:t>
            </a:r>
            <a:r>
              <a:rPr lang="en-GB" sz="2800" b="1" dirty="0" err="1"/>
              <a:t>percaya</a:t>
            </a:r>
            <a:r>
              <a:rPr lang="en-GB" sz="2800" b="1" dirty="0"/>
              <a:t>, </a:t>
            </a:r>
            <a:r>
              <a:rPr lang="en-GB" sz="2800" b="1" dirty="0" err="1"/>
              <a:t>terbuka</a:t>
            </a:r>
            <a:r>
              <a:rPr lang="en-GB" sz="2800" b="1" dirty="0"/>
              <a:t> </a:t>
            </a:r>
            <a:r>
              <a:rPr lang="en-GB" sz="2800" b="1" dirty="0" err="1"/>
              <a:t>dan</a:t>
            </a:r>
            <a:r>
              <a:rPr lang="en-GB" sz="2800" b="1" dirty="0"/>
              <a:t> </a:t>
            </a:r>
            <a:r>
              <a:rPr lang="en-GB" sz="2800" b="1" dirty="0" err="1"/>
              <a:t>jujur</a:t>
            </a:r>
            <a:r>
              <a:rPr lang="en-GB" sz="2800" b="1" dirty="0"/>
              <a:t> </a:t>
            </a:r>
            <a:r>
              <a:rPr lang="en-GB" sz="2800" b="1" dirty="0" err="1"/>
              <a:t>dengan</a:t>
            </a:r>
            <a:r>
              <a:rPr lang="en-GB" sz="2800" b="1" dirty="0"/>
              <a:t> </a:t>
            </a:r>
            <a:r>
              <a:rPr lang="en-GB" sz="2800" b="1" dirty="0" err="1"/>
              <a:t>subyek</a:t>
            </a:r>
            <a:r>
              <a:rPr lang="en-GB" sz="2800" b="1" dirty="0"/>
              <a:t> </a:t>
            </a:r>
            <a:r>
              <a:rPr lang="en-GB" sz="2800" b="1" dirty="0" err="1"/>
              <a:t>dan</a:t>
            </a:r>
            <a:r>
              <a:rPr lang="en-GB" sz="2800" b="1" dirty="0"/>
              <a:t> </a:t>
            </a:r>
            <a:r>
              <a:rPr lang="en-GB" sz="2800" b="1" dirty="0" err="1"/>
              <a:t>berbagai</a:t>
            </a:r>
            <a:r>
              <a:rPr lang="en-GB" sz="2800" b="1" dirty="0"/>
              <a:t> </a:t>
            </a:r>
            <a:r>
              <a:rPr lang="en-GB" sz="2800" b="1" dirty="0" err="1"/>
              <a:t>pihak</a:t>
            </a:r>
            <a:r>
              <a:rPr lang="en-GB" sz="2800" b="1" dirty="0"/>
              <a:t> yang </a:t>
            </a:r>
            <a:r>
              <a:rPr lang="en-GB" sz="2800" b="1" dirty="0" err="1"/>
              <a:t>berkepentingan</a:t>
            </a:r>
            <a:r>
              <a:rPr lang="en-GB" sz="2800" b="1" dirty="0"/>
              <a:t>.  </a:t>
            </a:r>
            <a:endParaRPr lang="en-GB" sz="2800" b="1" dirty="0" smtClean="0"/>
          </a:p>
          <a:p>
            <a:endParaRPr lang="en-GB" sz="2800" b="1" dirty="0"/>
          </a:p>
          <a:p>
            <a:r>
              <a:rPr lang="en-GB" sz="2800" b="1" dirty="0" err="1" smtClean="0"/>
              <a:t>Bentuk</a:t>
            </a:r>
            <a:r>
              <a:rPr lang="en-GB" sz="2800" b="1" dirty="0" smtClean="0"/>
              <a:t> </a:t>
            </a:r>
            <a:r>
              <a:rPr lang="en-GB" sz="2800" b="1" dirty="0" err="1"/>
              <a:t>hubungan</a:t>
            </a:r>
            <a:r>
              <a:rPr lang="en-GB" sz="2800" b="1" dirty="0"/>
              <a:t> </a:t>
            </a:r>
            <a:r>
              <a:rPr lang="en-GB" sz="2800" b="1" dirty="0" err="1"/>
              <a:t>seperti</a:t>
            </a:r>
            <a:r>
              <a:rPr lang="en-GB" sz="2800" b="1" dirty="0"/>
              <a:t> </a:t>
            </a:r>
            <a:r>
              <a:rPr lang="en-GB" sz="2800" b="1" dirty="0" err="1"/>
              <a:t>ini</a:t>
            </a:r>
            <a:r>
              <a:rPr lang="en-GB" sz="2800" b="1" dirty="0"/>
              <a:t> </a:t>
            </a:r>
            <a:r>
              <a:rPr lang="en-GB" sz="2800" b="1" dirty="0" err="1"/>
              <a:t>menjamin</a:t>
            </a:r>
            <a:r>
              <a:rPr lang="en-GB" sz="2800" b="1" dirty="0"/>
              <a:t> </a:t>
            </a:r>
            <a:r>
              <a:rPr lang="en-GB" sz="2800" b="1" dirty="0" err="1"/>
              <a:t>mutu</a:t>
            </a:r>
            <a:r>
              <a:rPr lang="en-GB" sz="2800" b="1" dirty="0"/>
              <a:t> </a:t>
            </a:r>
            <a:r>
              <a:rPr lang="en-GB" sz="2800" b="1" dirty="0" err="1"/>
              <a:t>riset</a:t>
            </a:r>
            <a:r>
              <a:rPr lang="en-GB" sz="2800" b="1" dirty="0"/>
              <a:t>, </a:t>
            </a:r>
            <a:r>
              <a:rPr lang="en-GB" sz="2800" b="1" dirty="0" err="1"/>
              <a:t>sekaligus</a:t>
            </a:r>
            <a:r>
              <a:rPr lang="en-GB" sz="2800" b="1" dirty="0"/>
              <a:t> </a:t>
            </a:r>
            <a:r>
              <a:rPr lang="en-GB" sz="2800" b="1" dirty="0" err="1"/>
              <a:t>dapat</a:t>
            </a:r>
            <a:r>
              <a:rPr lang="en-GB" sz="2800" b="1" dirty="0"/>
              <a:t> </a:t>
            </a:r>
            <a:r>
              <a:rPr lang="en-GB" sz="2800" b="1" dirty="0" err="1"/>
              <a:t>meningkatkan</a:t>
            </a:r>
            <a:r>
              <a:rPr lang="en-GB" sz="2800" b="1" dirty="0"/>
              <a:t> </a:t>
            </a:r>
            <a:r>
              <a:rPr lang="en-GB" sz="2800" b="1" dirty="0" err="1"/>
              <a:t>manfaat</a:t>
            </a:r>
            <a:r>
              <a:rPr lang="en-GB" sz="2800" b="1" dirty="0"/>
              <a:t> </a:t>
            </a:r>
            <a:r>
              <a:rPr lang="en-GB" sz="2800" b="1" dirty="0" err="1"/>
              <a:t>dan</a:t>
            </a:r>
            <a:r>
              <a:rPr lang="en-GB" sz="2800" b="1" dirty="0"/>
              <a:t> </a:t>
            </a:r>
            <a:r>
              <a:rPr lang="en-GB" sz="2800" b="1" dirty="0" err="1"/>
              <a:t>menekan</a:t>
            </a:r>
            <a:r>
              <a:rPr lang="en-GB" sz="2800" b="1" dirty="0"/>
              <a:t> </a:t>
            </a:r>
            <a:r>
              <a:rPr lang="en-GB" sz="2800" b="1" dirty="0" err="1"/>
              <a:t>dampak</a:t>
            </a:r>
            <a:r>
              <a:rPr lang="en-GB" sz="2800" b="1" dirty="0"/>
              <a:t> </a:t>
            </a:r>
            <a:r>
              <a:rPr lang="en-GB" sz="2800" b="1" dirty="0" err="1"/>
              <a:t>kerusakan</a:t>
            </a:r>
            <a:r>
              <a:rPr lang="en-GB" sz="2800" b="1" dirty="0"/>
              <a:t> </a:t>
            </a:r>
            <a:r>
              <a:rPr lang="en-GB" sz="2800" b="1" dirty="0" err="1"/>
              <a:t>dan</a:t>
            </a:r>
            <a:r>
              <a:rPr lang="en-GB" sz="2800" b="1" dirty="0"/>
              <a:t> </a:t>
            </a:r>
            <a:r>
              <a:rPr lang="en-GB" sz="2800" b="1" dirty="0" err="1"/>
              <a:t>bahaya</a:t>
            </a:r>
            <a:r>
              <a:rPr lang="en-GB" sz="2800" b="1" dirty="0"/>
              <a:t>. </a:t>
            </a:r>
            <a:endParaRPr lang="id-ID" sz="2800" b="1" dirty="0"/>
          </a:p>
          <a:p>
            <a:endParaRPr lang="id-ID" sz="2800" b="1" dirty="0"/>
          </a:p>
        </p:txBody>
      </p:sp>
    </p:spTree>
    <p:extLst>
      <p:ext uri="{BB962C8B-B14F-4D97-AF65-F5344CB8AC3E}">
        <p14:creationId xmlns:p14="http://schemas.microsoft.com/office/powerpoint/2010/main" val="24255148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458200" cy="4401205"/>
          </a:xfrm>
          <a:prstGeom prst="rect">
            <a:avLst/>
          </a:prstGeom>
          <a:noFill/>
        </p:spPr>
        <p:txBody>
          <a:bodyPr wrap="square" rtlCol="0">
            <a:spAutoFit/>
          </a:bodyPr>
          <a:lstStyle/>
          <a:p>
            <a:r>
              <a:rPr lang="en-AU" sz="2800" b="1" dirty="0" err="1"/>
              <a:t>Daftar</a:t>
            </a:r>
            <a:r>
              <a:rPr lang="en-AU" sz="2800" b="1" dirty="0"/>
              <a:t> </a:t>
            </a:r>
            <a:r>
              <a:rPr lang="en-AU" sz="2800" b="1" dirty="0" err="1" smtClean="0"/>
              <a:t>rujukan</a:t>
            </a:r>
            <a:endParaRPr lang="en-AU" sz="2800" b="1" dirty="0" smtClean="0"/>
          </a:p>
          <a:p>
            <a:endParaRPr lang="id-ID" sz="2800" b="1" dirty="0"/>
          </a:p>
          <a:p>
            <a:r>
              <a:rPr lang="en-AU" sz="2800" b="1" dirty="0"/>
              <a:t>Frank </a:t>
            </a:r>
            <a:r>
              <a:rPr lang="en-AU" sz="2800" b="1" dirty="0" err="1"/>
              <a:t>Crossan</a:t>
            </a:r>
            <a:r>
              <a:rPr lang="en-AU" sz="2800" b="1" dirty="0"/>
              <a:t> (2003). Research philosophy: towards an understanding. </a:t>
            </a:r>
            <a:r>
              <a:rPr lang="en-AU" sz="2800" b="1" i="1" dirty="0"/>
              <a:t>Nurse Researcher</a:t>
            </a:r>
            <a:r>
              <a:rPr lang="en-AU" sz="2800" b="1" dirty="0"/>
              <a:t>, 11 (1): 46-55.</a:t>
            </a:r>
            <a:endParaRPr lang="id-ID" sz="2800" b="1" dirty="0"/>
          </a:p>
          <a:p>
            <a:r>
              <a:rPr lang="en-AU" sz="2800" b="1" dirty="0"/>
              <a:t> </a:t>
            </a:r>
            <a:endParaRPr lang="id-ID" sz="2800" b="1" dirty="0"/>
          </a:p>
          <a:p>
            <a:r>
              <a:rPr lang="en-AU" sz="2800" b="1" dirty="0"/>
              <a:t>Paul Flowers (2009). Research Philosophies – Importance and Relevance. MSc by Research</a:t>
            </a:r>
            <a:endParaRPr lang="id-ID" sz="2800" b="1" dirty="0"/>
          </a:p>
          <a:p>
            <a:r>
              <a:rPr lang="en-AU" sz="2800" b="1" dirty="0"/>
              <a:t>Leading Learning and Change </a:t>
            </a:r>
            <a:r>
              <a:rPr lang="en-AU" sz="2800" b="1" dirty="0" err="1"/>
              <a:t>Cranfield</a:t>
            </a:r>
            <a:r>
              <a:rPr lang="en-AU" sz="2800" b="1" dirty="0"/>
              <a:t> School of Management. </a:t>
            </a:r>
            <a:endParaRPr lang="id-ID" sz="2800" b="1" dirty="0"/>
          </a:p>
          <a:p>
            <a:endParaRPr lang="id-ID" sz="2800" b="1" dirty="0"/>
          </a:p>
        </p:txBody>
      </p:sp>
    </p:spTree>
    <p:extLst>
      <p:ext uri="{BB962C8B-B14F-4D97-AF65-F5344CB8AC3E}">
        <p14:creationId xmlns:p14="http://schemas.microsoft.com/office/powerpoint/2010/main" val="2602142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62000"/>
            <a:ext cx="7924800" cy="5355312"/>
          </a:xfrm>
          <a:prstGeom prst="rect">
            <a:avLst/>
          </a:prstGeom>
          <a:noFill/>
        </p:spPr>
        <p:txBody>
          <a:bodyPr wrap="square" rtlCol="0">
            <a:spAutoFit/>
          </a:bodyPr>
          <a:lstStyle/>
          <a:p>
            <a:r>
              <a:rPr lang="en-AU" sz="3600" b="1" dirty="0" err="1"/>
              <a:t>Kegiatan</a:t>
            </a:r>
            <a:r>
              <a:rPr lang="en-AU" sz="3600" b="1" dirty="0"/>
              <a:t> </a:t>
            </a:r>
            <a:r>
              <a:rPr lang="id-ID" sz="3600" b="1" dirty="0" smtClean="0"/>
              <a:t>riset</a:t>
            </a:r>
            <a:r>
              <a:rPr lang="en-US" sz="3600" b="1" dirty="0" smtClean="0"/>
              <a:t>:</a:t>
            </a:r>
          </a:p>
          <a:p>
            <a:pPr marL="571500" indent="-571500">
              <a:buFont typeface="Arial" charset="0"/>
              <a:buChar char="•"/>
            </a:pPr>
            <a:r>
              <a:rPr lang="id-ID" sz="3600" b="1" u="sng" dirty="0" smtClean="0"/>
              <a:t>perencanaan</a:t>
            </a:r>
            <a:r>
              <a:rPr lang="id-ID" sz="3600" b="1" dirty="0" smtClean="0"/>
              <a:t> </a:t>
            </a:r>
            <a:r>
              <a:rPr lang="en-US" sz="3600" b="1" dirty="0"/>
              <a:t>yang </a:t>
            </a:r>
            <a:r>
              <a:rPr lang="en-US" sz="3600" b="1" dirty="0" err="1"/>
              <a:t>mencakup</a:t>
            </a:r>
            <a:r>
              <a:rPr lang="en-US" sz="3600" b="1" dirty="0"/>
              <a:t> </a:t>
            </a:r>
            <a:r>
              <a:rPr lang="en-US" sz="3600" b="1" dirty="0" err="1"/>
              <a:t>penetapan</a:t>
            </a:r>
            <a:r>
              <a:rPr lang="en-US" sz="3600" b="1" dirty="0"/>
              <a:t> </a:t>
            </a:r>
            <a:r>
              <a:rPr lang="en-AU" sz="3600" b="1" dirty="0" err="1"/>
              <a:t>masalah</a:t>
            </a:r>
            <a:r>
              <a:rPr lang="en-AU" sz="3600" b="1" dirty="0"/>
              <a:t> </a:t>
            </a:r>
            <a:r>
              <a:rPr lang="en-AU" sz="3600" b="1" dirty="0" err="1"/>
              <a:t>dan</a:t>
            </a:r>
            <a:r>
              <a:rPr lang="en-AU" sz="3600" b="1" dirty="0"/>
              <a:t> </a:t>
            </a:r>
            <a:r>
              <a:rPr lang="en-AU" sz="3600" b="1" dirty="0" err="1"/>
              <a:t>konsepsualisasi</a:t>
            </a:r>
            <a:r>
              <a:rPr lang="en-AU" sz="3600" b="1" dirty="0"/>
              <a:t> </a:t>
            </a:r>
            <a:r>
              <a:rPr lang="en-AU" sz="3600" b="1" dirty="0" err="1"/>
              <a:t>rancangan</a:t>
            </a:r>
            <a:r>
              <a:rPr lang="en-AU" sz="3600" b="1" dirty="0"/>
              <a:t> </a:t>
            </a:r>
            <a:r>
              <a:rPr lang="en-AU" sz="3600" b="1" dirty="0" err="1"/>
              <a:t>dan</a:t>
            </a:r>
            <a:r>
              <a:rPr lang="en-AU" sz="3600" b="1" dirty="0"/>
              <a:t> </a:t>
            </a:r>
            <a:r>
              <a:rPr lang="en-AU" sz="3600" b="1" dirty="0" err="1"/>
              <a:t>metode</a:t>
            </a:r>
            <a:r>
              <a:rPr lang="en-AU" sz="3600" b="1" dirty="0"/>
              <a:t>, </a:t>
            </a:r>
            <a:r>
              <a:rPr lang="en-AU" sz="3600" b="1" dirty="0" err="1" smtClean="0"/>
              <a:t>dan</a:t>
            </a:r>
            <a:endParaRPr lang="en-AU" sz="3600" b="1" dirty="0"/>
          </a:p>
          <a:p>
            <a:pPr marL="571500" indent="-571500">
              <a:buFont typeface="Arial" charset="0"/>
              <a:buChar char="•"/>
            </a:pPr>
            <a:r>
              <a:rPr lang="en-AU" sz="3600" b="1" u="sng" dirty="0" err="1" smtClean="0"/>
              <a:t>pelaksanaan</a:t>
            </a:r>
            <a:r>
              <a:rPr lang="en-AU" sz="3600" b="1" dirty="0" smtClean="0"/>
              <a:t> </a:t>
            </a:r>
            <a:r>
              <a:rPr lang="en-AU" sz="3600" b="1" dirty="0"/>
              <a:t>yang </a:t>
            </a:r>
            <a:r>
              <a:rPr lang="en-AU" sz="3600" b="1" dirty="0" err="1"/>
              <a:t>mencakup</a:t>
            </a:r>
            <a:r>
              <a:rPr lang="en-AU" sz="3600" b="1" dirty="0"/>
              <a:t> </a:t>
            </a:r>
            <a:r>
              <a:rPr lang="en-AU" sz="3600" b="1" dirty="0" err="1"/>
              <a:t>penarikan</a:t>
            </a:r>
            <a:r>
              <a:rPr lang="en-AU" sz="3600" b="1" dirty="0"/>
              <a:t> </a:t>
            </a:r>
            <a:r>
              <a:rPr lang="en-AU" sz="3600" b="1" dirty="0" err="1"/>
              <a:t>sampel</a:t>
            </a:r>
            <a:r>
              <a:rPr lang="en-AU" sz="3600" b="1" dirty="0"/>
              <a:t>, </a:t>
            </a:r>
            <a:r>
              <a:rPr lang="en-AU" sz="3600" b="1" dirty="0" err="1"/>
              <a:t>pengumpulan</a:t>
            </a:r>
            <a:r>
              <a:rPr lang="en-AU" sz="3600" b="1" dirty="0"/>
              <a:t> data, </a:t>
            </a:r>
            <a:r>
              <a:rPr lang="en-AU" sz="3600" b="1" dirty="0" err="1"/>
              <a:t>analisis</a:t>
            </a:r>
            <a:r>
              <a:rPr lang="en-AU" sz="3600" b="1" dirty="0"/>
              <a:t> </a:t>
            </a:r>
            <a:r>
              <a:rPr lang="en-AU" sz="3600" b="1" dirty="0" err="1"/>
              <a:t>dan</a:t>
            </a:r>
            <a:r>
              <a:rPr lang="en-AU" sz="3600" b="1" dirty="0"/>
              <a:t> </a:t>
            </a:r>
            <a:r>
              <a:rPr lang="en-AU" sz="3600" b="1" dirty="0" err="1"/>
              <a:t>penulisan</a:t>
            </a:r>
            <a:r>
              <a:rPr lang="en-AU" sz="3600" b="1" dirty="0"/>
              <a:t> </a:t>
            </a:r>
            <a:r>
              <a:rPr lang="en-AU" sz="3600" b="1" dirty="0" err="1"/>
              <a:t>laporan</a:t>
            </a:r>
            <a:r>
              <a:rPr lang="en-AU" sz="3600" b="1" dirty="0"/>
              <a:t>, </a:t>
            </a:r>
            <a:r>
              <a:rPr lang="en-AU" sz="3600" b="1" dirty="0" err="1"/>
              <a:t>dan</a:t>
            </a:r>
            <a:r>
              <a:rPr lang="en-AU" sz="3600" b="1" dirty="0"/>
              <a:t> </a:t>
            </a:r>
            <a:r>
              <a:rPr lang="en-AU" sz="3600" b="1" dirty="0" err="1"/>
              <a:t>penyebar-luasan</a:t>
            </a:r>
            <a:r>
              <a:rPr lang="en-AU" sz="3600" b="1" dirty="0"/>
              <a:t> </a:t>
            </a:r>
            <a:r>
              <a:rPr lang="id-ID" sz="3600" b="1" dirty="0"/>
              <a:t>hasil riset.</a:t>
            </a:r>
          </a:p>
          <a:p>
            <a:endParaRPr lang="id-ID" dirty="0"/>
          </a:p>
        </p:txBody>
      </p:sp>
    </p:spTree>
    <p:extLst>
      <p:ext uri="{BB962C8B-B14F-4D97-AF65-F5344CB8AC3E}">
        <p14:creationId xmlns:p14="http://schemas.microsoft.com/office/powerpoint/2010/main" val="651796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610600" cy="5078313"/>
          </a:xfrm>
          <a:prstGeom prst="rect">
            <a:avLst/>
          </a:prstGeom>
          <a:noFill/>
        </p:spPr>
        <p:txBody>
          <a:bodyPr wrap="square" rtlCol="0">
            <a:spAutoFit/>
          </a:bodyPr>
          <a:lstStyle/>
          <a:p>
            <a:r>
              <a:rPr lang="en-US" sz="3600" b="1" dirty="0" err="1"/>
              <a:t>Penetapan</a:t>
            </a:r>
            <a:r>
              <a:rPr lang="en-US" sz="3600" b="1" dirty="0"/>
              <a:t> </a:t>
            </a:r>
            <a:r>
              <a:rPr lang="en-US" sz="3600" b="1" dirty="0" err="1"/>
              <a:t>masalah</a:t>
            </a:r>
            <a:r>
              <a:rPr lang="en-US" sz="3600" b="1" dirty="0"/>
              <a:t>, </a:t>
            </a:r>
            <a:r>
              <a:rPr lang="en-US" sz="3600" b="1" dirty="0" err="1"/>
              <a:t>pertanyaan</a:t>
            </a:r>
            <a:r>
              <a:rPr lang="en-US" sz="3600" b="1" dirty="0"/>
              <a:t> </a:t>
            </a:r>
            <a:r>
              <a:rPr lang="en-US" sz="3600" b="1" dirty="0" err="1"/>
              <a:t>dan</a:t>
            </a:r>
            <a:r>
              <a:rPr lang="en-US" sz="3600" b="1" dirty="0"/>
              <a:t> </a:t>
            </a:r>
            <a:r>
              <a:rPr lang="en-US" sz="3600" b="1" dirty="0" err="1"/>
              <a:t>tujuan</a:t>
            </a:r>
            <a:r>
              <a:rPr lang="en-US" sz="3600" b="1" dirty="0"/>
              <a:t> </a:t>
            </a:r>
            <a:r>
              <a:rPr lang="en-US" sz="3600" b="1" dirty="0" err="1"/>
              <a:t>merupakan</a:t>
            </a:r>
            <a:r>
              <a:rPr lang="en-US" sz="3600" b="1" dirty="0"/>
              <a:t> </a:t>
            </a:r>
            <a:r>
              <a:rPr lang="en-US" sz="3600" b="1" dirty="0" err="1"/>
              <a:t>langkah</a:t>
            </a:r>
            <a:r>
              <a:rPr lang="en-US" sz="3600" b="1" dirty="0"/>
              <a:t> </a:t>
            </a:r>
            <a:r>
              <a:rPr lang="en-US" sz="3600" b="1" dirty="0" err="1"/>
              <a:t>awal</a:t>
            </a:r>
            <a:r>
              <a:rPr lang="en-US" sz="3600" b="1" dirty="0"/>
              <a:t> </a:t>
            </a:r>
            <a:r>
              <a:rPr lang="en-US" sz="3600" b="1" dirty="0" err="1"/>
              <a:t>suatu</a:t>
            </a:r>
            <a:r>
              <a:rPr lang="en-US" sz="3600" b="1" dirty="0"/>
              <a:t> </a:t>
            </a:r>
            <a:r>
              <a:rPr lang="en-US" sz="3600" b="1" dirty="0" err="1"/>
              <a:t>riset</a:t>
            </a:r>
            <a:r>
              <a:rPr lang="en-US" sz="3600" b="1" dirty="0"/>
              <a:t>.  </a:t>
            </a:r>
            <a:endParaRPr lang="en-US" sz="3600" b="1" dirty="0" smtClean="0"/>
          </a:p>
          <a:p>
            <a:endParaRPr lang="en-US" sz="3600" b="1" dirty="0"/>
          </a:p>
          <a:p>
            <a:r>
              <a:rPr lang="en-US" sz="3600" b="1" dirty="0" err="1" smtClean="0"/>
              <a:t>Kriteria</a:t>
            </a:r>
            <a:r>
              <a:rPr lang="en-US" sz="3600" b="1" dirty="0" smtClean="0"/>
              <a:t> </a:t>
            </a:r>
            <a:r>
              <a:rPr lang="en-US" sz="3600" b="1" dirty="0" err="1"/>
              <a:t>kelayakan</a:t>
            </a:r>
            <a:r>
              <a:rPr lang="en-US" sz="3600" b="1" dirty="0"/>
              <a:t> </a:t>
            </a:r>
            <a:r>
              <a:rPr lang="en-US" sz="3600" b="1" dirty="0" err="1"/>
              <a:t>suatu</a:t>
            </a:r>
            <a:r>
              <a:rPr lang="en-US" sz="3600" b="1" dirty="0"/>
              <a:t> </a:t>
            </a:r>
            <a:r>
              <a:rPr lang="en-US" sz="3600" b="1" dirty="0" err="1"/>
              <a:t>masalah</a:t>
            </a:r>
            <a:r>
              <a:rPr lang="en-US" sz="3600" b="1" dirty="0"/>
              <a:t> </a:t>
            </a:r>
            <a:r>
              <a:rPr lang="en-US" sz="3600" b="1" dirty="0" err="1"/>
              <a:t>sebagai</a:t>
            </a:r>
            <a:r>
              <a:rPr lang="en-US" sz="3600" b="1" dirty="0"/>
              <a:t> </a:t>
            </a:r>
            <a:r>
              <a:rPr lang="en-US" sz="3600" b="1" dirty="0" err="1"/>
              <a:t>masalah</a:t>
            </a:r>
            <a:r>
              <a:rPr lang="en-US" sz="3600" b="1" dirty="0"/>
              <a:t> </a:t>
            </a:r>
            <a:r>
              <a:rPr lang="en-US" sz="3600" b="1" dirty="0" err="1"/>
              <a:t>riset</a:t>
            </a:r>
            <a:r>
              <a:rPr lang="en-US" sz="3600" b="1" dirty="0"/>
              <a:t> </a:t>
            </a:r>
            <a:r>
              <a:rPr lang="en-US" sz="3600" b="1" dirty="0" err="1"/>
              <a:t>termasuk</a:t>
            </a:r>
            <a:r>
              <a:rPr lang="en-US" sz="3600" b="1" dirty="0"/>
              <a:t>: </a:t>
            </a:r>
            <a:endParaRPr lang="en-US" sz="3600" b="1" dirty="0" smtClean="0"/>
          </a:p>
          <a:p>
            <a:pPr marL="571500" indent="-571500">
              <a:buFont typeface="Arial" charset="0"/>
              <a:buChar char="•"/>
            </a:pPr>
            <a:r>
              <a:rPr lang="en-US" sz="3600" b="1" dirty="0" err="1" smtClean="0"/>
              <a:t>relevansi</a:t>
            </a:r>
            <a:r>
              <a:rPr lang="en-US" sz="3600" b="1" dirty="0" smtClean="0"/>
              <a:t> </a:t>
            </a:r>
            <a:r>
              <a:rPr lang="en-US" sz="3600" b="1" dirty="0" err="1"/>
              <a:t>dengan</a:t>
            </a:r>
            <a:r>
              <a:rPr lang="en-US" sz="3600" b="1" dirty="0"/>
              <a:t> </a:t>
            </a:r>
            <a:r>
              <a:rPr lang="en-US" sz="3600" b="1" dirty="0" err="1"/>
              <a:t>kebijakan</a:t>
            </a:r>
            <a:r>
              <a:rPr lang="en-US" sz="3600" b="1" dirty="0"/>
              <a:t> </a:t>
            </a:r>
            <a:r>
              <a:rPr lang="en-US" sz="3600" b="1" dirty="0" err="1"/>
              <a:t>dan</a:t>
            </a:r>
            <a:r>
              <a:rPr lang="en-US" sz="3600" b="1" dirty="0"/>
              <a:t> </a:t>
            </a:r>
            <a:r>
              <a:rPr lang="en-US" sz="3600" b="1" dirty="0" smtClean="0"/>
              <a:t>program;</a:t>
            </a:r>
          </a:p>
          <a:p>
            <a:pPr marL="571500" indent="-571500">
              <a:buFont typeface="Arial" charset="0"/>
              <a:buChar char="•"/>
            </a:pPr>
            <a:r>
              <a:rPr lang="en-US" sz="3600" b="1" dirty="0" err="1" smtClean="0"/>
              <a:t>kejelasan</a:t>
            </a:r>
            <a:r>
              <a:rPr lang="en-US" sz="3600" b="1" dirty="0" smtClean="0"/>
              <a:t> </a:t>
            </a:r>
            <a:r>
              <a:rPr lang="en-US" sz="3600" b="1" dirty="0" err="1"/>
              <a:t>maksud</a:t>
            </a:r>
            <a:r>
              <a:rPr lang="en-US" sz="3600" b="1" dirty="0"/>
              <a:t>, </a:t>
            </a:r>
            <a:r>
              <a:rPr lang="en-US" sz="3600" b="1" dirty="0" err="1"/>
              <a:t>lingkup</a:t>
            </a:r>
            <a:r>
              <a:rPr lang="en-US" sz="3600" b="1" dirty="0"/>
              <a:t> </a:t>
            </a:r>
            <a:r>
              <a:rPr lang="en-US" sz="3600" b="1" dirty="0" err="1"/>
              <a:t>dan</a:t>
            </a:r>
            <a:r>
              <a:rPr lang="en-US" sz="3600" b="1" dirty="0"/>
              <a:t> </a:t>
            </a:r>
            <a:r>
              <a:rPr lang="en-US" sz="3600" b="1" dirty="0" err="1" smtClean="0"/>
              <a:t>batasan</a:t>
            </a:r>
            <a:r>
              <a:rPr lang="en-US" sz="3600" b="1" dirty="0" smtClean="0"/>
              <a:t>;</a:t>
            </a:r>
          </a:p>
          <a:p>
            <a:pPr marL="571500" indent="-571500">
              <a:buFont typeface="Arial" charset="0"/>
              <a:buChar char="•"/>
            </a:pPr>
            <a:r>
              <a:rPr lang="en-US" sz="3600" b="1" dirty="0" err="1" smtClean="0"/>
              <a:t>perlu</a:t>
            </a:r>
            <a:r>
              <a:rPr lang="en-US" sz="3600" b="1" dirty="0" smtClean="0"/>
              <a:t> </a:t>
            </a:r>
            <a:r>
              <a:rPr lang="en-US" sz="3600" b="1" dirty="0" err="1"/>
              <a:t>riset</a:t>
            </a:r>
            <a:r>
              <a:rPr lang="en-US" sz="3600" b="1" dirty="0"/>
              <a:t> </a:t>
            </a:r>
            <a:r>
              <a:rPr lang="en-US" sz="3600" b="1" dirty="0" err="1" smtClean="0"/>
              <a:t>utk</a:t>
            </a:r>
            <a:r>
              <a:rPr lang="en-US" sz="3600" b="1" dirty="0" smtClean="0"/>
              <a:t> </a:t>
            </a:r>
            <a:r>
              <a:rPr lang="en-US" sz="3600" b="1" dirty="0" err="1" smtClean="0"/>
              <a:t>pahami</a:t>
            </a:r>
            <a:r>
              <a:rPr lang="en-US" sz="3600" b="1" dirty="0" smtClean="0"/>
              <a:t> </a:t>
            </a:r>
            <a:r>
              <a:rPr lang="en-US" sz="3600" b="1" dirty="0" err="1"/>
              <a:t>dan</a:t>
            </a:r>
            <a:r>
              <a:rPr lang="en-US" sz="3600" b="1" dirty="0"/>
              <a:t> </a:t>
            </a:r>
            <a:r>
              <a:rPr lang="en-US" sz="3600" b="1" dirty="0" err="1"/>
              <a:t>p</a:t>
            </a:r>
            <a:r>
              <a:rPr lang="en-US" sz="3600" b="1" dirty="0" err="1" smtClean="0"/>
              <a:t>ecahkan</a:t>
            </a:r>
            <a:r>
              <a:rPr lang="en-US" sz="3600" b="1" dirty="0"/>
              <a:t>; </a:t>
            </a:r>
            <a:endParaRPr lang="en-US" sz="3600" b="1" dirty="0" smtClean="0"/>
          </a:p>
          <a:p>
            <a:pPr marL="571500" indent="-571500">
              <a:buFont typeface="Arial" charset="0"/>
              <a:buChar char="•"/>
            </a:pPr>
            <a:r>
              <a:rPr lang="en-US" sz="3600" b="1" dirty="0" err="1" smtClean="0"/>
              <a:t>dan</a:t>
            </a:r>
            <a:r>
              <a:rPr lang="en-US" sz="3600" b="1" dirty="0" smtClean="0"/>
              <a:t> </a:t>
            </a:r>
            <a:r>
              <a:rPr lang="en-US" sz="3600" b="1" dirty="0" err="1"/>
              <a:t>dapat</a:t>
            </a:r>
            <a:r>
              <a:rPr lang="en-US" sz="3600" b="1" dirty="0"/>
              <a:t> </a:t>
            </a:r>
            <a:r>
              <a:rPr lang="en-US" sz="3600" b="1" dirty="0" err="1"/>
              <a:t>diukur</a:t>
            </a:r>
            <a:r>
              <a:rPr lang="en-US" sz="3600" b="1" dirty="0"/>
              <a:t>.</a:t>
            </a:r>
            <a:endParaRPr lang="id-ID" sz="3600" b="1" dirty="0"/>
          </a:p>
        </p:txBody>
      </p:sp>
    </p:spTree>
    <p:extLst>
      <p:ext uri="{BB962C8B-B14F-4D97-AF65-F5344CB8AC3E}">
        <p14:creationId xmlns:p14="http://schemas.microsoft.com/office/powerpoint/2010/main" val="262914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28600" y="457200"/>
            <a:ext cx="8686800" cy="5509200"/>
          </a:xfrm>
          <a:prstGeom prst="rect">
            <a:avLst/>
          </a:prstGeom>
          <a:noFill/>
        </p:spPr>
        <p:txBody>
          <a:bodyPr wrap="square" rtlCol="0">
            <a:spAutoFit/>
          </a:bodyPr>
          <a:lstStyle/>
          <a:p>
            <a:r>
              <a:rPr lang="en-US" sz="3200" b="1" dirty="0" err="1" smtClean="0"/>
              <a:t>Cont</a:t>
            </a:r>
            <a:r>
              <a:rPr lang="en-US" sz="3200" b="1" dirty="0" smtClean="0"/>
              <a:t>….</a:t>
            </a:r>
          </a:p>
          <a:p>
            <a:r>
              <a:rPr lang="id-ID" sz="3200" b="1" dirty="0" smtClean="0"/>
              <a:t>Several </a:t>
            </a:r>
            <a:r>
              <a:rPr lang="id-ID" sz="3200" b="1" dirty="0"/>
              <a:t>observational studies have reported a positive association</a:t>
            </a:r>
            <a:r>
              <a:rPr lang="en-US" sz="3200" b="1" dirty="0"/>
              <a:t>. </a:t>
            </a:r>
            <a:r>
              <a:rPr lang="id-ID" sz="3200" b="1" dirty="0"/>
              <a:t>While numerous clinical trials have examined the effects of nutritive</a:t>
            </a:r>
            <a:r>
              <a:rPr lang="en-US" sz="3200" b="1" dirty="0"/>
              <a:t> </a:t>
            </a:r>
            <a:r>
              <a:rPr lang="id-ID" sz="3200" b="1" dirty="0"/>
              <a:t>between NNS consumption and greater body weight and weight gain</a:t>
            </a:r>
            <a:r>
              <a:rPr lang="en-US" sz="3200" b="1" dirty="0"/>
              <a:t> </a:t>
            </a:r>
            <a:r>
              <a:rPr lang="id-ID" sz="3200" b="1" dirty="0"/>
              <a:t>sugar sweetened beverages (NS) compared to NNS beverages on</a:t>
            </a:r>
            <a:r>
              <a:rPr lang="en-US" sz="3200" b="1" dirty="0"/>
              <a:t> </a:t>
            </a:r>
            <a:r>
              <a:rPr lang="id-ID" sz="3200" b="1" dirty="0"/>
              <a:t>over time (4,12</a:t>
            </a:r>
            <a:r>
              <a:rPr lang="id-ID" sz="3200" b="1" dirty="0" smtClean="0"/>
              <a:t>).</a:t>
            </a:r>
            <a:endParaRPr lang="en-US" sz="3200" b="1" dirty="0" smtClean="0"/>
          </a:p>
          <a:p>
            <a:r>
              <a:rPr lang="id-ID" sz="3200" b="1" dirty="0"/>
              <a:t>The largest and most recent randomized trial (14) to compare water, diet beverages and an attention control for their effects on weight</a:t>
            </a:r>
            <a:r>
              <a:rPr lang="en-US" sz="3200" b="1" dirty="0"/>
              <a:t> </a:t>
            </a:r>
            <a:r>
              <a:rPr lang="id-ID" sz="3200" b="1" dirty="0"/>
              <a:t>loss used a superiority trial design.</a:t>
            </a:r>
          </a:p>
        </p:txBody>
      </p:sp>
    </p:spTree>
    <p:extLst>
      <p:ext uri="{BB962C8B-B14F-4D97-AF65-F5344CB8AC3E}">
        <p14:creationId xmlns:p14="http://schemas.microsoft.com/office/powerpoint/2010/main" val="3347903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04800" y="228600"/>
            <a:ext cx="8610600" cy="6494085"/>
          </a:xfrm>
          <a:prstGeom prst="rect">
            <a:avLst/>
          </a:prstGeom>
          <a:noFill/>
        </p:spPr>
        <p:txBody>
          <a:bodyPr wrap="square" rtlCol="0">
            <a:spAutoFit/>
          </a:bodyPr>
          <a:lstStyle/>
          <a:p>
            <a:r>
              <a:rPr lang="en-US" sz="3200" b="1" dirty="0" smtClean="0"/>
              <a:t>Cont..</a:t>
            </a:r>
          </a:p>
          <a:p>
            <a:r>
              <a:rPr lang="id-ID" sz="3200" b="1" dirty="0" smtClean="0"/>
              <a:t>The authors found that the diet</a:t>
            </a:r>
            <a:r>
              <a:rPr lang="en-US" sz="3200" b="1" dirty="0" smtClean="0"/>
              <a:t> </a:t>
            </a:r>
            <a:r>
              <a:rPr lang="id-ID" sz="3200" b="1" dirty="0"/>
              <a:t>beverage treatment, but not water, significantly increased the </a:t>
            </a:r>
            <a:r>
              <a:rPr lang="id-ID" sz="3200" b="1" dirty="0" smtClean="0"/>
              <a:t>probability </a:t>
            </a:r>
            <a:r>
              <a:rPr lang="id-ID" sz="3200" b="1" dirty="0"/>
              <a:t>of losing 5% of body weight over the 6-month study </a:t>
            </a:r>
            <a:r>
              <a:rPr lang="id-ID" sz="3200" b="1" dirty="0" smtClean="0"/>
              <a:t>duration</a:t>
            </a:r>
            <a:r>
              <a:rPr lang="en-US" sz="3200" b="1" dirty="0" smtClean="0"/>
              <a:t> compare to a standard weight loss education and maintaining program. </a:t>
            </a:r>
            <a:r>
              <a:rPr lang="id-ID" sz="3200" b="1" dirty="0"/>
              <a:t>Subjects in both treatment groups lost a significant amount </a:t>
            </a:r>
            <a:r>
              <a:rPr lang="id-ID" sz="3200" b="1" dirty="0" smtClean="0"/>
              <a:t>weight </a:t>
            </a:r>
            <a:r>
              <a:rPr lang="id-ID" sz="3200" b="1" dirty="0"/>
              <a:t>but the amount of weight lost compared to the control </a:t>
            </a:r>
            <a:r>
              <a:rPr lang="id-ID" sz="3200" b="1" dirty="0" smtClean="0"/>
              <a:t>was</a:t>
            </a:r>
            <a:r>
              <a:rPr lang="en-US" sz="3200" b="1" dirty="0" smtClean="0"/>
              <a:t> </a:t>
            </a:r>
            <a:r>
              <a:rPr lang="id-ID" sz="3200" b="1" dirty="0" smtClean="0"/>
              <a:t>not </a:t>
            </a:r>
            <a:r>
              <a:rPr lang="id-ID" sz="3200" b="1" dirty="0"/>
              <a:t>different between treatment groups. </a:t>
            </a:r>
          </a:p>
          <a:p>
            <a:endParaRPr lang="id-ID" sz="3200" b="1" dirty="0"/>
          </a:p>
          <a:p>
            <a:endParaRPr lang="id-ID" sz="3200" b="1" dirty="0"/>
          </a:p>
          <a:p>
            <a:r>
              <a:rPr lang="id-ID" sz="3200" dirty="0"/>
              <a:t> 	</a:t>
            </a:r>
          </a:p>
        </p:txBody>
      </p:sp>
    </p:spTree>
    <p:extLst>
      <p:ext uri="{BB962C8B-B14F-4D97-AF65-F5344CB8AC3E}">
        <p14:creationId xmlns:p14="http://schemas.microsoft.com/office/powerpoint/2010/main" val="187178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8229600" cy="5509200"/>
          </a:xfrm>
          <a:prstGeom prst="rect">
            <a:avLst/>
          </a:prstGeom>
          <a:noFill/>
        </p:spPr>
        <p:txBody>
          <a:bodyPr wrap="square" rtlCol="0">
            <a:spAutoFit/>
          </a:bodyPr>
          <a:lstStyle/>
          <a:p>
            <a:r>
              <a:rPr lang="en-US" sz="3200" b="1" dirty="0" err="1"/>
              <a:t>Masalah</a:t>
            </a:r>
            <a:r>
              <a:rPr lang="en-US" sz="3200" b="1" dirty="0"/>
              <a:t> </a:t>
            </a:r>
            <a:r>
              <a:rPr lang="en-US" sz="3200" b="1" dirty="0" err="1"/>
              <a:t>riset</a:t>
            </a:r>
            <a:r>
              <a:rPr lang="en-US" sz="3200" b="1" dirty="0"/>
              <a:t> </a:t>
            </a:r>
            <a:r>
              <a:rPr lang="en-US" sz="3200" b="1" dirty="0" err="1"/>
              <a:t>perlu</a:t>
            </a:r>
            <a:r>
              <a:rPr lang="en-US" sz="3200" b="1" dirty="0"/>
              <a:t> </a:t>
            </a:r>
            <a:r>
              <a:rPr lang="en-US" sz="3200" b="1" dirty="0" err="1"/>
              <a:t>dibatasi</a:t>
            </a:r>
            <a:r>
              <a:rPr lang="en-US" sz="3200" b="1" dirty="0"/>
              <a:t>, </a:t>
            </a:r>
            <a:r>
              <a:rPr lang="en-US" sz="3200" b="1" dirty="0" err="1"/>
              <a:t>tidak</a:t>
            </a:r>
            <a:r>
              <a:rPr lang="en-US" sz="3200" b="1" dirty="0"/>
              <a:t> </a:t>
            </a:r>
            <a:r>
              <a:rPr lang="en-US" sz="3200" b="1" dirty="0" err="1"/>
              <a:t>terlalu</a:t>
            </a:r>
            <a:r>
              <a:rPr lang="en-US" sz="3200" b="1" dirty="0"/>
              <a:t> </a:t>
            </a:r>
            <a:r>
              <a:rPr lang="en-US" sz="3200" b="1" dirty="0" err="1"/>
              <a:t>luas</a:t>
            </a:r>
            <a:r>
              <a:rPr lang="en-US" sz="3200" b="1" dirty="0"/>
              <a:t> </a:t>
            </a:r>
            <a:r>
              <a:rPr lang="en-US" sz="3200" b="1" dirty="0" err="1"/>
              <a:t>supaya</a:t>
            </a:r>
            <a:r>
              <a:rPr lang="en-US" sz="3200" b="1" dirty="0"/>
              <a:t> </a:t>
            </a:r>
            <a:r>
              <a:rPr lang="en-US" sz="3200" b="1" dirty="0" err="1"/>
              <a:t>dapat</a:t>
            </a:r>
            <a:r>
              <a:rPr lang="en-US" sz="3200" b="1" dirty="0"/>
              <a:t> </a:t>
            </a:r>
            <a:r>
              <a:rPr lang="en-US" sz="3200" b="1" dirty="0" err="1"/>
              <a:t>diukur</a:t>
            </a:r>
            <a:r>
              <a:rPr lang="en-US" sz="3200" b="1" dirty="0"/>
              <a:t>, </a:t>
            </a:r>
            <a:r>
              <a:rPr lang="en-US" sz="3200" b="1" dirty="0" err="1"/>
              <a:t>dan</a:t>
            </a:r>
            <a:r>
              <a:rPr lang="en-US" sz="3200" b="1" dirty="0"/>
              <a:t> </a:t>
            </a:r>
            <a:r>
              <a:rPr lang="en-US" sz="3200" b="1" dirty="0" err="1"/>
              <a:t>tidak</a:t>
            </a:r>
            <a:r>
              <a:rPr lang="en-US" sz="3200" b="1" dirty="0"/>
              <a:t> </a:t>
            </a:r>
            <a:r>
              <a:rPr lang="en-US" sz="3200" b="1" dirty="0" err="1"/>
              <a:t>terlalu</a:t>
            </a:r>
            <a:r>
              <a:rPr lang="en-US" sz="3200" b="1" dirty="0"/>
              <a:t> </a:t>
            </a:r>
            <a:r>
              <a:rPr lang="en-US" sz="3200" b="1" dirty="0" err="1"/>
              <a:t>sempit</a:t>
            </a:r>
            <a:r>
              <a:rPr lang="en-US" sz="3200" b="1" dirty="0"/>
              <a:t> </a:t>
            </a:r>
            <a:r>
              <a:rPr lang="en-US" sz="3200" b="1" dirty="0" smtClean="0"/>
              <a:t>agar </a:t>
            </a:r>
            <a:r>
              <a:rPr lang="en-US" sz="3200" b="1" dirty="0" err="1" smtClean="0"/>
              <a:t>bermanfaat</a:t>
            </a:r>
            <a:r>
              <a:rPr lang="en-US" sz="3200" b="1" dirty="0"/>
              <a:t>.  </a:t>
            </a:r>
            <a:endParaRPr lang="en-US" sz="3200" b="1" dirty="0" smtClean="0"/>
          </a:p>
          <a:p>
            <a:r>
              <a:rPr lang="en-US" sz="3200" b="1" dirty="0" err="1" smtClean="0"/>
              <a:t>Masalah</a:t>
            </a:r>
            <a:r>
              <a:rPr lang="en-US" sz="3200" b="1" dirty="0" smtClean="0"/>
              <a:t> </a:t>
            </a:r>
            <a:r>
              <a:rPr lang="en-US" sz="3200" b="1" dirty="0" err="1"/>
              <a:t>riset</a:t>
            </a:r>
            <a:r>
              <a:rPr lang="en-US" sz="3200" b="1" dirty="0"/>
              <a:t> </a:t>
            </a:r>
            <a:r>
              <a:rPr lang="en-US" sz="3200" b="1" dirty="0" err="1"/>
              <a:t>perlu</a:t>
            </a:r>
            <a:r>
              <a:rPr lang="en-US" sz="3200" b="1" dirty="0"/>
              <a:t> </a:t>
            </a:r>
            <a:r>
              <a:rPr lang="en-US" sz="3200" b="1" dirty="0" err="1"/>
              <a:t>dirumuskan</a:t>
            </a:r>
            <a:r>
              <a:rPr lang="en-US" sz="3200" b="1" dirty="0"/>
              <a:t> </a:t>
            </a:r>
            <a:r>
              <a:rPr lang="en-US" sz="3200" b="1" dirty="0" err="1"/>
              <a:t>dalam</a:t>
            </a:r>
            <a:r>
              <a:rPr lang="en-US" sz="3200" b="1" dirty="0"/>
              <a:t> </a:t>
            </a:r>
            <a:r>
              <a:rPr lang="en-US" sz="3200" b="1" dirty="0" err="1"/>
              <a:t>bentuk</a:t>
            </a:r>
            <a:r>
              <a:rPr lang="en-US" sz="3200" b="1" dirty="0"/>
              <a:t> </a:t>
            </a:r>
            <a:r>
              <a:rPr lang="en-US" sz="3200" b="1" dirty="0" err="1"/>
              <a:t>kerucut</a:t>
            </a:r>
            <a:r>
              <a:rPr lang="en-US" sz="3200" b="1" dirty="0"/>
              <a:t> </a:t>
            </a:r>
            <a:r>
              <a:rPr lang="en-US" sz="3200" b="1" dirty="0" err="1"/>
              <a:t>pertanyaan</a:t>
            </a:r>
            <a:r>
              <a:rPr lang="en-US" sz="3200" b="1" dirty="0"/>
              <a:t> </a:t>
            </a:r>
            <a:r>
              <a:rPr lang="en-US" sz="3200" b="1" dirty="0" err="1"/>
              <a:t>dan</a:t>
            </a:r>
            <a:r>
              <a:rPr lang="en-US" sz="3200" b="1" dirty="0"/>
              <a:t> </a:t>
            </a:r>
            <a:r>
              <a:rPr lang="en-US" sz="3200" b="1" dirty="0" err="1"/>
              <a:t>tujuan</a:t>
            </a:r>
            <a:r>
              <a:rPr lang="en-US" sz="3200" b="1" dirty="0"/>
              <a:t>.  </a:t>
            </a:r>
            <a:endParaRPr lang="en-US" sz="3200" b="1" dirty="0" smtClean="0"/>
          </a:p>
          <a:p>
            <a:r>
              <a:rPr lang="en-US" sz="3200" b="1" dirty="0" err="1" smtClean="0"/>
              <a:t>Satu</a:t>
            </a:r>
            <a:r>
              <a:rPr lang="en-US" sz="3200" b="1" dirty="0" smtClean="0"/>
              <a:t> </a:t>
            </a:r>
            <a:r>
              <a:rPr lang="en-US" sz="3200" b="1" dirty="0" err="1"/>
              <a:t>pertanyaan</a:t>
            </a:r>
            <a:r>
              <a:rPr lang="en-US" sz="3200" b="1" dirty="0"/>
              <a:t>/ </a:t>
            </a:r>
            <a:r>
              <a:rPr lang="en-US" sz="3200" b="1" dirty="0" err="1"/>
              <a:t>tujuan</a:t>
            </a:r>
            <a:r>
              <a:rPr lang="en-US" sz="3200" b="1" dirty="0"/>
              <a:t> </a:t>
            </a:r>
            <a:r>
              <a:rPr lang="en-US" sz="3200" b="1" dirty="0" err="1"/>
              <a:t>utama</a:t>
            </a:r>
            <a:r>
              <a:rPr lang="en-US" sz="3200" b="1" dirty="0"/>
              <a:t> </a:t>
            </a:r>
            <a:r>
              <a:rPr lang="en-US" sz="3200" b="1" dirty="0" err="1"/>
              <a:t>sebagai</a:t>
            </a:r>
            <a:r>
              <a:rPr lang="en-US" sz="3200" b="1" dirty="0"/>
              <a:t> </a:t>
            </a:r>
            <a:r>
              <a:rPr lang="en-US" sz="3200" b="1" dirty="0" err="1"/>
              <a:t>puncak</a:t>
            </a:r>
            <a:r>
              <a:rPr lang="en-US" sz="3200" b="1" dirty="0"/>
              <a:t> </a:t>
            </a:r>
            <a:r>
              <a:rPr lang="en-US" sz="3200" b="1" dirty="0" err="1"/>
              <a:t>kerucut</a:t>
            </a:r>
            <a:r>
              <a:rPr lang="en-US" sz="3200" b="1" dirty="0"/>
              <a:t> </a:t>
            </a:r>
            <a:r>
              <a:rPr lang="en-US" sz="3200" b="1" dirty="0" err="1"/>
              <a:t>dan</a:t>
            </a:r>
            <a:r>
              <a:rPr lang="en-US" sz="3200" b="1" dirty="0"/>
              <a:t> yang lain </a:t>
            </a:r>
            <a:r>
              <a:rPr lang="en-US" sz="3200" b="1" dirty="0" err="1"/>
              <a:t>sebagai</a:t>
            </a:r>
            <a:r>
              <a:rPr lang="en-US" sz="3200" b="1" dirty="0"/>
              <a:t> </a:t>
            </a:r>
            <a:r>
              <a:rPr lang="en-US" sz="3200" b="1" dirty="0" err="1"/>
              <a:t>penunjang</a:t>
            </a:r>
            <a:r>
              <a:rPr lang="en-US" sz="3200" b="1" dirty="0"/>
              <a:t> </a:t>
            </a:r>
            <a:r>
              <a:rPr lang="en-US" sz="3200" b="1" dirty="0" err="1"/>
              <a:t>atau</a:t>
            </a:r>
            <a:r>
              <a:rPr lang="en-US" sz="3200" b="1" dirty="0"/>
              <a:t> </a:t>
            </a:r>
            <a:r>
              <a:rPr lang="en-US" sz="3200" b="1" dirty="0" err="1"/>
              <a:t>anak</a:t>
            </a:r>
            <a:r>
              <a:rPr lang="en-US" sz="3200" b="1" dirty="0"/>
              <a:t> </a:t>
            </a:r>
            <a:r>
              <a:rPr lang="en-US" sz="3200" b="1" dirty="0" err="1"/>
              <a:t>pertanyaan</a:t>
            </a:r>
            <a:r>
              <a:rPr lang="en-US" sz="3200" b="1" dirty="0"/>
              <a:t>/ </a:t>
            </a:r>
            <a:r>
              <a:rPr lang="en-US" sz="3200" b="1" dirty="0" err="1"/>
              <a:t>tujuan</a:t>
            </a:r>
            <a:r>
              <a:rPr lang="en-US" sz="3200" b="1" dirty="0"/>
              <a:t>.  </a:t>
            </a:r>
            <a:endParaRPr lang="en-US" sz="3200" b="1" dirty="0" smtClean="0"/>
          </a:p>
          <a:p>
            <a:r>
              <a:rPr lang="en-US" sz="3200" b="1" dirty="0" err="1" smtClean="0"/>
              <a:t>Variabel</a:t>
            </a:r>
            <a:r>
              <a:rPr lang="en-US" sz="3200" b="1" dirty="0" smtClean="0"/>
              <a:t> </a:t>
            </a:r>
            <a:r>
              <a:rPr lang="en-US" sz="3200" b="1" dirty="0" err="1"/>
              <a:t>dan</a:t>
            </a:r>
            <a:r>
              <a:rPr lang="en-US" sz="3200" b="1" dirty="0"/>
              <a:t> </a:t>
            </a:r>
            <a:r>
              <a:rPr lang="en-US" sz="3200" b="1" dirty="0" err="1"/>
              <a:t>hubungan</a:t>
            </a:r>
            <a:r>
              <a:rPr lang="en-US" sz="3200" b="1" dirty="0"/>
              <a:t> </a:t>
            </a:r>
            <a:r>
              <a:rPr lang="en-US" sz="3200" b="1" dirty="0" err="1"/>
              <a:t>berbagai</a:t>
            </a:r>
            <a:r>
              <a:rPr lang="en-US" sz="3200" b="1" dirty="0"/>
              <a:t> </a:t>
            </a:r>
            <a:r>
              <a:rPr lang="en-US" sz="3200" b="1" dirty="0" err="1"/>
              <a:t>variabel</a:t>
            </a:r>
            <a:r>
              <a:rPr lang="en-US" sz="3200" b="1" dirty="0"/>
              <a:t> yang </a:t>
            </a:r>
            <a:r>
              <a:rPr lang="en-US" sz="3200" b="1" dirty="0" err="1"/>
              <a:t>terkandung</a:t>
            </a:r>
            <a:r>
              <a:rPr lang="en-US" sz="3200" b="1" dirty="0"/>
              <a:t> </a:t>
            </a:r>
            <a:r>
              <a:rPr lang="en-US" sz="3200" b="1" dirty="0" err="1"/>
              <a:t>dalam</a:t>
            </a:r>
            <a:r>
              <a:rPr lang="en-US" sz="3200" b="1" dirty="0"/>
              <a:t> </a:t>
            </a:r>
            <a:r>
              <a:rPr lang="en-US" sz="3200" b="1" dirty="0" err="1"/>
              <a:t>pertanyaan</a:t>
            </a:r>
            <a:r>
              <a:rPr lang="en-US" sz="3200" b="1" dirty="0"/>
              <a:t> </a:t>
            </a:r>
            <a:r>
              <a:rPr lang="en-US" sz="3200" b="1" dirty="0" err="1"/>
              <a:t>dan</a:t>
            </a:r>
            <a:r>
              <a:rPr lang="en-US" sz="3200" b="1" dirty="0"/>
              <a:t> </a:t>
            </a:r>
            <a:r>
              <a:rPr lang="en-US" sz="3200" b="1" dirty="0" err="1"/>
              <a:t>tujuan</a:t>
            </a:r>
            <a:r>
              <a:rPr lang="en-US" sz="3200" b="1" dirty="0"/>
              <a:t> </a:t>
            </a:r>
            <a:r>
              <a:rPr lang="en-US" sz="3200" b="1" dirty="0" err="1"/>
              <a:t>merupakan</a:t>
            </a:r>
            <a:r>
              <a:rPr lang="en-US" sz="3200" b="1" dirty="0"/>
              <a:t> </a:t>
            </a:r>
            <a:r>
              <a:rPr lang="en-US" sz="3200" b="1" dirty="0" err="1"/>
              <a:t>tema</a:t>
            </a:r>
            <a:r>
              <a:rPr lang="en-US" sz="3200" b="1" dirty="0"/>
              <a:t> </a:t>
            </a:r>
            <a:r>
              <a:rPr lang="en-US" sz="3200" b="1" dirty="0" err="1"/>
              <a:t>dan</a:t>
            </a:r>
            <a:r>
              <a:rPr lang="en-US" sz="3200" b="1" dirty="0"/>
              <a:t> sub-</a:t>
            </a:r>
            <a:r>
              <a:rPr lang="en-US" sz="3200" b="1" dirty="0" err="1"/>
              <a:t>tema</a:t>
            </a:r>
            <a:r>
              <a:rPr lang="en-US" sz="3200" b="1" dirty="0"/>
              <a:t> </a:t>
            </a:r>
            <a:r>
              <a:rPr lang="en-US" sz="3200" b="1" dirty="0" err="1"/>
              <a:t>riset</a:t>
            </a:r>
            <a:r>
              <a:rPr lang="en-US" sz="3200" b="1" dirty="0"/>
              <a:t>. </a:t>
            </a:r>
            <a:endParaRPr lang="id-ID" sz="3200" b="1" dirty="0"/>
          </a:p>
        </p:txBody>
      </p:sp>
    </p:spTree>
    <p:extLst>
      <p:ext uri="{BB962C8B-B14F-4D97-AF65-F5344CB8AC3E}">
        <p14:creationId xmlns:p14="http://schemas.microsoft.com/office/powerpoint/2010/main" val="2157001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1025</TotalTime>
  <Words>2256</Words>
  <Application>Microsoft Office PowerPoint</Application>
  <PresentationFormat>On-screen Show (4:3)</PresentationFormat>
  <Paragraphs>212</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TEMU II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TEMU II</dc:title>
  <dc:creator>Idrus</dc:creator>
  <cp:lastModifiedBy>DDP</cp:lastModifiedBy>
  <cp:revision>33</cp:revision>
  <dcterms:created xsi:type="dcterms:W3CDTF">2015-08-07T04:10:19Z</dcterms:created>
  <dcterms:modified xsi:type="dcterms:W3CDTF">2015-09-11T04:46:28Z</dcterms:modified>
</cp:coreProperties>
</file>